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58" r:id="rId4"/>
    <p:sldId id="259" r:id="rId5"/>
    <p:sldId id="261" r:id="rId6"/>
    <p:sldId id="262" r:id="rId7"/>
    <p:sldId id="264" r:id="rId8"/>
    <p:sldId id="266" r:id="rId9"/>
    <p:sldId id="267" r:id="rId10"/>
    <p:sldId id="268" r:id="rId11"/>
    <p:sldId id="269" r:id="rId12"/>
    <p:sldId id="278" r:id="rId13"/>
    <p:sldId id="271" r:id="rId14"/>
    <p:sldId id="272" r:id="rId15"/>
    <p:sldId id="275" r:id="rId16"/>
    <p:sldId id="276" r:id="rId17"/>
    <p:sldId id="277" r:id="rId18"/>
    <p:sldId id="273" r:id="rId19"/>
    <p:sldId id="265" r:id="rId20"/>
    <p:sldId id="27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4660"/>
  </p:normalViewPr>
  <p:slideViewPr>
    <p:cSldViewPr snapToGrid="0">
      <p:cViewPr varScale="1">
        <p:scale>
          <a:sx n="66" d="100"/>
          <a:sy n="66" d="100"/>
        </p:scale>
        <p:origin x="85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9D0C5B-9DC4-48B9-A9AC-F0AFF6F16A46}" type="doc">
      <dgm:prSet loTypeId="urn:microsoft.com/office/officeart/2005/8/layout/hProcess3" loCatId="process" qsTypeId="urn:microsoft.com/office/officeart/2005/8/quickstyle/simple1" qsCatId="simple" csTypeId="urn:microsoft.com/office/officeart/2005/8/colors/accent1_2" csCatId="accent1" phldr="1"/>
      <dgm:spPr/>
    </dgm:pt>
    <dgm:pt modelId="{D2BE7124-6AD9-4AD1-9E01-6F84CD49AD59}">
      <dgm:prSet phldrT="[Text]"/>
      <dgm:spPr/>
      <dgm:t>
        <a:bodyPr/>
        <a:lstStyle/>
        <a:p>
          <a:r>
            <a:rPr lang="en-US" dirty="0">
              <a:solidFill>
                <a:schemeClr val="bg1"/>
              </a:solidFill>
            </a:rPr>
            <a:t>Identify the issue</a:t>
          </a:r>
        </a:p>
      </dgm:t>
    </dgm:pt>
    <dgm:pt modelId="{42E3A428-B018-44A5-973D-BA003BAE30C2}" type="parTrans" cxnId="{806D83F9-565B-47E4-BDEE-787C4671E4D4}">
      <dgm:prSet/>
      <dgm:spPr/>
      <dgm:t>
        <a:bodyPr/>
        <a:lstStyle/>
        <a:p>
          <a:endParaRPr lang="en-US"/>
        </a:p>
      </dgm:t>
    </dgm:pt>
    <dgm:pt modelId="{0EF9C1B4-CD30-4370-841F-2EBCC43F6684}" type="sibTrans" cxnId="{806D83F9-565B-47E4-BDEE-787C4671E4D4}">
      <dgm:prSet/>
      <dgm:spPr/>
      <dgm:t>
        <a:bodyPr/>
        <a:lstStyle/>
        <a:p>
          <a:endParaRPr lang="en-US"/>
        </a:p>
      </dgm:t>
    </dgm:pt>
    <dgm:pt modelId="{0999F70E-01B1-4198-AC4C-819321BE3759}">
      <dgm:prSet phldrT="[Text]"/>
      <dgm:spPr/>
      <dgm:t>
        <a:bodyPr/>
        <a:lstStyle/>
        <a:p>
          <a:r>
            <a:rPr lang="en-US" dirty="0">
              <a:solidFill>
                <a:schemeClr val="bg1"/>
              </a:solidFill>
            </a:rPr>
            <a:t>Develop a plan </a:t>
          </a:r>
        </a:p>
      </dgm:t>
    </dgm:pt>
    <dgm:pt modelId="{883A8EB5-C833-40FC-832A-0A392E752DDA}" type="parTrans" cxnId="{0072B0BD-3097-4A7F-90D3-93F7542DD95A}">
      <dgm:prSet/>
      <dgm:spPr/>
      <dgm:t>
        <a:bodyPr/>
        <a:lstStyle/>
        <a:p>
          <a:endParaRPr lang="en-US"/>
        </a:p>
      </dgm:t>
    </dgm:pt>
    <dgm:pt modelId="{A077D49C-E463-450B-982E-1569198CA7C4}" type="sibTrans" cxnId="{0072B0BD-3097-4A7F-90D3-93F7542DD95A}">
      <dgm:prSet/>
      <dgm:spPr/>
      <dgm:t>
        <a:bodyPr/>
        <a:lstStyle/>
        <a:p>
          <a:endParaRPr lang="en-US"/>
        </a:p>
      </dgm:t>
    </dgm:pt>
    <dgm:pt modelId="{DFBC38D5-7077-4F3C-852C-6A1B01704920}">
      <dgm:prSet phldrT="[Text]"/>
      <dgm:spPr/>
      <dgm:t>
        <a:bodyPr/>
        <a:lstStyle/>
        <a:p>
          <a:r>
            <a:rPr lang="en-US" dirty="0">
              <a:solidFill>
                <a:schemeClr val="bg1"/>
              </a:solidFill>
            </a:rPr>
            <a:t>Identify the audience</a:t>
          </a:r>
        </a:p>
      </dgm:t>
    </dgm:pt>
    <dgm:pt modelId="{590AE58A-2298-42D5-B363-83E7EABB1437}" type="parTrans" cxnId="{C4A0D437-AC6F-42DD-81E9-3F4897B9DF91}">
      <dgm:prSet/>
      <dgm:spPr/>
      <dgm:t>
        <a:bodyPr/>
        <a:lstStyle/>
        <a:p>
          <a:endParaRPr lang="en-US"/>
        </a:p>
      </dgm:t>
    </dgm:pt>
    <dgm:pt modelId="{C9ECA510-015D-4E8C-B2C5-2E10FBAAF044}" type="sibTrans" cxnId="{C4A0D437-AC6F-42DD-81E9-3F4897B9DF91}">
      <dgm:prSet/>
      <dgm:spPr/>
      <dgm:t>
        <a:bodyPr/>
        <a:lstStyle/>
        <a:p>
          <a:endParaRPr lang="en-US"/>
        </a:p>
      </dgm:t>
    </dgm:pt>
    <dgm:pt modelId="{AB1D1768-3BD3-44D6-B731-30D9269BA7A6}" type="pres">
      <dgm:prSet presAssocID="{229D0C5B-9DC4-48B9-A9AC-F0AFF6F16A46}" presName="Name0" presStyleCnt="0">
        <dgm:presLayoutVars>
          <dgm:dir/>
          <dgm:animLvl val="lvl"/>
          <dgm:resizeHandles val="exact"/>
        </dgm:presLayoutVars>
      </dgm:prSet>
      <dgm:spPr/>
    </dgm:pt>
    <dgm:pt modelId="{C30FC734-D881-47D2-B81E-C89BBF18B6EB}" type="pres">
      <dgm:prSet presAssocID="{229D0C5B-9DC4-48B9-A9AC-F0AFF6F16A46}" presName="dummy" presStyleCnt="0"/>
      <dgm:spPr/>
    </dgm:pt>
    <dgm:pt modelId="{D3EABACC-E7D0-4AAE-99C7-A00F6468DAEE}" type="pres">
      <dgm:prSet presAssocID="{229D0C5B-9DC4-48B9-A9AC-F0AFF6F16A46}" presName="linH" presStyleCnt="0"/>
      <dgm:spPr/>
    </dgm:pt>
    <dgm:pt modelId="{AF9CCBC3-21C3-4B2E-92A1-59A563BC83CA}" type="pres">
      <dgm:prSet presAssocID="{229D0C5B-9DC4-48B9-A9AC-F0AFF6F16A46}" presName="padding1" presStyleCnt="0"/>
      <dgm:spPr/>
    </dgm:pt>
    <dgm:pt modelId="{1A2441DE-C69D-4A02-BD34-004701609671}" type="pres">
      <dgm:prSet presAssocID="{D2BE7124-6AD9-4AD1-9E01-6F84CD49AD59}" presName="linV" presStyleCnt="0"/>
      <dgm:spPr/>
    </dgm:pt>
    <dgm:pt modelId="{17FAE4C8-1FB0-42A4-9B65-1AF83A00D3B3}" type="pres">
      <dgm:prSet presAssocID="{D2BE7124-6AD9-4AD1-9E01-6F84CD49AD59}" presName="spVertical1" presStyleCnt="0"/>
      <dgm:spPr/>
    </dgm:pt>
    <dgm:pt modelId="{5FC6571E-6174-4ADC-B260-F105874A6762}" type="pres">
      <dgm:prSet presAssocID="{D2BE7124-6AD9-4AD1-9E01-6F84CD49AD59}" presName="parTx" presStyleLbl="revTx" presStyleIdx="0" presStyleCnt="3">
        <dgm:presLayoutVars>
          <dgm:chMax val="0"/>
          <dgm:chPref val="0"/>
          <dgm:bulletEnabled val="1"/>
        </dgm:presLayoutVars>
      </dgm:prSet>
      <dgm:spPr/>
    </dgm:pt>
    <dgm:pt modelId="{1F9BF82B-DC93-45A7-B9D8-D1E5F7449105}" type="pres">
      <dgm:prSet presAssocID="{D2BE7124-6AD9-4AD1-9E01-6F84CD49AD59}" presName="spVertical2" presStyleCnt="0"/>
      <dgm:spPr/>
    </dgm:pt>
    <dgm:pt modelId="{11CB5B28-14CB-4191-9906-38174E4F34D2}" type="pres">
      <dgm:prSet presAssocID="{D2BE7124-6AD9-4AD1-9E01-6F84CD49AD59}" presName="spVertical3" presStyleCnt="0"/>
      <dgm:spPr/>
    </dgm:pt>
    <dgm:pt modelId="{4ADE0A93-3493-4D61-8280-05F0BC70552A}" type="pres">
      <dgm:prSet presAssocID="{0EF9C1B4-CD30-4370-841F-2EBCC43F6684}" presName="space" presStyleCnt="0"/>
      <dgm:spPr/>
    </dgm:pt>
    <dgm:pt modelId="{B4B04266-DFE7-4B28-B842-924647534554}" type="pres">
      <dgm:prSet presAssocID="{DFBC38D5-7077-4F3C-852C-6A1B01704920}" presName="linV" presStyleCnt="0"/>
      <dgm:spPr/>
    </dgm:pt>
    <dgm:pt modelId="{3D7F9645-DFAC-4236-ACBB-11BF67E84206}" type="pres">
      <dgm:prSet presAssocID="{DFBC38D5-7077-4F3C-852C-6A1B01704920}" presName="spVertical1" presStyleCnt="0"/>
      <dgm:spPr/>
    </dgm:pt>
    <dgm:pt modelId="{8DF44638-B07F-4B2D-B2D2-B53C2D4A6AF8}" type="pres">
      <dgm:prSet presAssocID="{DFBC38D5-7077-4F3C-852C-6A1B01704920}" presName="parTx" presStyleLbl="revTx" presStyleIdx="1" presStyleCnt="3">
        <dgm:presLayoutVars>
          <dgm:chMax val="0"/>
          <dgm:chPref val="0"/>
          <dgm:bulletEnabled val="1"/>
        </dgm:presLayoutVars>
      </dgm:prSet>
      <dgm:spPr/>
    </dgm:pt>
    <dgm:pt modelId="{76EB9044-A14F-4FBA-B241-42CECBFEA873}" type="pres">
      <dgm:prSet presAssocID="{DFBC38D5-7077-4F3C-852C-6A1B01704920}" presName="spVertical2" presStyleCnt="0"/>
      <dgm:spPr/>
    </dgm:pt>
    <dgm:pt modelId="{780FFA54-DE7F-4510-B5BE-FC10709FA577}" type="pres">
      <dgm:prSet presAssocID="{DFBC38D5-7077-4F3C-852C-6A1B01704920}" presName="spVertical3" presStyleCnt="0"/>
      <dgm:spPr/>
    </dgm:pt>
    <dgm:pt modelId="{39CA4D9A-F2F6-42F7-993D-A358C00C0EF8}" type="pres">
      <dgm:prSet presAssocID="{C9ECA510-015D-4E8C-B2C5-2E10FBAAF044}" presName="space" presStyleCnt="0"/>
      <dgm:spPr/>
    </dgm:pt>
    <dgm:pt modelId="{6AE4555B-4507-4114-8389-F84CF085BF88}" type="pres">
      <dgm:prSet presAssocID="{0999F70E-01B1-4198-AC4C-819321BE3759}" presName="linV" presStyleCnt="0"/>
      <dgm:spPr/>
    </dgm:pt>
    <dgm:pt modelId="{48A23646-DF4D-42F2-84BE-73BC022C3784}" type="pres">
      <dgm:prSet presAssocID="{0999F70E-01B1-4198-AC4C-819321BE3759}" presName="spVertical1" presStyleCnt="0"/>
      <dgm:spPr/>
    </dgm:pt>
    <dgm:pt modelId="{01ACF0AD-DD7F-4FBA-BD46-D41BC555CFCC}" type="pres">
      <dgm:prSet presAssocID="{0999F70E-01B1-4198-AC4C-819321BE3759}" presName="parTx" presStyleLbl="revTx" presStyleIdx="2" presStyleCnt="3">
        <dgm:presLayoutVars>
          <dgm:chMax val="0"/>
          <dgm:chPref val="0"/>
          <dgm:bulletEnabled val="1"/>
        </dgm:presLayoutVars>
      </dgm:prSet>
      <dgm:spPr/>
    </dgm:pt>
    <dgm:pt modelId="{1D76840A-485C-421F-AF40-A178030D319B}" type="pres">
      <dgm:prSet presAssocID="{0999F70E-01B1-4198-AC4C-819321BE3759}" presName="spVertical2" presStyleCnt="0"/>
      <dgm:spPr/>
    </dgm:pt>
    <dgm:pt modelId="{A32751F5-7C77-4CF2-9B35-62FE2706CC39}" type="pres">
      <dgm:prSet presAssocID="{0999F70E-01B1-4198-AC4C-819321BE3759}" presName="spVertical3" presStyleCnt="0"/>
      <dgm:spPr/>
    </dgm:pt>
    <dgm:pt modelId="{33D919A4-73D0-4691-9F0B-DCE0EC9131C2}" type="pres">
      <dgm:prSet presAssocID="{229D0C5B-9DC4-48B9-A9AC-F0AFF6F16A46}" presName="padding2" presStyleCnt="0"/>
      <dgm:spPr/>
    </dgm:pt>
    <dgm:pt modelId="{92317088-7DF1-4616-ABE8-EEE476726F71}" type="pres">
      <dgm:prSet presAssocID="{229D0C5B-9DC4-48B9-A9AC-F0AFF6F16A46}" presName="negArrow" presStyleCnt="0"/>
      <dgm:spPr/>
    </dgm:pt>
    <dgm:pt modelId="{3D514185-CD14-4F09-8A51-383357AA4E8B}" type="pres">
      <dgm:prSet presAssocID="{229D0C5B-9DC4-48B9-A9AC-F0AFF6F16A46}" presName="backgroundArrow" presStyleLbl="node1" presStyleIdx="0" presStyleCnt="1"/>
      <dgm:spPr/>
    </dgm:pt>
  </dgm:ptLst>
  <dgm:cxnLst>
    <dgm:cxn modelId="{C4A0D437-AC6F-42DD-81E9-3F4897B9DF91}" srcId="{229D0C5B-9DC4-48B9-A9AC-F0AFF6F16A46}" destId="{DFBC38D5-7077-4F3C-852C-6A1B01704920}" srcOrd="1" destOrd="0" parTransId="{590AE58A-2298-42D5-B363-83E7EABB1437}" sibTransId="{C9ECA510-015D-4E8C-B2C5-2E10FBAAF044}"/>
    <dgm:cxn modelId="{A6E7196F-44A0-4A27-9AD7-F171DC9B583D}" type="presOf" srcId="{229D0C5B-9DC4-48B9-A9AC-F0AFF6F16A46}" destId="{AB1D1768-3BD3-44D6-B731-30D9269BA7A6}" srcOrd="0" destOrd="0" presId="urn:microsoft.com/office/officeart/2005/8/layout/hProcess3"/>
    <dgm:cxn modelId="{508AF9B8-0B12-4D57-A651-C7591B5032EC}" type="presOf" srcId="{DFBC38D5-7077-4F3C-852C-6A1B01704920}" destId="{8DF44638-B07F-4B2D-B2D2-B53C2D4A6AF8}" srcOrd="0" destOrd="0" presId="urn:microsoft.com/office/officeart/2005/8/layout/hProcess3"/>
    <dgm:cxn modelId="{0072B0BD-3097-4A7F-90D3-93F7542DD95A}" srcId="{229D0C5B-9DC4-48B9-A9AC-F0AFF6F16A46}" destId="{0999F70E-01B1-4198-AC4C-819321BE3759}" srcOrd="2" destOrd="0" parTransId="{883A8EB5-C833-40FC-832A-0A392E752DDA}" sibTransId="{A077D49C-E463-450B-982E-1569198CA7C4}"/>
    <dgm:cxn modelId="{55837CE0-910F-4368-8366-4AABC922EFA9}" type="presOf" srcId="{0999F70E-01B1-4198-AC4C-819321BE3759}" destId="{01ACF0AD-DD7F-4FBA-BD46-D41BC555CFCC}" srcOrd="0" destOrd="0" presId="urn:microsoft.com/office/officeart/2005/8/layout/hProcess3"/>
    <dgm:cxn modelId="{88E879E3-1705-4685-A56E-600645A9D85F}" type="presOf" srcId="{D2BE7124-6AD9-4AD1-9E01-6F84CD49AD59}" destId="{5FC6571E-6174-4ADC-B260-F105874A6762}" srcOrd="0" destOrd="0" presId="urn:microsoft.com/office/officeart/2005/8/layout/hProcess3"/>
    <dgm:cxn modelId="{806D83F9-565B-47E4-BDEE-787C4671E4D4}" srcId="{229D0C5B-9DC4-48B9-A9AC-F0AFF6F16A46}" destId="{D2BE7124-6AD9-4AD1-9E01-6F84CD49AD59}" srcOrd="0" destOrd="0" parTransId="{42E3A428-B018-44A5-973D-BA003BAE30C2}" sibTransId="{0EF9C1B4-CD30-4370-841F-2EBCC43F6684}"/>
    <dgm:cxn modelId="{BAAEC48F-AC65-4DAD-9638-777D6A160EB8}" type="presParOf" srcId="{AB1D1768-3BD3-44D6-B731-30D9269BA7A6}" destId="{C30FC734-D881-47D2-B81E-C89BBF18B6EB}" srcOrd="0" destOrd="0" presId="urn:microsoft.com/office/officeart/2005/8/layout/hProcess3"/>
    <dgm:cxn modelId="{1D8A4C5D-E23B-4525-B429-DBB730DAB00E}" type="presParOf" srcId="{AB1D1768-3BD3-44D6-B731-30D9269BA7A6}" destId="{D3EABACC-E7D0-4AAE-99C7-A00F6468DAEE}" srcOrd="1" destOrd="0" presId="urn:microsoft.com/office/officeart/2005/8/layout/hProcess3"/>
    <dgm:cxn modelId="{1F0F7A68-E172-402C-BD3C-649ABF58DB07}" type="presParOf" srcId="{D3EABACC-E7D0-4AAE-99C7-A00F6468DAEE}" destId="{AF9CCBC3-21C3-4B2E-92A1-59A563BC83CA}" srcOrd="0" destOrd="0" presId="urn:microsoft.com/office/officeart/2005/8/layout/hProcess3"/>
    <dgm:cxn modelId="{68650BFF-E19A-4F53-B930-28D75E31A63D}" type="presParOf" srcId="{D3EABACC-E7D0-4AAE-99C7-A00F6468DAEE}" destId="{1A2441DE-C69D-4A02-BD34-004701609671}" srcOrd="1" destOrd="0" presId="urn:microsoft.com/office/officeart/2005/8/layout/hProcess3"/>
    <dgm:cxn modelId="{C26AE2EC-AB5C-4772-81A0-F130FF7C8B51}" type="presParOf" srcId="{1A2441DE-C69D-4A02-BD34-004701609671}" destId="{17FAE4C8-1FB0-42A4-9B65-1AF83A00D3B3}" srcOrd="0" destOrd="0" presId="urn:microsoft.com/office/officeart/2005/8/layout/hProcess3"/>
    <dgm:cxn modelId="{7ADE5B95-4EB3-4213-9295-676627837D5A}" type="presParOf" srcId="{1A2441DE-C69D-4A02-BD34-004701609671}" destId="{5FC6571E-6174-4ADC-B260-F105874A6762}" srcOrd="1" destOrd="0" presId="urn:microsoft.com/office/officeart/2005/8/layout/hProcess3"/>
    <dgm:cxn modelId="{CC941271-1192-4939-A616-526D0A9596E3}" type="presParOf" srcId="{1A2441DE-C69D-4A02-BD34-004701609671}" destId="{1F9BF82B-DC93-45A7-B9D8-D1E5F7449105}" srcOrd="2" destOrd="0" presId="urn:microsoft.com/office/officeart/2005/8/layout/hProcess3"/>
    <dgm:cxn modelId="{67B96D88-F943-4A74-BA91-A266E393CD4B}" type="presParOf" srcId="{1A2441DE-C69D-4A02-BD34-004701609671}" destId="{11CB5B28-14CB-4191-9906-38174E4F34D2}" srcOrd="3" destOrd="0" presId="urn:microsoft.com/office/officeart/2005/8/layout/hProcess3"/>
    <dgm:cxn modelId="{63FAECD7-DA64-4BD8-96D1-545DB790A3FC}" type="presParOf" srcId="{D3EABACC-E7D0-4AAE-99C7-A00F6468DAEE}" destId="{4ADE0A93-3493-4D61-8280-05F0BC70552A}" srcOrd="2" destOrd="0" presId="urn:microsoft.com/office/officeart/2005/8/layout/hProcess3"/>
    <dgm:cxn modelId="{6B0CC9FA-D4B0-4E54-9E7F-3F84E3826066}" type="presParOf" srcId="{D3EABACC-E7D0-4AAE-99C7-A00F6468DAEE}" destId="{B4B04266-DFE7-4B28-B842-924647534554}" srcOrd="3" destOrd="0" presId="urn:microsoft.com/office/officeart/2005/8/layout/hProcess3"/>
    <dgm:cxn modelId="{A69D51C5-15BE-4067-BD62-64D022FC6CF4}" type="presParOf" srcId="{B4B04266-DFE7-4B28-B842-924647534554}" destId="{3D7F9645-DFAC-4236-ACBB-11BF67E84206}" srcOrd="0" destOrd="0" presId="urn:microsoft.com/office/officeart/2005/8/layout/hProcess3"/>
    <dgm:cxn modelId="{B0C14462-D087-4EDB-9615-745BD9BEF91D}" type="presParOf" srcId="{B4B04266-DFE7-4B28-B842-924647534554}" destId="{8DF44638-B07F-4B2D-B2D2-B53C2D4A6AF8}" srcOrd="1" destOrd="0" presId="urn:microsoft.com/office/officeart/2005/8/layout/hProcess3"/>
    <dgm:cxn modelId="{287EA698-C0CB-4ACE-9895-E9A80C06186C}" type="presParOf" srcId="{B4B04266-DFE7-4B28-B842-924647534554}" destId="{76EB9044-A14F-4FBA-B241-42CECBFEA873}" srcOrd="2" destOrd="0" presId="urn:microsoft.com/office/officeart/2005/8/layout/hProcess3"/>
    <dgm:cxn modelId="{9C5046EE-C09D-4B0E-8CA9-D281255C3A9D}" type="presParOf" srcId="{B4B04266-DFE7-4B28-B842-924647534554}" destId="{780FFA54-DE7F-4510-B5BE-FC10709FA577}" srcOrd="3" destOrd="0" presId="urn:microsoft.com/office/officeart/2005/8/layout/hProcess3"/>
    <dgm:cxn modelId="{5E9207D5-F60C-4660-BB58-8705D28314EE}" type="presParOf" srcId="{D3EABACC-E7D0-4AAE-99C7-A00F6468DAEE}" destId="{39CA4D9A-F2F6-42F7-993D-A358C00C0EF8}" srcOrd="4" destOrd="0" presId="urn:microsoft.com/office/officeart/2005/8/layout/hProcess3"/>
    <dgm:cxn modelId="{221C4AE5-1F31-4909-A3E3-AE18B9E953E4}" type="presParOf" srcId="{D3EABACC-E7D0-4AAE-99C7-A00F6468DAEE}" destId="{6AE4555B-4507-4114-8389-F84CF085BF88}" srcOrd="5" destOrd="0" presId="urn:microsoft.com/office/officeart/2005/8/layout/hProcess3"/>
    <dgm:cxn modelId="{8D6C7300-84F6-4910-9FA6-9C0787AB8762}" type="presParOf" srcId="{6AE4555B-4507-4114-8389-F84CF085BF88}" destId="{48A23646-DF4D-42F2-84BE-73BC022C3784}" srcOrd="0" destOrd="0" presId="urn:microsoft.com/office/officeart/2005/8/layout/hProcess3"/>
    <dgm:cxn modelId="{AE1D4917-E7AE-42B2-8947-8210602F3D66}" type="presParOf" srcId="{6AE4555B-4507-4114-8389-F84CF085BF88}" destId="{01ACF0AD-DD7F-4FBA-BD46-D41BC555CFCC}" srcOrd="1" destOrd="0" presId="urn:microsoft.com/office/officeart/2005/8/layout/hProcess3"/>
    <dgm:cxn modelId="{618CA620-3D30-4C2B-950E-9AEFBA1BE18D}" type="presParOf" srcId="{6AE4555B-4507-4114-8389-F84CF085BF88}" destId="{1D76840A-485C-421F-AF40-A178030D319B}" srcOrd="2" destOrd="0" presId="urn:microsoft.com/office/officeart/2005/8/layout/hProcess3"/>
    <dgm:cxn modelId="{E3712053-51EB-4BF4-AA47-DC1DF2BB54AD}" type="presParOf" srcId="{6AE4555B-4507-4114-8389-F84CF085BF88}" destId="{A32751F5-7C77-4CF2-9B35-62FE2706CC39}" srcOrd="3" destOrd="0" presId="urn:microsoft.com/office/officeart/2005/8/layout/hProcess3"/>
    <dgm:cxn modelId="{8974413D-2C52-46CD-92AF-D6F9E0D844E0}" type="presParOf" srcId="{D3EABACC-E7D0-4AAE-99C7-A00F6468DAEE}" destId="{33D919A4-73D0-4691-9F0B-DCE0EC9131C2}" srcOrd="6" destOrd="0" presId="urn:microsoft.com/office/officeart/2005/8/layout/hProcess3"/>
    <dgm:cxn modelId="{96699FBE-F133-44C6-B3C1-3C8497240CAB}" type="presParOf" srcId="{D3EABACC-E7D0-4AAE-99C7-A00F6468DAEE}" destId="{92317088-7DF1-4616-ABE8-EEE476726F71}" srcOrd="7" destOrd="0" presId="urn:microsoft.com/office/officeart/2005/8/layout/hProcess3"/>
    <dgm:cxn modelId="{B9C7A333-DD31-4D58-9F04-2DB68C17F4D9}" type="presParOf" srcId="{D3EABACC-E7D0-4AAE-99C7-A00F6468DAEE}" destId="{3D514185-CD14-4F09-8A51-383357AA4E8B}" srcOrd="8"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F57F9E-9C55-4E9F-87AE-4B92F535D0D9}" type="doc">
      <dgm:prSet loTypeId="urn:microsoft.com/office/officeart/2005/8/layout/hProcess3" loCatId="process" qsTypeId="urn:microsoft.com/office/officeart/2005/8/quickstyle/simple1" qsCatId="simple" csTypeId="urn:microsoft.com/office/officeart/2005/8/colors/accent1_2" csCatId="accent1" phldr="1"/>
      <dgm:spPr/>
    </dgm:pt>
    <dgm:pt modelId="{1DDBE70B-056D-4341-9D6E-6534849994DB}">
      <dgm:prSet phldrT="[Text]"/>
      <dgm:spPr/>
      <dgm:t>
        <a:bodyPr/>
        <a:lstStyle/>
        <a:p>
          <a:r>
            <a:rPr lang="en-US" dirty="0">
              <a:solidFill>
                <a:schemeClr val="bg1"/>
              </a:solidFill>
            </a:rPr>
            <a:t>Promote your cause</a:t>
          </a:r>
        </a:p>
      </dgm:t>
    </dgm:pt>
    <dgm:pt modelId="{A7E998D9-1A65-46C1-B8DE-C968FCBD7465}" type="parTrans" cxnId="{A53FEBAA-3962-4B87-8FEA-B63175AB69DB}">
      <dgm:prSet/>
      <dgm:spPr/>
      <dgm:t>
        <a:bodyPr/>
        <a:lstStyle/>
        <a:p>
          <a:endParaRPr lang="en-US"/>
        </a:p>
      </dgm:t>
    </dgm:pt>
    <dgm:pt modelId="{45443EAA-47C2-4502-8001-844FD1529E6B}" type="sibTrans" cxnId="{A53FEBAA-3962-4B87-8FEA-B63175AB69DB}">
      <dgm:prSet/>
      <dgm:spPr/>
      <dgm:t>
        <a:bodyPr/>
        <a:lstStyle/>
        <a:p>
          <a:endParaRPr lang="en-US"/>
        </a:p>
      </dgm:t>
    </dgm:pt>
    <dgm:pt modelId="{F2A58F4C-652A-46AF-92B4-B9DFE865743F}">
      <dgm:prSet phldrT="[Text]"/>
      <dgm:spPr/>
      <dgm:t>
        <a:bodyPr/>
        <a:lstStyle/>
        <a:p>
          <a:r>
            <a:rPr lang="en-US" dirty="0">
              <a:solidFill>
                <a:schemeClr val="bg1"/>
              </a:solidFill>
            </a:rPr>
            <a:t>Take ask to appropriate officials</a:t>
          </a:r>
        </a:p>
      </dgm:t>
    </dgm:pt>
    <dgm:pt modelId="{50890430-2DB1-43E0-85CE-50EA698445F5}" type="parTrans" cxnId="{3CA5F4AB-6A9F-456E-A8BD-1B30C3A494F5}">
      <dgm:prSet/>
      <dgm:spPr/>
      <dgm:t>
        <a:bodyPr/>
        <a:lstStyle/>
        <a:p>
          <a:endParaRPr lang="en-US"/>
        </a:p>
      </dgm:t>
    </dgm:pt>
    <dgm:pt modelId="{8440BC1A-8397-4D0D-87F1-3CCBE5A31BE0}" type="sibTrans" cxnId="{3CA5F4AB-6A9F-456E-A8BD-1B30C3A494F5}">
      <dgm:prSet/>
      <dgm:spPr/>
      <dgm:t>
        <a:bodyPr/>
        <a:lstStyle/>
        <a:p>
          <a:endParaRPr lang="en-US"/>
        </a:p>
      </dgm:t>
    </dgm:pt>
    <dgm:pt modelId="{4FC502CC-1888-40ED-B7F0-CBD91436D836}">
      <dgm:prSet phldrT="[Text]"/>
      <dgm:spPr/>
      <dgm:t>
        <a:bodyPr/>
        <a:lstStyle/>
        <a:p>
          <a:r>
            <a:rPr lang="en-US" dirty="0">
              <a:solidFill>
                <a:schemeClr val="bg1"/>
              </a:solidFill>
            </a:rPr>
            <a:t>Evaluate</a:t>
          </a:r>
        </a:p>
      </dgm:t>
    </dgm:pt>
    <dgm:pt modelId="{90E9C1CA-D611-4299-8FF0-5414698BA6D2}" type="parTrans" cxnId="{74FDEE4E-CAE2-42AA-A5DE-9D4B22562A18}">
      <dgm:prSet/>
      <dgm:spPr/>
      <dgm:t>
        <a:bodyPr/>
        <a:lstStyle/>
        <a:p>
          <a:endParaRPr lang="en-US"/>
        </a:p>
      </dgm:t>
    </dgm:pt>
    <dgm:pt modelId="{6EC0F348-01E5-4548-AFE3-E993891AE1BB}" type="sibTrans" cxnId="{74FDEE4E-CAE2-42AA-A5DE-9D4B22562A18}">
      <dgm:prSet/>
      <dgm:spPr/>
      <dgm:t>
        <a:bodyPr/>
        <a:lstStyle/>
        <a:p>
          <a:endParaRPr lang="en-US"/>
        </a:p>
      </dgm:t>
    </dgm:pt>
    <dgm:pt modelId="{24EFCD0F-961B-47FC-BAE0-355454A43A4A}" type="pres">
      <dgm:prSet presAssocID="{7DF57F9E-9C55-4E9F-87AE-4B92F535D0D9}" presName="Name0" presStyleCnt="0">
        <dgm:presLayoutVars>
          <dgm:dir/>
          <dgm:animLvl val="lvl"/>
          <dgm:resizeHandles val="exact"/>
        </dgm:presLayoutVars>
      </dgm:prSet>
      <dgm:spPr/>
    </dgm:pt>
    <dgm:pt modelId="{32E1F5E8-989B-4B2D-832C-438AC4C8A8D4}" type="pres">
      <dgm:prSet presAssocID="{7DF57F9E-9C55-4E9F-87AE-4B92F535D0D9}" presName="dummy" presStyleCnt="0"/>
      <dgm:spPr/>
    </dgm:pt>
    <dgm:pt modelId="{84CC297B-3F41-4AF7-BC4B-B2726E8DBC3B}" type="pres">
      <dgm:prSet presAssocID="{7DF57F9E-9C55-4E9F-87AE-4B92F535D0D9}" presName="linH" presStyleCnt="0"/>
      <dgm:spPr/>
    </dgm:pt>
    <dgm:pt modelId="{ABED5E6D-E55C-497B-B339-42EB5CCF5FEF}" type="pres">
      <dgm:prSet presAssocID="{7DF57F9E-9C55-4E9F-87AE-4B92F535D0D9}" presName="padding1" presStyleCnt="0"/>
      <dgm:spPr/>
    </dgm:pt>
    <dgm:pt modelId="{CBD17217-5A12-4856-8941-F8B189040023}" type="pres">
      <dgm:prSet presAssocID="{1DDBE70B-056D-4341-9D6E-6534849994DB}" presName="linV" presStyleCnt="0"/>
      <dgm:spPr/>
    </dgm:pt>
    <dgm:pt modelId="{A1AFB525-E9C3-4BB6-9B11-D7F720DD8C0A}" type="pres">
      <dgm:prSet presAssocID="{1DDBE70B-056D-4341-9D6E-6534849994DB}" presName="spVertical1" presStyleCnt="0"/>
      <dgm:spPr/>
    </dgm:pt>
    <dgm:pt modelId="{4E6F78FA-A1A9-462C-812C-DE837A065198}" type="pres">
      <dgm:prSet presAssocID="{1DDBE70B-056D-4341-9D6E-6534849994DB}" presName="parTx" presStyleLbl="revTx" presStyleIdx="0" presStyleCnt="3">
        <dgm:presLayoutVars>
          <dgm:chMax val="0"/>
          <dgm:chPref val="0"/>
          <dgm:bulletEnabled val="1"/>
        </dgm:presLayoutVars>
      </dgm:prSet>
      <dgm:spPr/>
    </dgm:pt>
    <dgm:pt modelId="{E3D53B7D-1DCC-488B-A54E-C5B77D499D08}" type="pres">
      <dgm:prSet presAssocID="{1DDBE70B-056D-4341-9D6E-6534849994DB}" presName="spVertical2" presStyleCnt="0"/>
      <dgm:spPr/>
    </dgm:pt>
    <dgm:pt modelId="{DAC7F2BC-9B32-4589-B422-DE09B65EBE49}" type="pres">
      <dgm:prSet presAssocID="{1DDBE70B-056D-4341-9D6E-6534849994DB}" presName="spVertical3" presStyleCnt="0"/>
      <dgm:spPr/>
    </dgm:pt>
    <dgm:pt modelId="{466B4320-81AC-4F99-8034-AABACAC70AE0}" type="pres">
      <dgm:prSet presAssocID="{45443EAA-47C2-4502-8001-844FD1529E6B}" presName="space" presStyleCnt="0"/>
      <dgm:spPr/>
    </dgm:pt>
    <dgm:pt modelId="{09E1920B-C916-48A7-BE64-48A6E4CB430F}" type="pres">
      <dgm:prSet presAssocID="{F2A58F4C-652A-46AF-92B4-B9DFE865743F}" presName="linV" presStyleCnt="0"/>
      <dgm:spPr/>
    </dgm:pt>
    <dgm:pt modelId="{0C03D132-BADB-473C-86C6-58EBBF601489}" type="pres">
      <dgm:prSet presAssocID="{F2A58F4C-652A-46AF-92B4-B9DFE865743F}" presName="spVertical1" presStyleCnt="0"/>
      <dgm:spPr/>
    </dgm:pt>
    <dgm:pt modelId="{97AD6DAC-923A-4B4D-B472-789AEFD49A20}" type="pres">
      <dgm:prSet presAssocID="{F2A58F4C-652A-46AF-92B4-B9DFE865743F}" presName="parTx" presStyleLbl="revTx" presStyleIdx="1" presStyleCnt="3">
        <dgm:presLayoutVars>
          <dgm:chMax val="0"/>
          <dgm:chPref val="0"/>
          <dgm:bulletEnabled val="1"/>
        </dgm:presLayoutVars>
      </dgm:prSet>
      <dgm:spPr/>
    </dgm:pt>
    <dgm:pt modelId="{1D0281C9-EB37-4E41-86BE-3DC52F471425}" type="pres">
      <dgm:prSet presAssocID="{F2A58F4C-652A-46AF-92B4-B9DFE865743F}" presName="spVertical2" presStyleCnt="0"/>
      <dgm:spPr/>
    </dgm:pt>
    <dgm:pt modelId="{19BF6FB4-E3D5-4D8F-87B1-BE2C50BF586F}" type="pres">
      <dgm:prSet presAssocID="{F2A58F4C-652A-46AF-92B4-B9DFE865743F}" presName="spVertical3" presStyleCnt="0"/>
      <dgm:spPr/>
    </dgm:pt>
    <dgm:pt modelId="{2787077F-282F-45FA-8DD1-1ECDDD629449}" type="pres">
      <dgm:prSet presAssocID="{8440BC1A-8397-4D0D-87F1-3CCBE5A31BE0}" presName="space" presStyleCnt="0"/>
      <dgm:spPr/>
    </dgm:pt>
    <dgm:pt modelId="{DAF729D6-DBB4-472E-8E70-61F646C45756}" type="pres">
      <dgm:prSet presAssocID="{4FC502CC-1888-40ED-B7F0-CBD91436D836}" presName="linV" presStyleCnt="0"/>
      <dgm:spPr/>
    </dgm:pt>
    <dgm:pt modelId="{981228F0-A436-48AE-B85E-AAA41E679C13}" type="pres">
      <dgm:prSet presAssocID="{4FC502CC-1888-40ED-B7F0-CBD91436D836}" presName="spVertical1" presStyleCnt="0"/>
      <dgm:spPr/>
    </dgm:pt>
    <dgm:pt modelId="{01A64923-47BD-4986-AD66-B893E50601F2}" type="pres">
      <dgm:prSet presAssocID="{4FC502CC-1888-40ED-B7F0-CBD91436D836}" presName="parTx" presStyleLbl="revTx" presStyleIdx="2" presStyleCnt="3">
        <dgm:presLayoutVars>
          <dgm:chMax val="0"/>
          <dgm:chPref val="0"/>
          <dgm:bulletEnabled val="1"/>
        </dgm:presLayoutVars>
      </dgm:prSet>
      <dgm:spPr/>
    </dgm:pt>
    <dgm:pt modelId="{02513EC2-28E4-4696-A31B-B3C5471AD6A8}" type="pres">
      <dgm:prSet presAssocID="{4FC502CC-1888-40ED-B7F0-CBD91436D836}" presName="spVertical2" presStyleCnt="0"/>
      <dgm:spPr/>
    </dgm:pt>
    <dgm:pt modelId="{635EC5DB-48F7-4461-B7BC-E6D90D52BEA9}" type="pres">
      <dgm:prSet presAssocID="{4FC502CC-1888-40ED-B7F0-CBD91436D836}" presName="spVertical3" presStyleCnt="0"/>
      <dgm:spPr/>
    </dgm:pt>
    <dgm:pt modelId="{735D62F9-B154-4882-805C-D00B5AFDA31E}" type="pres">
      <dgm:prSet presAssocID="{7DF57F9E-9C55-4E9F-87AE-4B92F535D0D9}" presName="padding2" presStyleCnt="0"/>
      <dgm:spPr/>
    </dgm:pt>
    <dgm:pt modelId="{C1E69333-AC0B-4881-8262-68E027DB012C}" type="pres">
      <dgm:prSet presAssocID="{7DF57F9E-9C55-4E9F-87AE-4B92F535D0D9}" presName="negArrow" presStyleCnt="0"/>
      <dgm:spPr/>
    </dgm:pt>
    <dgm:pt modelId="{6FEA9C7A-C3D0-4971-8CC7-D53D39C5AA10}" type="pres">
      <dgm:prSet presAssocID="{7DF57F9E-9C55-4E9F-87AE-4B92F535D0D9}" presName="backgroundArrow" presStyleLbl="node1" presStyleIdx="0" presStyleCnt="1"/>
      <dgm:spPr/>
    </dgm:pt>
  </dgm:ptLst>
  <dgm:cxnLst>
    <dgm:cxn modelId="{74FDEE4E-CAE2-42AA-A5DE-9D4B22562A18}" srcId="{7DF57F9E-9C55-4E9F-87AE-4B92F535D0D9}" destId="{4FC502CC-1888-40ED-B7F0-CBD91436D836}" srcOrd="2" destOrd="0" parTransId="{90E9C1CA-D611-4299-8FF0-5414698BA6D2}" sibTransId="{6EC0F348-01E5-4548-AFE3-E993891AE1BB}"/>
    <dgm:cxn modelId="{AA3E1E80-A392-4DE4-80F6-AD3A1D4A1383}" type="presOf" srcId="{1DDBE70B-056D-4341-9D6E-6534849994DB}" destId="{4E6F78FA-A1A9-462C-812C-DE837A065198}" srcOrd="0" destOrd="0" presId="urn:microsoft.com/office/officeart/2005/8/layout/hProcess3"/>
    <dgm:cxn modelId="{3B8E38A5-BCFB-42EC-B2AC-61E766EEA671}" type="presOf" srcId="{4FC502CC-1888-40ED-B7F0-CBD91436D836}" destId="{01A64923-47BD-4986-AD66-B893E50601F2}" srcOrd="0" destOrd="0" presId="urn:microsoft.com/office/officeart/2005/8/layout/hProcess3"/>
    <dgm:cxn modelId="{A53FEBAA-3962-4B87-8FEA-B63175AB69DB}" srcId="{7DF57F9E-9C55-4E9F-87AE-4B92F535D0D9}" destId="{1DDBE70B-056D-4341-9D6E-6534849994DB}" srcOrd="0" destOrd="0" parTransId="{A7E998D9-1A65-46C1-B8DE-C968FCBD7465}" sibTransId="{45443EAA-47C2-4502-8001-844FD1529E6B}"/>
    <dgm:cxn modelId="{3CA5F4AB-6A9F-456E-A8BD-1B30C3A494F5}" srcId="{7DF57F9E-9C55-4E9F-87AE-4B92F535D0D9}" destId="{F2A58F4C-652A-46AF-92B4-B9DFE865743F}" srcOrd="1" destOrd="0" parTransId="{50890430-2DB1-43E0-85CE-50EA698445F5}" sibTransId="{8440BC1A-8397-4D0D-87F1-3CCBE5A31BE0}"/>
    <dgm:cxn modelId="{1F45E6B9-2577-41F1-AB0A-A413CF1985D2}" type="presOf" srcId="{F2A58F4C-652A-46AF-92B4-B9DFE865743F}" destId="{97AD6DAC-923A-4B4D-B472-789AEFD49A20}" srcOrd="0" destOrd="0" presId="urn:microsoft.com/office/officeart/2005/8/layout/hProcess3"/>
    <dgm:cxn modelId="{52532FF6-BC98-4B3A-B3CD-25416736F4D9}" type="presOf" srcId="{7DF57F9E-9C55-4E9F-87AE-4B92F535D0D9}" destId="{24EFCD0F-961B-47FC-BAE0-355454A43A4A}" srcOrd="0" destOrd="0" presId="urn:microsoft.com/office/officeart/2005/8/layout/hProcess3"/>
    <dgm:cxn modelId="{44A36E87-3ECC-4A60-A8E7-A490B9D49A27}" type="presParOf" srcId="{24EFCD0F-961B-47FC-BAE0-355454A43A4A}" destId="{32E1F5E8-989B-4B2D-832C-438AC4C8A8D4}" srcOrd="0" destOrd="0" presId="urn:microsoft.com/office/officeart/2005/8/layout/hProcess3"/>
    <dgm:cxn modelId="{15CFA53D-637F-477D-8782-0AF6FBA6091A}" type="presParOf" srcId="{24EFCD0F-961B-47FC-BAE0-355454A43A4A}" destId="{84CC297B-3F41-4AF7-BC4B-B2726E8DBC3B}" srcOrd="1" destOrd="0" presId="urn:microsoft.com/office/officeart/2005/8/layout/hProcess3"/>
    <dgm:cxn modelId="{88439606-DD96-4342-87E2-3A99B2330ECC}" type="presParOf" srcId="{84CC297B-3F41-4AF7-BC4B-B2726E8DBC3B}" destId="{ABED5E6D-E55C-497B-B339-42EB5CCF5FEF}" srcOrd="0" destOrd="0" presId="urn:microsoft.com/office/officeart/2005/8/layout/hProcess3"/>
    <dgm:cxn modelId="{D253DAF6-C5A6-468A-A3F2-C700B1084182}" type="presParOf" srcId="{84CC297B-3F41-4AF7-BC4B-B2726E8DBC3B}" destId="{CBD17217-5A12-4856-8941-F8B189040023}" srcOrd="1" destOrd="0" presId="urn:microsoft.com/office/officeart/2005/8/layout/hProcess3"/>
    <dgm:cxn modelId="{16396DFD-283C-4C5B-A73C-48226681F648}" type="presParOf" srcId="{CBD17217-5A12-4856-8941-F8B189040023}" destId="{A1AFB525-E9C3-4BB6-9B11-D7F720DD8C0A}" srcOrd="0" destOrd="0" presId="urn:microsoft.com/office/officeart/2005/8/layout/hProcess3"/>
    <dgm:cxn modelId="{97F3B082-5709-4AC0-A48C-D340C1597391}" type="presParOf" srcId="{CBD17217-5A12-4856-8941-F8B189040023}" destId="{4E6F78FA-A1A9-462C-812C-DE837A065198}" srcOrd="1" destOrd="0" presId="urn:microsoft.com/office/officeart/2005/8/layout/hProcess3"/>
    <dgm:cxn modelId="{FB530421-8333-4471-A9EE-08ADD4C0B606}" type="presParOf" srcId="{CBD17217-5A12-4856-8941-F8B189040023}" destId="{E3D53B7D-1DCC-488B-A54E-C5B77D499D08}" srcOrd="2" destOrd="0" presId="urn:microsoft.com/office/officeart/2005/8/layout/hProcess3"/>
    <dgm:cxn modelId="{04751438-CFBA-4231-AE00-E490DF3C6B04}" type="presParOf" srcId="{CBD17217-5A12-4856-8941-F8B189040023}" destId="{DAC7F2BC-9B32-4589-B422-DE09B65EBE49}" srcOrd="3" destOrd="0" presId="urn:microsoft.com/office/officeart/2005/8/layout/hProcess3"/>
    <dgm:cxn modelId="{63ECF9DD-4D6D-48A7-A1AA-706AF8BF303A}" type="presParOf" srcId="{84CC297B-3F41-4AF7-BC4B-B2726E8DBC3B}" destId="{466B4320-81AC-4F99-8034-AABACAC70AE0}" srcOrd="2" destOrd="0" presId="urn:microsoft.com/office/officeart/2005/8/layout/hProcess3"/>
    <dgm:cxn modelId="{98B01D40-06C9-4C0F-9B1C-D2C406BCA042}" type="presParOf" srcId="{84CC297B-3F41-4AF7-BC4B-B2726E8DBC3B}" destId="{09E1920B-C916-48A7-BE64-48A6E4CB430F}" srcOrd="3" destOrd="0" presId="urn:microsoft.com/office/officeart/2005/8/layout/hProcess3"/>
    <dgm:cxn modelId="{AF9A3B1C-804E-4B09-A20A-335C7F8DAEE5}" type="presParOf" srcId="{09E1920B-C916-48A7-BE64-48A6E4CB430F}" destId="{0C03D132-BADB-473C-86C6-58EBBF601489}" srcOrd="0" destOrd="0" presId="urn:microsoft.com/office/officeart/2005/8/layout/hProcess3"/>
    <dgm:cxn modelId="{DACF9300-77C6-4FC2-A1A6-18AA61A84A4F}" type="presParOf" srcId="{09E1920B-C916-48A7-BE64-48A6E4CB430F}" destId="{97AD6DAC-923A-4B4D-B472-789AEFD49A20}" srcOrd="1" destOrd="0" presId="urn:microsoft.com/office/officeart/2005/8/layout/hProcess3"/>
    <dgm:cxn modelId="{8C3EAA51-2FAD-473F-93E2-7F814572E94B}" type="presParOf" srcId="{09E1920B-C916-48A7-BE64-48A6E4CB430F}" destId="{1D0281C9-EB37-4E41-86BE-3DC52F471425}" srcOrd="2" destOrd="0" presId="urn:microsoft.com/office/officeart/2005/8/layout/hProcess3"/>
    <dgm:cxn modelId="{285F4859-4BE9-4829-9FAF-DE9D42A1F23F}" type="presParOf" srcId="{09E1920B-C916-48A7-BE64-48A6E4CB430F}" destId="{19BF6FB4-E3D5-4D8F-87B1-BE2C50BF586F}" srcOrd="3" destOrd="0" presId="urn:microsoft.com/office/officeart/2005/8/layout/hProcess3"/>
    <dgm:cxn modelId="{950A557D-3566-40A3-BC34-6B31894B571B}" type="presParOf" srcId="{84CC297B-3F41-4AF7-BC4B-B2726E8DBC3B}" destId="{2787077F-282F-45FA-8DD1-1ECDDD629449}" srcOrd="4" destOrd="0" presId="urn:microsoft.com/office/officeart/2005/8/layout/hProcess3"/>
    <dgm:cxn modelId="{4DD79657-3C05-41E8-BE3C-D381A049AF97}" type="presParOf" srcId="{84CC297B-3F41-4AF7-BC4B-B2726E8DBC3B}" destId="{DAF729D6-DBB4-472E-8E70-61F646C45756}" srcOrd="5" destOrd="0" presId="urn:microsoft.com/office/officeart/2005/8/layout/hProcess3"/>
    <dgm:cxn modelId="{D5360B05-A091-45CB-833C-0B55521CE96D}" type="presParOf" srcId="{DAF729D6-DBB4-472E-8E70-61F646C45756}" destId="{981228F0-A436-48AE-B85E-AAA41E679C13}" srcOrd="0" destOrd="0" presId="urn:microsoft.com/office/officeart/2005/8/layout/hProcess3"/>
    <dgm:cxn modelId="{F8487A76-D2B8-4DF6-88B8-866E623B22CA}" type="presParOf" srcId="{DAF729D6-DBB4-472E-8E70-61F646C45756}" destId="{01A64923-47BD-4986-AD66-B893E50601F2}" srcOrd="1" destOrd="0" presId="urn:microsoft.com/office/officeart/2005/8/layout/hProcess3"/>
    <dgm:cxn modelId="{14794FA6-F91B-4E6B-BDA2-1D6B283C775D}" type="presParOf" srcId="{DAF729D6-DBB4-472E-8E70-61F646C45756}" destId="{02513EC2-28E4-4696-A31B-B3C5471AD6A8}" srcOrd="2" destOrd="0" presId="urn:microsoft.com/office/officeart/2005/8/layout/hProcess3"/>
    <dgm:cxn modelId="{CBBA553B-10D2-4042-8E6A-7B2F21A49034}" type="presParOf" srcId="{DAF729D6-DBB4-472E-8E70-61F646C45756}" destId="{635EC5DB-48F7-4461-B7BC-E6D90D52BEA9}" srcOrd="3" destOrd="0" presId="urn:microsoft.com/office/officeart/2005/8/layout/hProcess3"/>
    <dgm:cxn modelId="{F346548A-4D24-4B7F-BEA0-39BE517B961E}" type="presParOf" srcId="{84CC297B-3F41-4AF7-BC4B-B2726E8DBC3B}" destId="{735D62F9-B154-4882-805C-D00B5AFDA31E}" srcOrd="6" destOrd="0" presId="urn:microsoft.com/office/officeart/2005/8/layout/hProcess3"/>
    <dgm:cxn modelId="{DDFC59E9-0FD7-4382-B08A-6BD91F530BE1}" type="presParOf" srcId="{84CC297B-3F41-4AF7-BC4B-B2726E8DBC3B}" destId="{C1E69333-AC0B-4881-8262-68E027DB012C}" srcOrd="7" destOrd="0" presId="urn:microsoft.com/office/officeart/2005/8/layout/hProcess3"/>
    <dgm:cxn modelId="{9534C835-FC20-41E6-A2A7-4FD81D7C64ED}" type="presParOf" srcId="{84CC297B-3F41-4AF7-BC4B-B2726E8DBC3B}" destId="{6FEA9C7A-C3D0-4971-8CC7-D53D39C5AA10}" srcOrd="8"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14185-CD14-4F09-8A51-383357AA4E8B}">
      <dsp:nvSpPr>
        <dsp:cNvPr id="0" name=""/>
        <dsp:cNvSpPr/>
      </dsp:nvSpPr>
      <dsp:spPr>
        <a:xfrm>
          <a:off x="0" y="1157733"/>
          <a:ext cx="8128000" cy="3103200"/>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CF0AD-DD7F-4FBA-BD46-D41BC555CFCC}">
      <dsp:nvSpPr>
        <dsp:cNvPr id="0" name=""/>
        <dsp:cNvSpPr/>
      </dsp:nvSpPr>
      <dsp:spPr>
        <a:xfrm>
          <a:off x="5356621" y="1933533"/>
          <a:ext cx="1958578" cy="155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25120" rIns="0" bIns="3251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Develop a plan </a:t>
          </a:r>
        </a:p>
      </dsp:txBody>
      <dsp:txXfrm>
        <a:off x="5356621" y="1933533"/>
        <a:ext cx="1958578" cy="1551600"/>
      </dsp:txXfrm>
    </dsp:sp>
    <dsp:sp modelId="{8DF44638-B07F-4B2D-B2D2-B53C2D4A6AF8}">
      <dsp:nvSpPr>
        <dsp:cNvPr id="0" name=""/>
        <dsp:cNvSpPr/>
      </dsp:nvSpPr>
      <dsp:spPr>
        <a:xfrm>
          <a:off x="3006328" y="1933533"/>
          <a:ext cx="1958578" cy="155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25120" rIns="0" bIns="3251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Identify the audience</a:t>
          </a:r>
        </a:p>
      </dsp:txBody>
      <dsp:txXfrm>
        <a:off x="3006328" y="1933533"/>
        <a:ext cx="1958578" cy="1551600"/>
      </dsp:txXfrm>
    </dsp:sp>
    <dsp:sp modelId="{5FC6571E-6174-4ADC-B260-F105874A6762}">
      <dsp:nvSpPr>
        <dsp:cNvPr id="0" name=""/>
        <dsp:cNvSpPr/>
      </dsp:nvSpPr>
      <dsp:spPr>
        <a:xfrm>
          <a:off x="656034" y="1933533"/>
          <a:ext cx="1958578" cy="155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25120" rIns="0" bIns="3251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Identify the issue</a:t>
          </a:r>
        </a:p>
      </dsp:txBody>
      <dsp:txXfrm>
        <a:off x="656034" y="1933533"/>
        <a:ext cx="1958578" cy="1551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A9C7A-C3D0-4971-8CC7-D53D39C5AA10}">
      <dsp:nvSpPr>
        <dsp:cNvPr id="0" name=""/>
        <dsp:cNvSpPr/>
      </dsp:nvSpPr>
      <dsp:spPr>
        <a:xfrm>
          <a:off x="0" y="1083733"/>
          <a:ext cx="8128000" cy="3251200"/>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64923-47BD-4986-AD66-B893E50601F2}">
      <dsp:nvSpPr>
        <dsp:cNvPr id="0" name=""/>
        <dsp:cNvSpPr/>
      </dsp:nvSpPr>
      <dsp:spPr>
        <a:xfrm>
          <a:off x="5356621" y="1896533"/>
          <a:ext cx="1958578"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Evaluate</a:t>
          </a:r>
        </a:p>
      </dsp:txBody>
      <dsp:txXfrm>
        <a:off x="5356621" y="1896533"/>
        <a:ext cx="1958578" cy="1625600"/>
      </dsp:txXfrm>
    </dsp:sp>
    <dsp:sp modelId="{97AD6DAC-923A-4B4D-B472-789AEFD49A20}">
      <dsp:nvSpPr>
        <dsp:cNvPr id="0" name=""/>
        <dsp:cNvSpPr/>
      </dsp:nvSpPr>
      <dsp:spPr>
        <a:xfrm>
          <a:off x="3006328" y="1896533"/>
          <a:ext cx="1958578"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Take ask to appropriate officials</a:t>
          </a:r>
        </a:p>
      </dsp:txBody>
      <dsp:txXfrm>
        <a:off x="3006328" y="1896533"/>
        <a:ext cx="1958578" cy="1625600"/>
      </dsp:txXfrm>
    </dsp:sp>
    <dsp:sp modelId="{4E6F78FA-A1A9-462C-812C-DE837A065198}">
      <dsp:nvSpPr>
        <dsp:cNvPr id="0" name=""/>
        <dsp:cNvSpPr/>
      </dsp:nvSpPr>
      <dsp:spPr>
        <a:xfrm>
          <a:off x="656034" y="1896533"/>
          <a:ext cx="1958578"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Promote your cause</a:t>
          </a:r>
        </a:p>
      </dsp:txBody>
      <dsp:txXfrm>
        <a:off x="656034" y="1896533"/>
        <a:ext cx="1958578" cy="16256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D16C0-630E-4165-9E1B-B748569B7CEC}" type="datetimeFigureOut">
              <a:rPr lang="en-US" smtClean="0"/>
              <a:t>4/7/2019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47219E-3749-4CAF-8C73-28CD4E287D0D}" type="slidenum">
              <a:rPr lang="en-US" smtClean="0"/>
              <a:t>‹#›</a:t>
            </a:fld>
            <a:endParaRPr lang="en-US"/>
          </a:p>
        </p:txBody>
      </p:sp>
    </p:spTree>
    <p:extLst>
      <p:ext uri="{BB962C8B-B14F-4D97-AF65-F5344CB8AC3E}">
        <p14:creationId xmlns:p14="http://schemas.microsoft.com/office/powerpoint/2010/main" val="470801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solidFill>
                  <a:schemeClr val="bg1"/>
                </a:solidFill>
              </a:rPr>
              <a:t>What is Advocacy?</a:t>
            </a:r>
          </a:p>
          <a:p>
            <a:pPr marL="285750" indent="-285750">
              <a:buFont typeface="Arial" panose="020B0604020202020204" pitchFamily="34" charset="0"/>
              <a:buChar char="•"/>
            </a:pPr>
            <a:r>
              <a:rPr lang="en-US" sz="1000" dirty="0">
                <a:solidFill>
                  <a:schemeClr val="bg1"/>
                </a:solidFill>
              </a:rPr>
              <a:t>Advocacy is a process not an event</a:t>
            </a:r>
          </a:p>
          <a:p>
            <a:pPr marL="285750" indent="-285750">
              <a:buFont typeface="Arial" panose="020B0604020202020204" pitchFamily="34" charset="0"/>
              <a:buChar char="•"/>
            </a:pPr>
            <a:r>
              <a:rPr lang="en-US" sz="1000" dirty="0">
                <a:solidFill>
                  <a:schemeClr val="bg1"/>
                </a:solidFill>
              </a:rPr>
              <a:t>It happens at all levels- local, regional, state, national and international</a:t>
            </a:r>
          </a:p>
          <a:p>
            <a:pPr marL="285750" indent="-285750">
              <a:buFont typeface="Arial" panose="020B0604020202020204" pitchFamily="34" charset="0"/>
              <a:buChar char="•"/>
            </a:pPr>
            <a:r>
              <a:rPr lang="en-US" sz="1000" dirty="0">
                <a:solidFill>
                  <a:schemeClr val="bg1"/>
                </a:solidFill>
              </a:rPr>
              <a:t>It is about achieving specific outcomes</a:t>
            </a:r>
          </a:p>
          <a:p>
            <a:pPr marL="285750" indent="-285750">
              <a:buFont typeface="Arial" panose="020B0604020202020204" pitchFamily="34" charset="0"/>
              <a:buChar char="•"/>
            </a:pPr>
            <a:endParaRPr lang="en-US" sz="1000" dirty="0">
              <a:solidFill>
                <a:schemeClr val="bg1"/>
              </a:solidFill>
            </a:endParaRPr>
          </a:p>
          <a:p>
            <a:r>
              <a:rPr lang="en-US" sz="1000" b="1" dirty="0">
                <a:solidFill>
                  <a:schemeClr val="bg1"/>
                </a:solidFill>
              </a:rPr>
              <a:t>Who can advocate?</a:t>
            </a:r>
          </a:p>
          <a:p>
            <a:pPr marL="285750" indent="-285750">
              <a:buFont typeface="Arial" panose="020B0604020202020204" pitchFamily="34" charset="0"/>
              <a:buChar char="•"/>
            </a:pPr>
            <a:r>
              <a:rPr lang="en-US" sz="1000" dirty="0">
                <a:solidFill>
                  <a:schemeClr val="bg1"/>
                </a:solidFill>
              </a:rPr>
              <a:t>Anyone who is passionate about and idea or cause</a:t>
            </a:r>
          </a:p>
          <a:p>
            <a:endParaRPr lang="en-US" sz="1000" dirty="0">
              <a:solidFill>
                <a:schemeClr val="bg1"/>
              </a:solidFill>
            </a:endParaRPr>
          </a:p>
          <a:p>
            <a:r>
              <a:rPr lang="en-US" sz="1000" b="1" dirty="0">
                <a:solidFill>
                  <a:schemeClr val="bg1"/>
                </a:solidFill>
              </a:rPr>
              <a:t>Do I have to be 18?</a:t>
            </a:r>
          </a:p>
          <a:p>
            <a:pPr marL="285750" indent="-285750">
              <a:buFont typeface="Arial" panose="020B0604020202020204" pitchFamily="34" charset="0"/>
              <a:buChar char="•"/>
            </a:pPr>
            <a:r>
              <a:rPr lang="en-US" sz="1000" dirty="0">
                <a:solidFill>
                  <a:schemeClr val="bg1"/>
                </a:solidFill>
              </a:rPr>
              <a:t>Anyone can be an advocate all it takes is a passion for an issue and a desire to make a difference and effect change.</a:t>
            </a:r>
          </a:p>
          <a:p>
            <a:endParaRPr lang="en-US" dirty="0"/>
          </a:p>
        </p:txBody>
      </p:sp>
      <p:sp>
        <p:nvSpPr>
          <p:cNvPr id="4" name="Slide Number Placeholder 3"/>
          <p:cNvSpPr>
            <a:spLocks noGrp="1"/>
          </p:cNvSpPr>
          <p:nvPr>
            <p:ph type="sldNum" sz="quarter" idx="5"/>
          </p:nvPr>
        </p:nvSpPr>
        <p:spPr/>
        <p:txBody>
          <a:bodyPr/>
          <a:lstStyle/>
          <a:p>
            <a:fld id="{1047219E-3749-4CAF-8C73-28CD4E287D0D}" type="slidenum">
              <a:rPr lang="en-US" smtClean="0"/>
              <a:t>4</a:t>
            </a:fld>
            <a:endParaRPr lang="en-US"/>
          </a:p>
        </p:txBody>
      </p:sp>
    </p:spTree>
    <p:extLst>
      <p:ext uri="{BB962C8B-B14F-4D97-AF65-F5344CB8AC3E}">
        <p14:creationId xmlns:p14="http://schemas.microsoft.com/office/powerpoint/2010/main" val="18758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sz="1200" b="1" dirty="0">
                <a:solidFill>
                  <a:schemeClr val="bg1"/>
                </a:solidFill>
              </a:rPr>
              <a:t>Identify the issue</a:t>
            </a:r>
          </a:p>
          <a:p>
            <a:pPr marL="285750" indent="-285750">
              <a:buFont typeface="Arial" panose="020B0604020202020204" pitchFamily="34" charset="0"/>
              <a:buChar char="•"/>
            </a:pPr>
            <a:r>
              <a:rPr lang="en-US" sz="1200" dirty="0">
                <a:solidFill>
                  <a:schemeClr val="bg1"/>
                </a:solidFill>
              </a:rPr>
              <a:t>What are you trying to accomplish?</a:t>
            </a:r>
          </a:p>
          <a:p>
            <a:endParaRPr lang="en-US" sz="1200" dirty="0">
              <a:solidFill>
                <a:schemeClr val="bg1"/>
              </a:solidFill>
            </a:endParaRPr>
          </a:p>
          <a:p>
            <a:r>
              <a:rPr lang="en-US" sz="1200" dirty="0">
                <a:solidFill>
                  <a:schemeClr val="bg1"/>
                </a:solidFill>
              </a:rPr>
              <a:t>2. </a:t>
            </a:r>
            <a:r>
              <a:rPr lang="en-US" sz="1200" b="1" dirty="0">
                <a:solidFill>
                  <a:schemeClr val="bg1"/>
                </a:solidFill>
              </a:rPr>
              <a:t>Identify your audience</a:t>
            </a:r>
          </a:p>
          <a:p>
            <a:pPr marL="285750" indent="-285750">
              <a:buFont typeface="Arial" panose="020B0604020202020204" pitchFamily="34" charset="0"/>
              <a:buChar char="•"/>
            </a:pPr>
            <a:r>
              <a:rPr lang="en-US" sz="1200" dirty="0">
                <a:solidFill>
                  <a:schemeClr val="bg1"/>
                </a:solidFill>
              </a:rPr>
              <a:t>Who is effected</a:t>
            </a:r>
          </a:p>
          <a:p>
            <a:pPr marL="285750" indent="-285750">
              <a:buFont typeface="Arial" panose="020B0604020202020204" pitchFamily="34" charset="0"/>
              <a:buChar char="•"/>
            </a:pPr>
            <a:r>
              <a:rPr lang="en-US" sz="1200" dirty="0">
                <a:solidFill>
                  <a:schemeClr val="bg1"/>
                </a:solidFill>
              </a:rPr>
              <a:t>Is this a local, state or federal issue?</a:t>
            </a:r>
          </a:p>
          <a:p>
            <a:endParaRPr lang="en-US" sz="1200" dirty="0">
              <a:solidFill>
                <a:schemeClr val="bg1"/>
              </a:solidFill>
            </a:endParaRPr>
          </a:p>
          <a:p>
            <a:r>
              <a:rPr lang="en-US" sz="1200" dirty="0">
                <a:solidFill>
                  <a:schemeClr val="bg1"/>
                </a:solidFill>
              </a:rPr>
              <a:t>3. </a:t>
            </a:r>
            <a:r>
              <a:rPr lang="en-US" sz="1200" b="1" dirty="0">
                <a:solidFill>
                  <a:schemeClr val="bg1"/>
                </a:solidFill>
              </a:rPr>
              <a:t>Develop an action plan</a:t>
            </a:r>
          </a:p>
          <a:p>
            <a:pPr marL="285750" indent="-285750">
              <a:buFont typeface="Arial" panose="020B0604020202020204" pitchFamily="34" charset="0"/>
              <a:buChar char="•"/>
            </a:pPr>
            <a:r>
              <a:rPr lang="en-US" sz="1200" dirty="0">
                <a:solidFill>
                  <a:schemeClr val="bg1"/>
                </a:solidFill>
              </a:rPr>
              <a:t>What is the timeframe for action?</a:t>
            </a:r>
          </a:p>
          <a:p>
            <a:pPr marL="285750" indent="-285750">
              <a:buFont typeface="Arial" panose="020B0604020202020204" pitchFamily="34" charset="0"/>
              <a:buChar char="•"/>
            </a:pPr>
            <a:r>
              <a:rPr lang="en-US" sz="1200" dirty="0">
                <a:solidFill>
                  <a:schemeClr val="bg1"/>
                </a:solidFill>
              </a:rPr>
              <a:t>Are there other individuals or groups that will want to join a coalition on the issue</a:t>
            </a:r>
          </a:p>
          <a:p>
            <a:pPr marL="285750" indent="-285750">
              <a:buFont typeface="Arial" panose="020B0604020202020204" pitchFamily="34" charset="0"/>
              <a:buChar char="•"/>
            </a:pPr>
            <a:r>
              <a:rPr lang="en-US" sz="1200" dirty="0">
                <a:solidFill>
                  <a:schemeClr val="bg1"/>
                </a:solidFill>
              </a:rPr>
              <a:t>Who will be in charge?</a:t>
            </a:r>
          </a:p>
          <a:p>
            <a:pPr marL="285750" indent="-285750">
              <a:buFont typeface="Arial" panose="020B0604020202020204" pitchFamily="34" charset="0"/>
              <a:buChar char="•"/>
            </a:pPr>
            <a:r>
              <a:rPr lang="en-US" sz="1200" dirty="0">
                <a:solidFill>
                  <a:schemeClr val="bg1"/>
                </a:solidFill>
              </a:rPr>
              <a:t>What type of campaign will be effective?</a:t>
            </a:r>
          </a:p>
          <a:p>
            <a:endParaRPr lang="en-US" dirty="0"/>
          </a:p>
        </p:txBody>
      </p:sp>
      <p:sp>
        <p:nvSpPr>
          <p:cNvPr id="4" name="Slide Number Placeholder 3"/>
          <p:cNvSpPr>
            <a:spLocks noGrp="1"/>
          </p:cNvSpPr>
          <p:nvPr>
            <p:ph type="sldNum" sz="quarter" idx="5"/>
          </p:nvPr>
        </p:nvSpPr>
        <p:spPr/>
        <p:txBody>
          <a:bodyPr/>
          <a:lstStyle/>
          <a:p>
            <a:fld id="{1047219E-3749-4CAF-8C73-28CD4E287D0D}" type="slidenum">
              <a:rPr lang="en-US" smtClean="0"/>
              <a:t>5</a:t>
            </a:fld>
            <a:endParaRPr lang="en-US"/>
          </a:p>
        </p:txBody>
      </p:sp>
    </p:spTree>
    <p:extLst>
      <p:ext uri="{BB962C8B-B14F-4D97-AF65-F5344CB8AC3E}">
        <p14:creationId xmlns:p14="http://schemas.microsoft.com/office/powerpoint/2010/main" val="2544802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4. </a:t>
            </a:r>
            <a:r>
              <a:rPr lang="en-US" sz="1200" b="1" dirty="0">
                <a:solidFill>
                  <a:schemeClr val="bg1"/>
                </a:solidFill>
              </a:rPr>
              <a:t>Promote your cause</a:t>
            </a:r>
          </a:p>
          <a:p>
            <a:pPr marL="285750" indent="-285750">
              <a:buFont typeface="Arial" panose="020B0604020202020204" pitchFamily="34" charset="0"/>
              <a:buChar char="•"/>
            </a:pPr>
            <a:r>
              <a:rPr lang="en-US" sz="1200" dirty="0">
                <a:solidFill>
                  <a:schemeClr val="bg1"/>
                </a:solidFill>
              </a:rPr>
              <a:t>Use social media to take your message to a greater number of people</a:t>
            </a:r>
          </a:p>
          <a:p>
            <a:endParaRPr lang="en-US" sz="1200" dirty="0">
              <a:solidFill>
                <a:schemeClr val="bg1"/>
              </a:solidFill>
            </a:endParaRPr>
          </a:p>
          <a:p>
            <a:r>
              <a:rPr lang="en-US" sz="1200" dirty="0">
                <a:solidFill>
                  <a:schemeClr val="bg1"/>
                </a:solidFill>
              </a:rPr>
              <a:t>5.</a:t>
            </a:r>
            <a:r>
              <a:rPr lang="en-US" sz="1200" b="1" dirty="0">
                <a:solidFill>
                  <a:schemeClr val="bg1"/>
                </a:solidFill>
              </a:rPr>
              <a:t> Take your Ask to appropriate officials</a:t>
            </a:r>
          </a:p>
          <a:p>
            <a:pPr marL="285750" indent="-285750">
              <a:buFont typeface="Arial" panose="020B0604020202020204" pitchFamily="34" charset="0"/>
              <a:buChar char="•"/>
            </a:pPr>
            <a:r>
              <a:rPr lang="en-US" sz="1200" dirty="0">
                <a:solidFill>
                  <a:schemeClr val="bg1"/>
                </a:solidFill>
              </a:rPr>
              <a:t>Use personal stories to highlight the ask</a:t>
            </a:r>
          </a:p>
          <a:p>
            <a:pPr marL="285750" indent="-285750">
              <a:buFont typeface="Arial" panose="020B0604020202020204" pitchFamily="34" charset="0"/>
              <a:buChar char="•"/>
            </a:pPr>
            <a:r>
              <a:rPr lang="en-US" sz="1200" dirty="0">
                <a:solidFill>
                  <a:schemeClr val="bg1"/>
                </a:solidFill>
              </a:rPr>
              <a:t>Give legislators facts</a:t>
            </a:r>
          </a:p>
          <a:p>
            <a:pPr marL="285750" indent="-285750">
              <a:buFont typeface="Arial" panose="020B0604020202020204" pitchFamily="34" charset="0"/>
              <a:buChar char="•"/>
            </a:pPr>
            <a:r>
              <a:rPr lang="en-US" sz="1200" dirty="0">
                <a:solidFill>
                  <a:schemeClr val="bg1"/>
                </a:solidFill>
              </a:rPr>
              <a:t>Keep them engaged via follow up and social media</a:t>
            </a:r>
          </a:p>
          <a:p>
            <a:endParaRPr lang="en-US" sz="1200" dirty="0">
              <a:solidFill>
                <a:schemeClr val="bg1"/>
              </a:solidFill>
            </a:endParaRPr>
          </a:p>
          <a:p>
            <a:r>
              <a:rPr lang="en-US" sz="1200" dirty="0">
                <a:solidFill>
                  <a:schemeClr val="bg1"/>
                </a:solidFill>
              </a:rPr>
              <a:t>6. </a:t>
            </a:r>
            <a:r>
              <a:rPr lang="en-US" sz="1200" b="1" dirty="0">
                <a:solidFill>
                  <a:schemeClr val="bg1"/>
                </a:solidFill>
              </a:rPr>
              <a:t>Evaluate</a:t>
            </a:r>
          </a:p>
          <a:p>
            <a:pPr marL="285750" indent="-285750">
              <a:buFont typeface="Arial" panose="020B0604020202020204" pitchFamily="34" charset="0"/>
              <a:buChar char="•"/>
            </a:pPr>
            <a:r>
              <a:rPr lang="en-US" sz="1200" dirty="0">
                <a:solidFill>
                  <a:schemeClr val="bg1"/>
                </a:solidFill>
              </a:rPr>
              <a:t>Did you accomplish your goal?</a:t>
            </a:r>
          </a:p>
          <a:p>
            <a:pPr marL="285750" indent="-285750">
              <a:buFont typeface="Arial" panose="020B0604020202020204" pitchFamily="34" charset="0"/>
              <a:buChar char="•"/>
            </a:pPr>
            <a:r>
              <a:rPr lang="en-US" sz="1200" dirty="0">
                <a:solidFill>
                  <a:schemeClr val="bg1"/>
                </a:solidFill>
              </a:rPr>
              <a:t>If not how can you “change” your action plan?</a:t>
            </a:r>
          </a:p>
          <a:p>
            <a:pPr marL="285750" indent="-285750">
              <a:buFont typeface="Arial" panose="020B0604020202020204" pitchFamily="34" charset="0"/>
              <a:buChar char="•"/>
            </a:pPr>
            <a:r>
              <a:rPr lang="en-US" sz="1200" dirty="0">
                <a:solidFill>
                  <a:schemeClr val="bg1"/>
                </a:solidFill>
              </a:rPr>
              <a:t>Do not give up, often it takes numerous years to make legislative changes</a:t>
            </a:r>
            <a:r>
              <a:rPr lang="en-US" dirty="0">
                <a:solidFill>
                  <a:schemeClr val="bg1"/>
                </a:solidFill>
              </a:rPr>
              <a:t>.</a:t>
            </a:r>
          </a:p>
          <a:p>
            <a:endParaRPr lang="en-US" dirty="0"/>
          </a:p>
        </p:txBody>
      </p:sp>
      <p:sp>
        <p:nvSpPr>
          <p:cNvPr id="4" name="Slide Number Placeholder 3"/>
          <p:cNvSpPr>
            <a:spLocks noGrp="1"/>
          </p:cNvSpPr>
          <p:nvPr>
            <p:ph type="sldNum" sz="quarter" idx="5"/>
          </p:nvPr>
        </p:nvSpPr>
        <p:spPr/>
        <p:txBody>
          <a:bodyPr/>
          <a:lstStyle/>
          <a:p>
            <a:fld id="{1047219E-3749-4CAF-8C73-28CD4E287D0D}" type="slidenum">
              <a:rPr lang="en-US" smtClean="0"/>
              <a:t>6</a:t>
            </a:fld>
            <a:endParaRPr lang="en-US"/>
          </a:p>
        </p:txBody>
      </p:sp>
    </p:spTree>
    <p:extLst>
      <p:ext uri="{BB962C8B-B14F-4D97-AF65-F5344CB8AC3E}">
        <p14:creationId xmlns:p14="http://schemas.microsoft.com/office/powerpoint/2010/main" val="236634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Font typeface="Arial" panose="020B0604020202020204" pitchFamily="34" charset="0"/>
              <a:buChar char="•"/>
            </a:pPr>
            <a:r>
              <a:rPr lang="en-US" sz="1200" dirty="0"/>
              <a:t>Democratic majority in the House, 235 to 199 </a:t>
            </a:r>
          </a:p>
          <a:p>
            <a:pPr marL="571500" indent="-571500">
              <a:buFont typeface="Arial" panose="020B0604020202020204" pitchFamily="34" charset="0"/>
              <a:buChar char="•"/>
            </a:pPr>
            <a:r>
              <a:rPr lang="en-US" sz="1200" dirty="0"/>
              <a:t>Republican majority in the Senate, 53 to 47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Most diverse Congress ever </a:t>
            </a:r>
          </a:p>
          <a:p>
            <a:pPr marL="571500" indent="-571500">
              <a:buFont typeface="Arial" panose="020B0604020202020204" pitchFamily="34" charset="0"/>
              <a:buChar char="•"/>
            </a:pPr>
            <a:r>
              <a:rPr lang="en-US" sz="1200" dirty="0"/>
              <a:t>Large amounts of younger representatives joining to congress. Minority groups also growing in representation</a:t>
            </a:r>
          </a:p>
          <a:p>
            <a:endParaRPr lang="en-US" dirty="0"/>
          </a:p>
        </p:txBody>
      </p:sp>
      <p:sp>
        <p:nvSpPr>
          <p:cNvPr id="4" name="Slide Number Placeholder 3"/>
          <p:cNvSpPr>
            <a:spLocks noGrp="1"/>
          </p:cNvSpPr>
          <p:nvPr>
            <p:ph type="sldNum" sz="quarter" idx="5"/>
          </p:nvPr>
        </p:nvSpPr>
        <p:spPr/>
        <p:txBody>
          <a:bodyPr/>
          <a:lstStyle/>
          <a:p>
            <a:fld id="{1047219E-3749-4CAF-8C73-28CD4E287D0D}" type="slidenum">
              <a:rPr lang="en-US" smtClean="0"/>
              <a:t>8</a:t>
            </a:fld>
            <a:endParaRPr lang="en-US"/>
          </a:p>
        </p:txBody>
      </p:sp>
    </p:spTree>
    <p:extLst>
      <p:ext uri="{BB962C8B-B14F-4D97-AF65-F5344CB8AC3E}">
        <p14:creationId xmlns:p14="http://schemas.microsoft.com/office/powerpoint/2010/main" val="378977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solidFill>
                  <a:schemeClr val="bg1"/>
                </a:solidFill>
              </a:rPr>
              <a:t>House Education and Labor Committee </a:t>
            </a:r>
          </a:p>
          <a:p>
            <a:r>
              <a:rPr lang="en-US" sz="3600" dirty="0">
                <a:solidFill>
                  <a:schemeClr val="bg1"/>
                </a:solidFill>
              </a:rPr>
              <a:t>Senate Health, Education, Labor and Pensions </a:t>
            </a:r>
          </a:p>
          <a:p>
            <a:endParaRPr lang="en-US" sz="3600" dirty="0">
              <a:solidFill>
                <a:schemeClr val="bg1"/>
              </a:solidFill>
            </a:endParaRPr>
          </a:p>
          <a:p>
            <a:r>
              <a:rPr lang="en-US" sz="3600" dirty="0">
                <a:solidFill>
                  <a:schemeClr val="bg1"/>
                </a:solidFill>
              </a:rPr>
              <a:t>(HELP) Committee </a:t>
            </a:r>
          </a:p>
          <a:p>
            <a:pPr lvl="2"/>
            <a:r>
              <a:rPr lang="en-US" sz="3600" dirty="0">
                <a:solidFill>
                  <a:schemeClr val="bg1"/>
                </a:solidFill>
              </a:rPr>
              <a:t>House and Senate Appropriations Committee </a:t>
            </a:r>
          </a:p>
          <a:p>
            <a:pPr lvl="2"/>
            <a:r>
              <a:rPr lang="en-US" sz="3600" dirty="0">
                <a:solidFill>
                  <a:schemeClr val="bg1"/>
                </a:solidFill>
              </a:rPr>
              <a:t>House and Senate Budget Committees </a:t>
            </a:r>
          </a:p>
          <a:p>
            <a:r>
              <a:rPr lang="en-US" dirty="0"/>
              <a:t>Committees are a major part of meeting with people who you are meeting about, while they may not be on a committee directly related to education they may be able to relate to the issues surrounding education. For example in meeting with Vicky </a:t>
            </a:r>
            <a:r>
              <a:rPr lang="en-US" dirty="0" err="1"/>
              <a:t>Hartlizer</a:t>
            </a:r>
            <a:r>
              <a:rPr lang="en-US" dirty="0"/>
              <a:t> we were able to get her attention relating education to the military and the funding that  the military receives.</a:t>
            </a:r>
          </a:p>
        </p:txBody>
      </p:sp>
      <p:sp>
        <p:nvSpPr>
          <p:cNvPr id="4" name="Slide Number Placeholder 3"/>
          <p:cNvSpPr>
            <a:spLocks noGrp="1"/>
          </p:cNvSpPr>
          <p:nvPr>
            <p:ph type="sldNum" sz="quarter" idx="5"/>
          </p:nvPr>
        </p:nvSpPr>
        <p:spPr/>
        <p:txBody>
          <a:bodyPr/>
          <a:lstStyle/>
          <a:p>
            <a:fld id="{1047219E-3749-4CAF-8C73-28CD4E287D0D}" type="slidenum">
              <a:rPr lang="en-US" smtClean="0"/>
              <a:t>9</a:t>
            </a:fld>
            <a:endParaRPr lang="en-US"/>
          </a:p>
        </p:txBody>
      </p:sp>
    </p:spTree>
    <p:extLst>
      <p:ext uri="{BB962C8B-B14F-4D97-AF65-F5344CB8AC3E}">
        <p14:creationId xmlns:p14="http://schemas.microsoft.com/office/powerpoint/2010/main" val="3290532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rPr>
              <a:t>Democrats will pursue increased oversight of the Trump Administration </a:t>
            </a:r>
          </a:p>
          <a:p>
            <a:pPr marL="457200" indent="-457200">
              <a:buFont typeface="Arial" panose="020B0604020202020204" pitchFamily="34" charset="0"/>
              <a:buChar char="•"/>
            </a:pPr>
            <a:r>
              <a:rPr lang="en-US" sz="1200" dirty="0">
                <a:latin typeface="Calibri" panose="020F0502020204030204" pitchFamily="34" charset="0"/>
              </a:rPr>
              <a:t>Seek passage of gun safety and violence prevention &amp; school infrastructure bills, ESSA oversight </a:t>
            </a:r>
          </a:p>
          <a:p>
            <a:pPr marL="457200" indent="-457200">
              <a:buFont typeface="Arial" panose="020B0604020202020204" pitchFamily="34" charset="0"/>
              <a:buChar char="•"/>
            </a:pPr>
            <a:r>
              <a:rPr lang="en-US" sz="1200" dirty="0">
                <a:latin typeface="Calibri" panose="020F0502020204030204" pitchFamily="34" charset="0"/>
              </a:rPr>
              <a:t>Address school safety and discipline </a:t>
            </a:r>
          </a:p>
        </p:txBody>
      </p:sp>
      <p:sp>
        <p:nvSpPr>
          <p:cNvPr id="4" name="Slide Number Placeholder 3"/>
          <p:cNvSpPr>
            <a:spLocks noGrp="1"/>
          </p:cNvSpPr>
          <p:nvPr>
            <p:ph type="sldNum" sz="quarter" idx="5"/>
          </p:nvPr>
        </p:nvSpPr>
        <p:spPr/>
        <p:txBody>
          <a:bodyPr/>
          <a:lstStyle/>
          <a:p>
            <a:fld id="{1047219E-3749-4CAF-8C73-28CD4E287D0D}" type="slidenum">
              <a:rPr lang="en-US" smtClean="0"/>
              <a:t>10</a:t>
            </a:fld>
            <a:endParaRPr lang="en-US"/>
          </a:p>
        </p:txBody>
      </p:sp>
    </p:spTree>
    <p:extLst>
      <p:ext uri="{BB962C8B-B14F-4D97-AF65-F5344CB8AC3E}">
        <p14:creationId xmlns:p14="http://schemas.microsoft.com/office/powerpoint/2010/main" val="2521380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600" dirty="0"/>
              <a:t>Will need a bipartisan approach for any legislation to pass.</a:t>
            </a:r>
          </a:p>
          <a:p>
            <a:pPr marL="285750" indent="-285750">
              <a:buFont typeface="Arial" panose="020B0604020202020204" pitchFamily="34" charset="0"/>
              <a:buChar char="•"/>
            </a:pPr>
            <a:r>
              <a:rPr lang="en-US" sz="1600" dirty="0"/>
              <a:t>Senator Alexander, Chairman of HELP is retiring in 2020. He wants to see reauthorization of HEA (Higher Education Act)before he retires. </a:t>
            </a:r>
            <a:r>
              <a:rPr lang="en-US" sz="1200" i="1" dirty="0"/>
              <a:t>The </a:t>
            </a:r>
            <a:r>
              <a:rPr lang="en-US" sz="1200" b="1" i="1" dirty="0"/>
              <a:t>Higher Education Act</a:t>
            </a:r>
            <a:r>
              <a:rPr lang="en-US" sz="1200" i="1" dirty="0"/>
              <a:t> of 1965 (HEA) The </a:t>
            </a:r>
            <a:r>
              <a:rPr lang="en-US" sz="1200" b="1" i="1" dirty="0"/>
              <a:t>Higher Education Act</a:t>
            </a:r>
            <a:r>
              <a:rPr lang="en-US" sz="1200" i="1" dirty="0"/>
              <a:t> of 1965 is a law designed to strengthen the </a:t>
            </a:r>
            <a:r>
              <a:rPr lang="en-US" sz="1200" b="1" i="1" dirty="0"/>
              <a:t>educational</a:t>
            </a:r>
            <a:r>
              <a:rPr lang="en-US" sz="1200" i="1" dirty="0"/>
              <a:t> resources of the colleges and universities of the United States and to provide financial assistance to post-secondary students</a:t>
            </a:r>
          </a:p>
          <a:p>
            <a:endParaRPr lang="en-US" dirty="0"/>
          </a:p>
        </p:txBody>
      </p:sp>
      <p:sp>
        <p:nvSpPr>
          <p:cNvPr id="4" name="Slide Number Placeholder 3"/>
          <p:cNvSpPr>
            <a:spLocks noGrp="1"/>
          </p:cNvSpPr>
          <p:nvPr>
            <p:ph type="sldNum" sz="quarter" idx="5"/>
          </p:nvPr>
        </p:nvSpPr>
        <p:spPr/>
        <p:txBody>
          <a:bodyPr/>
          <a:lstStyle/>
          <a:p>
            <a:fld id="{1047219E-3749-4CAF-8C73-28CD4E287D0D}" type="slidenum">
              <a:rPr lang="en-US" smtClean="0"/>
              <a:t>11</a:t>
            </a:fld>
            <a:endParaRPr lang="en-US"/>
          </a:p>
        </p:txBody>
      </p:sp>
    </p:spTree>
    <p:extLst>
      <p:ext uri="{BB962C8B-B14F-4D97-AF65-F5344CB8AC3E}">
        <p14:creationId xmlns:p14="http://schemas.microsoft.com/office/powerpoint/2010/main" val="3692190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sz="1200" b="1" dirty="0">
                <a:solidFill>
                  <a:schemeClr val="bg1"/>
                </a:solidFill>
              </a:rPr>
              <a:t>Email the legislator’s office and request a meeting</a:t>
            </a:r>
          </a:p>
          <a:p>
            <a:pPr marL="285750" indent="-285750">
              <a:buFont typeface="Arial" panose="020B0604020202020204" pitchFamily="34" charset="0"/>
              <a:buChar char="•"/>
            </a:pPr>
            <a:r>
              <a:rPr lang="en-US" sz="1200" dirty="0">
                <a:solidFill>
                  <a:schemeClr val="bg1"/>
                </a:solidFill>
              </a:rPr>
              <a:t>Include all who will be attending</a:t>
            </a:r>
          </a:p>
          <a:p>
            <a:pPr marL="285750" indent="-285750">
              <a:buFont typeface="Arial" panose="020B0604020202020204" pitchFamily="34" charset="0"/>
              <a:buChar char="•"/>
            </a:pPr>
            <a:r>
              <a:rPr lang="en-US" sz="1200" dirty="0">
                <a:solidFill>
                  <a:schemeClr val="bg1"/>
                </a:solidFill>
              </a:rPr>
              <a:t>Your ask</a:t>
            </a:r>
          </a:p>
          <a:p>
            <a:pPr marL="285750" indent="-285750">
              <a:buFont typeface="Arial" panose="020B0604020202020204" pitchFamily="34" charset="0"/>
              <a:buChar char="•"/>
            </a:pPr>
            <a:r>
              <a:rPr lang="en-US" sz="1200" dirty="0">
                <a:solidFill>
                  <a:schemeClr val="bg1"/>
                </a:solidFill>
              </a:rPr>
              <a:t>Any supporting documentation</a:t>
            </a:r>
          </a:p>
          <a:p>
            <a:endParaRPr lang="en-US" sz="1200" dirty="0">
              <a:solidFill>
                <a:schemeClr val="bg1"/>
              </a:solidFill>
            </a:endParaRPr>
          </a:p>
          <a:p>
            <a:r>
              <a:rPr lang="en-US" sz="1200" dirty="0">
                <a:solidFill>
                  <a:schemeClr val="bg1"/>
                </a:solidFill>
              </a:rPr>
              <a:t>2. </a:t>
            </a:r>
            <a:r>
              <a:rPr lang="en-US" sz="1200" b="1" dirty="0">
                <a:solidFill>
                  <a:schemeClr val="bg1"/>
                </a:solidFill>
              </a:rPr>
              <a:t>Prepare for you meetings</a:t>
            </a:r>
          </a:p>
          <a:p>
            <a:pPr marL="285750" indent="-285750">
              <a:buFont typeface="Arial" panose="020B0604020202020204" pitchFamily="34" charset="0"/>
              <a:buChar char="•"/>
            </a:pPr>
            <a:r>
              <a:rPr lang="en-US" sz="1200" dirty="0">
                <a:solidFill>
                  <a:schemeClr val="bg1"/>
                </a:solidFill>
              </a:rPr>
              <a:t>Most meeting last 30 minutes or less. You want to maximize the amount of time you have.</a:t>
            </a:r>
          </a:p>
          <a:p>
            <a:pPr marL="285750" indent="-285750">
              <a:buFont typeface="Arial" panose="020B0604020202020204" pitchFamily="34" charset="0"/>
              <a:buChar char="•"/>
            </a:pPr>
            <a:r>
              <a:rPr lang="en-US" sz="1200" dirty="0">
                <a:solidFill>
                  <a:schemeClr val="bg1"/>
                </a:solidFill>
              </a:rPr>
              <a:t>Remember you are the expert in your subject. Be prepared with facts and follow up information.</a:t>
            </a:r>
          </a:p>
          <a:p>
            <a:pPr marL="285750" indent="-285750">
              <a:buFont typeface="Arial" panose="020B0604020202020204" pitchFamily="34" charset="0"/>
              <a:buChar char="•"/>
            </a:pPr>
            <a:r>
              <a:rPr lang="en-US" sz="1200" dirty="0">
                <a:solidFill>
                  <a:schemeClr val="bg1"/>
                </a:solidFill>
              </a:rPr>
              <a:t>Schedule out how your meeting will go including who will talk and about what.</a:t>
            </a:r>
          </a:p>
          <a:p>
            <a:pPr marL="285750" indent="-285750">
              <a:buFont typeface="Arial" panose="020B0604020202020204" pitchFamily="34" charset="0"/>
              <a:buChar char="•"/>
            </a:pPr>
            <a:r>
              <a:rPr lang="en-US" sz="1200" dirty="0">
                <a:solidFill>
                  <a:schemeClr val="bg1"/>
                </a:solidFill>
              </a:rPr>
              <a:t>Personal stories are great but keep them brief and relevant.</a:t>
            </a:r>
          </a:p>
          <a:p>
            <a:pPr marL="285750" indent="-285750">
              <a:buFont typeface="Arial" panose="020B0604020202020204" pitchFamily="34" charset="0"/>
              <a:buChar char="•"/>
            </a:pPr>
            <a:r>
              <a:rPr lang="en-US" sz="1200" dirty="0">
                <a:solidFill>
                  <a:schemeClr val="bg1"/>
                </a:solidFill>
              </a:rPr>
              <a:t>If you do not know the answer to a question be honest but say you will find out the answer and let the individual know.</a:t>
            </a:r>
          </a:p>
          <a:p>
            <a:r>
              <a:rPr lang="en-US" sz="1200" dirty="0">
                <a:solidFill>
                  <a:schemeClr val="bg1"/>
                </a:solidFill>
              </a:rPr>
              <a:t>. Dress for success</a:t>
            </a:r>
          </a:p>
          <a:p>
            <a:pPr marL="285750" indent="-285750">
              <a:buFont typeface="Arial" panose="020B0604020202020204" pitchFamily="34" charset="0"/>
              <a:buChar char="•"/>
            </a:pPr>
            <a:r>
              <a:rPr lang="en-US" sz="1200" dirty="0">
                <a:solidFill>
                  <a:schemeClr val="bg1"/>
                </a:solidFill>
              </a:rPr>
              <a:t>Dress professional </a:t>
            </a:r>
          </a:p>
          <a:p>
            <a:r>
              <a:rPr lang="en-US" sz="1200" dirty="0">
                <a:solidFill>
                  <a:schemeClr val="bg1"/>
                </a:solidFill>
              </a:rPr>
              <a:t>      Women: jacket or sweater with dress, slacks or skirt</a:t>
            </a:r>
          </a:p>
          <a:p>
            <a:r>
              <a:rPr lang="en-US" sz="1200" dirty="0">
                <a:solidFill>
                  <a:schemeClr val="bg1"/>
                </a:solidFill>
              </a:rPr>
              <a:t>      Men: suit and tie</a:t>
            </a:r>
          </a:p>
          <a:p>
            <a:endParaRPr lang="en-US" sz="1200" dirty="0">
              <a:solidFill>
                <a:schemeClr val="bg1"/>
              </a:solidFill>
            </a:endParaRPr>
          </a:p>
          <a:p>
            <a:r>
              <a:rPr lang="en-US" sz="1200" dirty="0">
                <a:solidFill>
                  <a:schemeClr val="bg1"/>
                </a:solidFill>
              </a:rPr>
              <a:t>4. Arrive at least 10 minutes before the meeting</a:t>
            </a:r>
          </a:p>
          <a:p>
            <a:endParaRPr lang="en-US" sz="1200" dirty="0">
              <a:solidFill>
                <a:schemeClr val="bg1"/>
              </a:solidFill>
            </a:endParaRPr>
          </a:p>
          <a:p>
            <a:r>
              <a:rPr lang="en-US" sz="1200" dirty="0">
                <a:solidFill>
                  <a:schemeClr val="bg1"/>
                </a:solidFill>
              </a:rPr>
              <a:t>5. After meeting send “Thank You” note.</a:t>
            </a:r>
          </a:p>
          <a:p>
            <a:endParaRPr lang="en-US" sz="1200" dirty="0">
              <a:solidFill>
                <a:schemeClr val="bg1"/>
              </a:solidFill>
            </a:endParaRPr>
          </a:p>
          <a:p>
            <a:r>
              <a:rPr lang="en-US" sz="1200" dirty="0">
                <a:solidFill>
                  <a:schemeClr val="bg1"/>
                </a:solidFill>
              </a:rPr>
              <a:t>6. Follow up with legislators</a:t>
            </a:r>
          </a:p>
          <a:p>
            <a:endParaRPr lang="en-US" dirty="0"/>
          </a:p>
        </p:txBody>
      </p:sp>
      <p:sp>
        <p:nvSpPr>
          <p:cNvPr id="4" name="Slide Number Placeholder 3"/>
          <p:cNvSpPr>
            <a:spLocks noGrp="1"/>
          </p:cNvSpPr>
          <p:nvPr>
            <p:ph type="sldNum" sz="quarter" idx="5"/>
          </p:nvPr>
        </p:nvSpPr>
        <p:spPr/>
        <p:txBody>
          <a:bodyPr/>
          <a:lstStyle/>
          <a:p>
            <a:fld id="{1047219E-3749-4CAF-8C73-28CD4E287D0D}" type="slidenum">
              <a:rPr lang="en-US" smtClean="0"/>
              <a:t>12</a:t>
            </a:fld>
            <a:endParaRPr lang="en-US"/>
          </a:p>
        </p:txBody>
      </p:sp>
    </p:spTree>
    <p:extLst>
      <p:ext uri="{BB962C8B-B14F-4D97-AF65-F5344CB8AC3E}">
        <p14:creationId xmlns:p14="http://schemas.microsoft.com/office/powerpoint/2010/main" val="3998557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Logos- appeal to logic. Facts and figures</a:t>
            </a:r>
          </a:p>
          <a:p>
            <a:r>
              <a:rPr lang="en-US" dirty="0"/>
              <a:t>Pathos- appeal to emotion. Raw emotional appeal</a:t>
            </a:r>
          </a:p>
          <a:p>
            <a:r>
              <a:rPr lang="en-US" dirty="0"/>
              <a:t>Ethos- appeal to ethics, not like it sounds argument using authority</a:t>
            </a:r>
          </a:p>
        </p:txBody>
      </p:sp>
      <p:sp>
        <p:nvSpPr>
          <p:cNvPr id="4" name="Slide Number Placeholder 3"/>
          <p:cNvSpPr>
            <a:spLocks noGrp="1"/>
          </p:cNvSpPr>
          <p:nvPr>
            <p:ph type="sldNum" sz="quarter" idx="5"/>
          </p:nvPr>
        </p:nvSpPr>
        <p:spPr/>
        <p:txBody>
          <a:bodyPr/>
          <a:lstStyle/>
          <a:p>
            <a:fld id="{1047219E-3749-4CAF-8C73-28CD4E287D0D}" type="slidenum">
              <a:rPr lang="en-US" smtClean="0"/>
              <a:t>13</a:t>
            </a:fld>
            <a:endParaRPr lang="en-US"/>
          </a:p>
        </p:txBody>
      </p:sp>
    </p:spTree>
    <p:extLst>
      <p:ext uri="{BB962C8B-B14F-4D97-AF65-F5344CB8AC3E}">
        <p14:creationId xmlns:p14="http://schemas.microsoft.com/office/powerpoint/2010/main" val="3210726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B5EAEC-0C4E-42E8-BC64-A9036CEB2705}" type="datetimeFigureOut">
              <a:rPr lang="en-US" smtClean="0"/>
              <a:t>4/7/2019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BC22F-44A7-4847-8BC4-D8A81065843F}" type="slidenum">
              <a:rPr lang="en-US" smtClean="0"/>
              <a:t>‹#›</a:t>
            </a:fld>
            <a:endParaRPr lang="en-US"/>
          </a:p>
        </p:txBody>
      </p:sp>
    </p:spTree>
    <p:extLst>
      <p:ext uri="{BB962C8B-B14F-4D97-AF65-F5344CB8AC3E}">
        <p14:creationId xmlns:p14="http://schemas.microsoft.com/office/powerpoint/2010/main" val="3468874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B5EAEC-0C4E-42E8-BC64-A9036CEB2705}" type="datetimeFigureOut">
              <a:rPr lang="en-US" smtClean="0"/>
              <a:t>4/7/2019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BC22F-44A7-4847-8BC4-D8A81065843F}" type="slidenum">
              <a:rPr lang="en-US" smtClean="0"/>
              <a:t>‹#›</a:t>
            </a:fld>
            <a:endParaRPr lang="en-US"/>
          </a:p>
        </p:txBody>
      </p:sp>
    </p:spTree>
    <p:extLst>
      <p:ext uri="{BB962C8B-B14F-4D97-AF65-F5344CB8AC3E}">
        <p14:creationId xmlns:p14="http://schemas.microsoft.com/office/powerpoint/2010/main" val="3509034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B5EAEC-0C4E-42E8-BC64-A9036CEB2705}" type="datetimeFigureOut">
              <a:rPr lang="en-US" smtClean="0"/>
              <a:t>4/7/2019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BC22F-44A7-4847-8BC4-D8A81065843F}" type="slidenum">
              <a:rPr lang="en-US" smtClean="0"/>
              <a:t>‹#›</a:t>
            </a:fld>
            <a:endParaRPr lang="en-US"/>
          </a:p>
        </p:txBody>
      </p:sp>
    </p:spTree>
    <p:extLst>
      <p:ext uri="{BB962C8B-B14F-4D97-AF65-F5344CB8AC3E}">
        <p14:creationId xmlns:p14="http://schemas.microsoft.com/office/powerpoint/2010/main" val="2156314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B5EAEC-0C4E-42E8-BC64-A9036CEB2705}" type="datetimeFigureOut">
              <a:rPr lang="en-US" smtClean="0"/>
              <a:t>4/7/2019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BC22F-44A7-4847-8BC4-D8A81065843F}" type="slidenum">
              <a:rPr lang="en-US" smtClean="0"/>
              <a:t>‹#›</a:t>
            </a:fld>
            <a:endParaRPr lang="en-US"/>
          </a:p>
        </p:txBody>
      </p:sp>
    </p:spTree>
    <p:extLst>
      <p:ext uri="{BB962C8B-B14F-4D97-AF65-F5344CB8AC3E}">
        <p14:creationId xmlns:p14="http://schemas.microsoft.com/office/powerpoint/2010/main" val="3431508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EAEC-0C4E-42E8-BC64-A9036CEB2705}" type="datetimeFigureOut">
              <a:rPr lang="en-US" smtClean="0"/>
              <a:t>4/7/2019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BC22F-44A7-4847-8BC4-D8A81065843F}" type="slidenum">
              <a:rPr lang="en-US" smtClean="0"/>
              <a:t>‹#›</a:t>
            </a:fld>
            <a:endParaRPr lang="en-US"/>
          </a:p>
        </p:txBody>
      </p:sp>
    </p:spTree>
    <p:extLst>
      <p:ext uri="{BB962C8B-B14F-4D97-AF65-F5344CB8AC3E}">
        <p14:creationId xmlns:p14="http://schemas.microsoft.com/office/powerpoint/2010/main" val="744582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B5EAEC-0C4E-42E8-BC64-A9036CEB2705}" type="datetimeFigureOut">
              <a:rPr lang="en-US" smtClean="0"/>
              <a:t>4/7/2019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BC22F-44A7-4847-8BC4-D8A81065843F}" type="slidenum">
              <a:rPr lang="en-US" smtClean="0"/>
              <a:t>‹#›</a:t>
            </a:fld>
            <a:endParaRPr lang="en-US"/>
          </a:p>
        </p:txBody>
      </p:sp>
    </p:spTree>
    <p:extLst>
      <p:ext uri="{BB962C8B-B14F-4D97-AF65-F5344CB8AC3E}">
        <p14:creationId xmlns:p14="http://schemas.microsoft.com/office/powerpoint/2010/main" val="1084766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B5EAEC-0C4E-42E8-BC64-A9036CEB2705}" type="datetimeFigureOut">
              <a:rPr lang="en-US" smtClean="0"/>
              <a:t>4/7/2019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3BC22F-44A7-4847-8BC4-D8A81065843F}" type="slidenum">
              <a:rPr lang="en-US" smtClean="0"/>
              <a:t>‹#›</a:t>
            </a:fld>
            <a:endParaRPr lang="en-US"/>
          </a:p>
        </p:txBody>
      </p:sp>
    </p:spTree>
    <p:extLst>
      <p:ext uri="{BB962C8B-B14F-4D97-AF65-F5344CB8AC3E}">
        <p14:creationId xmlns:p14="http://schemas.microsoft.com/office/powerpoint/2010/main" val="2287120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B5EAEC-0C4E-42E8-BC64-A9036CEB2705}" type="datetimeFigureOut">
              <a:rPr lang="en-US" smtClean="0"/>
              <a:t>4/7/2019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3BC22F-44A7-4847-8BC4-D8A81065843F}" type="slidenum">
              <a:rPr lang="en-US" smtClean="0"/>
              <a:t>‹#›</a:t>
            </a:fld>
            <a:endParaRPr lang="en-US"/>
          </a:p>
        </p:txBody>
      </p:sp>
    </p:spTree>
    <p:extLst>
      <p:ext uri="{BB962C8B-B14F-4D97-AF65-F5344CB8AC3E}">
        <p14:creationId xmlns:p14="http://schemas.microsoft.com/office/powerpoint/2010/main" val="4274881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EAEC-0C4E-42E8-BC64-A9036CEB2705}" type="datetimeFigureOut">
              <a:rPr lang="en-US" smtClean="0"/>
              <a:t>4/7/2019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3BC22F-44A7-4847-8BC4-D8A81065843F}" type="slidenum">
              <a:rPr lang="en-US" smtClean="0"/>
              <a:t>‹#›</a:t>
            </a:fld>
            <a:endParaRPr lang="en-US"/>
          </a:p>
        </p:txBody>
      </p:sp>
    </p:spTree>
    <p:extLst>
      <p:ext uri="{BB962C8B-B14F-4D97-AF65-F5344CB8AC3E}">
        <p14:creationId xmlns:p14="http://schemas.microsoft.com/office/powerpoint/2010/main" val="4021695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EAEC-0C4E-42E8-BC64-A9036CEB2705}" type="datetimeFigureOut">
              <a:rPr lang="en-US" smtClean="0"/>
              <a:t>4/7/2019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BC22F-44A7-4847-8BC4-D8A81065843F}" type="slidenum">
              <a:rPr lang="en-US" smtClean="0"/>
              <a:t>‹#›</a:t>
            </a:fld>
            <a:endParaRPr lang="en-US"/>
          </a:p>
        </p:txBody>
      </p:sp>
    </p:spTree>
    <p:extLst>
      <p:ext uri="{BB962C8B-B14F-4D97-AF65-F5344CB8AC3E}">
        <p14:creationId xmlns:p14="http://schemas.microsoft.com/office/powerpoint/2010/main" val="2386425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EAEC-0C4E-42E8-BC64-A9036CEB2705}" type="datetimeFigureOut">
              <a:rPr lang="en-US" smtClean="0"/>
              <a:t>4/7/2019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BC22F-44A7-4847-8BC4-D8A81065843F}" type="slidenum">
              <a:rPr lang="en-US" smtClean="0"/>
              <a:t>‹#›</a:t>
            </a:fld>
            <a:endParaRPr lang="en-US"/>
          </a:p>
        </p:txBody>
      </p:sp>
    </p:spTree>
    <p:extLst>
      <p:ext uri="{BB962C8B-B14F-4D97-AF65-F5344CB8AC3E}">
        <p14:creationId xmlns:p14="http://schemas.microsoft.com/office/powerpoint/2010/main" val="139063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EAEC-0C4E-42E8-BC64-A9036CEB2705}" type="datetimeFigureOut">
              <a:rPr lang="en-US" smtClean="0"/>
              <a:t>4/7/2019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BC22F-44A7-4847-8BC4-D8A81065843F}" type="slidenum">
              <a:rPr lang="en-US" smtClean="0"/>
              <a:t>‹#›</a:t>
            </a:fld>
            <a:endParaRPr lang="en-US"/>
          </a:p>
        </p:txBody>
      </p:sp>
    </p:spTree>
    <p:extLst>
      <p:ext uri="{BB962C8B-B14F-4D97-AF65-F5344CB8AC3E}">
        <p14:creationId xmlns:p14="http://schemas.microsoft.com/office/powerpoint/2010/main" val="22137613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22EA2B-B497-4860-BF6F-C0D6C2E26B65}"/>
              </a:ext>
            </a:extLst>
          </p:cNvPr>
          <p:cNvSpPr>
            <a:spLocks noGrp="1"/>
          </p:cNvSpPr>
          <p:nvPr>
            <p:ph type="subTitle" idx="1"/>
          </p:nvPr>
        </p:nvSpPr>
        <p:spPr>
          <a:xfrm>
            <a:off x="1524000" y="4582634"/>
            <a:ext cx="9144000" cy="675166"/>
          </a:xfrm>
        </p:spPr>
        <p:txBody>
          <a:bodyPr/>
          <a:lstStyle/>
          <a:p>
            <a:r>
              <a:rPr lang="en-US" dirty="0">
                <a:latin typeface="Aharoni" panose="02010803020104030203" pitchFamily="2" charset="-79"/>
                <a:cs typeface="Aharoni" panose="02010803020104030203" pitchFamily="2" charset="-79"/>
              </a:rPr>
              <a:t>By Will Wiese, Advocacy Chair MO PTA</a:t>
            </a:r>
          </a:p>
        </p:txBody>
      </p:sp>
      <p:sp>
        <p:nvSpPr>
          <p:cNvPr id="6" name="Title 5">
            <a:extLst>
              <a:ext uri="{FF2B5EF4-FFF2-40B4-BE49-F238E27FC236}">
                <a16:creationId xmlns:a16="http://schemas.microsoft.com/office/drawing/2014/main" id="{72DB18FB-88CB-43DE-8CB2-371910DDD4BB}"/>
              </a:ext>
            </a:extLst>
          </p:cNvPr>
          <p:cNvSpPr>
            <a:spLocks noGrp="1"/>
          </p:cNvSpPr>
          <p:nvPr>
            <p:ph type="ctrTitle"/>
          </p:nvPr>
        </p:nvSpPr>
        <p:spPr/>
        <p:txBody>
          <a:bodyPr/>
          <a:lstStyle/>
          <a:p>
            <a:r>
              <a:rPr lang="en-US" dirty="0"/>
              <a:t>Get on your Soapbox</a:t>
            </a:r>
          </a:p>
        </p:txBody>
      </p:sp>
    </p:spTree>
    <p:extLst>
      <p:ext uri="{BB962C8B-B14F-4D97-AF65-F5344CB8AC3E}">
        <p14:creationId xmlns:p14="http://schemas.microsoft.com/office/powerpoint/2010/main" val="3641035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ABAF7A-5EF1-4996-8D43-B6A2CC5D723E}"/>
              </a:ext>
            </a:extLst>
          </p:cNvPr>
          <p:cNvSpPr/>
          <p:nvPr/>
        </p:nvSpPr>
        <p:spPr>
          <a:xfrm>
            <a:off x="233916" y="2405643"/>
            <a:ext cx="11958084" cy="969496"/>
          </a:xfrm>
          <a:prstGeom prst="rect">
            <a:avLst/>
          </a:prstGeom>
        </p:spPr>
        <p:txBody>
          <a:bodyPr wrap="square">
            <a:spAutoFit/>
          </a:bodyPr>
          <a:lstStyle/>
          <a:p>
            <a:endParaRPr lang="en-US" sz="900" dirty="0">
              <a:solidFill>
                <a:srgbClr val="000000"/>
              </a:solidFill>
              <a:latin typeface="Calibri" panose="020F0502020204030204" pitchFamily="34" charset="0"/>
            </a:endParaRPr>
          </a:p>
          <a:p>
            <a:pPr marR="23030" algn="ctr"/>
            <a:r>
              <a:rPr lang="en-US" sz="4800" b="1" dirty="0">
                <a:latin typeface="Calibri" panose="020F0502020204030204" pitchFamily="34" charset="0"/>
              </a:rPr>
              <a:t>116th Congress: The House </a:t>
            </a:r>
            <a:endParaRPr lang="en-US" sz="4800" dirty="0">
              <a:latin typeface="Calibri" panose="020F0502020204030204" pitchFamily="34" charset="0"/>
            </a:endParaRPr>
          </a:p>
        </p:txBody>
      </p:sp>
      <p:pic>
        <p:nvPicPr>
          <p:cNvPr id="3" name="Picture 2">
            <a:extLst>
              <a:ext uri="{FF2B5EF4-FFF2-40B4-BE49-F238E27FC236}">
                <a16:creationId xmlns:a16="http://schemas.microsoft.com/office/drawing/2014/main" id="{BA20E48C-D1C9-4F09-B2D3-13FE307A21F5}"/>
              </a:ext>
            </a:extLst>
          </p:cNvPr>
          <p:cNvPicPr>
            <a:picLocks noChangeAspect="1"/>
          </p:cNvPicPr>
          <p:nvPr/>
        </p:nvPicPr>
        <p:blipFill>
          <a:blip r:embed="rId3"/>
          <a:stretch>
            <a:fillRect/>
          </a:stretch>
        </p:blipFill>
        <p:spPr>
          <a:xfrm>
            <a:off x="8802441" y="-62795"/>
            <a:ext cx="3155643" cy="2468438"/>
          </a:xfrm>
          <a:prstGeom prst="rect">
            <a:avLst/>
          </a:prstGeom>
        </p:spPr>
      </p:pic>
      <p:pic>
        <p:nvPicPr>
          <p:cNvPr id="1026" name="Picture 2" descr="Image result for speaker of the house 2019">
            <a:extLst>
              <a:ext uri="{FF2B5EF4-FFF2-40B4-BE49-F238E27FC236}">
                <a16:creationId xmlns:a16="http://schemas.microsoft.com/office/drawing/2014/main" id="{8189DB7A-1E71-4488-B93F-4858A7241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888" y="228449"/>
            <a:ext cx="242887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077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4AF342-F166-42BA-81E9-903C9A0E9FA8}"/>
              </a:ext>
            </a:extLst>
          </p:cNvPr>
          <p:cNvSpPr txBox="1"/>
          <p:nvPr/>
        </p:nvSpPr>
        <p:spPr>
          <a:xfrm>
            <a:off x="2480930" y="295565"/>
            <a:ext cx="7230139" cy="4801314"/>
          </a:xfrm>
          <a:prstGeom prst="rect">
            <a:avLst/>
          </a:prstGeom>
          <a:noFill/>
        </p:spPr>
        <p:txBody>
          <a:bodyPr wrap="square" rtlCol="0">
            <a:spAutoFit/>
          </a:bodyPr>
          <a:lstStyle/>
          <a:p>
            <a:endParaRPr lang="en-US" dirty="0"/>
          </a:p>
          <a:p>
            <a:pPr algn="ctr"/>
            <a:r>
              <a:rPr lang="en-US" sz="9600" b="1" dirty="0"/>
              <a:t>116</a:t>
            </a:r>
            <a:r>
              <a:rPr lang="en-US" sz="9600" b="1" baseline="30000" dirty="0"/>
              <a:t>th</a:t>
            </a:r>
            <a:r>
              <a:rPr lang="en-US" sz="9600" b="1" dirty="0"/>
              <a:t> Congress: The Senate</a:t>
            </a:r>
            <a:endParaRPr lang="en-US" sz="9600" dirty="0"/>
          </a:p>
        </p:txBody>
      </p:sp>
      <p:pic>
        <p:nvPicPr>
          <p:cNvPr id="4" name="Picture 3">
            <a:extLst>
              <a:ext uri="{FF2B5EF4-FFF2-40B4-BE49-F238E27FC236}">
                <a16:creationId xmlns:a16="http://schemas.microsoft.com/office/drawing/2014/main" id="{5F9FADD5-E724-4261-9F18-B49E0ADBF22B}"/>
              </a:ext>
            </a:extLst>
          </p:cNvPr>
          <p:cNvPicPr>
            <a:picLocks noChangeAspect="1"/>
          </p:cNvPicPr>
          <p:nvPr/>
        </p:nvPicPr>
        <p:blipFill>
          <a:blip r:embed="rId3"/>
          <a:stretch>
            <a:fillRect/>
          </a:stretch>
        </p:blipFill>
        <p:spPr>
          <a:xfrm>
            <a:off x="4005012" y="5096879"/>
            <a:ext cx="4004765" cy="1761121"/>
          </a:xfrm>
          <a:prstGeom prst="rect">
            <a:avLst/>
          </a:prstGeom>
        </p:spPr>
      </p:pic>
    </p:spTree>
    <p:extLst>
      <p:ext uri="{BB962C8B-B14F-4D97-AF65-F5344CB8AC3E}">
        <p14:creationId xmlns:p14="http://schemas.microsoft.com/office/powerpoint/2010/main" val="604443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AB009A-FB70-4AC4-8943-4FCCA4946D52}"/>
              </a:ext>
            </a:extLst>
          </p:cNvPr>
          <p:cNvSpPr/>
          <p:nvPr/>
        </p:nvSpPr>
        <p:spPr>
          <a:xfrm>
            <a:off x="160148" y="2967335"/>
            <a:ext cx="11871712"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Preparing for Hill Visits</a:t>
            </a:r>
          </a:p>
        </p:txBody>
      </p:sp>
    </p:spTree>
    <p:extLst>
      <p:ext uri="{BB962C8B-B14F-4D97-AF65-F5344CB8AC3E}">
        <p14:creationId xmlns:p14="http://schemas.microsoft.com/office/powerpoint/2010/main" val="363772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2D4FAD-5ACA-4952-BA37-DB8C36199078}"/>
              </a:ext>
            </a:extLst>
          </p:cNvPr>
          <p:cNvSpPr/>
          <p:nvPr/>
        </p:nvSpPr>
        <p:spPr>
          <a:xfrm>
            <a:off x="759163" y="2967335"/>
            <a:ext cx="10673691"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Formulating a persuading argument</a:t>
            </a:r>
          </a:p>
        </p:txBody>
      </p:sp>
    </p:spTree>
    <p:extLst>
      <p:ext uri="{BB962C8B-B14F-4D97-AF65-F5344CB8AC3E}">
        <p14:creationId xmlns:p14="http://schemas.microsoft.com/office/powerpoint/2010/main" val="1850680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93B7B4-9809-435E-BB03-AC2212050B88}"/>
              </a:ext>
            </a:extLst>
          </p:cNvPr>
          <p:cNvSpPr txBox="1"/>
          <p:nvPr/>
        </p:nvSpPr>
        <p:spPr>
          <a:xfrm>
            <a:off x="0" y="0"/>
            <a:ext cx="12192000" cy="7263527"/>
          </a:xfrm>
          <a:prstGeom prst="rect">
            <a:avLst/>
          </a:prstGeom>
          <a:noFill/>
        </p:spPr>
        <p:txBody>
          <a:bodyPr wrap="square" rtlCol="0">
            <a:spAutoFit/>
          </a:bodyPr>
          <a:lstStyle/>
          <a:p>
            <a:pPr algn="ctr"/>
            <a:r>
              <a:rPr lang="en-US" sz="3200" dirty="0">
                <a:solidFill>
                  <a:schemeClr val="bg1"/>
                </a:solidFill>
              </a:rPr>
              <a:t>Meeting </a:t>
            </a:r>
          </a:p>
          <a:p>
            <a:pPr algn="ctr"/>
            <a:endParaRPr lang="en-US" dirty="0"/>
          </a:p>
          <a:p>
            <a:r>
              <a:rPr lang="en-US" sz="2000" dirty="0">
                <a:solidFill>
                  <a:schemeClr val="bg1"/>
                </a:solidFill>
              </a:rPr>
              <a:t>Ask: Increase CAP funding</a:t>
            </a:r>
          </a:p>
          <a:p>
            <a:endParaRPr lang="en-US" sz="2000" dirty="0">
              <a:solidFill>
                <a:schemeClr val="bg1"/>
              </a:solidFill>
            </a:endParaRPr>
          </a:p>
          <a:p>
            <a:r>
              <a:rPr lang="en-US" sz="2000" dirty="0">
                <a:solidFill>
                  <a:schemeClr val="bg1"/>
                </a:solidFill>
              </a:rPr>
              <a:t>Fact:</a:t>
            </a:r>
          </a:p>
          <a:p>
            <a:pPr marL="285750" indent="-285750">
              <a:buFont typeface="Arial" panose="020B0604020202020204" pitchFamily="34" charset="0"/>
              <a:buChar char="•"/>
            </a:pPr>
            <a:r>
              <a:rPr lang="en-US" sz="2000" dirty="0">
                <a:solidFill>
                  <a:schemeClr val="bg1"/>
                </a:solidFill>
              </a:rPr>
              <a:t> Without increase in funding NO program in HHS will be able to be funded.</a:t>
            </a:r>
          </a:p>
          <a:p>
            <a:pPr marL="285750" indent="-285750">
              <a:buFont typeface="Arial" panose="020B0604020202020204" pitchFamily="34" charset="0"/>
              <a:buChar char="•"/>
            </a:pPr>
            <a:r>
              <a:rPr lang="en-US" sz="2000" dirty="0">
                <a:solidFill>
                  <a:schemeClr val="bg1"/>
                </a:solidFill>
              </a:rPr>
              <a:t>How can our students be competitive on a global stage when we underfund public education?</a:t>
            </a:r>
          </a:p>
          <a:p>
            <a:pPr marL="285750" indent="-285750">
              <a:buFont typeface="Arial" panose="020B0604020202020204" pitchFamily="34" charset="0"/>
              <a:buChar char="•"/>
            </a:pPr>
            <a:r>
              <a:rPr lang="en-US" sz="2000" dirty="0">
                <a:solidFill>
                  <a:schemeClr val="bg1"/>
                </a:solidFill>
              </a:rPr>
              <a:t>May states are struggling to meet their budget obligations causing strains or cuts to public education at the state level. Increased funding from the National government will keep school equitable across the country.</a:t>
            </a:r>
          </a:p>
          <a:p>
            <a:endParaRPr lang="en-US" sz="2000" dirty="0">
              <a:solidFill>
                <a:schemeClr val="bg1"/>
              </a:solidFill>
            </a:endParaRPr>
          </a:p>
          <a:p>
            <a:r>
              <a:rPr lang="en-US" sz="2000" dirty="0">
                <a:solidFill>
                  <a:schemeClr val="bg1"/>
                </a:solidFill>
              </a:rPr>
              <a:t>Story:</a:t>
            </a:r>
          </a:p>
          <a:p>
            <a:pPr marL="285750" indent="-285750">
              <a:buFont typeface="Arial" panose="020B0604020202020204" pitchFamily="34" charset="0"/>
              <a:buChar char="•"/>
            </a:pPr>
            <a:r>
              <a:rPr lang="en-US" sz="2000" dirty="0">
                <a:solidFill>
                  <a:schemeClr val="bg1"/>
                </a:solidFill>
              </a:rPr>
              <a:t>I graduated from a school district that receives a large amount of its taxes from several big corporations including GM. Our high school course booklet looks like a community college course book. Each high school has new STEM labs and many varied courses in  science, art and the humanities. The neighboring school district does not have any have a large corporate ta base. Its schools have old and outdated labs. When these students enter college they are already behind students from my district with all the labs etc. If federal funding is increased schools could afford to modernize and increase their facilities.</a:t>
            </a:r>
          </a:p>
          <a:p>
            <a:endParaRPr lang="en-US" sz="2000" dirty="0">
              <a:solidFill>
                <a:schemeClr val="bg1"/>
              </a:solidFill>
            </a:endParaRPr>
          </a:p>
          <a:p>
            <a:r>
              <a:rPr lang="en-US" sz="2000" dirty="0">
                <a:solidFill>
                  <a:schemeClr val="bg1"/>
                </a:solidFill>
              </a:rPr>
              <a:t>Questions?</a:t>
            </a:r>
          </a:p>
          <a:p>
            <a:endParaRPr lang="en-US" sz="2000" dirty="0">
              <a:solidFill>
                <a:schemeClr val="bg1"/>
              </a:solidFill>
            </a:endParaRPr>
          </a:p>
          <a:p>
            <a:r>
              <a:rPr lang="en-US" sz="2000" dirty="0">
                <a:solidFill>
                  <a:schemeClr val="bg1"/>
                </a:solidFill>
              </a:rPr>
              <a:t>Conclusion: Thank you for your time and remember to please increase CAP funding.</a:t>
            </a:r>
          </a:p>
          <a:p>
            <a:endParaRPr lang="en-US" dirty="0"/>
          </a:p>
          <a:p>
            <a:endParaRPr lang="en-US" dirty="0"/>
          </a:p>
        </p:txBody>
      </p:sp>
    </p:spTree>
    <p:extLst>
      <p:ext uri="{BB962C8B-B14F-4D97-AF65-F5344CB8AC3E}">
        <p14:creationId xmlns:p14="http://schemas.microsoft.com/office/powerpoint/2010/main" val="798721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4D2626-A399-4598-BB55-CA368CEFF18A}"/>
              </a:ext>
            </a:extLst>
          </p:cNvPr>
          <p:cNvSpPr txBox="1"/>
          <p:nvPr/>
        </p:nvSpPr>
        <p:spPr>
          <a:xfrm>
            <a:off x="0" y="0"/>
            <a:ext cx="12192000" cy="6093976"/>
          </a:xfrm>
          <a:prstGeom prst="rect">
            <a:avLst/>
          </a:prstGeo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p:spPr>
        <p:txBody>
          <a:bodyPr wrap="square" rtlCol="0">
            <a:spAutoFit/>
          </a:bodyPr>
          <a:lstStyle/>
          <a:p>
            <a:pPr algn="ctr"/>
            <a:r>
              <a:rPr lang="en-US" sz="5400" dirty="0">
                <a:solidFill>
                  <a:schemeClr val="bg1"/>
                </a:solidFill>
              </a:rPr>
              <a:t>Meeting Debrief</a:t>
            </a:r>
          </a:p>
          <a:p>
            <a:r>
              <a:rPr lang="en-US" sz="4800" dirty="0">
                <a:solidFill>
                  <a:schemeClr val="bg1"/>
                </a:solidFill>
              </a:rPr>
              <a:t>What went well during your meetings?</a:t>
            </a:r>
          </a:p>
          <a:p>
            <a:endParaRPr lang="en-US" sz="4800" dirty="0">
              <a:solidFill>
                <a:schemeClr val="bg1"/>
              </a:solidFill>
            </a:endParaRPr>
          </a:p>
          <a:p>
            <a:r>
              <a:rPr lang="en-US" sz="4800" dirty="0">
                <a:solidFill>
                  <a:schemeClr val="bg1"/>
                </a:solidFill>
              </a:rPr>
              <a:t>What about your meetings didn’t meet your expectations?</a:t>
            </a:r>
          </a:p>
          <a:p>
            <a:endParaRPr lang="en-US" sz="4800" dirty="0">
              <a:solidFill>
                <a:schemeClr val="bg1"/>
              </a:solidFill>
            </a:endParaRPr>
          </a:p>
          <a:p>
            <a:r>
              <a:rPr lang="en-US" sz="4800" dirty="0">
                <a:solidFill>
                  <a:schemeClr val="bg1"/>
                </a:solidFill>
              </a:rPr>
              <a:t>What do you still have questions about after your meetings?</a:t>
            </a:r>
          </a:p>
        </p:txBody>
      </p:sp>
    </p:spTree>
    <p:extLst>
      <p:ext uri="{BB962C8B-B14F-4D97-AF65-F5344CB8AC3E}">
        <p14:creationId xmlns:p14="http://schemas.microsoft.com/office/powerpoint/2010/main" val="1610505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C20B9F-B195-48D2-82E8-F4A001694FA0}"/>
              </a:ext>
            </a:extLst>
          </p:cNvPr>
          <p:cNvSpPr txBox="1"/>
          <p:nvPr/>
        </p:nvSpPr>
        <p:spPr>
          <a:xfrm>
            <a:off x="0" y="146355"/>
            <a:ext cx="12192000" cy="707886"/>
          </a:xfrm>
          <a:prstGeom prst="rect">
            <a:avLst/>
          </a:prstGeom>
          <a:noFill/>
        </p:spPr>
        <p:txBody>
          <a:bodyPr wrap="square" rtlCol="0">
            <a:spAutoFit/>
          </a:bodyPr>
          <a:lstStyle/>
          <a:p>
            <a:pPr algn="ctr"/>
            <a:r>
              <a:rPr lang="en-US" sz="4000" dirty="0">
                <a:solidFill>
                  <a:schemeClr val="bg1"/>
                </a:solidFill>
              </a:rPr>
              <a:t>After the Meeting: Keep the Pressure on</a:t>
            </a:r>
          </a:p>
        </p:txBody>
      </p:sp>
      <p:pic>
        <p:nvPicPr>
          <p:cNvPr id="4" name="Picture 3">
            <a:extLst>
              <a:ext uri="{FF2B5EF4-FFF2-40B4-BE49-F238E27FC236}">
                <a16:creationId xmlns:a16="http://schemas.microsoft.com/office/drawing/2014/main" id="{7BCC5789-6753-415A-9E8C-63A9DFCEF3A4}"/>
              </a:ext>
            </a:extLst>
          </p:cNvPr>
          <p:cNvPicPr>
            <a:picLocks noChangeAspect="1"/>
          </p:cNvPicPr>
          <p:nvPr/>
        </p:nvPicPr>
        <p:blipFill>
          <a:blip r:embed="rId2"/>
          <a:stretch>
            <a:fillRect/>
          </a:stretch>
        </p:blipFill>
        <p:spPr>
          <a:xfrm>
            <a:off x="654221" y="992219"/>
            <a:ext cx="1297172" cy="1085418"/>
          </a:xfrm>
          <a:prstGeom prst="rect">
            <a:avLst/>
          </a:prstGeom>
        </p:spPr>
      </p:pic>
      <p:pic>
        <p:nvPicPr>
          <p:cNvPr id="5" name="Picture 4">
            <a:extLst>
              <a:ext uri="{FF2B5EF4-FFF2-40B4-BE49-F238E27FC236}">
                <a16:creationId xmlns:a16="http://schemas.microsoft.com/office/drawing/2014/main" id="{BF398042-8C99-4DDD-ABB6-D23AD913D4F0}"/>
              </a:ext>
            </a:extLst>
          </p:cNvPr>
          <p:cNvPicPr>
            <a:picLocks noChangeAspect="1"/>
          </p:cNvPicPr>
          <p:nvPr/>
        </p:nvPicPr>
        <p:blipFill>
          <a:blip r:embed="rId3"/>
          <a:stretch>
            <a:fillRect/>
          </a:stretch>
        </p:blipFill>
        <p:spPr>
          <a:xfrm>
            <a:off x="474108" y="2777017"/>
            <a:ext cx="1477285" cy="1303965"/>
          </a:xfrm>
          <a:prstGeom prst="rect">
            <a:avLst/>
          </a:prstGeom>
        </p:spPr>
      </p:pic>
      <p:pic>
        <p:nvPicPr>
          <p:cNvPr id="9" name="Picture 8">
            <a:extLst>
              <a:ext uri="{FF2B5EF4-FFF2-40B4-BE49-F238E27FC236}">
                <a16:creationId xmlns:a16="http://schemas.microsoft.com/office/drawing/2014/main" id="{C22C6254-F83F-43D7-A59E-2540DC18A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23144"/>
            <a:ext cx="4572000" cy="2434856"/>
          </a:xfrm>
          <a:prstGeom prst="rect">
            <a:avLst/>
          </a:prstGeom>
        </p:spPr>
      </p:pic>
      <p:sp>
        <p:nvSpPr>
          <p:cNvPr id="10" name="TextBox 9">
            <a:extLst>
              <a:ext uri="{FF2B5EF4-FFF2-40B4-BE49-F238E27FC236}">
                <a16:creationId xmlns:a16="http://schemas.microsoft.com/office/drawing/2014/main" id="{AE201D83-5439-4B85-B18E-CE752B2151F7}"/>
              </a:ext>
            </a:extLst>
          </p:cNvPr>
          <p:cNvSpPr txBox="1"/>
          <p:nvPr/>
        </p:nvSpPr>
        <p:spPr>
          <a:xfrm>
            <a:off x="2254102" y="1212112"/>
            <a:ext cx="9283677" cy="830997"/>
          </a:xfrm>
          <a:prstGeom prst="rect">
            <a:avLst/>
          </a:prstGeom>
          <a:noFill/>
        </p:spPr>
        <p:txBody>
          <a:bodyPr wrap="square" rtlCol="0">
            <a:spAutoFit/>
          </a:bodyPr>
          <a:lstStyle/>
          <a:p>
            <a:r>
              <a:rPr lang="en-US" sz="2400" dirty="0">
                <a:solidFill>
                  <a:schemeClr val="bg1"/>
                </a:solidFill>
              </a:rPr>
              <a:t>@Senator/</a:t>
            </a:r>
            <a:r>
              <a:rPr lang="en-US" sz="2400" dirty="0" err="1">
                <a:solidFill>
                  <a:schemeClr val="bg1"/>
                </a:solidFill>
              </a:rPr>
              <a:t>RepName</a:t>
            </a:r>
            <a:r>
              <a:rPr lang="en-US" sz="2400" dirty="0">
                <a:solidFill>
                  <a:schemeClr val="bg1"/>
                </a:solidFill>
              </a:rPr>
              <a:t> Thank you for meeting with @</a:t>
            </a:r>
            <a:r>
              <a:rPr lang="en-US" sz="2400" dirty="0" err="1">
                <a:solidFill>
                  <a:schemeClr val="bg1"/>
                </a:solidFill>
              </a:rPr>
              <a:t>mopta</a:t>
            </a:r>
            <a:r>
              <a:rPr lang="en-US" sz="2400" dirty="0">
                <a:solidFill>
                  <a:schemeClr val="bg1"/>
                </a:solidFill>
              </a:rPr>
              <a:t> please vote to increase budget CAPS #</a:t>
            </a:r>
            <a:r>
              <a:rPr lang="en-US" sz="2400" dirty="0" err="1">
                <a:solidFill>
                  <a:schemeClr val="bg1"/>
                </a:solidFill>
              </a:rPr>
              <a:t>moptaadvocacyinaction</a:t>
            </a:r>
            <a:endParaRPr lang="en-US" sz="2400" dirty="0">
              <a:solidFill>
                <a:schemeClr val="bg1"/>
              </a:solidFill>
            </a:endParaRPr>
          </a:p>
        </p:txBody>
      </p:sp>
      <p:sp>
        <p:nvSpPr>
          <p:cNvPr id="11" name="TextBox 10">
            <a:extLst>
              <a:ext uri="{FF2B5EF4-FFF2-40B4-BE49-F238E27FC236}">
                <a16:creationId xmlns:a16="http://schemas.microsoft.com/office/drawing/2014/main" id="{660E310B-B603-4330-A1E7-643AAAF48F5E}"/>
              </a:ext>
            </a:extLst>
          </p:cNvPr>
          <p:cNvSpPr txBox="1"/>
          <p:nvPr/>
        </p:nvSpPr>
        <p:spPr>
          <a:xfrm>
            <a:off x="2402958" y="2977116"/>
            <a:ext cx="8569842" cy="954107"/>
          </a:xfrm>
          <a:prstGeom prst="rect">
            <a:avLst/>
          </a:prstGeom>
          <a:noFill/>
        </p:spPr>
        <p:txBody>
          <a:bodyPr wrap="square" rtlCol="0">
            <a:spAutoFit/>
          </a:bodyPr>
          <a:lstStyle/>
          <a:p>
            <a:r>
              <a:rPr lang="en-US" sz="2800" dirty="0">
                <a:solidFill>
                  <a:schemeClr val="bg1"/>
                </a:solidFill>
              </a:rPr>
              <a:t>@</a:t>
            </a:r>
            <a:r>
              <a:rPr lang="en-US" sz="2800" dirty="0" err="1">
                <a:solidFill>
                  <a:schemeClr val="bg1"/>
                </a:solidFill>
              </a:rPr>
              <a:t>mopta</a:t>
            </a:r>
            <a:r>
              <a:rPr lang="en-US" sz="2800" dirty="0">
                <a:solidFill>
                  <a:schemeClr val="bg1"/>
                </a:solidFill>
              </a:rPr>
              <a:t> thanks @senator/rename for meeting with us to discuss increasing the budget CAPS in the FY 2020 budget</a:t>
            </a:r>
            <a:r>
              <a:rPr lang="en-US" sz="2800" dirty="0"/>
              <a:t>.</a:t>
            </a:r>
          </a:p>
        </p:txBody>
      </p:sp>
    </p:spTree>
    <p:extLst>
      <p:ext uri="{BB962C8B-B14F-4D97-AF65-F5344CB8AC3E}">
        <p14:creationId xmlns:p14="http://schemas.microsoft.com/office/powerpoint/2010/main" val="1691998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713603-05D1-44BA-BB56-58B301256322}"/>
              </a:ext>
            </a:extLst>
          </p:cNvPr>
          <p:cNvSpPr txBox="1"/>
          <p:nvPr/>
        </p:nvSpPr>
        <p:spPr>
          <a:xfrm>
            <a:off x="765544" y="297712"/>
            <a:ext cx="10228521" cy="1200329"/>
          </a:xfrm>
          <a:prstGeom prst="rect">
            <a:avLst/>
          </a:prstGeom>
          <a:noFill/>
        </p:spPr>
        <p:txBody>
          <a:bodyPr wrap="square" rtlCol="0">
            <a:spAutoFit/>
          </a:bodyPr>
          <a:lstStyle/>
          <a:p>
            <a:pPr algn="ctr"/>
            <a:endParaRPr lang="en-US" sz="3600" dirty="0">
              <a:solidFill>
                <a:schemeClr val="bg1"/>
              </a:solidFill>
            </a:endParaRPr>
          </a:p>
          <a:p>
            <a:pPr algn="ctr"/>
            <a:r>
              <a:rPr lang="en-US" sz="3600" b="1" dirty="0">
                <a:solidFill>
                  <a:schemeClr val="bg1"/>
                </a:solidFill>
              </a:rPr>
              <a:t>After the Meeting: Keep the Pressure On</a:t>
            </a:r>
            <a:endParaRPr lang="en-US" sz="3600" dirty="0">
              <a:solidFill>
                <a:schemeClr val="bg1"/>
              </a:solidFill>
            </a:endParaRPr>
          </a:p>
        </p:txBody>
      </p:sp>
      <p:sp>
        <p:nvSpPr>
          <p:cNvPr id="3" name="TextBox 2">
            <a:extLst>
              <a:ext uri="{FF2B5EF4-FFF2-40B4-BE49-F238E27FC236}">
                <a16:creationId xmlns:a16="http://schemas.microsoft.com/office/drawing/2014/main" id="{E7A5E1E2-559A-4F82-9A90-0FA0E426F92A}"/>
              </a:ext>
            </a:extLst>
          </p:cNvPr>
          <p:cNvSpPr txBox="1"/>
          <p:nvPr/>
        </p:nvSpPr>
        <p:spPr>
          <a:xfrm>
            <a:off x="3615070" y="1998921"/>
            <a:ext cx="8123274" cy="1631216"/>
          </a:xfrm>
          <a:prstGeom prst="rect">
            <a:avLst/>
          </a:prstGeom>
          <a:noFill/>
        </p:spPr>
        <p:txBody>
          <a:bodyPr wrap="square" rtlCol="0">
            <a:spAutoFit/>
          </a:bodyPr>
          <a:lstStyle/>
          <a:p>
            <a:endParaRPr lang="en-US" dirty="0"/>
          </a:p>
          <a:p>
            <a:endParaRPr lang="en-US" dirty="0"/>
          </a:p>
          <a:p>
            <a:r>
              <a:rPr lang="en-US" sz="3200" dirty="0">
                <a:solidFill>
                  <a:schemeClr val="bg1"/>
                </a:solidFill>
              </a:rPr>
              <a:t>Invite your Member of Congress to visit or attend a PTA meeting and/or event</a:t>
            </a:r>
          </a:p>
        </p:txBody>
      </p:sp>
      <p:sp>
        <p:nvSpPr>
          <p:cNvPr id="4" name="TextBox 3">
            <a:extLst>
              <a:ext uri="{FF2B5EF4-FFF2-40B4-BE49-F238E27FC236}">
                <a16:creationId xmlns:a16="http://schemas.microsoft.com/office/drawing/2014/main" id="{86CDD53E-F6E0-4C11-88B9-440D7DFA81D7}"/>
              </a:ext>
            </a:extLst>
          </p:cNvPr>
          <p:cNvSpPr txBox="1"/>
          <p:nvPr/>
        </p:nvSpPr>
        <p:spPr>
          <a:xfrm>
            <a:off x="3615070" y="4423144"/>
            <a:ext cx="7697972" cy="1631216"/>
          </a:xfrm>
          <a:prstGeom prst="rect">
            <a:avLst/>
          </a:prstGeom>
          <a:noFill/>
        </p:spPr>
        <p:txBody>
          <a:bodyPr wrap="square" rtlCol="0">
            <a:spAutoFit/>
          </a:bodyPr>
          <a:lstStyle/>
          <a:p>
            <a:endParaRPr lang="en-US" dirty="0"/>
          </a:p>
          <a:p>
            <a:endParaRPr lang="en-US" dirty="0"/>
          </a:p>
          <a:p>
            <a:r>
              <a:rPr lang="en-US" sz="3200" dirty="0">
                <a:solidFill>
                  <a:schemeClr val="bg1"/>
                </a:solidFill>
              </a:rPr>
              <a:t>Schedule to meet with the state or district office when you get back to follow up</a:t>
            </a:r>
          </a:p>
        </p:txBody>
      </p:sp>
    </p:spTree>
    <p:extLst>
      <p:ext uri="{BB962C8B-B14F-4D97-AF65-F5344CB8AC3E}">
        <p14:creationId xmlns:p14="http://schemas.microsoft.com/office/powerpoint/2010/main" val="399401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542B5B-7371-4442-BB11-650DC5D8E6F2}"/>
              </a:ext>
            </a:extLst>
          </p:cNvPr>
          <p:cNvSpPr txBox="1"/>
          <p:nvPr/>
        </p:nvSpPr>
        <p:spPr>
          <a:xfrm>
            <a:off x="1105786" y="489098"/>
            <a:ext cx="10228521" cy="1938992"/>
          </a:xfrm>
          <a:prstGeom prst="rect">
            <a:avLst/>
          </a:prstGeom>
          <a:noFill/>
        </p:spPr>
        <p:txBody>
          <a:bodyPr wrap="square" rtlCol="0">
            <a:spAutoFit/>
          </a:bodyPr>
          <a:lstStyle/>
          <a:p>
            <a:pPr algn="ctr"/>
            <a:r>
              <a:rPr lang="en-US" sz="4000" dirty="0">
                <a:solidFill>
                  <a:schemeClr val="bg1"/>
                </a:solidFill>
                <a:latin typeface="Aharoni" panose="02010803020104030203" pitchFamily="2" charset="-79"/>
                <a:cs typeface="Aharoni" panose="02010803020104030203" pitchFamily="2" charset="-79"/>
              </a:rPr>
              <a:t>Any Questions???? </a:t>
            </a:r>
          </a:p>
          <a:p>
            <a:endParaRPr lang="en-US" sz="4000" dirty="0">
              <a:solidFill>
                <a:schemeClr val="bg1"/>
              </a:solidFill>
              <a:latin typeface="Aharoni" panose="02010803020104030203" pitchFamily="2" charset="-79"/>
              <a:cs typeface="Aharoni" panose="02010803020104030203" pitchFamily="2" charset="-79"/>
            </a:endParaRPr>
          </a:p>
          <a:p>
            <a:pPr algn="ctr"/>
            <a:r>
              <a:rPr lang="en-US" sz="4000" dirty="0">
                <a:solidFill>
                  <a:schemeClr val="bg1"/>
                </a:solidFill>
                <a:latin typeface="Aharoni" panose="02010803020104030203" pitchFamily="2" charset="-79"/>
                <a:cs typeface="Aharoni" panose="02010803020104030203" pitchFamily="2" charset="-79"/>
              </a:rPr>
              <a:t>Group Activity</a:t>
            </a:r>
          </a:p>
        </p:txBody>
      </p:sp>
    </p:spTree>
    <p:extLst>
      <p:ext uri="{BB962C8B-B14F-4D97-AF65-F5344CB8AC3E}">
        <p14:creationId xmlns:p14="http://schemas.microsoft.com/office/powerpoint/2010/main" val="4086217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0992F1-FCA5-415C-9552-FADDCAC5CC7C}"/>
              </a:ext>
            </a:extLst>
          </p:cNvPr>
          <p:cNvSpPr txBox="1"/>
          <p:nvPr/>
        </p:nvSpPr>
        <p:spPr>
          <a:xfrm>
            <a:off x="0" y="0"/>
            <a:ext cx="12192000" cy="6247864"/>
          </a:xfrm>
          <a:prstGeom prst="rect">
            <a:avLst/>
          </a:prstGeom>
          <a:noFill/>
        </p:spPr>
        <p:txBody>
          <a:bodyPr wrap="square" rtlCol="0">
            <a:spAutoFit/>
          </a:bodyPr>
          <a:lstStyle/>
          <a:p>
            <a:r>
              <a:rPr lang="en-US" sz="2000" b="1" dirty="0"/>
              <a:t>Group I:</a:t>
            </a:r>
          </a:p>
          <a:p>
            <a:endParaRPr lang="en-US" sz="2000" dirty="0"/>
          </a:p>
          <a:p>
            <a:r>
              <a:rPr lang="en-US" sz="2000" b="1" dirty="0"/>
              <a:t>Issue</a:t>
            </a:r>
            <a:r>
              <a:rPr lang="en-US" sz="2000" dirty="0"/>
              <a:t>:  Your local school district has schools that are in need of repair. </a:t>
            </a:r>
          </a:p>
          <a:p>
            <a:r>
              <a:rPr lang="en-US" sz="2000" b="1" dirty="0"/>
              <a:t>Problem</a:t>
            </a:r>
            <a:r>
              <a:rPr lang="en-US" sz="2000" dirty="0"/>
              <a:t>: Water issues in schools, outdated restrooms,  roof leaks</a:t>
            </a:r>
          </a:p>
          <a:p>
            <a:r>
              <a:rPr lang="en-US" sz="2000" b="1" dirty="0"/>
              <a:t>Ask</a:t>
            </a:r>
            <a:r>
              <a:rPr lang="en-US" sz="2000" dirty="0"/>
              <a:t>: How could you start and advocacy campaign around securing funding to make necessary repairs?</a:t>
            </a:r>
          </a:p>
          <a:p>
            <a:endParaRPr lang="en-US" sz="2000" dirty="0"/>
          </a:p>
          <a:p>
            <a:r>
              <a:rPr lang="en-US" sz="2000" b="1" dirty="0"/>
              <a:t>Group II</a:t>
            </a:r>
            <a:endParaRPr lang="en-US" sz="2000" dirty="0"/>
          </a:p>
          <a:p>
            <a:r>
              <a:rPr lang="en-US" sz="2000" b="1" dirty="0"/>
              <a:t>Issue</a:t>
            </a:r>
            <a:r>
              <a:rPr lang="en-US" sz="2000" dirty="0"/>
              <a:t>: Counselors in your school do not have the time to adequately help struggling student because they are being assigned to many other duties. This lack of counseling services could be dangerous to the safety of the school. </a:t>
            </a:r>
          </a:p>
          <a:p>
            <a:r>
              <a:rPr lang="en-US" sz="2000" b="1" dirty="0"/>
              <a:t>Distractions</a:t>
            </a:r>
            <a:r>
              <a:rPr lang="en-US" sz="2000" dirty="0"/>
              <a:t>: acting as registrars helping students pick classes and fill in substitute teachers.  </a:t>
            </a:r>
          </a:p>
          <a:p>
            <a:r>
              <a:rPr lang="en-US" sz="2000" b="1" dirty="0"/>
              <a:t>Ask</a:t>
            </a:r>
            <a:r>
              <a:rPr lang="en-US" sz="2000" dirty="0"/>
              <a:t>: How do you alert legislators to the issue and what would a solution be?</a:t>
            </a:r>
          </a:p>
          <a:p>
            <a:endParaRPr lang="en-US" sz="2000" b="1" dirty="0"/>
          </a:p>
          <a:p>
            <a:r>
              <a:rPr lang="en-US" sz="2000" b="1" dirty="0"/>
              <a:t>Group III</a:t>
            </a:r>
          </a:p>
          <a:p>
            <a:endParaRPr lang="en-US" sz="2000" dirty="0"/>
          </a:p>
          <a:p>
            <a:r>
              <a:rPr lang="en-US" sz="2000" b="1" dirty="0"/>
              <a:t>Issue</a:t>
            </a:r>
            <a:r>
              <a:rPr lang="en-US" sz="2000" dirty="0"/>
              <a:t>: It has been brought to your attention that many juveniles are waiving their right to counsel without having a guardian present.</a:t>
            </a:r>
          </a:p>
          <a:p>
            <a:r>
              <a:rPr lang="en-US" sz="2000" b="1" dirty="0"/>
              <a:t>Problem</a:t>
            </a:r>
            <a:r>
              <a:rPr lang="en-US" sz="2000" dirty="0"/>
              <a:t>: This is leading to a much higher rate of incarceration. How can youth sign their rights away if a minor?</a:t>
            </a:r>
          </a:p>
          <a:p>
            <a:r>
              <a:rPr lang="en-US" sz="2000" b="1" dirty="0"/>
              <a:t>Ask</a:t>
            </a:r>
            <a:r>
              <a:rPr lang="en-US" sz="2000" dirty="0"/>
              <a:t>: What would you ask legislators to ensure this does not happen?</a:t>
            </a:r>
          </a:p>
          <a:p>
            <a:endParaRPr lang="en-US" sz="2000" dirty="0"/>
          </a:p>
          <a:p>
            <a:endParaRPr lang="en-US" sz="2000" dirty="0"/>
          </a:p>
        </p:txBody>
      </p:sp>
    </p:spTree>
    <p:extLst>
      <p:ext uri="{BB962C8B-B14F-4D97-AF65-F5344CB8AC3E}">
        <p14:creationId xmlns:p14="http://schemas.microsoft.com/office/powerpoint/2010/main" val="3581404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C0DB08-643E-4C71-ABCF-4FCB6976E556}"/>
              </a:ext>
            </a:extLst>
          </p:cNvPr>
          <p:cNvSpPr txBox="1"/>
          <p:nvPr/>
        </p:nvSpPr>
        <p:spPr>
          <a:xfrm>
            <a:off x="343631" y="3784575"/>
            <a:ext cx="8999151"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MO PTA Student Representative 2 years</a:t>
            </a:r>
          </a:p>
          <a:p>
            <a:pPr marL="285750" indent="-285750">
              <a:buFont typeface="Arial" panose="020B0604020202020204" pitchFamily="34" charset="0"/>
              <a:buChar char="•"/>
            </a:pPr>
            <a:r>
              <a:rPr lang="en-US" sz="2800" dirty="0"/>
              <a:t>MO PTA Advocacy Chair 2 years</a:t>
            </a:r>
          </a:p>
          <a:p>
            <a:pPr marL="285750" indent="-285750">
              <a:buFont typeface="Arial" panose="020B0604020202020204" pitchFamily="34" charset="0"/>
              <a:buChar char="•"/>
            </a:pPr>
            <a:r>
              <a:rPr lang="en-US" sz="2800" dirty="0"/>
              <a:t>Selected to attend National PTA Youth Advocacy Summit</a:t>
            </a:r>
          </a:p>
          <a:p>
            <a:pPr marL="285750" indent="-285750">
              <a:buFont typeface="Arial" panose="020B0604020202020204" pitchFamily="34" charset="0"/>
              <a:buChar char="•"/>
            </a:pPr>
            <a:r>
              <a:rPr lang="en-US" sz="2800" dirty="0"/>
              <a:t>Implemented the student led campaign for #18in18</a:t>
            </a:r>
          </a:p>
        </p:txBody>
      </p:sp>
      <p:pic>
        <p:nvPicPr>
          <p:cNvPr id="3" name="Picture 2">
            <a:extLst>
              <a:ext uri="{FF2B5EF4-FFF2-40B4-BE49-F238E27FC236}">
                <a16:creationId xmlns:a16="http://schemas.microsoft.com/office/drawing/2014/main" id="{6968AEF5-2A4B-49C3-8DC4-454FFA372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0261" y="3147236"/>
            <a:ext cx="2981739" cy="3381155"/>
          </a:xfrm>
          <a:prstGeom prst="rect">
            <a:avLst/>
          </a:prstGeom>
        </p:spPr>
      </p:pic>
    </p:spTree>
    <p:extLst>
      <p:ext uri="{BB962C8B-B14F-4D97-AF65-F5344CB8AC3E}">
        <p14:creationId xmlns:p14="http://schemas.microsoft.com/office/powerpoint/2010/main" val="29001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8AD43C-81BB-479D-87C3-6CBBD8CCACE5}"/>
              </a:ext>
            </a:extLst>
          </p:cNvPr>
          <p:cNvSpPr txBox="1"/>
          <p:nvPr/>
        </p:nvSpPr>
        <p:spPr>
          <a:xfrm>
            <a:off x="1233377" y="467833"/>
            <a:ext cx="10441172" cy="4708981"/>
          </a:xfrm>
          <a:prstGeom prst="rect">
            <a:avLst/>
          </a:prstGeom>
          <a:noFill/>
        </p:spPr>
        <p:txBody>
          <a:bodyPr wrap="square" rtlCol="0">
            <a:spAutoFit/>
          </a:bodyPr>
          <a:lstStyle/>
          <a:p>
            <a:pPr algn="ctr"/>
            <a:endParaRPr lang="en-US" sz="6000">
              <a:solidFill>
                <a:schemeClr val="bg1"/>
              </a:solidFill>
            </a:endParaRPr>
          </a:p>
          <a:p>
            <a:pPr algn="ctr"/>
            <a:r>
              <a:rPr lang="en-US" sz="6000">
                <a:solidFill>
                  <a:schemeClr val="bg1"/>
                </a:solidFill>
              </a:rPr>
              <a:t>THANK </a:t>
            </a:r>
            <a:r>
              <a:rPr lang="en-US" sz="6000" dirty="0">
                <a:solidFill>
                  <a:schemeClr val="bg1"/>
                </a:solidFill>
              </a:rPr>
              <a:t>YOU</a:t>
            </a:r>
          </a:p>
          <a:p>
            <a:pPr algn="ctr"/>
            <a:endParaRPr lang="en-US" sz="6000" dirty="0">
              <a:solidFill>
                <a:schemeClr val="bg1"/>
              </a:solidFill>
            </a:endParaRPr>
          </a:p>
          <a:p>
            <a:pPr algn="ctr"/>
            <a:r>
              <a:rPr lang="en-US" sz="6000" dirty="0">
                <a:solidFill>
                  <a:schemeClr val="bg1"/>
                </a:solidFill>
              </a:rPr>
              <a:t>Will Wiese, Advocacy Chair</a:t>
            </a:r>
          </a:p>
          <a:p>
            <a:pPr algn="ctr"/>
            <a:r>
              <a:rPr lang="en-US" sz="6000" dirty="0">
                <a:solidFill>
                  <a:schemeClr val="bg1"/>
                </a:solidFill>
              </a:rPr>
              <a:t>willw@mopta.org</a:t>
            </a:r>
          </a:p>
        </p:txBody>
      </p:sp>
    </p:spTree>
    <p:extLst>
      <p:ext uri="{BB962C8B-B14F-4D97-AF65-F5344CB8AC3E}">
        <p14:creationId xmlns:p14="http://schemas.microsoft.com/office/powerpoint/2010/main" val="3466146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2338B5-6168-4599-B234-0B7A39282461}"/>
              </a:ext>
            </a:extLst>
          </p:cNvPr>
          <p:cNvSpPr/>
          <p:nvPr/>
        </p:nvSpPr>
        <p:spPr>
          <a:xfrm>
            <a:off x="1571976" y="2967335"/>
            <a:ext cx="9048054" cy="1569660"/>
          </a:xfrm>
          <a:prstGeom prst="rect">
            <a:avLst/>
          </a:prstGeom>
          <a:noFill/>
        </p:spPr>
        <p:txBody>
          <a:bodyPr wrap="none" lIns="91440" tIns="45720" rIns="91440" bIns="45720">
            <a:spAutoFit/>
            <a:scene3d>
              <a:camera prst="isometricOffAxis1Righ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What is advocacy</a:t>
            </a:r>
          </a:p>
        </p:txBody>
      </p:sp>
    </p:spTree>
    <p:extLst>
      <p:ext uri="{BB962C8B-B14F-4D97-AF65-F5344CB8AC3E}">
        <p14:creationId xmlns:p14="http://schemas.microsoft.com/office/powerpoint/2010/main" val="1685299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188242-0CBE-4E75-AEC4-E6B153AA47C4}"/>
              </a:ext>
            </a:extLst>
          </p:cNvPr>
          <p:cNvSpPr txBox="1"/>
          <p:nvPr/>
        </p:nvSpPr>
        <p:spPr>
          <a:xfrm>
            <a:off x="981307" y="933139"/>
            <a:ext cx="6646127" cy="1200329"/>
          </a:xfrm>
          <a:prstGeom prst="rect">
            <a:avLst/>
          </a:prstGeom>
          <a:noFill/>
        </p:spPr>
        <p:txBody>
          <a:bodyPr wrap="square" rtlCol="0">
            <a:spAutoFit/>
          </a:bodyPr>
          <a:lstStyle/>
          <a:p>
            <a:r>
              <a:rPr lang="en-US" sz="7200" b="1" dirty="0">
                <a:solidFill>
                  <a:schemeClr val="bg1"/>
                </a:solidFill>
              </a:rPr>
              <a:t>ADVOCACY</a:t>
            </a:r>
          </a:p>
        </p:txBody>
      </p:sp>
      <p:sp>
        <p:nvSpPr>
          <p:cNvPr id="6" name="TextBox 5">
            <a:extLst>
              <a:ext uri="{FF2B5EF4-FFF2-40B4-BE49-F238E27FC236}">
                <a16:creationId xmlns:a16="http://schemas.microsoft.com/office/drawing/2014/main" id="{1D19723B-868A-4AE3-966C-5207517BD64D}"/>
              </a:ext>
            </a:extLst>
          </p:cNvPr>
          <p:cNvSpPr txBox="1"/>
          <p:nvPr/>
        </p:nvSpPr>
        <p:spPr>
          <a:xfrm>
            <a:off x="3289609" y="3244334"/>
            <a:ext cx="8675649" cy="1754326"/>
          </a:xfrm>
          <a:prstGeom prst="rect">
            <a:avLst/>
          </a:prstGeom>
          <a:noFill/>
        </p:spPr>
        <p:txBody>
          <a:bodyPr wrap="square" rtlCol="0">
            <a:spAutoFit/>
          </a:bodyPr>
          <a:lstStyle/>
          <a:p>
            <a:r>
              <a:rPr lang="en-US" sz="5400" dirty="0">
                <a:solidFill>
                  <a:schemeClr val="bg1"/>
                </a:solidFill>
              </a:rPr>
              <a:t>The act of supporting an idea or cause.</a:t>
            </a:r>
          </a:p>
        </p:txBody>
      </p:sp>
    </p:spTree>
    <p:extLst>
      <p:ext uri="{BB962C8B-B14F-4D97-AF65-F5344CB8AC3E}">
        <p14:creationId xmlns:p14="http://schemas.microsoft.com/office/powerpoint/2010/main" val="3667829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2CE9E7-1815-43B9-96E8-A35732A47DD7}"/>
              </a:ext>
            </a:extLst>
          </p:cNvPr>
          <p:cNvSpPr txBox="1"/>
          <p:nvPr/>
        </p:nvSpPr>
        <p:spPr>
          <a:xfrm>
            <a:off x="0" y="0"/>
            <a:ext cx="12192000" cy="1723549"/>
          </a:xfrm>
          <a:prstGeom prst="rect">
            <a:avLst/>
          </a:prstGeo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p:spPr>
        <p:txBody>
          <a:bodyPr wrap="square" rtlCol="0">
            <a:spAutoFit/>
          </a:bodyPr>
          <a:lstStyle/>
          <a:p>
            <a:pPr algn="ctr"/>
            <a:r>
              <a:rPr lang="en-US" sz="6000" b="1" dirty="0">
                <a:solidFill>
                  <a:schemeClr val="bg1"/>
                </a:solidFill>
              </a:rPr>
              <a:t>How do you get started?</a:t>
            </a:r>
          </a:p>
          <a:p>
            <a:endParaRPr lang="en-US" sz="2800" dirty="0">
              <a:solidFill>
                <a:schemeClr val="bg1"/>
              </a:solidFill>
            </a:endParaRPr>
          </a:p>
          <a:p>
            <a:endParaRPr lang="en-US" dirty="0"/>
          </a:p>
        </p:txBody>
      </p:sp>
      <p:graphicFrame>
        <p:nvGraphicFramePr>
          <p:cNvPr id="5" name="Diagram 4">
            <a:extLst>
              <a:ext uri="{FF2B5EF4-FFF2-40B4-BE49-F238E27FC236}">
                <a16:creationId xmlns:a16="http://schemas.microsoft.com/office/drawing/2014/main" id="{9FE75C0E-070F-4AC7-8C7B-D1142ED22FDF}"/>
              </a:ext>
            </a:extLst>
          </p:cNvPr>
          <p:cNvGraphicFramePr/>
          <p:nvPr>
            <p:extLst>
              <p:ext uri="{D42A27DB-BD31-4B8C-83A1-F6EECF244321}">
                <p14:modId xmlns:p14="http://schemas.microsoft.com/office/powerpoint/2010/main" val="279974902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793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A189140-779F-493D-A07E-FF5002A82CAD}"/>
              </a:ext>
            </a:extLst>
          </p:cNvPr>
          <p:cNvGraphicFramePr/>
          <p:nvPr>
            <p:extLst>
              <p:ext uri="{D42A27DB-BD31-4B8C-83A1-F6EECF244321}">
                <p14:modId xmlns:p14="http://schemas.microsoft.com/office/powerpoint/2010/main" val="296464031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9727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E79EB6-ED75-4C96-B295-B31D4F9DEA75}"/>
              </a:ext>
            </a:extLst>
          </p:cNvPr>
          <p:cNvPicPr>
            <a:picLocks noChangeAspect="1"/>
          </p:cNvPicPr>
          <p:nvPr/>
        </p:nvPicPr>
        <p:blipFill>
          <a:blip r:embed="rId2"/>
          <a:stretch>
            <a:fillRect/>
          </a:stretch>
        </p:blipFill>
        <p:spPr>
          <a:xfrm>
            <a:off x="1" y="-1"/>
            <a:ext cx="12192000" cy="6858000"/>
          </a:xfrm>
          <a:prstGeom prst="rect">
            <a:avLst/>
          </a:prstGeom>
        </p:spPr>
      </p:pic>
      <p:pic>
        <p:nvPicPr>
          <p:cNvPr id="4" name="Picture 3">
            <a:extLst>
              <a:ext uri="{FF2B5EF4-FFF2-40B4-BE49-F238E27FC236}">
                <a16:creationId xmlns:a16="http://schemas.microsoft.com/office/drawing/2014/main" id="{17DD441F-F85E-44B0-9D5C-C554DFE01541}"/>
              </a:ext>
            </a:extLst>
          </p:cNvPr>
          <p:cNvPicPr>
            <a:picLocks noChangeAspect="1"/>
          </p:cNvPicPr>
          <p:nvPr/>
        </p:nvPicPr>
        <p:blipFill>
          <a:blip r:embed="rId3"/>
          <a:stretch>
            <a:fillRect/>
          </a:stretch>
        </p:blipFill>
        <p:spPr>
          <a:xfrm>
            <a:off x="5555823" y="1840928"/>
            <a:ext cx="4702388" cy="3568873"/>
          </a:xfrm>
          <a:prstGeom prst="rect">
            <a:avLst/>
          </a:prstGeom>
        </p:spPr>
      </p:pic>
      <p:sp>
        <p:nvSpPr>
          <p:cNvPr id="7" name="TextBox 6">
            <a:extLst>
              <a:ext uri="{FF2B5EF4-FFF2-40B4-BE49-F238E27FC236}">
                <a16:creationId xmlns:a16="http://schemas.microsoft.com/office/drawing/2014/main" id="{FF256689-95FE-4EC6-9D04-9C0CB702BD73}"/>
              </a:ext>
            </a:extLst>
          </p:cNvPr>
          <p:cNvSpPr txBox="1"/>
          <p:nvPr/>
        </p:nvSpPr>
        <p:spPr>
          <a:xfrm>
            <a:off x="1743740" y="1424763"/>
            <a:ext cx="3402418" cy="4401205"/>
          </a:xfrm>
          <a:prstGeom prst="rect">
            <a:avLst/>
          </a:prstGeom>
          <a:noFill/>
        </p:spPr>
        <p:txBody>
          <a:bodyPr wrap="square" rtlCol="0">
            <a:spAutoFit/>
          </a:bodyPr>
          <a:lstStyle/>
          <a:p>
            <a:r>
              <a:rPr lang="en-US" sz="2800" dirty="0">
                <a:solidFill>
                  <a:schemeClr val="accent1">
                    <a:lumMod val="75000"/>
                  </a:schemeClr>
                </a:solidFill>
              </a:rPr>
              <a:t>Congress must act in a bipartisan way to raise the fiscal year (FY) 2020 budget to avoid automatic spending cuts to education and protect existing Federal investments in education.</a:t>
            </a:r>
          </a:p>
        </p:txBody>
      </p:sp>
      <p:sp>
        <p:nvSpPr>
          <p:cNvPr id="8" name="TextBox 7">
            <a:extLst>
              <a:ext uri="{FF2B5EF4-FFF2-40B4-BE49-F238E27FC236}">
                <a16:creationId xmlns:a16="http://schemas.microsoft.com/office/drawing/2014/main" id="{B2D70823-C1E4-46C1-9C33-0484F6CD8991}"/>
              </a:ext>
            </a:extLst>
          </p:cNvPr>
          <p:cNvSpPr txBox="1"/>
          <p:nvPr/>
        </p:nvSpPr>
        <p:spPr>
          <a:xfrm>
            <a:off x="1921073" y="404037"/>
            <a:ext cx="8335925" cy="584775"/>
          </a:xfrm>
          <a:prstGeom prst="rect">
            <a:avLst/>
          </a:prstGeom>
          <a:noFill/>
        </p:spPr>
        <p:txBody>
          <a:bodyPr wrap="square" rtlCol="0">
            <a:spAutoFit/>
          </a:bodyPr>
          <a:lstStyle/>
          <a:p>
            <a:pPr algn="ctr"/>
            <a:r>
              <a:rPr lang="en-US" sz="3200" dirty="0">
                <a:solidFill>
                  <a:schemeClr val="accent1">
                    <a:lumMod val="75000"/>
                  </a:schemeClr>
                </a:solidFill>
              </a:rPr>
              <a:t>ASK: Raise the CAPS!</a:t>
            </a:r>
          </a:p>
        </p:txBody>
      </p:sp>
    </p:spTree>
    <p:extLst>
      <p:ext uri="{BB962C8B-B14F-4D97-AF65-F5344CB8AC3E}">
        <p14:creationId xmlns:p14="http://schemas.microsoft.com/office/powerpoint/2010/main" val="1587807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3C701C-049C-4344-8F6A-6485C13E5266}"/>
              </a:ext>
            </a:extLst>
          </p:cNvPr>
          <p:cNvSpPr txBox="1"/>
          <p:nvPr/>
        </p:nvSpPr>
        <p:spPr>
          <a:xfrm>
            <a:off x="2371493" y="1659285"/>
            <a:ext cx="7449014" cy="3539430"/>
          </a:xfrm>
          <a:prstGeom prst="rect">
            <a:avLst/>
          </a:prstGeom>
          <a:noFill/>
        </p:spPr>
        <p:txBody>
          <a:bodyPr wrap="square" rtlCol="0">
            <a:spAutoFit/>
          </a:bodyPr>
          <a:lstStyle/>
          <a:p>
            <a:pPr algn="ctr"/>
            <a:endParaRPr lang="en-US" sz="3200" dirty="0"/>
          </a:p>
          <a:p>
            <a:pPr algn="ctr"/>
            <a:r>
              <a:rPr lang="en-US" sz="9600" b="1" dirty="0"/>
              <a:t>116th Congress </a:t>
            </a:r>
            <a:endParaRPr lang="en-US" sz="9600" dirty="0"/>
          </a:p>
        </p:txBody>
      </p:sp>
      <p:sp>
        <p:nvSpPr>
          <p:cNvPr id="5" name="TextBox 4">
            <a:extLst>
              <a:ext uri="{FF2B5EF4-FFF2-40B4-BE49-F238E27FC236}">
                <a16:creationId xmlns:a16="http://schemas.microsoft.com/office/drawing/2014/main" id="{918FFAF2-8435-45C7-917E-B66D043D41E3}"/>
              </a:ext>
            </a:extLst>
          </p:cNvPr>
          <p:cNvSpPr txBox="1"/>
          <p:nvPr/>
        </p:nvSpPr>
        <p:spPr>
          <a:xfrm>
            <a:off x="3453161" y="2080646"/>
            <a:ext cx="5285678" cy="923330"/>
          </a:xfrm>
          <a:prstGeom prst="rect">
            <a:avLst/>
          </a:prstGeom>
          <a:noFill/>
        </p:spPr>
        <p:txBody>
          <a:bodyPr wrap="square" rtlCol="0">
            <a:spAutoFit/>
          </a:bodyPr>
          <a:lstStyle/>
          <a:p>
            <a:endParaRPr lang="en-US" dirty="0"/>
          </a:p>
          <a:p>
            <a:endParaRPr lang="en-US" sz="3600" dirty="0"/>
          </a:p>
        </p:txBody>
      </p:sp>
    </p:spTree>
    <p:extLst>
      <p:ext uri="{BB962C8B-B14F-4D97-AF65-F5344CB8AC3E}">
        <p14:creationId xmlns:p14="http://schemas.microsoft.com/office/powerpoint/2010/main" val="2289514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5615FC-A30D-4A8B-8D4E-E9D1E577E101}"/>
              </a:ext>
            </a:extLst>
          </p:cNvPr>
          <p:cNvSpPr txBox="1"/>
          <p:nvPr/>
        </p:nvSpPr>
        <p:spPr>
          <a:xfrm>
            <a:off x="0" y="0"/>
            <a:ext cx="12192000" cy="923330"/>
          </a:xfrm>
          <a:prstGeom prst="rect">
            <a:avLst/>
          </a:prstGeom>
          <a:noFill/>
        </p:spPr>
        <p:txBody>
          <a:bodyPr wrap="square" rtlCol="0">
            <a:spAutoFit/>
          </a:bodyPr>
          <a:lstStyle/>
          <a:p>
            <a:endParaRPr lang="en-US" dirty="0"/>
          </a:p>
          <a:p>
            <a:endParaRPr lang="en-US" sz="3600" dirty="0">
              <a:solidFill>
                <a:schemeClr val="bg1"/>
              </a:solidFill>
            </a:endParaRPr>
          </a:p>
        </p:txBody>
      </p:sp>
      <p:sp>
        <p:nvSpPr>
          <p:cNvPr id="3" name="Rectangle 2">
            <a:extLst>
              <a:ext uri="{FF2B5EF4-FFF2-40B4-BE49-F238E27FC236}">
                <a16:creationId xmlns:a16="http://schemas.microsoft.com/office/drawing/2014/main" id="{D12C8904-9A0A-41C8-B4D2-22D570EC5BC7}"/>
              </a:ext>
            </a:extLst>
          </p:cNvPr>
          <p:cNvSpPr/>
          <p:nvPr/>
        </p:nvSpPr>
        <p:spPr>
          <a:xfrm>
            <a:off x="2883712" y="2967335"/>
            <a:ext cx="6424579" cy="1569660"/>
          </a:xfrm>
          <a:prstGeom prst="rect">
            <a:avLst/>
          </a:prstGeom>
          <a:noFill/>
        </p:spPr>
        <p:txBody>
          <a:bodyPr wrap="none" lIns="91440" tIns="45720" rIns="91440" bIns="45720">
            <a:spAutoFit/>
          </a:bodyPr>
          <a:lstStyle/>
          <a:p>
            <a:pPr algn="ctr"/>
            <a:r>
              <a:rPr lang="en-US" sz="9600" b="1" spc="50" dirty="0">
                <a:ln w="0"/>
                <a:solidFill>
                  <a:schemeClr val="bg2"/>
                </a:solidFill>
                <a:effectLst>
                  <a:innerShdw blurRad="63500" dist="50800" dir="13500000">
                    <a:srgbClr val="000000">
                      <a:alpha val="50000"/>
                    </a:srgbClr>
                  </a:innerShdw>
                </a:effectLst>
              </a:rPr>
              <a:t>Committees</a:t>
            </a:r>
            <a:endParaRPr lang="en-US" sz="96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549710000"/>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1612</TotalTime>
  <Words>1290</Words>
  <Application>Microsoft Office PowerPoint</Application>
  <PresentationFormat>Widescreen</PresentationFormat>
  <Paragraphs>166</Paragraphs>
  <Slides>20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Aharoni</vt:lpstr>
      <vt:lpstr>Arial</vt:lpstr>
      <vt:lpstr>Calibri</vt:lpstr>
      <vt:lpstr>Calibri Light</vt:lpstr>
      <vt:lpstr>Office Theme</vt:lpstr>
      <vt:lpstr>Get on your Soapbox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on Your</dc:title>
  <dc:creator>Carla Wiese</dc:creator>
  <cp:lastModifiedBy>Carla Wiese</cp:lastModifiedBy>
  <cp:revision>32</cp:revision>
  <dcterms:created xsi:type="dcterms:W3CDTF">2019-03-30T20:18:13Z</dcterms:created>
  <dcterms:modified xsi:type="dcterms:W3CDTF">2019-04-08T14:13:53Z</dcterms:modified>
</cp:coreProperties>
</file>