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56" r:id="rId4"/>
    <p:sldId id="258" r:id="rId5"/>
    <p:sldId id="257" r:id="rId6"/>
    <p:sldId id="261" r:id="rId7"/>
    <p:sldId id="263" r:id="rId8"/>
    <p:sldId id="259" r:id="rId9"/>
    <p:sldId id="260" r:id="rId10"/>
    <p:sldId id="262" r:id="rId11"/>
    <p:sldId id="264" r:id="rId12"/>
    <p:sldId id="286" r:id="rId13"/>
    <p:sldId id="265" r:id="rId14"/>
    <p:sldId id="268" r:id="rId15"/>
    <p:sldId id="278" r:id="rId16"/>
    <p:sldId id="269" r:id="rId17"/>
    <p:sldId id="270" r:id="rId18"/>
    <p:sldId id="274" r:id="rId19"/>
    <p:sldId id="271" r:id="rId20"/>
    <p:sldId id="272" r:id="rId21"/>
    <p:sldId id="275" r:id="rId22"/>
    <p:sldId id="279" r:id="rId23"/>
    <p:sldId id="284" r:id="rId24"/>
    <p:sldId id="273" r:id="rId25"/>
    <p:sldId id="276" r:id="rId26"/>
    <p:sldId id="283" r:id="rId27"/>
    <p:sldId id="277" r:id="rId28"/>
    <p:sldId id="285" r:id="rId29"/>
    <p:sldId id="282"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91" d="100"/>
          <a:sy n="91" d="100"/>
        </p:scale>
        <p:origin x="5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9A86D9-D710-4950-AD07-1406123E4BC8}" type="datetimeFigureOut">
              <a:rPr lang="en-US" smtClean="0"/>
              <a:pPr/>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BCEDC-7EAC-419C-BF3B-D6CFAF1783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A86D9-D710-4950-AD07-1406123E4BC8}" type="datetimeFigureOut">
              <a:rPr lang="en-US" smtClean="0"/>
              <a:pPr/>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BCEDC-7EAC-419C-BF3B-D6CFAF1783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A86D9-D710-4950-AD07-1406123E4BC8}" type="datetimeFigureOut">
              <a:rPr lang="en-US" smtClean="0"/>
              <a:pPr/>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BCEDC-7EAC-419C-BF3B-D6CFAF1783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A86D9-D710-4950-AD07-1406123E4BC8}" type="datetimeFigureOut">
              <a:rPr lang="en-US" smtClean="0"/>
              <a:pPr/>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BCEDC-7EAC-419C-BF3B-D6CFAF1783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9A86D9-D710-4950-AD07-1406123E4BC8}" type="datetimeFigureOut">
              <a:rPr lang="en-US" smtClean="0"/>
              <a:pPr/>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BCEDC-7EAC-419C-BF3B-D6CFAF1783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9A86D9-D710-4950-AD07-1406123E4BC8}" type="datetimeFigureOut">
              <a:rPr lang="en-US" smtClean="0"/>
              <a:pPr/>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BCEDC-7EAC-419C-BF3B-D6CFAF1783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9A86D9-D710-4950-AD07-1406123E4BC8}" type="datetimeFigureOut">
              <a:rPr lang="en-US" smtClean="0"/>
              <a:pPr/>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BCEDC-7EAC-419C-BF3B-D6CFAF1783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9A86D9-D710-4950-AD07-1406123E4BC8}" type="datetimeFigureOut">
              <a:rPr lang="en-US" smtClean="0"/>
              <a:pPr/>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BCEDC-7EAC-419C-BF3B-D6CFAF1783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A86D9-D710-4950-AD07-1406123E4BC8}" type="datetimeFigureOut">
              <a:rPr lang="en-US" smtClean="0"/>
              <a:pPr/>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9BCEDC-7EAC-419C-BF3B-D6CFAF1783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9A86D9-D710-4950-AD07-1406123E4BC8}" type="datetimeFigureOut">
              <a:rPr lang="en-US" smtClean="0"/>
              <a:pPr/>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BCEDC-7EAC-419C-BF3B-D6CFAF1783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9A86D9-D710-4950-AD07-1406123E4BC8}" type="datetimeFigureOut">
              <a:rPr lang="en-US" smtClean="0"/>
              <a:pPr/>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BCEDC-7EAC-419C-BF3B-D6CFAF1783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A86D9-D710-4950-AD07-1406123E4BC8}" type="datetimeFigureOut">
              <a:rPr lang="en-US" smtClean="0"/>
              <a:pPr/>
              <a:t>3/2/2019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BCEDC-7EAC-419C-BF3B-D6CFAF1783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2.pta.org/NewRunningProgra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Community Collaboration in </a:t>
            </a:r>
            <a:br>
              <a:rPr lang="en-US" dirty="0"/>
            </a:br>
            <a:r>
              <a:rPr lang="en-US" dirty="0"/>
              <a:t>PTA Service Projects</a:t>
            </a:r>
          </a:p>
        </p:txBody>
      </p:sp>
      <p:sp>
        <p:nvSpPr>
          <p:cNvPr id="3" name="Subtitle 2"/>
          <p:cNvSpPr>
            <a:spLocks noGrp="1"/>
          </p:cNvSpPr>
          <p:nvPr>
            <p:ph type="subTitle" idx="1"/>
          </p:nvPr>
        </p:nvSpPr>
        <p:spPr/>
        <p:txBody>
          <a:bodyPr/>
          <a:lstStyle/>
          <a:p>
            <a:r>
              <a:rPr lang="en-US" dirty="0"/>
              <a:t>Hazelwood – Food 4 Thought</a:t>
            </a:r>
            <a:br>
              <a:rPr lang="en-US" dirty="0"/>
            </a:br>
            <a:r>
              <a:rPr lang="en-US" dirty="0"/>
              <a:t>Springfield – The PTA Clothing Bank</a:t>
            </a:r>
          </a:p>
        </p:txBody>
      </p:sp>
    </p:spTree>
    <p:extLst>
      <p:ext uri="{BB962C8B-B14F-4D97-AF65-F5344CB8AC3E}">
        <p14:creationId xmlns:p14="http://schemas.microsoft.com/office/powerpoint/2010/main" val="32070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Food 4 Thought </a:t>
            </a:r>
            <a:r>
              <a:rPr lang="en-US" dirty="0"/>
              <a:t>stock</a:t>
            </a:r>
          </a:p>
        </p:txBody>
      </p:sp>
      <p:sp>
        <p:nvSpPr>
          <p:cNvPr id="3" name="Content Placeholder 2"/>
          <p:cNvSpPr>
            <a:spLocks noGrp="1"/>
          </p:cNvSpPr>
          <p:nvPr>
            <p:ph idx="1"/>
          </p:nvPr>
        </p:nvSpPr>
        <p:spPr/>
        <p:txBody>
          <a:bodyPr>
            <a:noAutofit/>
          </a:bodyPr>
          <a:lstStyle/>
          <a:p>
            <a:pPr algn="ctr">
              <a:buNone/>
            </a:pPr>
            <a:r>
              <a:rPr lang="en-US" sz="6000" dirty="0"/>
              <a:t>The Closets are stocked with non-perishable food items.  We discourage donation of cans or glass.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ctr">
              <a:buNone/>
            </a:pPr>
            <a:r>
              <a:rPr lang="en-US" sz="6000" dirty="0"/>
              <a:t>All donated items must be microwavable &amp; individually packed.  We do not accept frozen or refrigerated items.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28.JPG"/>
          <p:cNvPicPr>
            <a:picLocks noGrp="1" noChangeAspect="1"/>
          </p:cNvPicPr>
          <p:nvPr>
            <p:ph idx="1"/>
          </p:nvPr>
        </p:nvPicPr>
        <p:blipFill>
          <a:blip r:embed="rId2" cstate="print"/>
          <a:stretch>
            <a:fillRect/>
          </a:stretch>
        </p:blipFill>
        <p:spPr>
          <a:xfrm>
            <a:off x="4267200" y="3048000"/>
            <a:ext cx="4612217" cy="3459163"/>
          </a:xfrm>
        </p:spPr>
      </p:pic>
      <p:pic>
        <p:nvPicPr>
          <p:cNvPr id="5" name="Picture 4" descr="143.JPG"/>
          <p:cNvPicPr>
            <a:picLocks noChangeAspect="1"/>
          </p:cNvPicPr>
          <p:nvPr/>
        </p:nvPicPr>
        <p:blipFill>
          <a:blip r:embed="rId3" cstate="print"/>
          <a:stretch>
            <a:fillRect/>
          </a:stretch>
        </p:blipFill>
        <p:spPr>
          <a:xfrm>
            <a:off x="381000" y="457200"/>
            <a:ext cx="4419600" cy="3314700"/>
          </a:xfrm>
          <a:prstGeom prst="rect">
            <a:avLst/>
          </a:prstGeom>
        </p:spPr>
      </p:pic>
      <p:sp>
        <p:nvSpPr>
          <p:cNvPr id="6" name="TextBox 5"/>
          <p:cNvSpPr txBox="1"/>
          <p:nvPr/>
        </p:nvSpPr>
        <p:spPr>
          <a:xfrm>
            <a:off x="685800" y="4114800"/>
            <a:ext cx="2895600" cy="1754326"/>
          </a:xfrm>
          <a:prstGeom prst="rect">
            <a:avLst/>
          </a:prstGeom>
          <a:noFill/>
        </p:spPr>
        <p:txBody>
          <a:bodyPr wrap="square" rtlCol="0">
            <a:spAutoFit/>
          </a:bodyPr>
          <a:lstStyle/>
          <a:p>
            <a:pPr algn="ctr"/>
            <a:r>
              <a:rPr lang="en-US" sz="3600" dirty="0"/>
              <a:t>Examples of food drives hosted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fontScale="90000"/>
          </a:bodyPr>
          <a:lstStyle/>
          <a:p>
            <a:r>
              <a:rPr lang="en-US" b="1" cap="small" dirty="0"/>
              <a:t>Food Items</a:t>
            </a:r>
            <a:br>
              <a:rPr lang="en-US" dirty="0"/>
            </a:br>
            <a:endParaRPr lang="en-US" dirty="0"/>
          </a:p>
        </p:txBody>
      </p:sp>
      <p:sp>
        <p:nvSpPr>
          <p:cNvPr id="5" name="Content Placeholder 4"/>
          <p:cNvSpPr>
            <a:spLocks noGrp="1"/>
          </p:cNvSpPr>
          <p:nvPr>
            <p:ph sz="half" idx="1"/>
          </p:nvPr>
        </p:nvSpPr>
        <p:spPr>
          <a:xfrm>
            <a:off x="457200" y="1219200"/>
            <a:ext cx="4038600" cy="4906963"/>
          </a:xfrm>
        </p:spPr>
        <p:txBody>
          <a:bodyPr>
            <a:normAutofit fontScale="47500" lnSpcReduction="20000"/>
          </a:bodyPr>
          <a:lstStyle/>
          <a:p>
            <a:r>
              <a:rPr lang="en-US" dirty="0"/>
              <a:t>Box of instant oatmeal (individual packets)</a:t>
            </a:r>
          </a:p>
          <a:p>
            <a:r>
              <a:rPr lang="en-US" dirty="0"/>
              <a:t>Full or mini sized boxes of cereal</a:t>
            </a:r>
          </a:p>
          <a:p>
            <a:r>
              <a:rPr lang="en-US" dirty="0"/>
              <a:t>Breakfast bars</a:t>
            </a:r>
          </a:p>
          <a:p>
            <a:r>
              <a:rPr lang="en-US" dirty="0"/>
              <a:t>Microwavable Stew, Ravioli, Pasta bowl, Soup</a:t>
            </a:r>
          </a:p>
          <a:p>
            <a:r>
              <a:rPr lang="en-US" i="1" dirty="0"/>
              <a:t>(no cans, please)</a:t>
            </a:r>
            <a:endParaRPr lang="en-US" dirty="0"/>
          </a:p>
          <a:p>
            <a:r>
              <a:rPr lang="en-US" i="1" dirty="0"/>
              <a:t> </a:t>
            </a:r>
            <a:endParaRPr lang="en-US" dirty="0"/>
          </a:p>
          <a:p>
            <a:r>
              <a:rPr lang="en-US" dirty="0"/>
              <a:t>Libby’s microwaveable vegetables</a:t>
            </a:r>
          </a:p>
          <a:p>
            <a:r>
              <a:rPr lang="en-US" i="1" dirty="0"/>
              <a:t>(green beans, sweet corn, sweet peas &amp; diced carrots)</a:t>
            </a:r>
            <a:endParaRPr lang="en-US" dirty="0"/>
          </a:p>
          <a:p>
            <a:r>
              <a:rPr lang="en-US" dirty="0"/>
              <a:t> </a:t>
            </a:r>
          </a:p>
          <a:p>
            <a:r>
              <a:rPr lang="en-US" dirty="0"/>
              <a:t>Microwavable macaroni &amp; cheese bowls</a:t>
            </a:r>
          </a:p>
          <a:p>
            <a:r>
              <a:rPr lang="en-US" dirty="0"/>
              <a:t>Peanut Butter </a:t>
            </a:r>
            <a:r>
              <a:rPr lang="en-US" i="1" dirty="0"/>
              <a:t>(plastic jar OR ‘To Go’ serving size)</a:t>
            </a:r>
            <a:endParaRPr lang="en-US" dirty="0"/>
          </a:p>
          <a:p>
            <a:r>
              <a:rPr lang="en-US" i="1" dirty="0"/>
              <a:t> </a:t>
            </a:r>
            <a:endParaRPr lang="en-US" dirty="0"/>
          </a:p>
          <a:p>
            <a:r>
              <a:rPr lang="en-US" dirty="0"/>
              <a:t>Jelly or Jam (plastic jar)</a:t>
            </a:r>
          </a:p>
          <a:p>
            <a:r>
              <a:rPr lang="en-US" dirty="0"/>
              <a:t>Pop Tarts</a:t>
            </a:r>
          </a:p>
          <a:p>
            <a:r>
              <a:rPr lang="en-US" dirty="0"/>
              <a:t>Ramen Noodle bowls / packets</a:t>
            </a:r>
          </a:p>
          <a:p>
            <a:r>
              <a:rPr lang="en-US" dirty="0"/>
              <a:t>Boxed Macaroni &amp; Cheese / Spaghetti</a:t>
            </a:r>
          </a:p>
          <a:p>
            <a:r>
              <a:rPr lang="en-US" dirty="0"/>
              <a:t>Hormel </a:t>
            </a:r>
            <a:r>
              <a:rPr lang="en-US" dirty="0" err="1"/>
              <a:t>Compleats</a:t>
            </a:r>
            <a:r>
              <a:rPr lang="en-US" dirty="0"/>
              <a:t> Meals </a:t>
            </a:r>
            <a:r>
              <a:rPr lang="en-US" i="1" dirty="0"/>
              <a:t>(Breakfast and dinner)</a:t>
            </a:r>
            <a:endParaRPr lang="en-US" dirty="0"/>
          </a:p>
          <a:p>
            <a:r>
              <a:rPr lang="en-US" dirty="0"/>
              <a:t>Pasta sides</a:t>
            </a:r>
          </a:p>
          <a:p>
            <a:r>
              <a:rPr lang="en-US" dirty="0"/>
              <a:t>Tuna or Chicken pouches</a:t>
            </a:r>
          </a:p>
          <a:p>
            <a:r>
              <a:rPr lang="en-US" dirty="0"/>
              <a:t>Bumblebee on-the-go Chicken or Tuna</a:t>
            </a:r>
          </a:p>
          <a:p>
            <a:r>
              <a:rPr lang="en-US" dirty="0"/>
              <a:t>Crackers (in individual sleeves)</a:t>
            </a:r>
          </a:p>
          <a:p>
            <a:r>
              <a:rPr lang="en-US" dirty="0"/>
              <a:t>Pasts sauce (plastic jar)</a:t>
            </a:r>
          </a:p>
          <a:p>
            <a:pPr>
              <a:buNone/>
            </a:pPr>
            <a:endParaRPr lang="en-US" dirty="0"/>
          </a:p>
        </p:txBody>
      </p:sp>
      <p:sp>
        <p:nvSpPr>
          <p:cNvPr id="6" name="Content Placeholder 5"/>
          <p:cNvSpPr>
            <a:spLocks noGrp="1"/>
          </p:cNvSpPr>
          <p:nvPr>
            <p:ph sz="half" idx="2"/>
          </p:nvPr>
        </p:nvSpPr>
        <p:spPr>
          <a:xfrm>
            <a:off x="4648200" y="1219200"/>
            <a:ext cx="4038600" cy="4906963"/>
          </a:xfrm>
        </p:spPr>
        <p:txBody>
          <a:bodyPr>
            <a:normAutofit fontScale="47500" lnSpcReduction="20000"/>
          </a:bodyPr>
          <a:lstStyle/>
          <a:p>
            <a:r>
              <a:rPr lang="en-US" b="1" cap="small" dirty="0"/>
              <a:t>Snack Items</a:t>
            </a:r>
            <a:endParaRPr lang="en-US" dirty="0"/>
          </a:p>
          <a:p>
            <a:r>
              <a:rPr lang="en-US" dirty="0"/>
              <a:t>Granola Bars / Luna bars</a:t>
            </a:r>
          </a:p>
          <a:p>
            <a:r>
              <a:rPr lang="en-US" dirty="0"/>
              <a:t>Pretzels, Goldfish or </a:t>
            </a:r>
            <a:r>
              <a:rPr lang="en-US" dirty="0" err="1"/>
              <a:t>Cheezits</a:t>
            </a:r>
            <a:r>
              <a:rPr lang="en-US" dirty="0"/>
              <a:t> </a:t>
            </a:r>
            <a:r>
              <a:rPr lang="en-US" i="1" dirty="0"/>
              <a:t>(individual bags)</a:t>
            </a:r>
            <a:endParaRPr lang="en-US" dirty="0"/>
          </a:p>
          <a:p>
            <a:r>
              <a:rPr lang="en-US" dirty="0"/>
              <a:t>Rice </a:t>
            </a:r>
            <a:r>
              <a:rPr lang="en-US" dirty="0" err="1"/>
              <a:t>Krispy</a:t>
            </a:r>
            <a:r>
              <a:rPr lang="en-US" dirty="0"/>
              <a:t> Treats</a:t>
            </a:r>
          </a:p>
          <a:p>
            <a:r>
              <a:rPr lang="en-US" dirty="0"/>
              <a:t>Cheese or Peanut Butter Crackers</a:t>
            </a:r>
          </a:p>
          <a:p>
            <a:r>
              <a:rPr lang="en-US" dirty="0"/>
              <a:t>Fruit Snacks</a:t>
            </a:r>
          </a:p>
          <a:p>
            <a:r>
              <a:rPr lang="en-US" dirty="0"/>
              <a:t>Muffins / Sun Chips</a:t>
            </a:r>
          </a:p>
          <a:p>
            <a:r>
              <a:rPr lang="en-US" dirty="0"/>
              <a:t> </a:t>
            </a:r>
          </a:p>
          <a:p>
            <a:r>
              <a:rPr lang="en-US" dirty="0"/>
              <a:t>Applesauce, Peaches, Pears, Mixed Fruit</a:t>
            </a:r>
          </a:p>
          <a:p>
            <a:r>
              <a:rPr lang="en-US" i="1" dirty="0"/>
              <a:t>(individual fruit cups- no cans)</a:t>
            </a:r>
            <a:endParaRPr lang="en-US" dirty="0"/>
          </a:p>
          <a:p>
            <a:r>
              <a:rPr lang="en-US" b="1" cap="small" dirty="0"/>
              <a:t> </a:t>
            </a:r>
            <a:endParaRPr lang="en-US" dirty="0"/>
          </a:p>
          <a:p>
            <a:r>
              <a:rPr lang="en-US" b="1" cap="small" dirty="0"/>
              <a:t>Miscellaneous</a:t>
            </a:r>
            <a:endParaRPr lang="en-US" dirty="0"/>
          </a:p>
          <a:p>
            <a:r>
              <a:rPr lang="en-US" dirty="0"/>
              <a:t>New or gently used back packs, Plastic bags,  recyclable bags, Paper Plates, Bowls, Forks, Spoons, Napkins, Bottled water, Hand sanitizer, Wipes</a:t>
            </a:r>
          </a:p>
          <a:p>
            <a:r>
              <a:rPr lang="en-US" dirty="0"/>
              <a:t>$10.00 Gift Cards (</a:t>
            </a:r>
            <a:r>
              <a:rPr lang="en-US" dirty="0" err="1"/>
              <a:t>Schnucks</a:t>
            </a:r>
            <a:r>
              <a:rPr lang="en-US" dirty="0"/>
              <a:t>, Wal-Mart)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6248400"/>
          </a:xfrm>
        </p:spPr>
        <p:txBody>
          <a:bodyPr>
            <a:normAutofit/>
          </a:bodyPr>
          <a:lstStyle/>
          <a:p>
            <a:r>
              <a:rPr lang="en-US" dirty="0">
                <a:latin typeface="Arial Black" pitchFamily="34" charset="0"/>
              </a:rPr>
              <a:t>The PTA Clothing Bank</a:t>
            </a:r>
            <a:br>
              <a:rPr lang="en-US" dirty="0"/>
            </a:br>
            <a:br>
              <a:rPr lang="en-US" dirty="0"/>
            </a:br>
            <a:br>
              <a:rPr lang="en-US" dirty="0"/>
            </a:br>
            <a:br>
              <a:rPr lang="en-US" dirty="0"/>
            </a:br>
            <a:br>
              <a:rPr lang="en-US" dirty="0"/>
            </a:br>
            <a:br>
              <a:rPr lang="en-US" dirty="0"/>
            </a:br>
            <a:r>
              <a:rPr lang="en-US" sz="2800" dirty="0">
                <a:latin typeface="Arial Black" pitchFamily="34" charset="0"/>
              </a:rPr>
              <a:t>Project of Springfield Council of PTAs</a:t>
            </a:r>
            <a:br>
              <a:rPr lang="en-US" sz="2800" dirty="0">
                <a:latin typeface="Arial Black" pitchFamily="34" charset="0"/>
              </a:rPr>
            </a:br>
            <a:r>
              <a:rPr lang="en-US" sz="2800" dirty="0">
                <a:latin typeface="Arial Black" pitchFamily="34" charset="0"/>
              </a:rPr>
              <a:t>Allison Lawson, </a:t>
            </a:r>
            <a:br>
              <a:rPr lang="en-US" sz="2800" dirty="0">
                <a:latin typeface="Arial Black" pitchFamily="34" charset="0"/>
              </a:rPr>
            </a:br>
            <a:r>
              <a:rPr lang="en-US" sz="2800" dirty="0">
                <a:latin typeface="Arial Black" pitchFamily="34" charset="0"/>
              </a:rPr>
              <a:t>Vice-President Health &amp; Public Services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850" y="1524000"/>
            <a:ext cx="6972300" cy="3030554"/>
          </a:xfrm>
          <a:prstGeom prst="rect">
            <a:avLst/>
          </a:prstGeom>
        </p:spPr>
      </p:pic>
    </p:spTree>
    <p:extLst>
      <p:ext uri="{BB962C8B-B14F-4D97-AF65-F5344CB8AC3E}">
        <p14:creationId xmlns:p14="http://schemas.microsoft.com/office/powerpoint/2010/main" val="73297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302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algn="ctr">
              <a:buNone/>
            </a:pPr>
            <a:r>
              <a:rPr lang="en-US" sz="6000" dirty="0">
                <a:latin typeface="Arial Black" pitchFamily="34" charset="0"/>
              </a:rPr>
              <a:t>The PTA Clothing Bank </a:t>
            </a:r>
            <a:r>
              <a:rPr lang="en-US" sz="6000" dirty="0"/>
              <a:t>operated by Springfield Council of PTAs since 1975 assists with clothing &amp; shoes for students identify as being in need of assistance.</a:t>
            </a:r>
          </a:p>
        </p:txBody>
      </p:sp>
    </p:spTree>
    <p:extLst>
      <p:ext uri="{BB962C8B-B14F-4D97-AF65-F5344CB8AC3E}">
        <p14:creationId xmlns:p14="http://schemas.microsoft.com/office/powerpoint/2010/main" val="94757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itchFamily="34" charset="0"/>
              </a:rPr>
              <a:t>What is </a:t>
            </a:r>
            <a:br>
              <a:rPr lang="en-US" dirty="0">
                <a:latin typeface="Arial Black" pitchFamily="34" charset="0"/>
              </a:rPr>
            </a:br>
            <a:r>
              <a:rPr lang="en-US" dirty="0">
                <a:latin typeface="Arial Black" pitchFamily="34" charset="0"/>
              </a:rPr>
              <a:t>The PTA Clothing Bank?</a:t>
            </a:r>
          </a:p>
        </p:txBody>
      </p:sp>
      <p:sp>
        <p:nvSpPr>
          <p:cNvPr id="3" name="Content Placeholder 2"/>
          <p:cNvSpPr>
            <a:spLocks noGrp="1"/>
          </p:cNvSpPr>
          <p:nvPr>
            <p:ph idx="1"/>
          </p:nvPr>
        </p:nvSpPr>
        <p:spPr/>
        <p:txBody>
          <a:bodyPr>
            <a:normAutofit fontScale="85000" lnSpcReduction="20000"/>
          </a:bodyPr>
          <a:lstStyle/>
          <a:p>
            <a:pPr algn="ctr">
              <a:buNone/>
            </a:pPr>
            <a:r>
              <a:rPr lang="en-US" sz="6000" i="1" dirty="0"/>
              <a:t>The PTA Clothing Bank is a free clothing store visited more than 2000 times each school year by students from the 55 schools </a:t>
            </a:r>
            <a:br>
              <a:rPr lang="en-US" sz="6000" i="1" dirty="0"/>
            </a:br>
            <a:r>
              <a:rPr lang="en-US" sz="6000" i="1" dirty="0"/>
              <a:t>in the Springfield Public Schools R-12 district.</a:t>
            </a:r>
            <a:endParaRPr lang="en-US" dirty="0"/>
          </a:p>
        </p:txBody>
      </p:sp>
    </p:spTree>
    <p:extLst>
      <p:ext uri="{BB962C8B-B14F-4D97-AF65-F5344CB8AC3E}">
        <p14:creationId xmlns:p14="http://schemas.microsoft.com/office/powerpoint/2010/main" val="212281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a:t>
            </a:r>
            <a:r>
              <a:rPr lang="en-US" sz="3600" dirty="0">
                <a:latin typeface="Arial Black" pitchFamily="34" charset="0"/>
              </a:rPr>
              <a:t>The PTA Clothing Bank </a:t>
            </a:r>
            <a:r>
              <a:rPr lang="en-US" dirty="0"/>
              <a:t>provide?</a:t>
            </a:r>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ü"/>
            </a:pPr>
            <a:r>
              <a:rPr lang="en-US" sz="4400" dirty="0"/>
              <a:t>3 shopping visits per referred student during each regular school year  (Aug-May) + 1 visit during summer school </a:t>
            </a:r>
            <a:br>
              <a:rPr lang="en-US" sz="4400" dirty="0"/>
            </a:br>
            <a:endParaRPr lang="en-US" sz="4400" dirty="0"/>
          </a:p>
          <a:p>
            <a:pPr>
              <a:buFont typeface="Wingdings" pitchFamily="2" charset="2"/>
              <a:buChar char="ü"/>
            </a:pPr>
            <a:r>
              <a:rPr lang="en-US" sz="4400" dirty="0"/>
              <a:t>At each visit:  5 tops, 3 bottoms, 1 light-weight jacket, 1 pair used shoes, other items as available</a:t>
            </a:r>
          </a:p>
          <a:p>
            <a:pPr>
              <a:buFont typeface="Wingdings" pitchFamily="2" charset="2"/>
              <a:buChar char="ü"/>
            </a:pPr>
            <a:r>
              <a:rPr lang="en-US" sz="4400" dirty="0"/>
              <a:t>At two visits per year:  1 package of new socks &amp; 1 package of new underwear</a:t>
            </a:r>
          </a:p>
          <a:p>
            <a:pPr>
              <a:buFont typeface="Wingdings" pitchFamily="2" charset="2"/>
              <a:buChar char="ü"/>
            </a:pPr>
            <a:r>
              <a:rPr lang="en-US" sz="4400" dirty="0"/>
              <a:t>At one visit per year:  1 winter coat</a:t>
            </a:r>
          </a:p>
        </p:txBody>
      </p:sp>
    </p:spTree>
    <p:extLst>
      <p:ext uri="{BB962C8B-B14F-4D97-AF65-F5344CB8AC3E}">
        <p14:creationId xmlns:p14="http://schemas.microsoft.com/office/powerpoint/2010/main" val="293961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itchFamily="34" charset="0"/>
              </a:rPr>
              <a:t>What are our goals?</a:t>
            </a:r>
          </a:p>
        </p:txBody>
      </p:sp>
      <p:sp>
        <p:nvSpPr>
          <p:cNvPr id="3" name="Content Placeholder 2"/>
          <p:cNvSpPr>
            <a:spLocks noGrp="1"/>
          </p:cNvSpPr>
          <p:nvPr>
            <p:ph idx="1"/>
          </p:nvPr>
        </p:nvSpPr>
        <p:spPr>
          <a:xfrm>
            <a:off x="457200" y="1143000"/>
            <a:ext cx="8229600" cy="5181600"/>
          </a:xfrm>
        </p:spPr>
        <p:txBody>
          <a:bodyPr>
            <a:normAutofit fontScale="70000" lnSpcReduction="20000"/>
          </a:bodyPr>
          <a:lstStyle/>
          <a:p>
            <a:r>
              <a:rPr lang="en-US" sz="4000" b="1" i="1" dirty="0"/>
              <a:t>Basic needs </a:t>
            </a:r>
            <a:r>
              <a:rPr lang="en-US" sz="4000" i="1" dirty="0"/>
              <a:t>- Our goal is to make sure students are ready to learn. Providing clothing &amp; shoes removes one obstacle.</a:t>
            </a:r>
          </a:p>
          <a:p>
            <a:r>
              <a:rPr lang="en-US" sz="4000" b="1" i="1" dirty="0"/>
              <a:t>Self-esteem</a:t>
            </a:r>
            <a:r>
              <a:rPr lang="en-US" sz="4000" i="1" dirty="0"/>
              <a:t> – All clothing is either new, like-new or gently-used. We strive to provide in-style, fashionable clothing to bring joy to our students, with no stigma.</a:t>
            </a:r>
          </a:p>
          <a:p>
            <a:r>
              <a:rPr lang="en-US" sz="4000" b="1" i="1" dirty="0"/>
              <a:t>Positive experience </a:t>
            </a:r>
            <a:r>
              <a:rPr lang="en-US" sz="4000" i="1" dirty="0"/>
              <a:t>– The PTA Clothing Bank is setup to feel like a boutique clothing store to provide a fun shopping experience for students with a great selection and great customer service - there is just no money needed to shop. </a:t>
            </a:r>
            <a:br>
              <a:rPr lang="en-US" sz="4000" i="1" dirty="0"/>
            </a:br>
            <a:endParaRPr lang="en-US" sz="4000" i="1" dirty="0"/>
          </a:p>
          <a:p>
            <a:pPr marL="0" indent="0" algn="ctr">
              <a:buNone/>
            </a:pPr>
            <a:r>
              <a:rPr lang="en-US" sz="4000" b="1" i="1" dirty="0"/>
              <a:t>Every child and family should feel like valued and appreciated customers.</a:t>
            </a:r>
          </a:p>
          <a:p>
            <a:endParaRPr lang="en-US" sz="4000" i="1" dirty="0"/>
          </a:p>
        </p:txBody>
      </p:sp>
    </p:spTree>
    <p:extLst>
      <p:ext uri="{BB962C8B-B14F-4D97-AF65-F5344CB8AC3E}">
        <p14:creationId xmlns:p14="http://schemas.microsoft.com/office/powerpoint/2010/main" val="184381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Projects in Missouri</a:t>
            </a:r>
          </a:p>
        </p:txBody>
      </p:sp>
      <p:sp>
        <p:nvSpPr>
          <p:cNvPr id="3" name="Content Placeholder 2"/>
          <p:cNvSpPr>
            <a:spLocks noGrp="1"/>
          </p:cNvSpPr>
          <p:nvPr>
            <p:ph sz="half" idx="1"/>
          </p:nvPr>
        </p:nvSpPr>
        <p:spPr/>
        <p:txBody>
          <a:bodyPr>
            <a:normAutofit/>
          </a:bodyPr>
          <a:lstStyle/>
          <a:p>
            <a:r>
              <a:rPr lang="en-US" dirty="0"/>
              <a:t>Food 4 Thought</a:t>
            </a:r>
            <a:br>
              <a:rPr lang="en-US" dirty="0"/>
            </a:br>
            <a:r>
              <a:rPr lang="en-US" dirty="0"/>
              <a:t>in Hazelwood</a:t>
            </a:r>
            <a:br>
              <a:rPr lang="en-US" dirty="0"/>
            </a:br>
            <a:endParaRPr lang="en-US" dirty="0"/>
          </a:p>
          <a:p>
            <a:r>
              <a:rPr lang="en-US" dirty="0"/>
              <a:t>Presented by </a:t>
            </a:r>
            <a:br>
              <a:rPr lang="en-US" dirty="0"/>
            </a:br>
            <a:r>
              <a:rPr lang="en-US" dirty="0"/>
              <a:t>Margaret Slaughter,</a:t>
            </a:r>
            <a:br>
              <a:rPr lang="en-US" dirty="0"/>
            </a:br>
            <a:r>
              <a:rPr lang="en-US" dirty="0"/>
              <a:t>Chairperson</a:t>
            </a:r>
            <a:br>
              <a:rPr lang="en-US" dirty="0"/>
            </a:br>
            <a:endParaRPr lang="en-US" dirty="0"/>
          </a:p>
          <a:p>
            <a:r>
              <a:rPr lang="en-US" dirty="0"/>
              <a:t>Since 2014</a:t>
            </a:r>
          </a:p>
          <a:p>
            <a:r>
              <a:rPr lang="en-US" dirty="0"/>
              <a:t>Hazelwood PTA Council</a:t>
            </a:r>
          </a:p>
        </p:txBody>
      </p:sp>
      <p:sp>
        <p:nvSpPr>
          <p:cNvPr id="4" name="Content Placeholder 3"/>
          <p:cNvSpPr>
            <a:spLocks noGrp="1"/>
          </p:cNvSpPr>
          <p:nvPr>
            <p:ph sz="half" idx="2"/>
          </p:nvPr>
        </p:nvSpPr>
        <p:spPr>
          <a:xfrm>
            <a:off x="4648200" y="1600200"/>
            <a:ext cx="4495800" cy="4525963"/>
          </a:xfrm>
        </p:spPr>
        <p:txBody>
          <a:bodyPr>
            <a:normAutofit/>
          </a:bodyPr>
          <a:lstStyle/>
          <a:p>
            <a:r>
              <a:rPr lang="en-US" dirty="0"/>
              <a:t>The PTA Clothing Bank</a:t>
            </a:r>
            <a:br>
              <a:rPr lang="en-US" dirty="0"/>
            </a:br>
            <a:r>
              <a:rPr lang="en-US" dirty="0"/>
              <a:t>in Springfield</a:t>
            </a:r>
            <a:br>
              <a:rPr lang="en-US" dirty="0"/>
            </a:br>
            <a:endParaRPr lang="en-US" dirty="0"/>
          </a:p>
          <a:p>
            <a:r>
              <a:rPr lang="en-US" dirty="0"/>
              <a:t>Presented by</a:t>
            </a:r>
            <a:br>
              <a:rPr lang="en-US" dirty="0"/>
            </a:br>
            <a:r>
              <a:rPr lang="en-US" dirty="0"/>
              <a:t>Allison Lawson,</a:t>
            </a:r>
            <a:br>
              <a:rPr lang="en-US" dirty="0"/>
            </a:br>
            <a:r>
              <a:rPr lang="en-US" dirty="0"/>
              <a:t>Council VP </a:t>
            </a:r>
          </a:p>
          <a:p>
            <a:pPr marL="0" indent="0">
              <a:buNone/>
            </a:pPr>
            <a:endParaRPr lang="en-US" dirty="0"/>
          </a:p>
          <a:p>
            <a:r>
              <a:rPr lang="en-US" dirty="0"/>
              <a:t>Since 1974</a:t>
            </a:r>
          </a:p>
          <a:p>
            <a:r>
              <a:rPr lang="en-US" dirty="0"/>
              <a:t>Springfield Council of PTAs</a:t>
            </a:r>
          </a:p>
        </p:txBody>
      </p:sp>
    </p:spTree>
    <p:extLst>
      <p:ext uri="{BB962C8B-B14F-4D97-AF65-F5344CB8AC3E}">
        <p14:creationId xmlns:p14="http://schemas.microsoft.com/office/powerpoint/2010/main" val="138878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operate &amp; maintain</a:t>
            </a:r>
            <a:br>
              <a:rPr lang="en-US" dirty="0"/>
            </a:br>
            <a:r>
              <a:rPr lang="en-US" sz="3600" dirty="0">
                <a:latin typeface="Arial Black" pitchFamily="34" charset="0"/>
              </a:rPr>
              <a:t>The PTA Clothing Bank</a:t>
            </a:r>
            <a:r>
              <a:rPr lang="en-US" dirty="0"/>
              <a:t>?</a:t>
            </a:r>
          </a:p>
        </p:txBody>
      </p:sp>
      <p:sp>
        <p:nvSpPr>
          <p:cNvPr id="3" name="Content Placeholder 2"/>
          <p:cNvSpPr>
            <a:spLocks noGrp="1"/>
          </p:cNvSpPr>
          <p:nvPr>
            <p:ph idx="1"/>
          </p:nvPr>
        </p:nvSpPr>
        <p:spPr/>
        <p:txBody>
          <a:bodyPr>
            <a:normAutofit fontScale="77500" lnSpcReduction="20000"/>
          </a:bodyPr>
          <a:lstStyle/>
          <a:p>
            <a:endParaRPr lang="en-US" sz="4400" dirty="0"/>
          </a:p>
          <a:p>
            <a:r>
              <a:rPr lang="en-US" sz="4400" dirty="0"/>
              <a:t>The PTA Clothing Bank is managed by the Springfield Council of PTAs on behalf of our PTA units.</a:t>
            </a:r>
          </a:p>
          <a:p>
            <a:r>
              <a:rPr lang="en-US" sz="4400" dirty="0"/>
              <a:t>No paid staff – all volunteers</a:t>
            </a:r>
          </a:p>
          <a:p>
            <a:r>
              <a:rPr lang="en-US" sz="4400" dirty="0"/>
              <a:t>All donation – we do not sell any clothing</a:t>
            </a:r>
          </a:p>
          <a:p>
            <a:endParaRPr lang="en-US" sz="4400" dirty="0"/>
          </a:p>
          <a:p>
            <a:r>
              <a:rPr lang="en-US" sz="4400" dirty="0"/>
              <a:t>In partnership with school &amp; community</a:t>
            </a:r>
          </a:p>
        </p:txBody>
      </p:sp>
    </p:spTree>
    <p:extLst>
      <p:ext uri="{BB962C8B-B14F-4D97-AF65-F5344CB8AC3E}">
        <p14:creationId xmlns:p14="http://schemas.microsoft.com/office/powerpoint/2010/main" val="146159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are our major partners at</a:t>
            </a:r>
            <a:br>
              <a:rPr lang="en-US" dirty="0"/>
            </a:br>
            <a:r>
              <a:rPr lang="en-US" sz="3600" dirty="0">
                <a:latin typeface="Arial Black" pitchFamily="34" charset="0"/>
              </a:rPr>
              <a:t>The PTA Clothing Bank</a:t>
            </a:r>
            <a:r>
              <a:rPr lang="en-US" dirty="0"/>
              <a:t>?</a:t>
            </a:r>
          </a:p>
        </p:txBody>
      </p:sp>
      <p:sp>
        <p:nvSpPr>
          <p:cNvPr id="3" name="Content Placeholder 2"/>
          <p:cNvSpPr>
            <a:spLocks noGrp="1"/>
          </p:cNvSpPr>
          <p:nvPr>
            <p:ph idx="1"/>
          </p:nvPr>
        </p:nvSpPr>
        <p:spPr>
          <a:xfrm>
            <a:off x="457200" y="1600200"/>
            <a:ext cx="8229600" cy="5105400"/>
          </a:xfrm>
        </p:spPr>
        <p:txBody>
          <a:bodyPr>
            <a:normAutofit fontScale="55000" lnSpcReduction="20000"/>
          </a:bodyPr>
          <a:lstStyle/>
          <a:p>
            <a:r>
              <a:rPr lang="en-US" sz="4400" b="1" dirty="0"/>
              <a:t>Springfield Public Schools </a:t>
            </a:r>
            <a:r>
              <a:rPr lang="en-US" sz="4400" dirty="0"/>
              <a:t>provides our building along with IT, security, utilities, custodian &amp; general services.</a:t>
            </a:r>
          </a:p>
          <a:p>
            <a:pPr lvl="1"/>
            <a:r>
              <a:rPr lang="en-US" sz="4000" dirty="0"/>
              <a:t>The PTA Clothing Bank data collection &amp; reporting for school district including number &amp; value of items provided and volunteer hours worked.  The PTA Clothing Bank assists the school district in their efforts to meet requirements of McKinney–Vento Homeless Assistance Act of 1987</a:t>
            </a:r>
          </a:p>
          <a:p>
            <a:endParaRPr lang="en-US" sz="4400" dirty="0"/>
          </a:p>
          <a:p>
            <a:r>
              <a:rPr lang="en-US" sz="4400" dirty="0"/>
              <a:t>The </a:t>
            </a:r>
            <a:r>
              <a:rPr lang="en-US" sz="4400" b="1" dirty="0"/>
              <a:t>Kiwanis of Ozark Empire </a:t>
            </a:r>
            <a:r>
              <a:rPr lang="en-US" sz="4400" dirty="0"/>
              <a:t>provides a Shoe Bank that operates within The PTA Clothing Bank. They provide students with a pair of new shoes one time per year. </a:t>
            </a:r>
          </a:p>
          <a:p>
            <a:pPr lvl="1"/>
            <a:r>
              <a:rPr lang="en-US" sz="4000" dirty="0"/>
              <a:t>The PTA Clothing Bank handles all student information &amp; data reporting for the Kiwanis Shoe Bank.</a:t>
            </a:r>
          </a:p>
        </p:txBody>
      </p:sp>
    </p:spTree>
    <p:extLst>
      <p:ext uri="{BB962C8B-B14F-4D97-AF65-F5344CB8AC3E}">
        <p14:creationId xmlns:p14="http://schemas.microsoft.com/office/powerpoint/2010/main" val="45314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821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major partners at</a:t>
            </a:r>
            <a:br>
              <a:rPr lang="en-US" dirty="0"/>
            </a:br>
            <a:r>
              <a:rPr lang="en-US" sz="3600" dirty="0">
                <a:latin typeface="Arial Black" pitchFamily="34" charset="0"/>
              </a:rPr>
              <a:t>The PTA Clothing Bank</a:t>
            </a:r>
            <a:r>
              <a:rPr lang="en-US" dirty="0"/>
              <a:t>?</a:t>
            </a:r>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endParaRPr lang="en-US" sz="4400" b="1" dirty="0"/>
          </a:p>
          <a:p>
            <a:r>
              <a:rPr lang="en-US" sz="4400" b="1" dirty="0"/>
              <a:t>The Missouri Council of the Blind </a:t>
            </a:r>
            <a:br>
              <a:rPr lang="en-US" sz="4400" b="1" dirty="0"/>
            </a:br>
            <a:r>
              <a:rPr lang="en-US" sz="4400" b="1" dirty="0"/>
              <a:t>&amp; MCB Thrift Stores</a:t>
            </a:r>
            <a:br>
              <a:rPr lang="en-US" sz="4400" b="1" dirty="0"/>
            </a:br>
            <a:r>
              <a:rPr lang="en-US" sz="4400" dirty="0"/>
              <a:t>provide us with the essential service of removing all unusable donations from our facility every week!</a:t>
            </a:r>
            <a:br>
              <a:rPr lang="en-US" sz="4400" dirty="0"/>
            </a:br>
            <a:endParaRPr lang="en-US" sz="4400" dirty="0"/>
          </a:p>
          <a:p>
            <a:pPr lvl="1"/>
            <a:r>
              <a:rPr lang="en-US" sz="4000" dirty="0"/>
              <a:t>We receive more donations than we can use, especially in women’s clothing. We also receive many items that do not meet our requirement to be “gently-used” or “like-new”. We send everything on to other charities with the bulk going to MCB. We would be buried under donations without them.</a:t>
            </a:r>
          </a:p>
          <a:p>
            <a:pPr lvl="1"/>
            <a:endParaRPr lang="en-US" sz="4000" dirty="0"/>
          </a:p>
          <a:p>
            <a:pPr marL="457200" lvl="1" indent="0">
              <a:buNone/>
            </a:pPr>
            <a:r>
              <a:rPr lang="en-US" sz="4000" dirty="0">
                <a:solidFill>
                  <a:schemeClr val="bg1"/>
                </a:solidFill>
              </a:rPr>
              <a:t>..</a:t>
            </a:r>
          </a:p>
        </p:txBody>
      </p:sp>
    </p:spTree>
    <p:extLst>
      <p:ext uri="{BB962C8B-B14F-4D97-AF65-F5344CB8AC3E}">
        <p14:creationId xmlns:p14="http://schemas.microsoft.com/office/powerpoint/2010/main" val="3095051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a:t>
            </a:r>
            <a:r>
              <a:rPr lang="en-US" sz="3600" dirty="0">
                <a:latin typeface="Arial Black" pitchFamily="34" charset="0"/>
              </a:rPr>
              <a:t>The PTA Clothing Bank </a:t>
            </a:r>
            <a:r>
              <a:rPr lang="en-US" dirty="0"/>
              <a:t>funded?</a:t>
            </a:r>
          </a:p>
        </p:txBody>
      </p:sp>
      <p:sp>
        <p:nvSpPr>
          <p:cNvPr id="3" name="Content Placeholder 2"/>
          <p:cNvSpPr>
            <a:spLocks noGrp="1"/>
          </p:cNvSpPr>
          <p:nvPr>
            <p:ph idx="1"/>
          </p:nvPr>
        </p:nvSpPr>
        <p:spPr/>
        <p:txBody>
          <a:bodyPr>
            <a:normAutofit fontScale="55000" lnSpcReduction="20000"/>
          </a:bodyPr>
          <a:lstStyle/>
          <a:p>
            <a:pPr marL="0" indent="0">
              <a:buNone/>
            </a:pPr>
            <a:r>
              <a:rPr lang="en-US" sz="4400" b="1" dirty="0"/>
              <a:t>Springfield Council of PTAs</a:t>
            </a:r>
          </a:p>
          <a:p>
            <a:pPr>
              <a:buFont typeface="Wingdings" pitchFamily="2" charset="2"/>
              <a:buChar char="ü"/>
            </a:pPr>
            <a:r>
              <a:rPr lang="en-US" sz="4400" dirty="0"/>
              <a:t>One fundraiser per year –  </a:t>
            </a:r>
            <a:r>
              <a:rPr lang="en-US" sz="4400" dirty="0" err="1"/>
              <a:t>MajorSaver</a:t>
            </a:r>
            <a:r>
              <a:rPr lang="en-US" sz="4400" dirty="0"/>
              <a:t> card sale to fund all council projects, including The PTA Clothing Bank</a:t>
            </a:r>
          </a:p>
          <a:p>
            <a:pPr lvl="1">
              <a:buFont typeface="Arial" panose="020B0604020202020204" pitchFamily="34" charset="0"/>
              <a:buChar char="•"/>
            </a:pPr>
            <a:r>
              <a:rPr lang="en-US" sz="4000" dirty="0"/>
              <a:t>Our budget is $13,000 for new socks &amp; underwear – </a:t>
            </a:r>
            <a:br>
              <a:rPr lang="en-US" sz="4000" dirty="0"/>
            </a:br>
            <a:r>
              <a:rPr lang="en-US" sz="4000" dirty="0"/>
              <a:t>but we give out substantially more than $13,000 worth of socks &amp; underwear.</a:t>
            </a:r>
          </a:p>
          <a:p>
            <a:pPr>
              <a:buFont typeface="Wingdings" pitchFamily="2" charset="2"/>
              <a:buChar char="ü"/>
            </a:pPr>
            <a:endParaRPr lang="en-US" sz="4400" dirty="0"/>
          </a:p>
          <a:p>
            <a:pPr marL="0" indent="0">
              <a:buNone/>
            </a:pPr>
            <a:r>
              <a:rPr lang="en-US" sz="4400" b="1" dirty="0"/>
              <a:t>PTA units &amp; community partners  </a:t>
            </a:r>
          </a:p>
          <a:p>
            <a:pPr>
              <a:buFont typeface="Wingdings" pitchFamily="2" charset="2"/>
              <a:buChar char="ü"/>
            </a:pPr>
            <a:r>
              <a:rPr lang="en-US" sz="4400" dirty="0"/>
              <a:t>Sock &amp; underwear donation drives</a:t>
            </a:r>
          </a:p>
          <a:p>
            <a:pPr>
              <a:buFont typeface="Wingdings" pitchFamily="2" charset="2"/>
              <a:buChar char="ü"/>
            </a:pPr>
            <a:r>
              <a:rPr lang="en-US" sz="4400" dirty="0"/>
              <a:t>Gently-used or like-new clothing donations</a:t>
            </a:r>
          </a:p>
          <a:p>
            <a:pPr>
              <a:buFont typeface="Wingdings" pitchFamily="2" charset="2"/>
              <a:buChar char="ü"/>
            </a:pPr>
            <a:r>
              <a:rPr lang="en-US" sz="4400" dirty="0"/>
              <a:t>Monetary donations</a:t>
            </a:r>
          </a:p>
          <a:p>
            <a:pPr>
              <a:buFont typeface="Wingdings" pitchFamily="2" charset="2"/>
              <a:buChar char="ü"/>
            </a:pPr>
            <a:r>
              <a:rPr lang="en-US" sz="4400" dirty="0"/>
              <a:t>Volunteers</a:t>
            </a:r>
          </a:p>
        </p:txBody>
      </p:sp>
    </p:spTree>
    <p:extLst>
      <p:ext uri="{BB962C8B-B14F-4D97-AF65-F5344CB8AC3E}">
        <p14:creationId xmlns:p14="http://schemas.microsoft.com/office/powerpoint/2010/main" val="292699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a:t>
            </a:r>
            <a:r>
              <a:rPr lang="en-US" sz="3600" dirty="0">
                <a:latin typeface="Arial Black" pitchFamily="34" charset="0"/>
              </a:rPr>
              <a:t>The PTA Clothing Bank </a:t>
            </a:r>
            <a:r>
              <a:rPr lang="en-US" dirty="0"/>
              <a:t>funded?</a:t>
            </a:r>
          </a:p>
        </p:txBody>
      </p:sp>
      <p:sp>
        <p:nvSpPr>
          <p:cNvPr id="3" name="Content Placeholder 2"/>
          <p:cNvSpPr>
            <a:spLocks noGrp="1"/>
          </p:cNvSpPr>
          <p:nvPr>
            <p:ph idx="1"/>
          </p:nvPr>
        </p:nvSpPr>
        <p:spPr/>
        <p:txBody>
          <a:bodyPr>
            <a:normAutofit fontScale="55000" lnSpcReduction="20000"/>
          </a:bodyPr>
          <a:lstStyle/>
          <a:p>
            <a:pPr marL="0" indent="0">
              <a:buNone/>
            </a:pPr>
            <a:r>
              <a:rPr lang="en-US" sz="4400" b="1" dirty="0"/>
              <a:t>Springfield Council of PTAs</a:t>
            </a:r>
          </a:p>
          <a:p>
            <a:pPr>
              <a:buFont typeface="Wingdings" pitchFamily="2" charset="2"/>
              <a:buChar char="ü"/>
            </a:pPr>
            <a:r>
              <a:rPr lang="en-US" sz="4400" dirty="0"/>
              <a:t>One fundraiser per year –  </a:t>
            </a:r>
            <a:r>
              <a:rPr lang="en-US" sz="4400" dirty="0" err="1"/>
              <a:t>MajorSaver</a:t>
            </a:r>
            <a:r>
              <a:rPr lang="en-US" sz="4400" dirty="0"/>
              <a:t> card sale to fund all council projects, including The PTA Clothing Bank</a:t>
            </a:r>
          </a:p>
          <a:p>
            <a:pPr lvl="1">
              <a:buFont typeface="Arial" panose="020B0604020202020204" pitchFamily="34" charset="0"/>
              <a:buChar char="•"/>
            </a:pPr>
            <a:r>
              <a:rPr lang="en-US" sz="4000" dirty="0"/>
              <a:t>Our budget is $13,000 for new socks &amp; underwear – </a:t>
            </a:r>
            <a:br>
              <a:rPr lang="en-US" sz="4000" dirty="0"/>
            </a:br>
            <a:r>
              <a:rPr lang="en-US" sz="4000" dirty="0"/>
              <a:t>but we give out substantially more than $13,000 worth of socks &amp; underwear.</a:t>
            </a:r>
          </a:p>
          <a:p>
            <a:pPr>
              <a:buFont typeface="Wingdings" pitchFamily="2" charset="2"/>
              <a:buChar char="ü"/>
            </a:pPr>
            <a:endParaRPr lang="en-US" sz="4400" dirty="0"/>
          </a:p>
          <a:p>
            <a:pPr marL="0" indent="0">
              <a:buNone/>
            </a:pPr>
            <a:r>
              <a:rPr lang="en-US" sz="4400" b="1" dirty="0"/>
              <a:t>PTA units &amp; community partners  </a:t>
            </a:r>
          </a:p>
          <a:p>
            <a:pPr>
              <a:buFont typeface="Wingdings" pitchFamily="2" charset="2"/>
              <a:buChar char="ü"/>
            </a:pPr>
            <a:r>
              <a:rPr lang="en-US" sz="4400" dirty="0"/>
              <a:t>Sock &amp; underwear donation drives</a:t>
            </a:r>
          </a:p>
          <a:p>
            <a:pPr>
              <a:buFont typeface="Wingdings" pitchFamily="2" charset="2"/>
              <a:buChar char="ü"/>
            </a:pPr>
            <a:r>
              <a:rPr lang="en-US" sz="4400" dirty="0"/>
              <a:t>Gently-used or like-new clothing donations</a:t>
            </a:r>
          </a:p>
          <a:p>
            <a:pPr>
              <a:buFont typeface="Wingdings" pitchFamily="2" charset="2"/>
              <a:buChar char="ü"/>
            </a:pPr>
            <a:r>
              <a:rPr lang="en-US" sz="4400" dirty="0"/>
              <a:t>Monetary donations</a:t>
            </a:r>
          </a:p>
          <a:p>
            <a:pPr>
              <a:buFont typeface="Wingdings" pitchFamily="2" charset="2"/>
              <a:buChar char="ü"/>
            </a:pPr>
            <a:r>
              <a:rPr lang="en-US" sz="4400" dirty="0"/>
              <a:t>Volunteers</a:t>
            </a:r>
          </a:p>
        </p:txBody>
      </p:sp>
    </p:spTree>
    <p:extLst>
      <p:ext uri="{BB962C8B-B14F-4D97-AF65-F5344CB8AC3E}">
        <p14:creationId xmlns:p14="http://schemas.microsoft.com/office/powerpoint/2010/main" val="3291114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it take to make </a:t>
            </a:r>
            <a:br>
              <a:rPr lang="en-US" dirty="0"/>
            </a:br>
            <a:r>
              <a:rPr lang="en-US" sz="3600" dirty="0">
                <a:latin typeface="Arial Black" pitchFamily="34" charset="0"/>
              </a:rPr>
              <a:t>The PTA Clothing Bank </a:t>
            </a:r>
            <a:r>
              <a:rPr lang="en-US" dirty="0"/>
              <a:t>successful?</a:t>
            </a:r>
          </a:p>
        </p:txBody>
      </p:sp>
      <p:sp>
        <p:nvSpPr>
          <p:cNvPr id="3" name="Content Placeholder 2"/>
          <p:cNvSpPr>
            <a:spLocks noGrp="1"/>
          </p:cNvSpPr>
          <p:nvPr>
            <p:ph idx="1"/>
          </p:nvPr>
        </p:nvSpPr>
        <p:spPr>
          <a:xfrm>
            <a:off x="457200" y="1905000"/>
            <a:ext cx="8229600" cy="4221163"/>
          </a:xfrm>
        </p:spPr>
        <p:txBody>
          <a:bodyPr>
            <a:normAutofit fontScale="47500" lnSpcReduction="20000"/>
          </a:bodyPr>
          <a:lstStyle/>
          <a:p>
            <a:pPr marL="0" indent="0">
              <a:buNone/>
            </a:pPr>
            <a:r>
              <a:rPr lang="en-US" sz="4400" b="1" dirty="0"/>
              <a:t>Shoppers – students &amp; their families</a:t>
            </a:r>
          </a:p>
          <a:p>
            <a:pPr>
              <a:buFont typeface="Wingdings" pitchFamily="2" charset="2"/>
              <a:buChar char="ü"/>
            </a:pPr>
            <a:r>
              <a:rPr lang="en-US" sz="4400" dirty="0"/>
              <a:t>Our goal is to get clothes to kids!</a:t>
            </a:r>
            <a:endParaRPr lang="en-US" sz="4000" dirty="0"/>
          </a:p>
          <a:p>
            <a:pPr>
              <a:buFont typeface="Wingdings" pitchFamily="2" charset="2"/>
              <a:buChar char="ü"/>
            </a:pPr>
            <a:endParaRPr lang="en-US" sz="4400" dirty="0"/>
          </a:p>
          <a:p>
            <a:pPr marL="0" indent="0">
              <a:buNone/>
            </a:pPr>
            <a:r>
              <a:rPr lang="en-US" sz="4400" b="1" dirty="0"/>
              <a:t>Donations</a:t>
            </a:r>
          </a:p>
          <a:p>
            <a:pPr>
              <a:buFont typeface="Wingdings" pitchFamily="2" charset="2"/>
              <a:buChar char="ü"/>
            </a:pPr>
            <a:r>
              <a:rPr lang="en-US" sz="4400" dirty="0"/>
              <a:t>A constant flow of new donations are necessary. We have had over 2,000 student visits to The PTA Clothing Bank already this year.</a:t>
            </a:r>
          </a:p>
          <a:p>
            <a:pPr>
              <a:buFont typeface="Wingdings" pitchFamily="2" charset="2"/>
              <a:buChar char="ü"/>
            </a:pPr>
            <a:endParaRPr lang="en-US" sz="4400" dirty="0"/>
          </a:p>
          <a:p>
            <a:pPr marL="0" indent="0">
              <a:buNone/>
            </a:pPr>
            <a:r>
              <a:rPr lang="en-US" sz="4400" b="1" dirty="0"/>
              <a:t>Volunteers</a:t>
            </a:r>
          </a:p>
          <a:p>
            <a:pPr>
              <a:buFont typeface="Wingdings" pitchFamily="2" charset="2"/>
              <a:buChar char="ü"/>
            </a:pPr>
            <a:r>
              <a:rPr lang="en-US" sz="4400" dirty="0"/>
              <a:t>There is too much work for any one person or even one small group. Though we have a core team that always volunteers, it is essential to have a constant pool of additional volunteers. We need about a minimum of 10-15 volunteers working from 1-10 hours each every week.</a:t>
            </a:r>
          </a:p>
          <a:p>
            <a:pPr marL="0" indent="0">
              <a:buNone/>
            </a:pPr>
            <a:endParaRPr lang="en-US" sz="4400" dirty="0"/>
          </a:p>
          <a:p>
            <a:pPr marL="0" indent="0">
              <a:buNone/>
            </a:pPr>
            <a:endParaRPr lang="en-US" sz="4400" b="1" dirty="0"/>
          </a:p>
        </p:txBody>
      </p:sp>
    </p:spTree>
    <p:extLst>
      <p:ext uri="{BB962C8B-B14F-4D97-AF65-F5344CB8AC3E}">
        <p14:creationId xmlns:p14="http://schemas.microsoft.com/office/powerpoint/2010/main" val="3414717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457200" y="609600"/>
            <a:ext cx="7772400" cy="1470025"/>
          </a:xfrm>
        </p:spPr>
        <p:txBody>
          <a:bodyPr/>
          <a:lstStyle/>
          <a:p>
            <a:r>
              <a:rPr lang="en-US" dirty="0"/>
              <a:t>QUESTIONS?</a:t>
            </a:r>
          </a:p>
        </p:txBody>
      </p:sp>
      <p:sp>
        <p:nvSpPr>
          <p:cNvPr id="13" name="Text Placeholder 12"/>
          <p:cNvSpPr>
            <a:spLocks noGrp="1"/>
          </p:cNvSpPr>
          <p:nvPr>
            <p:ph type="subTitle" idx="1"/>
          </p:nvPr>
        </p:nvSpPr>
        <p:spPr>
          <a:xfrm>
            <a:off x="1371600" y="2438400"/>
            <a:ext cx="6400800" cy="1752600"/>
          </a:xfrm>
        </p:spPr>
        <p:txBody>
          <a:bodyPr>
            <a:normAutofit/>
          </a:bodyPr>
          <a:lstStyle/>
          <a:p>
            <a:pPr algn="l"/>
            <a:endParaRPr lang="en-US" dirty="0"/>
          </a:p>
        </p:txBody>
      </p:sp>
    </p:spTree>
    <p:extLst>
      <p:ext uri="{BB962C8B-B14F-4D97-AF65-F5344CB8AC3E}">
        <p14:creationId xmlns:p14="http://schemas.microsoft.com/office/powerpoint/2010/main" val="4199386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457200" y="609600"/>
            <a:ext cx="7772400" cy="2667000"/>
          </a:xfrm>
        </p:spPr>
        <p:txBody>
          <a:bodyPr>
            <a:normAutofit fontScale="90000"/>
          </a:bodyPr>
          <a:lstStyle/>
          <a:p>
            <a:r>
              <a:rPr lang="en-US" dirty="0"/>
              <a:t>If anyone is interested, you can visit</a:t>
            </a:r>
            <a:br>
              <a:rPr lang="en-US" dirty="0"/>
            </a:br>
            <a:r>
              <a:rPr lang="en-US" dirty="0"/>
              <a:t>The PTA Clothing Bank</a:t>
            </a:r>
            <a:br>
              <a:rPr lang="en-US" dirty="0"/>
            </a:br>
            <a:r>
              <a:rPr lang="en-US" dirty="0"/>
              <a:t>in Springfield for a brief tour</a:t>
            </a:r>
            <a:br>
              <a:rPr lang="en-US" dirty="0"/>
            </a:br>
            <a:r>
              <a:rPr lang="en-US" dirty="0"/>
              <a:t>immediately after convention….</a:t>
            </a:r>
          </a:p>
        </p:txBody>
      </p:sp>
      <p:sp>
        <p:nvSpPr>
          <p:cNvPr id="13" name="Text Placeholder 12"/>
          <p:cNvSpPr>
            <a:spLocks noGrp="1"/>
          </p:cNvSpPr>
          <p:nvPr>
            <p:ph type="subTitle" idx="1"/>
          </p:nvPr>
        </p:nvSpPr>
        <p:spPr>
          <a:xfrm>
            <a:off x="1371600" y="3886200"/>
            <a:ext cx="7086600" cy="1676400"/>
          </a:xfrm>
        </p:spPr>
        <p:txBody>
          <a:bodyPr>
            <a:normAutofit/>
          </a:bodyPr>
          <a:lstStyle/>
          <a:p>
            <a:pPr algn="l"/>
            <a:r>
              <a:rPr lang="en-US" dirty="0"/>
              <a:t>Google Maps  “The PTA Clothing Bank”</a:t>
            </a:r>
          </a:p>
          <a:p>
            <a:pPr algn="l"/>
            <a:endParaRPr lang="en-US" dirty="0"/>
          </a:p>
          <a:p>
            <a:pPr algn="l"/>
            <a:endParaRPr lang="en-US" dirty="0"/>
          </a:p>
        </p:txBody>
      </p:sp>
    </p:spTree>
    <p:extLst>
      <p:ext uri="{BB962C8B-B14F-4D97-AF65-F5344CB8AC3E}">
        <p14:creationId xmlns:p14="http://schemas.microsoft.com/office/powerpoint/2010/main" val="3484548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457200" y="609600"/>
            <a:ext cx="7772400" cy="1470025"/>
          </a:xfrm>
        </p:spPr>
        <p:txBody>
          <a:bodyPr/>
          <a:lstStyle/>
          <a:p>
            <a:r>
              <a:rPr lang="en-US" dirty="0"/>
              <a:t>Additional Resource</a:t>
            </a:r>
          </a:p>
        </p:txBody>
      </p:sp>
      <p:sp>
        <p:nvSpPr>
          <p:cNvPr id="13" name="Text Placeholder 12"/>
          <p:cNvSpPr>
            <a:spLocks noGrp="1"/>
          </p:cNvSpPr>
          <p:nvPr>
            <p:ph type="subTitle" idx="1"/>
          </p:nvPr>
        </p:nvSpPr>
        <p:spPr>
          <a:xfrm>
            <a:off x="1371600" y="2438400"/>
            <a:ext cx="6400800" cy="1752600"/>
          </a:xfrm>
        </p:spPr>
        <p:txBody>
          <a:bodyPr>
            <a:normAutofit fontScale="62500" lnSpcReduction="20000"/>
          </a:bodyPr>
          <a:lstStyle/>
          <a:p>
            <a:pPr algn="l"/>
            <a:r>
              <a:rPr lang="en-US" sz="4500" b="1" i="1" dirty="0">
                <a:solidFill>
                  <a:schemeClr val="tx1"/>
                </a:solidFill>
              </a:rPr>
              <a:t>E-learning Course from National PTA:</a:t>
            </a:r>
          </a:p>
          <a:p>
            <a:pPr algn="l"/>
            <a:br>
              <a:rPr lang="en-US" dirty="0">
                <a:solidFill>
                  <a:schemeClr val="tx1"/>
                </a:solidFill>
              </a:rPr>
            </a:br>
            <a:r>
              <a:rPr lang="en-US" dirty="0">
                <a:solidFill>
                  <a:schemeClr val="tx1"/>
                </a:solidFill>
              </a:rPr>
              <a:t>Running a Successful Program Learn the steps for taking a program idea from concept to reality. </a:t>
            </a:r>
            <a:r>
              <a:rPr lang="en-US" i="1" dirty="0">
                <a:solidFill>
                  <a:schemeClr val="tx1"/>
                </a:solidFill>
              </a:rPr>
              <a:t>approx. 30 min</a:t>
            </a:r>
            <a:br>
              <a:rPr lang="en-US" i="1" dirty="0">
                <a:solidFill>
                  <a:schemeClr val="tx1"/>
                </a:solidFill>
              </a:rPr>
            </a:br>
            <a:br>
              <a:rPr lang="en-US" i="1" dirty="0"/>
            </a:br>
            <a:r>
              <a:rPr lang="en-US" u="sng" dirty="0">
                <a:hlinkClick r:id="rId2" tooltip="Access Now"/>
              </a:rPr>
              <a:t>http://www2.pta.org/NewRunningProgram</a:t>
            </a:r>
            <a:endParaRPr lang="en-US" dirty="0"/>
          </a:p>
        </p:txBody>
      </p:sp>
    </p:spTree>
    <p:extLst>
      <p:ext uri="{BB962C8B-B14F-4D97-AF65-F5344CB8AC3E}">
        <p14:creationId xmlns:p14="http://schemas.microsoft.com/office/powerpoint/2010/main" val="569115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5714999"/>
          </a:xfrm>
        </p:spPr>
        <p:txBody>
          <a:bodyPr/>
          <a:lstStyle/>
          <a:p>
            <a:br>
              <a:rPr lang="en-US" dirty="0"/>
            </a:br>
            <a:br>
              <a:rPr lang="en-US" dirty="0"/>
            </a:br>
            <a:br>
              <a:rPr lang="en-US" dirty="0"/>
            </a:br>
            <a:br>
              <a:rPr lang="en-US" dirty="0"/>
            </a:br>
            <a:br>
              <a:rPr lang="en-US" dirty="0"/>
            </a:br>
            <a:br>
              <a:rPr lang="en-US" dirty="0"/>
            </a:br>
            <a:r>
              <a:rPr lang="en-US" sz="2800" dirty="0">
                <a:latin typeface="Arial Black" pitchFamily="34" charset="0"/>
              </a:rPr>
              <a:t>Sponsored by Hazelwood PTA Council</a:t>
            </a:r>
            <a:br>
              <a:rPr lang="en-US" sz="2800" dirty="0">
                <a:latin typeface="Arial Black" pitchFamily="34" charset="0"/>
              </a:rPr>
            </a:br>
            <a:r>
              <a:rPr lang="en-US" sz="2800" dirty="0">
                <a:latin typeface="Arial Black" pitchFamily="34" charset="0"/>
              </a:rPr>
              <a:t>Margaret Slaughter, Chairperson</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609600"/>
            <a:ext cx="4343400" cy="4038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752600"/>
            <a:ext cx="6715125" cy="5010150"/>
          </a:xfrm>
          <a:prstGeom prst="rect">
            <a:avLst/>
          </a:prstGeom>
        </p:spPr>
      </p:pic>
      <p:pic>
        <p:nvPicPr>
          <p:cNvPr id="4" name="Picture 3"/>
          <p:cNvPicPr>
            <a:picLocks noChangeAspect="1"/>
          </p:cNvPicPr>
          <p:nvPr/>
        </p:nvPicPr>
        <p:blipFill>
          <a:blip r:embed="rId3" cstate="print"/>
          <a:stretch>
            <a:fillRect/>
          </a:stretch>
        </p:blipFill>
        <p:spPr>
          <a:xfrm>
            <a:off x="2275" y="457200"/>
            <a:ext cx="9144000" cy="1224261"/>
          </a:xfrm>
          <a:prstGeom prst="rect">
            <a:avLst/>
          </a:prstGeom>
        </p:spPr>
      </p:pic>
    </p:spTree>
    <p:extLst>
      <p:ext uri="{BB962C8B-B14F-4D97-AF65-F5344CB8AC3E}">
        <p14:creationId xmlns:p14="http://schemas.microsoft.com/office/powerpoint/2010/main" val="1044369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524000"/>
            <a:ext cx="6762750" cy="5076825"/>
          </a:xfrm>
          <a:prstGeom prst="rect">
            <a:avLst/>
          </a:prstGeom>
        </p:spPr>
      </p:pic>
      <p:pic>
        <p:nvPicPr>
          <p:cNvPr id="3" name="Picture 2"/>
          <p:cNvPicPr>
            <a:picLocks noChangeAspect="1"/>
          </p:cNvPicPr>
          <p:nvPr/>
        </p:nvPicPr>
        <p:blipFill>
          <a:blip r:embed="rId3" cstate="print"/>
          <a:stretch>
            <a:fillRect/>
          </a:stretch>
        </p:blipFill>
        <p:spPr>
          <a:xfrm>
            <a:off x="-5687" y="299739"/>
            <a:ext cx="9144000" cy="1224261"/>
          </a:xfrm>
          <a:prstGeom prst="rect">
            <a:avLst/>
          </a:prstGeom>
        </p:spPr>
      </p:pic>
    </p:spTree>
    <p:extLst>
      <p:ext uri="{BB962C8B-B14F-4D97-AF65-F5344CB8AC3E}">
        <p14:creationId xmlns:p14="http://schemas.microsoft.com/office/powerpoint/2010/main" val="361250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ctr">
              <a:buNone/>
            </a:pPr>
            <a:r>
              <a:rPr lang="en-US" sz="6000" dirty="0">
                <a:latin typeface="Arial Black" pitchFamily="34" charset="0"/>
              </a:rPr>
              <a:t>Food 4 Thought </a:t>
            </a:r>
            <a:r>
              <a:rPr lang="en-US" sz="6000" dirty="0"/>
              <a:t>was launched in January, 2014 to aid Hazelwood School District students and families in need.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itchFamily="34" charset="0"/>
              </a:rPr>
              <a:t>What is Food 4 Thought?</a:t>
            </a:r>
          </a:p>
        </p:txBody>
      </p:sp>
      <p:sp>
        <p:nvSpPr>
          <p:cNvPr id="3" name="Content Placeholder 2"/>
          <p:cNvSpPr>
            <a:spLocks noGrp="1"/>
          </p:cNvSpPr>
          <p:nvPr>
            <p:ph idx="1"/>
          </p:nvPr>
        </p:nvSpPr>
        <p:spPr/>
        <p:txBody>
          <a:bodyPr/>
          <a:lstStyle/>
          <a:p>
            <a:pPr algn="ctr">
              <a:buNone/>
            </a:pPr>
            <a:r>
              <a:rPr lang="en-US" sz="6000" dirty="0">
                <a:latin typeface="Arial Black" pitchFamily="34" charset="0"/>
              </a:rPr>
              <a:t>Food 4 Thought </a:t>
            </a:r>
            <a:r>
              <a:rPr lang="en-US" sz="6000" dirty="0"/>
              <a:t>is a food closet operated and maintained by Hazelwood PTA Council</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itchFamily="34" charset="0"/>
              </a:rPr>
              <a:t>Why</a:t>
            </a:r>
            <a:r>
              <a:rPr lang="en-US" dirty="0"/>
              <a:t> </a:t>
            </a:r>
            <a:r>
              <a:rPr lang="en-US" dirty="0">
                <a:latin typeface="Arial Black" pitchFamily="34" charset="0"/>
              </a:rPr>
              <a:t>Food 4 Thought?</a:t>
            </a:r>
          </a:p>
        </p:txBody>
      </p:sp>
      <p:sp>
        <p:nvSpPr>
          <p:cNvPr id="3" name="Content Placeholder 2"/>
          <p:cNvSpPr>
            <a:spLocks noGrp="1"/>
          </p:cNvSpPr>
          <p:nvPr>
            <p:ph idx="1"/>
          </p:nvPr>
        </p:nvSpPr>
        <p:spPr/>
        <p:txBody>
          <a:bodyPr/>
          <a:lstStyle/>
          <a:p>
            <a:pPr algn="ctr">
              <a:buNone/>
            </a:pPr>
            <a:r>
              <a:rPr lang="en-US" sz="4000" dirty="0"/>
              <a:t>Statistics show that food insecurity contributes to a students’ poor academic performance.  The USDA defines </a:t>
            </a:r>
            <a:r>
              <a:rPr lang="en-US" sz="4000" b="1" dirty="0"/>
              <a:t>food insecure</a:t>
            </a:r>
            <a:r>
              <a:rPr lang="en-US" sz="4000" dirty="0"/>
              <a:t> as </a:t>
            </a:r>
            <a:r>
              <a:rPr lang="en-US" sz="4000" i="1" dirty="0"/>
              <a:t>“household or individual condition of limited or uncertain access to adequate food”.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a:t>
            </a:r>
            <a:r>
              <a:rPr lang="en-US" sz="3600" dirty="0">
                <a:latin typeface="Arial Black" pitchFamily="34" charset="0"/>
              </a:rPr>
              <a:t>Food 4 Thought </a:t>
            </a:r>
            <a:r>
              <a:rPr lang="en-US" dirty="0"/>
              <a:t>maintained?</a:t>
            </a:r>
          </a:p>
        </p:txBody>
      </p:sp>
      <p:sp>
        <p:nvSpPr>
          <p:cNvPr id="3" name="Content Placeholder 2"/>
          <p:cNvSpPr>
            <a:spLocks noGrp="1"/>
          </p:cNvSpPr>
          <p:nvPr>
            <p:ph idx="1"/>
          </p:nvPr>
        </p:nvSpPr>
        <p:spPr/>
        <p:txBody>
          <a:bodyPr/>
          <a:lstStyle/>
          <a:p>
            <a:pPr>
              <a:buNone/>
            </a:pPr>
            <a:r>
              <a:rPr lang="en-US" sz="4400" dirty="0"/>
              <a:t>Food 4 Thought is maintained by</a:t>
            </a:r>
          </a:p>
          <a:p>
            <a:pPr>
              <a:buNone/>
            </a:pPr>
            <a:r>
              <a:rPr lang="en-US" sz="4400" dirty="0"/>
              <a:t>100% donations:</a:t>
            </a:r>
          </a:p>
          <a:p>
            <a:pPr>
              <a:buFont typeface="Wingdings" pitchFamily="2" charset="2"/>
              <a:buChar char="ü"/>
            </a:pPr>
            <a:r>
              <a:rPr lang="en-US" sz="4400" dirty="0"/>
              <a:t>food drives</a:t>
            </a:r>
          </a:p>
          <a:p>
            <a:pPr>
              <a:buFont typeface="Wingdings" pitchFamily="2" charset="2"/>
              <a:buChar char="ü"/>
            </a:pPr>
            <a:r>
              <a:rPr lang="en-US" sz="4400" dirty="0"/>
              <a:t>community donations</a:t>
            </a:r>
          </a:p>
          <a:p>
            <a:pPr>
              <a:buFont typeface="Wingdings" pitchFamily="2" charset="2"/>
              <a:buChar char="ü"/>
            </a:pPr>
            <a:r>
              <a:rPr lang="en-US" sz="4400" dirty="0"/>
              <a:t>monetary donations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ctr">
              <a:buNone/>
            </a:pPr>
            <a:r>
              <a:rPr lang="en-US" sz="4800" dirty="0"/>
              <a:t>The District houses FOUR closets at each of the High Schools (Central, East and West), as well as one at the Opportunity Center, however, assistance is available to ALL 33 schools in the District.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algn="ctr">
              <a:buNone/>
            </a:pPr>
            <a:r>
              <a:rPr lang="en-US" sz="5200" dirty="0"/>
              <a:t>Students and families in need are identified by District staff (i.e., social worker, teacher, cafeteria staff, etc.), and items are distributed by the social workers.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876</Words>
  <Application>Microsoft Office PowerPoint</Application>
  <PresentationFormat>On-screen Show (4:3)</PresentationFormat>
  <Paragraphs>135</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Calibri</vt:lpstr>
      <vt:lpstr>Wingdings</vt:lpstr>
      <vt:lpstr>Office Theme</vt:lpstr>
      <vt:lpstr>Community Collaboration in  PTA Service Projects</vt:lpstr>
      <vt:lpstr>Two Projects in Missouri</vt:lpstr>
      <vt:lpstr>      Sponsored by Hazelwood PTA Council Margaret Slaughter, Chairperson</vt:lpstr>
      <vt:lpstr>PowerPoint Presentation</vt:lpstr>
      <vt:lpstr>What is Food 4 Thought?</vt:lpstr>
      <vt:lpstr>Why Food 4 Thought?</vt:lpstr>
      <vt:lpstr>How is Food 4 Thought maintained?</vt:lpstr>
      <vt:lpstr>PowerPoint Presentation</vt:lpstr>
      <vt:lpstr>PowerPoint Presentation</vt:lpstr>
      <vt:lpstr>Food 4 Thought stock</vt:lpstr>
      <vt:lpstr>PowerPoint Presentation</vt:lpstr>
      <vt:lpstr>PowerPoint Presentation</vt:lpstr>
      <vt:lpstr>Food Items </vt:lpstr>
      <vt:lpstr>The PTA Clothing Bank      Project of Springfield Council of PTAs Allison Lawson,  Vice-President Health &amp; Public Services</vt:lpstr>
      <vt:lpstr>PowerPoint Presentation</vt:lpstr>
      <vt:lpstr>PowerPoint Presentation</vt:lpstr>
      <vt:lpstr>What is  The PTA Clothing Bank?</vt:lpstr>
      <vt:lpstr>What does The PTA Clothing Bank provide?</vt:lpstr>
      <vt:lpstr>What are our goals?</vt:lpstr>
      <vt:lpstr>How do we operate &amp; maintain The PTA Clothing Bank?</vt:lpstr>
      <vt:lpstr>Who are our major partners at The PTA Clothing Bank?</vt:lpstr>
      <vt:lpstr>PowerPoint Presentation</vt:lpstr>
      <vt:lpstr>Other major partners at The PTA Clothing Bank?</vt:lpstr>
      <vt:lpstr>How is The PTA Clothing Bank funded?</vt:lpstr>
      <vt:lpstr>How do we The PTA Clothing Bank funded?</vt:lpstr>
      <vt:lpstr>What does it take to make  The PTA Clothing Bank successful?</vt:lpstr>
      <vt:lpstr>QUESTIONS?</vt:lpstr>
      <vt:lpstr>If anyone is interested, you can visit The PTA Clothing Bank in Springfield for a brief tour immediately after convention….</vt:lpstr>
      <vt:lpstr>Additional Resource</vt:lpstr>
      <vt:lpstr>PowerPoint Presentation</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Sponsored by Hazelwood PTA Council</dc:title>
  <dc:creator>Margaret</dc:creator>
  <cp:lastModifiedBy>Sarah Day</cp:lastModifiedBy>
  <cp:revision>21</cp:revision>
  <dcterms:created xsi:type="dcterms:W3CDTF">2019-03-01T01:26:29Z</dcterms:created>
  <dcterms:modified xsi:type="dcterms:W3CDTF">2019-03-02T22:53:54Z</dcterms:modified>
</cp:coreProperties>
</file>