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75" r:id="rId4"/>
    <p:sldId id="274" r:id="rId5"/>
    <p:sldId id="270" r:id="rId6"/>
    <p:sldId id="273" r:id="rId7"/>
    <p:sldId id="276" r:id="rId8"/>
    <p:sldId id="277" r:id="rId9"/>
    <p:sldId id="263" r:id="rId10"/>
    <p:sldId id="257" r:id="rId11"/>
    <p:sldId id="267" r:id="rId12"/>
    <p:sldId id="272" r:id="rId13"/>
    <p:sldId id="271" r:id="rId14"/>
    <p:sldId id="265" r:id="rId15"/>
    <p:sldId id="262" r:id="rId16"/>
    <p:sldId id="269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588" y="108"/>
      </p:cViewPr>
      <p:guideLst/>
    </p:cSldViewPr>
  </p:slideViewPr>
  <p:outlineViewPr>
    <p:cViewPr>
      <p:scale>
        <a:sx n="33" d="100"/>
        <a:sy n="33" d="100"/>
      </p:scale>
      <p:origin x="0" y="-335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1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77546-4590-47AF-8DCE-55BB0723428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9F2B3-D492-4F9D-802D-9E0B30942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6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en-US" b="1" dirty="0"/>
              <a:t>Welcome all families, school staff and community members </a:t>
            </a:r>
            <a:r>
              <a:rPr lang="en-US" dirty="0"/>
              <a:t>in a way that values their unique strengths, abilities and interests. PTA leaders are intentional, authentic and inclusive.</a:t>
            </a:r>
          </a:p>
          <a:p>
            <a:pPr lvl="0" fontAlgn="base"/>
            <a:r>
              <a:rPr lang="en-US" b="1" dirty="0"/>
              <a:t>Communicate effectively </a:t>
            </a:r>
            <a:r>
              <a:rPr lang="en-US" dirty="0"/>
              <a:t>by listening and deeply understanding the perspectives of their community's families, teachers, administrators and students; communicating frequently and through a variety of methods—including personal outreach; and welcoming feedback.</a:t>
            </a:r>
          </a:p>
          <a:p>
            <a:pPr lvl="0" fontAlgn="base"/>
            <a:r>
              <a:rPr lang="en-US" b="1" dirty="0"/>
              <a:t>Focus on student success</a:t>
            </a:r>
            <a:r>
              <a:rPr lang="en-US" dirty="0"/>
              <a:t> by planning PTA programs based on what's most important to support student achievement and well-being.</a:t>
            </a:r>
          </a:p>
          <a:p>
            <a:pPr lvl="0" fontAlgn="base"/>
            <a:r>
              <a:rPr lang="en-US" b="1" dirty="0"/>
              <a:t>Identify and advocate for specific school improvements.  </a:t>
            </a:r>
            <a:r>
              <a:rPr lang="en-US" dirty="0"/>
              <a:t>PTA leaders serve as a resource for parents, helping them navigate the school and community and speak up for their students' unique needs.</a:t>
            </a:r>
          </a:p>
          <a:p>
            <a:pPr lvl="0" fontAlgn="base"/>
            <a:r>
              <a:rPr lang="en-US" b="1" dirty="0"/>
              <a:t>Create a board that works like a team</a:t>
            </a:r>
            <a:r>
              <a:rPr lang="en-US" dirty="0"/>
              <a:t> - sharing power and growing the volunteer pool with different perspectives; resolving conflicts in a positive, productive way; showing children by example how teamwork can make their world a better place.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9F2B3-D492-4F9D-802D-9E0B30942D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Talk with the principal and teachers. </a:t>
            </a:r>
          </a:p>
          <a:p>
            <a:pPr fontAlgn="base"/>
            <a:r>
              <a:rPr lang="en-US" dirty="0"/>
              <a:t>Conduct a survey of all families to find out who they are, and what they want and need. </a:t>
            </a:r>
          </a:p>
          <a:p>
            <a:pPr fontAlgn="base"/>
            <a:r>
              <a:rPr lang="en-US" dirty="0"/>
              <a:t>Use the findings to create your plan for the year, including goals and objectives. </a:t>
            </a:r>
          </a:p>
          <a:p>
            <a:pPr fontAlgn="base"/>
            <a:r>
              <a:rPr lang="en-US" dirty="0"/>
              <a:t>A good plan is important! It provides the road map for everything to come, starting with developing a budget. Tracking progress against your goals, and adapting plans when necessary, will then be a central focus of your meetings throughout the year. </a:t>
            </a:r>
          </a:p>
          <a:p>
            <a:pPr fontAlgn="base"/>
            <a:r>
              <a:rPr lang="en-US" dirty="0"/>
              <a:t>Plans are living documents. They need attention in order to thrive.</a:t>
            </a:r>
          </a:p>
          <a:p>
            <a:r>
              <a:rPr lang="en-US" dirty="0"/>
              <a:t>Be sure to include in your plan some method of evaluating the success of your activities. This will provide critical information that can be used in planning for next </a:t>
            </a:r>
            <a:r>
              <a:rPr lang="en-US" dirty="0" smtClean="0"/>
              <a:t>year.</a:t>
            </a:r>
          </a:p>
          <a:p>
            <a:endParaRPr lang="en-US" dirty="0"/>
          </a:p>
          <a:p>
            <a:r>
              <a:rPr lang="en-US" dirty="0" smtClean="0"/>
              <a:t>Utilize your available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9F2B3-D492-4F9D-802D-9E0B30942D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3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are making plans for the upcoming year, it is so easy to stay with what we know works.  </a:t>
            </a:r>
          </a:p>
          <a:p>
            <a:r>
              <a:rPr lang="en-US" dirty="0" smtClean="0"/>
              <a:t>Are we calling I a tradition to justify making no changes. </a:t>
            </a:r>
          </a:p>
          <a:p>
            <a:r>
              <a:rPr lang="en-US" dirty="0" smtClean="0"/>
              <a:t>Rather </a:t>
            </a:r>
            <a:r>
              <a:rPr lang="en-US" dirty="0"/>
              <a:t>than just re-creating last year's </a:t>
            </a:r>
            <a:r>
              <a:rPr lang="en-US" dirty="0" smtClean="0"/>
              <a:t>plan need to ask the tough questions – like we are still relevant.  </a:t>
            </a:r>
          </a:p>
          <a:p>
            <a:r>
              <a:rPr lang="en-US" dirty="0" smtClean="0"/>
              <a:t>An </a:t>
            </a:r>
            <a:r>
              <a:rPr lang="en-US" dirty="0"/>
              <a:t>effective board first takes the time to listen and gather input from the PTA community - including families, school staff and administrators.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9F2B3-D492-4F9D-802D-9E0B30942D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87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9F2B3-D492-4F9D-802D-9E0B30942D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0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was that transition?</a:t>
            </a:r>
          </a:p>
          <a:p>
            <a:r>
              <a:rPr lang="en-US" dirty="0" smtClean="0"/>
              <a:t>Officers Elections</a:t>
            </a:r>
            <a:r>
              <a:rPr lang="en-US" dirty="0"/>
              <a:t>, President Elect, term out, abandoned </a:t>
            </a:r>
            <a:r>
              <a:rPr lang="en-US" dirty="0" smtClean="0"/>
              <a:t>ship</a:t>
            </a:r>
          </a:p>
          <a:p>
            <a:endParaRPr lang="en-US" dirty="0"/>
          </a:p>
          <a:p>
            <a:r>
              <a:rPr lang="en-US" dirty="0"/>
              <a:t>Did you receive any training prior to assuming the role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Where you previously on the board?</a:t>
            </a:r>
          </a:p>
          <a:p>
            <a:r>
              <a:rPr lang="en-US" dirty="0" smtClean="0"/>
              <a:t>School </a:t>
            </a:r>
            <a:r>
              <a:rPr lang="en-US" dirty="0"/>
              <a:t>of Information, Regional training, Convention, </a:t>
            </a:r>
            <a:r>
              <a:rPr lang="en-US" dirty="0" smtClean="0"/>
              <a:t>e-learning</a:t>
            </a:r>
          </a:p>
          <a:p>
            <a:endParaRPr lang="en-US" dirty="0"/>
          </a:p>
          <a:p>
            <a:r>
              <a:rPr lang="en-US" dirty="0"/>
              <a:t>Did </a:t>
            </a:r>
            <a:r>
              <a:rPr lang="en-US" dirty="0" smtClean="0"/>
              <a:t>the </a:t>
            </a:r>
            <a:r>
              <a:rPr lang="en-US" dirty="0"/>
              <a:t>resources you </a:t>
            </a:r>
            <a:r>
              <a:rPr lang="en-US" dirty="0" smtClean="0"/>
              <a:t>needed get passed on to you?</a:t>
            </a:r>
          </a:p>
          <a:p>
            <a:r>
              <a:rPr lang="en-US" dirty="0" smtClean="0"/>
              <a:t>Procedure files, login information</a:t>
            </a:r>
          </a:p>
          <a:p>
            <a:endParaRPr lang="en-US" dirty="0"/>
          </a:p>
          <a:p>
            <a:r>
              <a:rPr lang="en-US" dirty="0"/>
              <a:t>What about mentoring?</a:t>
            </a:r>
          </a:p>
          <a:p>
            <a:r>
              <a:rPr lang="en-US" dirty="0"/>
              <a:t>Did the president work with you, provide any explanation, help you find the resources to use, make a calendar?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9F2B3-D492-4F9D-802D-9E0B30942D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0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9F2B3-D492-4F9D-802D-9E0B30942D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5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Plan ahead and prepare.</a:t>
            </a:r>
          </a:p>
          <a:p>
            <a:r>
              <a:rPr lang="en-US" dirty="0" smtClean="0"/>
              <a:t>Make </a:t>
            </a:r>
            <a:r>
              <a:rPr lang="en-US" dirty="0"/>
              <a:t>sure things are organized for the transition and training has taken place.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Travel and camp on durable surfaces.</a:t>
            </a:r>
          </a:p>
          <a:p>
            <a:r>
              <a:rPr lang="en-US" dirty="0"/>
              <a:t>Leave a behind good resources and relationships that provide support for the continued success of the unit.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Dispose of waste properly.</a:t>
            </a:r>
          </a:p>
          <a:p>
            <a:r>
              <a:rPr lang="en-US" dirty="0"/>
              <a:t>Be sure there are no problems being passed on.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Leave what you find</a:t>
            </a:r>
            <a:r>
              <a:rPr lang="en-US" dirty="0" smtClean="0"/>
              <a:t>.</a:t>
            </a:r>
          </a:p>
          <a:p>
            <a:r>
              <a:rPr lang="en-US" dirty="0"/>
              <a:t>Pass on the information you received and have improved on. Those resources are the property of PTA.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Minimize campfire impacts (be careful with fire).</a:t>
            </a:r>
          </a:p>
          <a:p>
            <a:r>
              <a:rPr lang="en-US" dirty="0"/>
              <a:t>Don’t burn any bridges.  Sometimes those connections cannot be mended.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Respect wildlife.</a:t>
            </a:r>
          </a:p>
          <a:p>
            <a:r>
              <a:rPr lang="en-US" dirty="0"/>
              <a:t>We are a guest and we need to be respectful of school administrators and staff.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Be considerate of other visitors.</a:t>
            </a:r>
          </a:p>
          <a:p>
            <a:r>
              <a:rPr lang="en-US" dirty="0"/>
              <a:t>Work as a team that supports and respects each other.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9F2B3-D492-4F9D-802D-9E0B30942D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78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9F2B3-D492-4F9D-802D-9E0B30942D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8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7533-D75C-49E0-B31A-9D34FA7BCA0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B54-EDEB-42D4-B4AE-F4A209FA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0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7533-D75C-49E0-B31A-9D34FA7BCA0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B54-EDEB-42D4-B4AE-F4A209FA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4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7533-D75C-49E0-B31A-9D34FA7BCA0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B54-EDEB-42D4-B4AE-F4A209FA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9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7533-D75C-49E0-B31A-9D34FA7BCA0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B54-EDEB-42D4-B4AE-F4A209FA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2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7533-D75C-49E0-B31A-9D34FA7BCA0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B54-EDEB-42D4-B4AE-F4A209FA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5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7533-D75C-49E0-B31A-9D34FA7BCA0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B54-EDEB-42D4-B4AE-F4A209FA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9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7533-D75C-49E0-B31A-9D34FA7BCA0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B54-EDEB-42D4-B4AE-F4A209FA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7533-D75C-49E0-B31A-9D34FA7BCA0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B54-EDEB-42D4-B4AE-F4A209FA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2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7533-D75C-49E0-B31A-9D34FA7BCA0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B54-EDEB-42D4-B4AE-F4A209FA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6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7533-D75C-49E0-B31A-9D34FA7BCA0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B54-EDEB-42D4-B4AE-F4A209FA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9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7533-D75C-49E0-B31A-9D34FA7BCA0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B54-EDEB-42D4-B4AE-F4A209FA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1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47533-D75C-49E0-B31A-9D34FA7BCA06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89B54-EDEB-42D4-B4AE-F4A209FA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7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.pta.org/Shop/Product?product=%7bC83C4D03-469D-E611-80C1-00155D005C04%7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mber.pta.org/Shop/Product?product=%7bB23C4D03-469D-E611-80C1-00155D005C04%7d" TargetMode="External"/><Relationship Id="rId4" Type="http://schemas.openxmlformats.org/officeDocument/2006/relationships/hyperlink" Target="https://member.pta.org/Shop/Product?product=%7bAE3C4D03-469D-E611-80C1-00155D005C04%7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ta.org/home/About-National-Parent-Teacher-Association/Mission-Values" TargetMode="External"/><Relationship Id="rId7" Type="http://schemas.openxmlformats.org/officeDocument/2006/relationships/hyperlink" Target="http://www.ptaki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ember.pta.org/Shop/Product?product=%7bBE3C4D03-469D-E611-80C1-00155D005C04%7d" TargetMode="External"/><Relationship Id="rId5" Type="http://schemas.openxmlformats.org/officeDocument/2006/relationships/hyperlink" Target="https://member.pta.org/Shop/Product?product=%7bB83C4D03-469D-E611-80C1-00155D005C04%7d" TargetMode="External"/><Relationship Id="rId4" Type="http://schemas.openxmlformats.org/officeDocument/2006/relationships/hyperlink" Target="https://www.pta.org/docs/default-source/files/training/local-leader-kit/leadership-tools/national-standards-assessment-guide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96835"/>
            <a:ext cx="9144000" cy="2194560"/>
          </a:xfrm>
        </p:spPr>
        <p:txBody>
          <a:bodyPr>
            <a:normAutofit/>
          </a:bodyPr>
          <a:lstStyle/>
          <a:p>
            <a:r>
              <a:rPr lang="en-US" sz="6500" b="1" dirty="0" smtClean="0"/>
              <a:t>Leave it Better </a:t>
            </a:r>
            <a:br>
              <a:rPr lang="en-US" sz="6500" b="1" dirty="0" smtClean="0"/>
            </a:br>
            <a:r>
              <a:rPr lang="en-US" sz="6500" b="1" dirty="0" smtClean="0"/>
              <a:t>Than You Found It!</a:t>
            </a:r>
            <a:endParaRPr lang="en-US" sz="6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95897"/>
            <a:ext cx="9144000" cy="1267097"/>
          </a:xfrm>
        </p:spPr>
        <p:txBody>
          <a:bodyPr/>
          <a:lstStyle/>
          <a:p>
            <a:r>
              <a:rPr lang="en-US" dirty="0" smtClean="0"/>
              <a:t>Susan Rupert</a:t>
            </a:r>
          </a:p>
          <a:p>
            <a:r>
              <a:rPr lang="en-US" dirty="0" smtClean="0"/>
              <a:t>Missouri PTA President</a:t>
            </a: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5371"/>
            <a:ext cx="6061166" cy="258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8012" y="457199"/>
            <a:ext cx="4354013" cy="2076995"/>
          </a:xfrm>
        </p:spPr>
        <p:txBody>
          <a:bodyPr/>
          <a:lstStyle/>
          <a:p>
            <a:r>
              <a:rPr lang="en-US" sz="4000" b="1" dirty="0" smtClean="0"/>
              <a:t>How did you feel?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9" r="24938"/>
          <a:stretch/>
        </p:blipFill>
        <p:spPr>
          <a:xfrm>
            <a:off x="5199017" y="126890"/>
            <a:ext cx="6818812" cy="6182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18012" y="3719944"/>
            <a:ext cx="4354014" cy="21490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 that how you want those following behind you to feel?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81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5332412" cy="1325563"/>
          </a:xfrm>
        </p:spPr>
        <p:txBody>
          <a:bodyPr>
            <a:normAutofit fontScale="90000"/>
          </a:bodyPr>
          <a:lstStyle/>
          <a:p>
            <a:r>
              <a:rPr lang="en-US" sz="6200" b="1" dirty="0">
                <a:latin typeface="+mn-lt"/>
              </a:rPr>
              <a:t>Break the Cycle!</a:t>
            </a:r>
            <a:r>
              <a:rPr lang="en-US" sz="9600" dirty="0"/>
              <a:t/>
            </a:r>
            <a:br>
              <a:rPr lang="en-US" sz="9600" dirty="0"/>
            </a:br>
            <a:endParaRPr lang="en-US" sz="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5250690"/>
            <a:ext cx="5157787" cy="1241550"/>
          </a:xfrm>
        </p:spPr>
        <p:txBody>
          <a:bodyPr>
            <a:no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Slow down the revolving door of volunteers. 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05775"/>
            <a:ext cx="5183188" cy="784913"/>
          </a:xfrm>
        </p:spPr>
        <p:txBody>
          <a:bodyPr>
            <a:normAutofit/>
          </a:bodyPr>
          <a:lstStyle/>
          <a:p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371600"/>
            <a:ext cx="5706374" cy="47704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b="1" i="1" dirty="0" smtClean="0">
                <a:solidFill>
                  <a:srgbClr val="FF0000"/>
                </a:solidFill>
              </a:rPr>
              <a:t>“I didn’t have anything when I took over and I did fine!”</a:t>
            </a:r>
          </a:p>
          <a:p>
            <a:pPr marL="0" indent="0">
              <a:buNone/>
            </a:pPr>
            <a:r>
              <a:rPr lang="en-US" sz="3300" b="1" i="1" dirty="0" smtClean="0">
                <a:solidFill>
                  <a:srgbClr val="FF0000"/>
                </a:solidFill>
              </a:rPr>
              <a:t>“</a:t>
            </a:r>
            <a:r>
              <a:rPr lang="en-US" sz="3300" b="1" i="1" dirty="0" smtClean="0">
                <a:solidFill>
                  <a:srgbClr val="FF0000"/>
                </a:solidFill>
              </a:rPr>
              <a:t>Finding out what to do is part of the job.”</a:t>
            </a:r>
          </a:p>
          <a:p>
            <a:pPr marL="0" indent="0">
              <a:buNone/>
            </a:pPr>
            <a:r>
              <a:rPr lang="en-US" sz="3300" b="1" i="1" dirty="0" smtClean="0">
                <a:solidFill>
                  <a:srgbClr val="FF0000"/>
                </a:solidFill>
              </a:rPr>
              <a:t>“</a:t>
            </a:r>
            <a:r>
              <a:rPr lang="en-US" sz="3300" b="1" i="1" dirty="0" smtClean="0">
                <a:solidFill>
                  <a:srgbClr val="FF0000"/>
                </a:solidFill>
              </a:rPr>
              <a:t>I had to figure it on my own and you can too</a:t>
            </a:r>
            <a:r>
              <a:rPr lang="en-US" sz="3300" b="1" i="1" dirty="0" smtClean="0">
                <a:solidFill>
                  <a:srgbClr val="FF0000"/>
                </a:solidFill>
              </a:rPr>
              <a:t>!”</a:t>
            </a:r>
          </a:p>
          <a:p>
            <a:pPr marL="0" indent="0"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i="1" dirty="0" smtClean="0"/>
              <a:t>“The best people, feeling undermined and put dow</a:t>
            </a:r>
            <a:r>
              <a:rPr lang="en-US" sz="2400" b="1" i="1" dirty="0" smtClean="0"/>
              <a:t>n, leave the organization and look for another hill to climb”. </a:t>
            </a:r>
          </a:p>
          <a:p>
            <a:pPr marL="0" indent="0" algn="r">
              <a:buNone/>
            </a:pPr>
            <a:r>
              <a:rPr lang="en-US" sz="2400" b="1" i="1" dirty="0" smtClean="0"/>
              <a:t>John C. Maxwell</a:t>
            </a:r>
            <a:endParaRPr lang="en-US" sz="2400" b="1" i="1" dirty="0" smtClean="0"/>
          </a:p>
          <a:p>
            <a:endParaRPr lang="en-US" dirty="0"/>
          </a:p>
        </p:txBody>
      </p:sp>
      <p:pic>
        <p:nvPicPr>
          <p:cNvPr id="7" name="Content Placeholder 7" descr="Worried about recidivism? Scan that felon’s brain! « The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004774"/>
            <a:ext cx="3836716" cy="3481626"/>
          </a:xfrm>
        </p:spPr>
      </p:pic>
    </p:spTree>
    <p:extLst>
      <p:ext uri="{BB962C8B-B14F-4D97-AF65-F5344CB8AC3E}">
        <p14:creationId xmlns:p14="http://schemas.microsoft.com/office/powerpoint/2010/main" val="12640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69343" y="448574"/>
            <a:ext cx="3692106" cy="2056502"/>
          </a:xfrm>
        </p:spPr>
        <p:txBody>
          <a:bodyPr>
            <a:noAutofit/>
          </a:bodyPr>
          <a:lstStyle/>
          <a:p>
            <a:r>
              <a:rPr lang="en-US" sz="5400" dirty="0" smtClean="0"/>
              <a:t>Pass on </a:t>
            </a:r>
          </a:p>
          <a:p>
            <a:r>
              <a:rPr lang="en-US" sz="5400" dirty="0" smtClean="0"/>
              <a:t>Resources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9343" y="2130725"/>
            <a:ext cx="4982372" cy="4058938"/>
          </a:xfrm>
        </p:spPr>
        <p:txBody>
          <a:bodyPr/>
          <a:lstStyle/>
          <a:p>
            <a:r>
              <a:rPr lang="en-US" dirty="0" smtClean="0"/>
              <a:t>Organized</a:t>
            </a:r>
            <a:endParaRPr lang="en-US" dirty="0"/>
          </a:p>
          <a:p>
            <a:r>
              <a:rPr lang="en-US" dirty="0"/>
              <a:t>Current</a:t>
            </a:r>
          </a:p>
          <a:p>
            <a:r>
              <a:rPr lang="en-US" dirty="0"/>
              <a:t>Digital or paper or combination</a:t>
            </a:r>
          </a:p>
          <a:p>
            <a:r>
              <a:rPr lang="en-US" dirty="0"/>
              <a:t>Position emails</a:t>
            </a:r>
          </a:p>
          <a:p>
            <a:r>
              <a:rPr lang="en-US" dirty="0"/>
              <a:t>Cloud storage </a:t>
            </a:r>
            <a:endParaRPr lang="en-US" dirty="0" smtClean="0"/>
          </a:p>
          <a:p>
            <a:r>
              <a:rPr lang="en-US" dirty="0" smtClean="0"/>
              <a:t>Login details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232914"/>
            <a:ext cx="5183188" cy="1250829"/>
          </a:xfrm>
        </p:spPr>
        <p:txBody>
          <a:bodyPr>
            <a:noAutofit/>
          </a:bodyPr>
          <a:lstStyle/>
          <a:p>
            <a:r>
              <a:rPr lang="en-US" sz="5400" dirty="0" smtClean="0"/>
              <a:t>Training </a:t>
            </a:r>
            <a:endParaRPr lang="en-US" sz="5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96297" y="2130725"/>
            <a:ext cx="5682343" cy="2793972"/>
          </a:xfrm>
        </p:spPr>
        <p:txBody>
          <a:bodyPr/>
          <a:lstStyle/>
          <a:p>
            <a:r>
              <a:rPr lang="en-US" dirty="0"/>
              <a:t>Share training opportunities </a:t>
            </a:r>
          </a:p>
          <a:p>
            <a:pPr marL="0" indent="0">
              <a:buNone/>
            </a:pPr>
            <a:r>
              <a:rPr lang="en-US" dirty="0" smtClean="0"/>
              <a:t>     	</a:t>
            </a:r>
            <a:r>
              <a:rPr lang="en-US" sz="2600" dirty="0" smtClean="0"/>
              <a:t>(</a:t>
            </a:r>
            <a:r>
              <a:rPr lang="en-US" sz="2600" dirty="0"/>
              <a:t>convention, regional </a:t>
            </a:r>
            <a:r>
              <a:rPr lang="en-US" sz="2600" dirty="0" smtClean="0"/>
              <a:t>training, 	schools of information, webinars, 	e-learning)   </a:t>
            </a:r>
            <a:endParaRPr lang="en-US" sz="2600" dirty="0"/>
          </a:p>
          <a:p>
            <a:r>
              <a:rPr lang="en-US" dirty="0"/>
              <a:t>Attend and learn with them </a:t>
            </a:r>
          </a:p>
        </p:txBody>
      </p:sp>
      <p:pic>
        <p:nvPicPr>
          <p:cNvPr id="8" name="Content Placeholder 4" descr="&lt;strong&gt;Important&lt;/strong&gt; Stamp Imprint · Free photo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117" y="4941158"/>
            <a:ext cx="3398808" cy="15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26" y="365125"/>
            <a:ext cx="3743865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+mn-lt"/>
              </a:rPr>
              <a:t>Mentoring</a:t>
            </a:r>
            <a:r>
              <a:rPr lang="en-US" sz="5000" b="1" dirty="0" smtClean="0"/>
              <a:t> </a:t>
            </a:r>
            <a:endParaRPr lang="en-US" sz="5000" b="1" dirty="0"/>
          </a:p>
        </p:txBody>
      </p:sp>
      <p:pic>
        <p:nvPicPr>
          <p:cNvPr id="4" name="Content Placeholder 3" descr="Mentoring Quotes At Work. QuotesGram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r="8491"/>
          <a:stretch/>
        </p:blipFill>
        <p:spPr>
          <a:xfrm>
            <a:off x="9583948" y="3863631"/>
            <a:ext cx="2363638" cy="2857500"/>
          </a:xfrm>
        </p:spPr>
      </p:pic>
      <p:pic>
        <p:nvPicPr>
          <p:cNvPr id="9" name="Content Placeholder 8" descr="Help People Good Better Best Achievement Stock Vector ...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"/>
          <a:stretch/>
        </p:blipFill>
        <p:spPr>
          <a:xfrm>
            <a:off x="211031" y="2744713"/>
            <a:ext cx="3636350" cy="3962400"/>
          </a:xfrm>
        </p:spPr>
      </p:pic>
      <p:sp>
        <p:nvSpPr>
          <p:cNvPr id="10" name="TextBox 9"/>
          <p:cNvSpPr txBox="1"/>
          <p:nvPr/>
        </p:nvSpPr>
        <p:spPr>
          <a:xfrm>
            <a:off x="5667555" y="457200"/>
            <a:ext cx="5943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Provide opportunities for your board 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develop their leadership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grow their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boost their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gain respect of others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46121" y="3987249"/>
            <a:ext cx="3804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“Good leadership is about walking beside people and helping them to climb up the hill with you.”</a:t>
            </a:r>
          </a:p>
          <a:p>
            <a:pPr algn="r"/>
            <a:r>
              <a:rPr lang="en-US" sz="2000" dirty="0" smtClean="0"/>
              <a:t>John C. Maxwell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01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973183" cy="16002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Celebrate with an officer installation!</a:t>
            </a:r>
            <a:endParaRPr lang="en-US" sz="4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55818"/>
            <a:ext cx="4973183" cy="331796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/>
              <a:t>A visual transition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/>
              <a:t>Shows faith, support and appreciation of new officers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/>
              <a:t>Opportunity to thank those not returning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/>
              <a:t>During a general meeting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/>
              <a:t>Invite administration</a:t>
            </a:r>
          </a:p>
        </p:txBody>
      </p:sp>
      <p:pic>
        <p:nvPicPr>
          <p:cNvPr id="13" name="Content Placeholder 9" descr="&lt;strong&gt;Congratulations&lt;/strong&gt; Pictures, Images, Graphics - Pag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46" y="457200"/>
            <a:ext cx="4873625" cy="4911633"/>
          </a:xfrm>
          <a:effectLst>
            <a:softEdge rad="635000"/>
          </a:effectLst>
        </p:spPr>
      </p:pic>
      <p:sp>
        <p:nvSpPr>
          <p:cNvPr id="14" name="TextBox 13"/>
          <p:cNvSpPr txBox="1"/>
          <p:nvPr/>
        </p:nvSpPr>
        <p:spPr>
          <a:xfrm>
            <a:off x="5812971" y="5212080"/>
            <a:ext cx="5734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People believed in you and your abilities when they placed you in this position of leadership . . . </a:t>
            </a:r>
          </a:p>
          <a:p>
            <a:pPr algn="ctr"/>
            <a:r>
              <a:rPr lang="en-US" sz="2200" i="1" dirty="0" smtClean="0"/>
              <a:t>Pass it on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4458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199" y="2274838"/>
            <a:ext cx="5131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Seven Leave No Trace Principles</a:t>
            </a:r>
            <a:endParaRPr lang="en-US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Plan ahead and prepare.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Travel and camp on durable surfaces.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Dispose of waste properly.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Leave what you find.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Minimize campfire impacts (be careful with fire).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Respect wildlife.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 considerate of other visitors.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How does </a:t>
            </a:r>
            <a:r>
              <a:rPr lang="en-US" sz="4800" b="1" i="1" dirty="0" smtClean="0"/>
              <a:t>Leave No Trace </a:t>
            </a:r>
            <a:r>
              <a:rPr lang="en-US" sz="4800" b="1" dirty="0" smtClean="0"/>
              <a:t>apply to PTA?</a:t>
            </a:r>
            <a:endParaRPr lang="en-US" sz="4800" b="1" dirty="0"/>
          </a:p>
        </p:txBody>
      </p:sp>
      <p:pic>
        <p:nvPicPr>
          <p:cNvPr id="6" name="Picture 4" descr="Image result for leave no trace quot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70" y="5058134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leave no trace quot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38" y="1907232"/>
            <a:ext cx="5357004" cy="315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22831" y="5572664"/>
            <a:ext cx="601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Leave a good path for those who come after to follow. </a:t>
            </a:r>
          </a:p>
          <a:p>
            <a:r>
              <a:rPr lang="en-US" sz="2000" b="1" i="1" dirty="0" smtClean="0"/>
              <a:t>Not one of chaos or like you were never there. 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5570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60717"/>
            <a:ext cx="10515600" cy="1129971"/>
          </a:xfrm>
        </p:spPr>
        <p:txBody>
          <a:bodyPr>
            <a:noAutofit/>
          </a:bodyPr>
          <a:lstStyle/>
          <a:p>
            <a:r>
              <a:rPr lang="en-US" sz="5200" b="1" dirty="0" smtClean="0"/>
              <a:t/>
            </a:r>
            <a:br>
              <a:rPr lang="en-US" sz="5200" b="1" dirty="0" smtClean="0"/>
            </a:br>
            <a:r>
              <a:rPr lang="en-US" sz="5200" b="1" dirty="0"/>
              <a:t/>
            </a:r>
            <a:br>
              <a:rPr lang="en-US" sz="5200" b="1" dirty="0"/>
            </a:br>
            <a:r>
              <a:rPr lang="en-US" sz="5200" b="1" dirty="0" smtClean="0">
                <a:latin typeface="+mn-lt"/>
              </a:rPr>
              <a:t>III. Your Legacy</a:t>
            </a:r>
            <a:r>
              <a:rPr lang="en-US" sz="5200" b="1" dirty="0" smtClean="0"/>
              <a:t/>
            </a:r>
            <a:br>
              <a:rPr lang="en-US" sz="5200" b="1" dirty="0" smtClean="0"/>
            </a:br>
            <a:r>
              <a:rPr lang="en-US" sz="5200" b="1" dirty="0" smtClean="0"/>
              <a:t/>
            </a:r>
            <a:br>
              <a:rPr lang="en-US" sz="5200" b="1" dirty="0" smtClean="0"/>
            </a:br>
            <a:r>
              <a:rPr lang="en-US" sz="5200" b="1" dirty="0" smtClean="0"/>
              <a:t/>
            </a:r>
            <a:br>
              <a:rPr lang="en-US" sz="5200" b="1" dirty="0" smtClean="0"/>
            </a:br>
            <a:endParaRPr lang="en-US" sz="5200" b="1" dirty="0"/>
          </a:p>
        </p:txBody>
      </p:sp>
      <p:pic>
        <p:nvPicPr>
          <p:cNvPr id="10" name="Content Placeholder 4" descr="Quanto tempo leva a preparação para um intercâmbio?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8108"/>
            <a:ext cx="5181600" cy="3454400"/>
          </a:xfrm>
          <a:effectLst>
            <a:softEdge rad="317500"/>
          </a:effec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72199" y="3819471"/>
            <a:ext cx="5602857" cy="283149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can you improve or make better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r>
              <a:rPr lang="en-US" b="1" dirty="0" smtClean="0"/>
              <a:t>You would not be in this position unless you cared.</a:t>
            </a:r>
          </a:p>
          <a:p>
            <a:pPr marL="0" indent="0">
              <a:buNone/>
            </a:pPr>
            <a:r>
              <a:rPr lang="en-US" b="1" dirty="0" smtClean="0"/>
              <a:t>Let people remember you because you made a difference by ……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7" descr="El Yugo Eléctrico de Alicia: julio 20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15" y="154025"/>
            <a:ext cx="4896782" cy="325875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495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23691"/>
            <a:ext cx="5379857" cy="4411795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“Leave </a:t>
            </a:r>
            <a:r>
              <a:rPr lang="en-US" sz="4400" b="1" dirty="0"/>
              <a:t>this </a:t>
            </a:r>
            <a:r>
              <a:rPr lang="en-US" sz="4400" b="1" dirty="0" smtClean="0"/>
              <a:t>world</a:t>
            </a:r>
          </a:p>
          <a:p>
            <a:pPr algn="ctr"/>
            <a:r>
              <a:rPr lang="en-US" sz="4400" b="1" dirty="0" smtClean="0"/>
              <a:t> </a:t>
            </a:r>
            <a:r>
              <a:rPr lang="en-US" sz="4400" b="1" dirty="0"/>
              <a:t>a little better </a:t>
            </a:r>
            <a:endParaRPr lang="en-US" sz="4400" b="1" dirty="0" smtClean="0"/>
          </a:p>
          <a:p>
            <a:pPr algn="ctr"/>
            <a:r>
              <a:rPr lang="en-US" sz="4400" b="1" dirty="0" smtClean="0"/>
              <a:t>than </a:t>
            </a:r>
            <a:r>
              <a:rPr lang="en-US" sz="4400" b="1" dirty="0"/>
              <a:t>you </a:t>
            </a:r>
            <a:r>
              <a:rPr lang="en-US" sz="4400" b="1" dirty="0" smtClean="0"/>
              <a:t>found </a:t>
            </a:r>
            <a:r>
              <a:rPr lang="en-US" sz="4400" b="1" dirty="0"/>
              <a:t>it</a:t>
            </a:r>
            <a:r>
              <a:rPr lang="en-US" sz="4400" b="1" dirty="0" smtClean="0"/>
              <a:t>.”</a:t>
            </a:r>
            <a:endParaRPr lang="en-US" sz="4400" dirty="0"/>
          </a:p>
        </p:txBody>
      </p:sp>
      <p:pic>
        <p:nvPicPr>
          <p:cNvPr id="1026" name="Picture 2" descr="https://upload.wikimedia.org/wikipedia/commons/thumb/c/c3/Robert-baden-powell-on-my-honor.jpg/220px-Robert-baden-powell-on-my-hon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85" y="595223"/>
            <a:ext cx="3557285" cy="377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47449" y="4598126"/>
            <a:ext cx="471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Robert Stephenson Smyth Baden-Powell, </a:t>
            </a:r>
          </a:p>
          <a:p>
            <a:r>
              <a:rPr lang="en-US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1st Baron Baden-Powell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206" y="888273"/>
            <a:ext cx="7119257" cy="1476103"/>
          </a:xfrm>
        </p:spPr>
        <p:txBody>
          <a:bodyPr>
            <a:normAutofit fontScale="90000"/>
          </a:bodyPr>
          <a:lstStyle/>
          <a:p>
            <a:r>
              <a:rPr lang="en-US" sz="5500" b="1" dirty="0" smtClean="0"/>
              <a:t>This workshop will focus on </a:t>
            </a:r>
            <a:endParaRPr lang="en-US" sz="55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839098" y="2505075"/>
            <a:ext cx="5516290" cy="368458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b="1" dirty="0"/>
              <a:t>Taking it up a notch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b="1" dirty="0" smtClean="0"/>
              <a:t>Transition</a:t>
            </a:r>
            <a:endParaRPr lang="en-US" sz="3200" b="1" dirty="0"/>
          </a:p>
          <a:p>
            <a:pPr marL="571500" indent="-571500">
              <a:buFont typeface="+mj-lt"/>
              <a:buAutoNum type="romanUcPeriod"/>
            </a:pPr>
            <a:r>
              <a:rPr lang="en-US" sz="3200" b="1" dirty="0" smtClean="0"/>
              <a:t>Your </a:t>
            </a:r>
            <a:r>
              <a:rPr lang="en-US" sz="3200" b="1" dirty="0"/>
              <a:t>legacy</a:t>
            </a:r>
          </a:p>
        </p:txBody>
      </p:sp>
      <p:pic>
        <p:nvPicPr>
          <p:cNvPr id="11" name="Content Placeholder 10" descr="&lt;strong&gt;Magnifying Glass&lt;/strong&gt; Detective | Clipart Panda - Free Clipart ...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2505075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val="42375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7893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I.  How impactful are you/unit/council?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			Lead the PTA way. </a:t>
            </a:r>
            <a:endParaRPr lang="en-US" sz="5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260121"/>
            <a:ext cx="10515600" cy="4270074"/>
          </a:xfrm>
        </p:spPr>
        <p:txBody>
          <a:bodyPr>
            <a:normAutofit/>
          </a:bodyPr>
          <a:lstStyle/>
          <a:p>
            <a:r>
              <a:rPr lang="en-US" b="1" dirty="0"/>
              <a:t>Welcome all families, school staff and community </a:t>
            </a:r>
            <a:r>
              <a:rPr lang="en-US" b="1" dirty="0" smtClean="0"/>
              <a:t>members</a:t>
            </a:r>
          </a:p>
          <a:p>
            <a:r>
              <a:rPr lang="en-US" b="1" dirty="0"/>
              <a:t>Communicate </a:t>
            </a:r>
            <a:r>
              <a:rPr lang="en-US" b="1" dirty="0" smtClean="0"/>
              <a:t>effectively</a:t>
            </a:r>
          </a:p>
          <a:p>
            <a:r>
              <a:rPr lang="en-US" b="1" dirty="0"/>
              <a:t>Focus on student success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b="1" dirty="0"/>
              <a:t>Identify and advocate for specific school improvements</a:t>
            </a:r>
            <a:r>
              <a:rPr lang="en-US" b="1" dirty="0" smtClean="0"/>
              <a:t>.</a:t>
            </a:r>
          </a:p>
          <a:p>
            <a:r>
              <a:rPr lang="en-US" b="1" dirty="0"/>
              <a:t>Create a board that works like a team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b="1" dirty="0"/>
              <a:t>Collaborate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434643" y="5149970"/>
            <a:ext cx="6581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Resources:</a:t>
            </a:r>
          </a:p>
          <a:p>
            <a:pPr fontAlgn="base"/>
            <a:r>
              <a:rPr lang="en-US" dirty="0" smtClean="0">
                <a:hlinkClick r:id="rId3"/>
              </a:rPr>
              <a:t>National </a:t>
            </a:r>
            <a:r>
              <a:rPr lang="en-US" dirty="0">
                <a:hlinkClick r:id="rId3"/>
              </a:rPr>
              <a:t>Standards for Family-School Partnerships eLearning Course</a:t>
            </a:r>
            <a:endParaRPr lang="en-US" dirty="0"/>
          </a:p>
          <a:p>
            <a:pPr fontAlgn="base"/>
            <a:r>
              <a:rPr lang="en-US" dirty="0">
                <a:hlinkClick r:id="rId4"/>
              </a:rPr>
              <a:t>Ethical Leadership eLearning Course</a:t>
            </a:r>
            <a:endParaRPr lang="en-US" dirty="0"/>
          </a:p>
          <a:p>
            <a:pPr fontAlgn="base"/>
            <a:r>
              <a:rPr lang="en-US" dirty="0">
                <a:hlinkClick r:id="rId5"/>
              </a:rPr>
              <a:t>Cultural Competency eLearning Course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/>
              <a:t>A thoughtful plan provides the foundation for a successful PTA year. 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Your </a:t>
            </a:r>
            <a:r>
              <a:rPr lang="en-US" sz="3000" b="1" dirty="0"/>
              <a:t>plan should be aligned with the:</a:t>
            </a:r>
            <a:br>
              <a:rPr lang="en-US" sz="3000" b="1" dirty="0"/>
            </a:br>
            <a:endParaRPr lang="en-US" sz="3000" dirty="0"/>
          </a:p>
        </p:txBody>
      </p:sp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30450"/>
          </a:xfrm>
        </p:spPr>
        <p:txBody>
          <a:bodyPr>
            <a:normAutofit/>
          </a:bodyPr>
          <a:lstStyle/>
          <a:p>
            <a:r>
              <a:rPr lang="en-US" b="1" dirty="0">
                <a:hlinkClick r:id="rId3"/>
              </a:rPr>
              <a:t>PTA mission</a:t>
            </a:r>
            <a:endParaRPr lang="en-US" dirty="0"/>
          </a:p>
          <a:p>
            <a:endParaRPr lang="en-US" b="1" dirty="0" smtClean="0">
              <a:hlinkClick r:id="rId4"/>
            </a:endParaRPr>
          </a:p>
          <a:p>
            <a:endParaRPr lang="en-US" b="1" dirty="0" smtClean="0">
              <a:hlinkClick r:id="rId4"/>
            </a:endParaRPr>
          </a:p>
          <a:p>
            <a:endParaRPr lang="en-US" b="1" dirty="0">
              <a:hlinkClick r:id="rId4"/>
            </a:endParaRPr>
          </a:p>
          <a:p>
            <a:endParaRPr lang="en-US" b="1" dirty="0" smtClean="0">
              <a:hlinkClick r:id="rId4"/>
            </a:endParaRPr>
          </a:p>
          <a:p>
            <a:pPr marL="0" indent="0">
              <a:buNone/>
            </a:pPr>
            <a:endParaRPr lang="en-US" sz="1400" dirty="0" smtClean="0"/>
          </a:p>
          <a:p>
            <a:pPr marL="0" indent="0" fontAlgn="base">
              <a:buNone/>
            </a:pPr>
            <a:r>
              <a:rPr lang="en-US" b="1" dirty="0" smtClean="0"/>
              <a:t>Resources</a:t>
            </a:r>
            <a:r>
              <a:rPr lang="en-US" b="1" i="1" dirty="0" smtClean="0"/>
              <a:t> :</a:t>
            </a:r>
          </a:p>
          <a:p>
            <a:pPr fontAlgn="base"/>
            <a:r>
              <a:rPr lang="en-US" sz="1900" dirty="0" smtClean="0">
                <a:hlinkClick r:id="rId5"/>
              </a:rPr>
              <a:t>Planning </a:t>
            </a:r>
            <a:r>
              <a:rPr lang="en-US" sz="1900" dirty="0">
                <a:hlinkClick r:id="rId5"/>
              </a:rPr>
              <a:t>Your PTA Year eLearning Course</a:t>
            </a:r>
            <a:endParaRPr lang="en-US" sz="1900" dirty="0"/>
          </a:p>
          <a:p>
            <a:pPr fontAlgn="base"/>
            <a:r>
              <a:rPr lang="en-US" sz="1900" dirty="0">
                <a:hlinkClick r:id="rId6"/>
              </a:rPr>
              <a:t>Running a Successful Program eLearning </a:t>
            </a:r>
            <a:r>
              <a:rPr lang="en-US" sz="1900" dirty="0" smtClean="0">
                <a:hlinkClick r:id="rId6"/>
              </a:rPr>
              <a:t>Course</a:t>
            </a:r>
            <a:endParaRPr lang="en-US" sz="1900" dirty="0" smtClean="0"/>
          </a:p>
          <a:p>
            <a:pPr fontAlgn="base"/>
            <a:r>
              <a:rPr lang="en-US" sz="1900" dirty="0">
                <a:hlinkClick r:id="rId7"/>
              </a:rPr>
              <a:t>Local PTA Leader Kit at PTAKit.org</a:t>
            </a:r>
            <a:r>
              <a:rPr lang="en-US" sz="1900" dirty="0"/>
              <a:t> 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hlinkClick r:id="rId4"/>
              </a:rPr>
              <a:t>Unique needs</a:t>
            </a:r>
            <a:r>
              <a:rPr lang="en-US" b="1" dirty="0"/>
              <a:t> of your school and/or </a:t>
            </a:r>
            <a:r>
              <a:rPr lang="en-US" b="1" dirty="0" smtClean="0"/>
              <a:t>community</a:t>
            </a:r>
          </a:p>
          <a:p>
            <a:pPr fontAlgn="base"/>
            <a:r>
              <a:rPr lang="en-US" sz="1800" dirty="0"/>
              <a:t>Talk with the principal and teachers. </a:t>
            </a:r>
          </a:p>
          <a:p>
            <a:pPr fontAlgn="base"/>
            <a:r>
              <a:rPr lang="en-US" sz="1800" dirty="0"/>
              <a:t>Conduct a survey of all families to find out who they are, and what they want and need. </a:t>
            </a:r>
          </a:p>
          <a:p>
            <a:pPr fontAlgn="base"/>
            <a:r>
              <a:rPr lang="en-US" sz="1800" dirty="0"/>
              <a:t>Use the findings to create your plan for the year, including goals and objectives. </a:t>
            </a:r>
            <a:endParaRPr lang="en-US" sz="1800" dirty="0" smtClean="0"/>
          </a:p>
          <a:p>
            <a:pPr fontAlgn="base"/>
            <a:r>
              <a:rPr lang="en-US" sz="1800" dirty="0"/>
              <a:t>Tracking progress against your goals, and adapting plans when </a:t>
            </a:r>
            <a:r>
              <a:rPr lang="en-US" sz="1800" dirty="0" smtClean="0"/>
              <a:t>necessary.</a:t>
            </a:r>
          </a:p>
          <a:p>
            <a:pPr fontAlgn="base"/>
            <a:r>
              <a:rPr lang="en-US" sz="1900" dirty="0"/>
              <a:t>Be sure to include </a:t>
            </a:r>
            <a:r>
              <a:rPr lang="en-US" sz="1900" dirty="0" smtClean="0"/>
              <a:t>a method </a:t>
            </a:r>
            <a:r>
              <a:rPr lang="en-US" sz="1900" dirty="0"/>
              <a:t>of evaluating the success of your activities. This will provide critical information that can be used in planning for next year.</a:t>
            </a:r>
          </a:p>
          <a:p>
            <a:pPr fontAlgn="base"/>
            <a:endParaRPr lang="en-US" sz="18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1049" y="2389517"/>
            <a:ext cx="33211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4481"/>
                </a:solidFill>
                <a:latin typeface="myriad-pro"/>
              </a:rPr>
              <a:t>Every Child. One Voice.</a:t>
            </a:r>
          </a:p>
          <a:p>
            <a:pPr fontAlgn="base"/>
            <a:r>
              <a:rPr lang="en-US" dirty="0"/>
              <a:t>PTA's mission is to make every child’s potential a reality by engaging and empowering families and communities to advocate for all children.</a:t>
            </a: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13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87" y="365125"/>
            <a:ext cx="11129513" cy="14605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Don’t </a:t>
            </a:r>
            <a:r>
              <a:rPr lang="en-US" sz="5400" b="1" dirty="0"/>
              <a:t>just think outside of the box …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throw </a:t>
            </a:r>
            <a:r>
              <a:rPr lang="en-US" sz="5400" b="1" dirty="0"/>
              <a:t>the box away!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0531" y="1825625"/>
            <a:ext cx="6651171" cy="4351338"/>
          </a:xfrm>
        </p:spPr>
        <p:txBody>
          <a:bodyPr/>
          <a:lstStyle/>
          <a:p>
            <a:r>
              <a:rPr lang="en-US" dirty="0" smtClean="0"/>
              <a:t>Staying with the tried &amp; true is safe.</a:t>
            </a:r>
          </a:p>
          <a:p>
            <a:r>
              <a:rPr lang="en-US" dirty="0" smtClean="0"/>
              <a:t>Tradition</a:t>
            </a:r>
            <a:endParaRPr lang="en-US" dirty="0" smtClean="0"/>
          </a:p>
          <a:p>
            <a:r>
              <a:rPr lang="en-US" dirty="0" smtClean="0"/>
              <a:t>Is what we have been doing still relevant?</a:t>
            </a:r>
            <a:endParaRPr lang="en-US" dirty="0"/>
          </a:p>
        </p:txBody>
      </p:sp>
      <p:pic>
        <p:nvPicPr>
          <p:cNvPr id="5" name="Content Placeholder 4" descr="Growing up with a disability: &lt;strong&gt;Thinking&lt;/strong&gt; &lt;strong&gt;outside&lt;/strong&gt; the &lt;strong&gt;box&lt;/strong&gt;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7" y="2351493"/>
            <a:ext cx="4474038" cy="3153886"/>
          </a:xfrm>
        </p:spPr>
      </p:pic>
      <p:pic>
        <p:nvPicPr>
          <p:cNvPr id="7" name="Picture 6" descr="50s &lt;strong&gt;sock hop&lt;/strong&gt; hair 50s &lt;strong&gt;sock hop&lt;/strong&gt; hair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07" y="3493697"/>
            <a:ext cx="3260785" cy="3260785"/>
          </a:xfrm>
          <a:prstGeom prst="rect">
            <a:avLst/>
          </a:prstGeom>
        </p:spPr>
      </p:pic>
      <p:pic>
        <p:nvPicPr>
          <p:cNvPr id="8" name="Picture 7" descr="Single Trees Square Dance Club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365830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The new and improved!</a:t>
            </a:r>
            <a:endParaRPr lang="en-US" sz="5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6" y="1040218"/>
            <a:ext cx="5181600" cy="3989832"/>
          </a:xfrm>
          <a:effectLst>
            <a:softEdge rad="31750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18"/>
          <a:stretch/>
        </p:blipFill>
        <p:spPr>
          <a:xfrm>
            <a:off x="8590676" y="536199"/>
            <a:ext cx="3123822" cy="3147280"/>
          </a:xfrm>
          <a:ln>
            <a:solidFill>
              <a:srgbClr val="00FF00"/>
            </a:solidFill>
          </a:ln>
        </p:spPr>
      </p:pic>
      <p:pic>
        <p:nvPicPr>
          <p:cNvPr id="10" name="Picture 9" descr="&lt;strong&gt;Red&lt;/strong&gt; &lt;strong&gt;and Pink&lt;/strong&gt; &lt;strong&gt;Heart&lt;/strong&gt; Border | Write a letter | Pinterest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14" y="3511573"/>
            <a:ext cx="2952928" cy="3036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46" y="3858000"/>
            <a:ext cx="3125465" cy="234409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213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23" y="279654"/>
            <a:ext cx="11041811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“I </a:t>
            </a:r>
            <a:r>
              <a:rPr lang="en-US" sz="4800" b="1" dirty="0"/>
              <a:t>am KEY to the work of my PTA/PTSA </a:t>
            </a:r>
            <a:r>
              <a:rPr lang="en-US" sz="4800" b="1" dirty="0" smtClean="0"/>
              <a:t>Unit”</a:t>
            </a:r>
            <a:endParaRPr lang="en-US" sz="4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30" y="2244305"/>
            <a:ext cx="2603740" cy="26037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7791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 idea</a:t>
            </a:r>
          </a:p>
          <a:p>
            <a:r>
              <a:rPr lang="en-US" dirty="0" smtClean="0"/>
              <a:t>Provide a scholarship to pay for 5 unit leaders’ registration to  attend this convention.</a:t>
            </a:r>
          </a:p>
          <a:p>
            <a:r>
              <a:rPr lang="en-US" dirty="0" smtClean="0"/>
              <a:t>Essay with the prompt and to describe why they were deserving of the scholarship. </a:t>
            </a:r>
          </a:p>
          <a:p>
            <a:r>
              <a:rPr lang="en-US" dirty="0" smtClean="0"/>
              <a:t>Received great responses and some much enthusiasm. </a:t>
            </a:r>
          </a:p>
          <a:p>
            <a:r>
              <a:rPr lang="en-US" dirty="0" smtClean="0"/>
              <a:t>They found additional funding to be able to send all 7 applicants to convention.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84804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Springfield Council of PTAs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183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84" y="365125"/>
            <a:ext cx="5534205" cy="259373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Use this box instead </a:t>
            </a:r>
            <a:br>
              <a:rPr lang="en-US" sz="5400" b="1" dirty="0" smtClean="0"/>
            </a:br>
            <a:r>
              <a:rPr lang="en-US" sz="5400" b="1" dirty="0" smtClean="0"/>
              <a:t>and turn up the volume!</a:t>
            </a:r>
            <a:endParaRPr lang="en-US" sz="5400" b="1" dirty="0"/>
          </a:p>
        </p:txBody>
      </p:sp>
      <p:pic>
        <p:nvPicPr>
          <p:cNvPr id="5" name="Content Placeholder 4" descr="Myanderings: &lt;strong&gt;Soapbox&lt;/strong&gt; Time! Again!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4" y="3311629"/>
            <a:ext cx="4762500" cy="31908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65826"/>
            <a:ext cx="5181600" cy="57111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Understand …</a:t>
            </a:r>
          </a:p>
          <a:p>
            <a:r>
              <a:rPr lang="en-US" dirty="0" smtClean="0"/>
              <a:t>what it means to advocate</a:t>
            </a:r>
          </a:p>
          <a:p>
            <a:r>
              <a:rPr lang="en-US" dirty="0" smtClean="0"/>
              <a:t>it is ok to speak up for what the kids need at your school</a:t>
            </a:r>
          </a:p>
          <a:p>
            <a:r>
              <a:rPr lang="en-US" dirty="0" smtClean="0"/>
              <a:t>the right way to advocate within your district</a:t>
            </a:r>
          </a:p>
          <a:p>
            <a:r>
              <a:rPr lang="en-US" dirty="0" smtClean="0"/>
              <a:t>it is about all kids; not just yours, mine or PTA kids</a:t>
            </a:r>
          </a:p>
          <a:p>
            <a:r>
              <a:rPr lang="en-US" dirty="0" smtClean="0"/>
              <a:t>the power that our voices have collectively </a:t>
            </a:r>
          </a:p>
          <a:p>
            <a:r>
              <a:rPr lang="en-US" dirty="0" smtClean="0"/>
              <a:t>PTA makes a difference</a:t>
            </a:r>
          </a:p>
          <a:p>
            <a:r>
              <a:rPr lang="en-US" dirty="0" smtClean="0"/>
              <a:t>you are someone’s hero somewhere because of what you are doing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31653" y="365125"/>
            <a:ext cx="10422147" cy="1672792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/>
              <a:t>II.  Transition </a:t>
            </a:r>
            <a:br>
              <a:rPr lang="en-US" sz="5000" b="1" dirty="0" smtClean="0"/>
            </a:br>
            <a:r>
              <a:rPr lang="en-US" sz="5000" b="1" dirty="0" smtClean="0"/>
              <a:t>Passing </a:t>
            </a:r>
            <a:r>
              <a:rPr lang="en-US" sz="5000" b="1" dirty="0" smtClean="0"/>
              <a:t>the Baton (gavel)</a:t>
            </a:r>
            <a:endParaRPr lang="en-US" sz="5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3226527"/>
            <a:ext cx="6777446" cy="3487782"/>
          </a:xfrm>
        </p:spPr>
        <p:txBody>
          <a:bodyPr>
            <a:normAutofit/>
          </a:bodyPr>
          <a:lstStyle/>
          <a:p>
            <a:r>
              <a:rPr lang="en-US" sz="3200" dirty="0"/>
              <a:t>How was that transition</a:t>
            </a:r>
            <a:r>
              <a:rPr lang="en-US" sz="3200" dirty="0" smtClean="0"/>
              <a:t>?</a:t>
            </a:r>
          </a:p>
          <a:p>
            <a:r>
              <a:rPr lang="en-US" sz="3200" dirty="0"/>
              <a:t>Did you receive any </a:t>
            </a:r>
            <a:r>
              <a:rPr lang="en-US" sz="3200" dirty="0" smtClean="0"/>
              <a:t>training </a:t>
            </a:r>
            <a:r>
              <a:rPr lang="en-US" sz="3200" dirty="0"/>
              <a:t>prior to assuming the role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Did you have the resources you needed?</a:t>
            </a:r>
          </a:p>
          <a:p>
            <a:r>
              <a:rPr lang="en-US" sz="3200" dirty="0" smtClean="0"/>
              <a:t>What </a:t>
            </a:r>
            <a:r>
              <a:rPr lang="en-US" sz="3200" dirty="0"/>
              <a:t>about mentoring?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 descr="&lt;strong&gt;Passing&lt;/strong&gt; the leadership &lt;strong&gt;baton&lt;/strong&gt; without letting go - CUInsight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91" y="2978331"/>
            <a:ext cx="4733109" cy="3879669"/>
          </a:xfr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838200" y="2181608"/>
            <a:ext cx="10147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Think back to when you took the position.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3841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1135</Words>
  <Application>Microsoft Office PowerPoint</Application>
  <PresentationFormat>Widescreen</PresentationFormat>
  <Paragraphs>184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myriad-pro</vt:lpstr>
      <vt:lpstr>Office Theme</vt:lpstr>
      <vt:lpstr>Leave it Better  Than You Found It!</vt:lpstr>
      <vt:lpstr>This workshop will focus on </vt:lpstr>
      <vt:lpstr>I.  How impactful are you/unit/council?     Lead the PTA way. </vt:lpstr>
      <vt:lpstr>A thoughtful plan provides the foundation for a successful PTA year.  Your plan should be aligned with the: </vt:lpstr>
      <vt:lpstr> Don’t just think outside of the box …  throw the box away! </vt:lpstr>
      <vt:lpstr>The new and improved!</vt:lpstr>
      <vt:lpstr>“I am KEY to the work of my PTA/PTSA Unit”</vt:lpstr>
      <vt:lpstr>Use this box instead  and turn up the volume!</vt:lpstr>
      <vt:lpstr>II.  Transition  Passing the Baton (gavel)</vt:lpstr>
      <vt:lpstr>How did you feel? </vt:lpstr>
      <vt:lpstr>Break the Cycle! </vt:lpstr>
      <vt:lpstr>PowerPoint Presentation</vt:lpstr>
      <vt:lpstr>Mentoring </vt:lpstr>
      <vt:lpstr>Celebrate with an officer installation!</vt:lpstr>
      <vt:lpstr>How does Leave No Trace apply to PTA?</vt:lpstr>
      <vt:lpstr>  III. Your Legacy  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Leave it Better Than You Found It!</dc:title>
  <dc:creator>HP</dc:creator>
  <cp:lastModifiedBy>Susan Rupert</cp:lastModifiedBy>
  <cp:revision>90</cp:revision>
  <dcterms:created xsi:type="dcterms:W3CDTF">2019-03-30T14:27:54Z</dcterms:created>
  <dcterms:modified xsi:type="dcterms:W3CDTF">2019-03-31T23:41:54Z</dcterms:modified>
</cp:coreProperties>
</file>