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289" r:id="rId6"/>
    <p:sldId id="291" r:id="rId7"/>
    <p:sldId id="292" r:id="rId8"/>
    <p:sldId id="293" r:id="rId9"/>
    <p:sldId id="271" r:id="rId10"/>
    <p:sldId id="288" r:id="rId11"/>
    <p:sldId id="270" r:id="rId12"/>
    <p:sldId id="272" r:id="rId13"/>
    <p:sldId id="257" r:id="rId14"/>
    <p:sldId id="263" r:id="rId15"/>
    <p:sldId id="281" r:id="rId16"/>
    <p:sldId id="258" r:id="rId17"/>
    <p:sldId id="279" r:id="rId18"/>
    <p:sldId id="282" r:id="rId19"/>
    <p:sldId id="283" r:id="rId20"/>
    <p:sldId id="280" r:id="rId21"/>
    <p:sldId id="278" r:id="rId22"/>
    <p:sldId id="262" r:id="rId23"/>
    <p:sldId id="260" r:id="rId24"/>
    <p:sldId id="261" r:id="rId25"/>
    <p:sldId id="286" r:id="rId26"/>
    <p:sldId id="268"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523" autoAdjust="0"/>
    <p:restoredTop sz="90941"/>
  </p:normalViewPr>
  <p:slideViewPr>
    <p:cSldViewPr>
      <p:cViewPr varScale="1">
        <p:scale>
          <a:sx n="70" d="100"/>
          <a:sy n="70" d="100"/>
        </p:scale>
        <p:origin x="96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1026">
            <a:extLst>
              <a:ext uri="{FF2B5EF4-FFF2-40B4-BE49-F238E27FC236}">
                <a16:creationId xmlns:a16="http://schemas.microsoft.com/office/drawing/2014/main" id="{F6AB5E06-EFB3-1E42-BB99-BE3C23F10FE6}"/>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8435" name="Rectangle 1027">
            <a:extLst>
              <a:ext uri="{FF2B5EF4-FFF2-40B4-BE49-F238E27FC236}">
                <a16:creationId xmlns:a16="http://schemas.microsoft.com/office/drawing/2014/main" id="{E78E44AF-A65F-3741-AEB6-8C1E04DFA7F2}"/>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16388"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1029">
            <a:extLst>
              <a:ext uri="{FF2B5EF4-FFF2-40B4-BE49-F238E27FC236}">
                <a16:creationId xmlns:a16="http://schemas.microsoft.com/office/drawing/2014/main" id="{12B4595F-6861-AF47-93EB-72B1202418B2}"/>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8438" name="Rectangle 1030">
            <a:extLst>
              <a:ext uri="{FF2B5EF4-FFF2-40B4-BE49-F238E27FC236}">
                <a16:creationId xmlns:a16="http://schemas.microsoft.com/office/drawing/2014/main" id="{F2F26F11-7818-9F4C-8467-A1ABFD6B2E87}"/>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8439" name="Rectangle 1031">
            <a:extLst>
              <a:ext uri="{FF2B5EF4-FFF2-40B4-BE49-F238E27FC236}">
                <a16:creationId xmlns:a16="http://schemas.microsoft.com/office/drawing/2014/main" id="{FCF253A1-D8C7-5949-B00D-F0C3A1FBC790}"/>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8F5AC97-9DC1-46D0-A934-1C46B9B3806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0E01E29E-9C5F-47DF-82F7-9DAA4AE0CFD3}" type="slidenum">
              <a:rPr lang="en-US" altLang="en-US" sz="1200" smtClean="0"/>
              <a:pPr/>
              <a:t>6</a:t>
            </a:fld>
            <a:endParaRPr lang="en-US" altLang="en-US" sz="1200"/>
          </a:p>
        </p:txBody>
      </p:sp>
      <p:sp>
        <p:nvSpPr>
          <p:cNvPr id="19458" name="Slide Image Placeholder 1"/>
          <p:cNvSpPr>
            <a:spLocks noGrp="1" noRot="1" noChangeAspect="1" noChangeArrowheads="1" noTextEdit="1"/>
          </p:cNvSpPr>
          <p:nvPr>
            <p:ph type="sldImg"/>
          </p:nvPr>
        </p:nvSpPr>
        <p:spPr>
          <a:noFill/>
          <a:ln/>
        </p:spPr>
      </p:sp>
      <p:sp>
        <p:nvSpPr>
          <p:cNvPr id="19459" name="Notes Placeholder 2"/>
          <p:cNvSpPr>
            <a:spLocks noGrp="1"/>
          </p:cNvSpPr>
          <p:nvPr>
            <p:ph type="body" idx="1"/>
          </p:nvPr>
        </p:nvSpPr>
        <p:spPr>
          <a:xfrm>
            <a:off x="685800" y="4343400"/>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457200" eaLnBrk="1" hangingPunct="1">
              <a:spcBef>
                <a:spcPct val="0"/>
              </a:spcBef>
            </a:pPr>
            <a:endParaRPr lang="en-US" altLang="en-US"/>
          </a:p>
        </p:txBody>
      </p:sp>
      <p:sp>
        <p:nvSpPr>
          <p:cNvPr id="194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Times New Roman" panose="02020603050405020304" pitchFamily="18" charset="0"/>
                <a:cs typeface="Times New Roman" panose="02020603050405020304" pitchFamily="18" charset="0"/>
              </a:defRPr>
            </a:lvl1pPr>
            <a:lvl2pPr marL="742950" indent="-285750" defTabSz="457200">
              <a:defRPr sz="2400">
                <a:solidFill>
                  <a:schemeClr val="tx1"/>
                </a:solidFill>
                <a:latin typeface="Times New Roman" panose="02020603050405020304" pitchFamily="18" charset="0"/>
                <a:cs typeface="Times New Roman" panose="02020603050405020304" pitchFamily="18" charset="0"/>
              </a:defRPr>
            </a:lvl2pPr>
            <a:lvl3pPr marL="1143000" indent="-228600" defTabSz="457200">
              <a:defRPr sz="2400">
                <a:solidFill>
                  <a:schemeClr val="tx1"/>
                </a:solidFill>
                <a:latin typeface="Times New Roman" panose="02020603050405020304" pitchFamily="18" charset="0"/>
                <a:cs typeface="Times New Roman" panose="02020603050405020304" pitchFamily="18" charset="0"/>
              </a:defRPr>
            </a:lvl3pPr>
            <a:lvl4pPr marL="1600200" indent="-228600" defTabSz="457200">
              <a:defRPr sz="2400">
                <a:solidFill>
                  <a:schemeClr val="tx1"/>
                </a:solidFill>
                <a:latin typeface="Times New Roman" panose="02020603050405020304" pitchFamily="18" charset="0"/>
                <a:cs typeface="Times New Roman" panose="02020603050405020304" pitchFamily="18" charset="0"/>
              </a:defRPr>
            </a:lvl4pPr>
            <a:lvl5pPr marL="2057400" indent="-228600" defTabSz="457200">
              <a:defRPr sz="2400">
                <a:solidFill>
                  <a:schemeClr val="tx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r" eaLnBrk="1" hangingPunct="1"/>
            <a:fld id="{A49A575A-C54F-4F56-89DF-DE8FDCC2C66E}" type="slidenum">
              <a:rPr lang="en-US" altLang="en-US" sz="1200">
                <a:latin typeface="Calibri" panose="020F0502020204030204" pitchFamily="34" charset="0"/>
                <a:ea typeface="MS PGothic" panose="020B0600070205080204" pitchFamily="34" charset="-128"/>
              </a:rPr>
              <a:pPr algn="r" eaLnBrk="1" hangingPunct="1"/>
              <a:t>6</a:t>
            </a:fld>
            <a:endParaRPr lang="en-US" altLang="en-US" sz="1200">
              <a:latin typeface="Calibri" panose="020F050202020403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ChangeArrowheads="1" noTextEdit="1"/>
          </p:cNvSpPr>
          <p:nvPr>
            <p:ph type="sldImg"/>
          </p:nvPr>
        </p:nvSpPr>
        <p:spPr>
          <a:ln/>
        </p:spPr>
      </p:sp>
      <p:sp>
        <p:nvSpPr>
          <p:cNvPr id="41986" name="Notes Placeholder 2"/>
          <p:cNvSpPr>
            <a:spLocks noGrp="1" noChangeArrowheads="1"/>
          </p:cNvSpPr>
          <p:nvPr>
            <p:ph type="body" idx="1"/>
          </p:nvPr>
        </p:nvSpPr>
        <p:spPr>
          <a:noFill/>
        </p:spPr>
        <p:txBody>
          <a:bodyPr/>
          <a:lstStyle/>
          <a:p>
            <a:endParaRPr lang="en-US" altLang="en-US"/>
          </a:p>
        </p:txBody>
      </p:sp>
      <p:sp>
        <p:nvSpPr>
          <p:cNvPr id="41987"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592C5D5A-DC93-400E-AA4F-7629B63B8F7D}" type="slidenum">
              <a:rPr lang="en-US" altLang="en-US" sz="1200" smtClean="0"/>
              <a:pPr/>
              <a:t>7</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25826F31-5DAB-E54C-A24D-FB136F90D30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7BA4BED-F495-2449-BD80-449A63E67EE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266E45A-FB13-444C-9363-58B2B116BD05}"/>
              </a:ext>
            </a:extLst>
          </p:cNvPr>
          <p:cNvSpPr>
            <a:spLocks noGrp="1" noChangeArrowheads="1"/>
          </p:cNvSpPr>
          <p:nvPr>
            <p:ph type="sldNum" sz="quarter" idx="12"/>
          </p:nvPr>
        </p:nvSpPr>
        <p:spPr>
          <a:ln/>
        </p:spPr>
        <p:txBody>
          <a:bodyPr/>
          <a:lstStyle>
            <a:lvl1pPr>
              <a:defRPr/>
            </a:lvl1pPr>
          </a:lstStyle>
          <a:p>
            <a:pPr>
              <a:defRPr/>
            </a:pPr>
            <a:fld id="{AB7D5CB6-2BF5-42F9-A5BC-10A9D8C6479F}" type="slidenum">
              <a:rPr lang="en-US" altLang="en-US"/>
              <a:pPr>
                <a:defRPr/>
              </a:pPr>
              <a:t>‹#›</a:t>
            </a:fld>
            <a:endParaRPr lang="en-US" altLang="en-US"/>
          </a:p>
        </p:txBody>
      </p:sp>
    </p:spTree>
    <p:extLst>
      <p:ext uri="{BB962C8B-B14F-4D97-AF65-F5344CB8AC3E}">
        <p14:creationId xmlns:p14="http://schemas.microsoft.com/office/powerpoint/2010/main" val="39070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5826F31-5DAB-E54C-A24D-FB136F90D30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7BA4BED-F495-2449-BD80-449A63E67EE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266E45A-FB13-444C-9363-58B2B116BD05}"/>
              </a:ext>
            </a:extLst>
          </p:cNvPr>
          <p:cNvSpPr>
            <a:spLocks noGrp="1" noChangeArrowheads="1"/>
          </p:cNvSpPr>
          <p:nvPr>
            <p:ph type="sldNum" sz="quarter" idx="12"/>
          </p:nvPr>
        </p:nvSpPr>
        <p:spPr>
          <a:ln/>
        </p:spPr>
        <p:txBody>
          <a:bodyPr/>
          <a:lstStyle>
            <a:lvl1pPr>
              <a:defRPr/>
            </a:lvl1pPr>
          </a:lstStyle>
          <a:p>
            <a:pPr>
              <a:defRPr/>
            </a:pPr>
            <a:fld id="{7A45F0EA-593A-46FA-88D6-5A3F0611794E}" type="slidenum">
              <a:rPr lang="en-US" altLang="en-US"/>
              <a:pPr>
                <a:defRPr/>
              </a:pPr>
              <a:t>‹#›</a:t>
            </a:fld>
            <a:endParaRPr lang="en-US" altLang="en-US"/>
          </a:p>
        </p:txBody>
      </p:sp>
    </p:spTree>
    <p:extLst>
      <p:ext uri="{BB962C8B-B14F-4D97-AF65-F5344CB8AC3E}">
        <p14:creationId xmlns:p14="http://schemas.microsoft.com/office/powerpoint/2010/main" val="3888591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5826F31-5DAB-E54C-A24D-FB136F90D30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7BA4BED-F495-2449-BD80-449A63E67EE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266E45A-FB13-444C-9363-58B2B116BD05}"/>
              </a:ext>
            </a:extLst>
          </p:cNvPr>
          <p:cNvSpPr>
            <a:spLocks noGrp="1" noChangeArrowheads="1"/>
          </p:cNvSpPr>
          <p:nvPr>
            <p:ph type="sldNum" sz="quarter" idx="12"/>
          </p:nvPr>
        </p:nvSpPr>
        <p:spPr>
          <a:ln/>
        </p:spPr>
        <p:txBody>
          <a:bodyPr/>
          <a:lstStyle>
            <a:lvl1pPr>
              <a:defRPr/>
            </a:lvl1pPr>
          </a:lstStyle>
          <a:p>
            <a:pPr>
              <a:defRPr/>
            </a:pPr>
            <a:fld id="{4ED7EEFC-9D59-4D42-9FA5-CE607FA3FB3D}" type="slidenum">
              <a:rPr lang="en-US" altLang="en-US"/>
              <a:pPr>
                <a:defRPr/>
              </a:pPr>
              <a:t>‹#›</a:t>
            </a:fld>
            <a:endParaRPr lang="en-US" altLang="en-US"/>
          </a:p>
        </p:txBody>
      </p:sp>
    </p:spTree>
    <p:extLst>
      <p:ext uri="{BB962C8B-B14F-4D97-AF65-F5344CB8AC3E}">
        <p14:creationId xmlns:p14="http://schemas.microsoft.com/office/powerpoint/2010/main" val="3391938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a:extLst/>
          </p:cNvPr>
          <p:cNvSpPr>
            <a:spLocks noGrp="1"/>
          </p:cNvSpPr>
          <p:nvPr>
            <p:ph type="chart" sz="half" idx="1"/>
          </p:nvPr>
        </p:nvSpPr>
        <p:spPr>
          <a:xfrm>
            <a:off x="685800" y="1981200"/>
            <a:ext cx="3810000" cy="4114800"/>
          </a:xfrm>
        </p:spPr>
        <p:txBody>
          <a:bodyPr/>
          <a:lstStyle/>
          <a:p>
            <a:pPr lvl="0"/>
            <a:endParaRPr lang="en-US" noProof="0"/>
          </a:p>
        </p:txBody>
      </p:sp>
      <p:sp>
        <p:nvSpPr>
          <p:cNvPr id="4" name="Text Placeholder 3">
            <a:extLst/>
          </p:cNvPr>
          <p:cNvSpPr>
            <a:spLocks noGrp="1"/>
          </p:cNvSpPr>
          <p:nvPr>
            <p:ph type="body"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5826F31-5DAB-E54C-A24D-FB136F90D30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7BA4BED-F495-2449-BD80-449A63E67EE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266E45A-FB13-444C-9363-58B2B116BD05}"/>
              </a:ext>
            </a:extLst>
          </p:cNvPr>
          <p:cNvSpPr>
            <a:spLocks noGrp="1" noChangeArrowheads="1"/>
          </p:cNvSpPr>
          <p:nvPr>
            <p:ph type="sldNum" sz="quarter" idx="12"/>
          </p:nvPr>
        </p:nvSpPr>
        <p:spPr>
          <a:ln/>
        </p:spPr>
        <p:txBody>
          <a:bodyPr/>
          <a:lstStyle>
            <a:lvl1pPr>
              <a:defRPr/>
            </a:lvl1pPr>
          </a:lstStyle>
          <a:p>
            <a:pPr>
              <a:defRPr/>
            </a:pPr>
            <a:fld id="{9F9164CC-BEE4-4A05-AF69-CC52DEDBC0E2}" type="slidenum">
              <a:rPr lang="en-US" altLang="en-US"/>
              <a:pPr>
                <a:defRPr/>
              </a:pPr>
              <a:t>‹#›</a:t>
            </a:fld>
            <a:endParaRPr lang="en-US" altLang="en-US"/>
          </a:p>
        </p:txBody>
      </p:sp>
    </p:spTree>
    <p:extLst>
      <p:ext uri="{BB962C8B-B14F-4D97-AF65-F5344CB8AC3E}">
        <p14:creationId xmlns:p14="http://schemas.microsoft.com/office/powerpoint/2010/main" val="1668759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a:extLst/>
          </p:cNvPr>
          <p:cNvSpPr>
            <a:spLocks noGrp="1"/>
          </p:cNvSpPr>
          <p:nvPr>
            <p:ph type="body"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a:extLst/>
          </p:cNvPr>
          <p:cNvSpPr>
            <a:spLocks noGrp="1"/>
          </p:cNvSpPr>
          <p:nvPr>
            <p:ph type="clipArt" sz="half" idx="2"/>
          </p:nvPr>
        </p:nvSpPr>
        <p:spPr>
          <a:xfrm>
            <a:off x="4648200" y="1981200"/>
            <a:ext cx="3810000" cy="4114800"/>
          </a:xfrm>
        </p:spPr>
        <p:txBody>
          <a:bodyPr/>
          <a:lstStyle/>
          <a:p>
            <a:pPr lvl="0"/>
            <a:endParaRPr lang="en-US" noProof="0"/>
          </a:p>
        </p:txBody>
      </p:sp>
      <p:sp>
        <p:nvSpPr>
          <p:cNvPr id="5" name="Rectangle 4">
            <a:extLst>
              <a:ext uri="{FF2B5EF4-FFF2-40B4-BE49-F238E27FC236}">
                <a16:creationId xmlns:a16="http://schemas.microsoft.com/office/drawing/2014/main" id="{25826F31-5DAB-E54C-A24D-FB136F90D30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7BA4BED-F495-2449-BD80-449A63E67EE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266E45A-FB13-444C-9363-58B2B116BD05}"/>
              </a:ext>
            </a:extLst>
          </p:cNvPr>
          <p:cNvSpPr>
            <a:spLocks noGrp="1" noChangeArrowheads="1"/>
          </p:cNvSpPr>
          <p:nvPr>
            <p:ph type="sldNum" sz="quarter" idx="12"/>
          </p:nvPr>
        </p:nvSpPr>
        <p:spPr>
          <a:ln/>
        </p:spPr>
        <p:txBody>
          <a:bodyPr/>
          <a:lstStyle>
            <a:lvl1pPr>
              <a:defRPr/>
            </a:lvl1pPr>
          </a:lstStyle>
          <a:p>
            <a:pPr>
              <a:defRPr/>
            </a:pPr>
            <a:fld id="{3F2B5D93-255F-46AE-B89A-9033E9F54AD3}" type="slidenum">
              <a:rPr lang="en-US" altLang="en-US"/>
              <a:pPr>
                <a:defRPr/>
              </a:pPr>
              <a:t>‹#›</a:t>
            </a:fld>
            <a:endParaRPr lang="en-US" altLang="en-US"/>
          </a:p>
        </p:txBody>
      </p:sp>
    </p:spTree>
    <p:extLst>
      <p:ext uri="{BB962C8B-B14F-4D97-AF65-F5344CB8AC3E}">
        <p14:creationId xmlns:p14="http://schemas.microsoft.com/office/powerpoint/2010/main" val="655088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85800" y="609600"/>
            <a:ext cx="7772400" cy="1143000"/>
          </a:xfrm>
        </p:spPr>
        <p:txBody>
          <a:bodyPr/>
          <a:lstStyle/>
          <a:p>
            <a:r>
              <a:rPr lang="en-US"/>
              <a:t>Click to edit Master title style</a:t>
            </a:r>
          </a:p>
        </p:txBody>
      </p:sp>
      <p:sp>
        <p:nvSpPr>
          <p:cNvPr id="3" name="Online Image Placeholder 2">
            <a:extLst/>
          </p:cNvPr>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a:extLst/>
          </p:cNvPr>
          <p:cNvSpPr>
            <a:spLocks noGrp="1"/>
          </p:cNvSpPr>
          <p:nvPr>
            <p:ph type="body"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5826F31-5DAB-E54C-A24D-FB136F90D30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7BA4BED-F495-2449-BD80-449A63E67EE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266E45A-FB13-444C-9363-58B2B116BD05}"/>
              </a:ext>
            </a:extLst>
          </p:cNvPr>
          <p:cNvSpPr>
            <a:spLocks noGrp="1" noChangeArrowheads="1"/>
          </p:cNvSpPr>
          <p:nvPr>
            <p:ph type="sldNum" sz="quarter" idx="12"/>
          </p:nvPr>
        </p:nvSpPr>
        <p:spPr>
          <a:ln/>
        </p:spPr>
        <p:txBody>
          <a:bodyPr/>
          <a:lstStyle>
            <a:lvl1pPr>
              <a:defRPr/>
            </a:lvl1pPr>
          </a:lstStyle>
          <a:p>
            <a:pPr>
              <a:defRPr/>
            </a:pPr>
            <a:fld id="{87B25041-1B43-4C91-9329-1633FC2FDA1D}" type="slidenum">
              <a:rPr lang="en-US" altLang="en-US"/>
              <a:pPr>
                <a:defRPr/>
              </a:pPr>
              <a:t>‹#›</a:t>
            </a:fld>
            <a:endParaRPr lang="en-US" altLang="en-US"/>
          </a:p>
        </p:txBody>
      </p:sp>
    </p:spTree>
    <p:extLst>
      <p:ext uri="{BB962C8B-B14F-4D97-AF65-F5344CB8AC3E}">
        <p14:creationId xmlns:p14="http://schemas.microsoft.com/office/powerpoint/2010/main" val="16315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5826F31-5DAB-E54C-A24D-FB136F90D30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7BA4BED-F495-2449-BD80-449A63E67EE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266E45A-FB13-444C-9363-58B2B116BD05}"/>
              </a:ext>
            </a:extLst>
          </p:cNvPr>
          <p:cNvSpPr>
            <a:spLocks noGrp="1" noChangeArrowheads="1"/>
          </p:cNvSpPr>
          <p:nvPr>
            <p:ph type="sldNum" sz="quarter" idx="12"/>
          </p:nvPr>
        </p:nvSpPr>
        <p:spPr>
          <a:ln/>
        </p:spPr>
        <p:txBody>
          <a:bodyPr/>
          <a:lstStyle>
            <a:lvl1pPr>
              <a:defRPr/>
            </a:lvl1pPr>
          </a:lstStyle>
          <a:p>
            <a:pPr>
              <a:defRPr/>
            </a:pPr>
            <a:fld id="{5BE9EDA3-8F7E-42CF-87BC-C8FF33BF4BFF}" type="slidenum">
              <a:rPr lang="en-US" altLang="en-US"/>
              <a:pPr>
                <a:defRPr/>
              </a:pPr>
              <a:t>‹#›</a:t>
            </a:fld>
            <a:endParaRPr lang="en-US" altLang="en-US"/>
          </a:p>
        </p:txBody>
      </p:sp>
    </p:spTree>
    <p:extLst>
      <p:ext uri="{BB962C8B-B14F-4D97-AF65-F5344CB8AC3E}">
        <p14:creationId xmlns:p14="http://schemas.microsoft.com/office/powerpoint/2010/main" val="3561813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25826F31-5DAB-E54C-A24D-FB136F90D30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7BA4BED-F495-2449-BD80-449A63E67EE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266E45A-FB13-444C-9363-58B2B116BD05}"/>
              </a:ext>
            </a:extLst>
          </p:cNvPr>
          <p:cNvSpPr>
            <a:spLocks noGrp="1" noChangeArrowheads="1"/>
          </p:cNvSpPr>
          <p:nvPr>
            <p:ph type="sldNum" sz="quarter" idx="12"/>
          </p:nvPr>
        </p:nvSpPr>
        <p:spPr>
          <a:ln/>
        </p:spPr>
        <p:txBody>
          <a:bodyPr/>
          <a:lstStyle>
            <a:lvl1pPr>
              <a:defRPr/>
            </a:lvl1pPr>
          </a:lstStyle>
          <a:p>
            <a:pPr>
              <a:defRPr/>
            </a:pPr>
            <a:fld id="{6BF2D2E9-5E3B-4CA3-9DA2-9FAC250349B8}" type="slidenum">
              <a:rPr lang="en-US" altLang="en-US"/>
              <a:pPr>
                <a:defRPr/>
              </a:pPr>
              <a:t>‹#›</a:t>
            </a:fld>
            <a:endParaRPr lang="en-US" altLang="en-US"/>
          </a:p>
        </p:txBody>
      </p:sp>
    </p:spTree>
    <p:extLst>
      <p:ext uri="{BB962C8B-B14F-4D97-AF65-F5344CB8AC3E}">
        <p14:creationId xmlns:p14="http://schemas.microsoft.com/office/powerpoint/2010/main" val="13162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5826F31-5DAB-E54C-A24D-FB136F90D30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7BA4BED-F495-2449-BD80-449A63E67EE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266E45A-FB13-444C-9363-58B2B116BD05}"/>
              </a:ext>
            </a:extLst>
          </p:cNvPr>
          <p:cNvSpPr>
            <a:spLocks noGrp="1" noChangeArrowheads="1"/>
          </p:cNvSpPr>
          <p:nvPr>
            <p:ph type="sldNum" sz="quarter" idx="12"/>
          </p:nvPr>
        </p:nvSpPr>
        <p:spPr>
          <a:ln/>
        </p:spPr>
        <p:txBody>
          <a:bodyPr/>
          <a:lstStyle>
            <a:lvl1pPr>
              <a:defRPr/>
            </a:lvl1pPr>
          </a:lstStyle>
          <a:p>
            <a:pPr>
              <a:defRPr/>
            </a:pPr>
            <a:fld id="{813768FD-89D6-4B71-A9CD-2787093402F8}" type="slidenum">
              <a:rPr lang="en-US" altLang="en-US"/>
              <a:pPr>
                <a:defRPr/>
              </a:pPr>
              <a:t>‹#›</a:t>
            </a:fld>
            <a:endParaRPr lang="en-US" altLang="en-US"/>
          </a:p>
        </p:txBody>
      </p:sp>
    </p:spTree>
    <p:extLst>
      <p:ext uri="{BB962C8B-B14F-4D97-AF65-F5344CB8AC3E}">
        <p14:creationId xmlns:p14="http://schemas.microsoft.com/office/powerpoint/2010/main" val="2787969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5826F31-5DAB-E54C-A24D-FB136F90D30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37BA4BED-F495-2449-BD80-449A63E67EE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C266E45A-FB13-444C-9363-58B2B116BD05}"/>
              </a:ext>
            </a:extLst>
          </p:cNvPr>
          <p:cNvSpPr>
            <a:spLocks noGrp="1" noChangeArrowheads="1"/>
          </p:cNvSpPr>
          <p:nvPr>
            <p:ph type="sldNum" sz="quarter" idx="12"/>
          </p:nvPr>
        </p:nvSpPr>
        <p:spPr>
          <a:ln/>
        </p:spPr>
        <p:txBody>
          <a:bodyPr/>
          <a:lstStyle>
            <a:lvl1pPr>
              <a:defRPr/>
            </a:lvl1pPr>
          </a:lstStyle>
          <a:p>
            <a:pPr>
              <a:defRPr/>
            </a:pPr>
            <a:fld id="{26C64700-6EB6-460F-888E-AD710EE28C56}" type="slidenum">
              <a:rPr lang="en-US" altLang="en-US"/>
              <a:pPr>
                <a:defRPr/>
              </a:pPr>
              <a:t>‹#›</a:t>
            </a:fld>
            <a:endParaRPr lang="en-US" altLang="en-US"/>
          </a:p>
        </p:txBody>
      </p:sp>
    </p:spTree>
    <p:extLst>
      <p:ext uri="{BB962C8B-B14F-4D97-AF65-F5344CB8AC3E}">
        <p14:creationId xmlns:p14="http://schemas.microsoft.com/office/powerpoint/2010/main" val="3444457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5826F31-5DAB-E54C-A24D-FB136F90D30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37BA4BED-F495-2449-BD80-449A63E67EE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C266E45A-FB13-444C-9363-58B2B116BD05}"/>
              </a:ext>
            </a:extLst>
          </p:cNvPr>
          <p:cNvSpPr>
            <a:spLocks noGrp="1" noChangeArrowheads="1"/>
          </p:cNvSpPr>
          <p:nvPr>
            <p:ph type="sldNum" sz="quarter" idx="12"/>
          </p:nvPr>
        </p:nvSpPr>
        <p:spPr>
          <a:ln/>
        </p:spPr>
        <p:txBody>
          <a:bodyPr/>
          <a:lstStyle>
            <a:lvl1pPr>
              <a:defRPr/>
            </a:lvl1pPr>
          </a:lstStyle>
          <a:p>
            <a:pPr>
              <a:defRPr/>
            </a:pPr>
            <a:fld id="{133BABFA-05FA-4ADF-812D-0880C3C7422B}" type="slidenum">
              <a:rPr lang="en-US" altLang="en-US"/>
              <a:pPr>
                <a:defRPr/>
              </a:pPr>
              <a:t>‹#›</a:t>
            </a:fld>
            <a:endParaRPr lang="en-US" altLang="en-US"/>
          </a:p>
        </p:txBody>
      </p:sp>
    </p:spTree>
    <p:extLst>
      <p:ext uri="{BB962C8B-B14F-4D97-AF65-F5344CB8AC3E}">
        <p14:creationId xmlns:p14="http://schemas.microsoft.com/office/powerpoint/2010/main" val="2742893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5826F31-5DAB-E54C-A24D-FB136F90D30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37BA4BED-F495-2449-BD80-449A63E67EE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C266E45A-FB13-444C-9363-58B2B116BD05}"/>
              </a:ext>
            </a:extLst>
          </p:cNvPr>
          <p:cNvSpPr>
            <a:spLocks noGrp="1" noChangeArrowheads="1"/>
          </p:cNvSpPr>
          <p:nvPr>
            <p:ph type="sldNum" sz="quarter" idx="12"/>
          </p:nvPr>
        </p:nvSpPr>
        <p:spPr>
          <a:ln/>
        </p:spPr>
        <p:txBody>
          <a:bodyPr/>
          <a:lstStyle>
            <a:lvl1pPr>
              <a:defRPr/>
            </a:lvl1pPr>
          </a:lstStyle>
          <a:p>
            <a:pPr>
              <a:defRPr/>
            </a:pPr>
            <a:fld id="{657BAC04-BD67-429B-9367-A214F117CEB2}" type="slidenum">
              <a:rPr lang="en-US" altLang="en-US"/>
              <a:pPr>
                <a:defRPr/>
              </a:pPr>
              <a:t>‹#›</a:t>
            </a:fld>
            <a:endParaRPr lang="en-US" altLang="en-US"/>
          </a:p>
        </p:txBody>
      </p:sp>
    </p:spTree>
    <p:extLst>
      <p:ext uri="{BB962C8B-B14F-4D97-AF65-F5344CB8AC3E}">
        <p14:creationId xmlns:p14="http://schemas.microsoft.com/office/powerpoint/2010/main" val="3958828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25826F31-5DAB-E54C-A24D-FB136F90D30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7BA4BED-F495-2449-BD80-449A63E67EE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266E45A-FB13-444C-9363-58B2B116BD05}"/>
              </a:ext>
            </a:extLst>
          </p:cNvPr>
          <p:cNvSpPr>
            <a:spLocks noGrp="1" noChangeArrowheads="1"/>
          </p:cNvSpPr>
          <p:nvPr>
            <p:ph type="sldNum" sz="quarter" idx="12"/>
          </p:nvPr>
        </p:nvSpPr>
        <p:spPr>
          <a:ln/>
        </p:spPr>
        <p:txBody>
          <a:bodyPr/>
          <a:lstStyle>
            <a:lvl1pPr>
              <a:defRPr/>
            </a:lvl1pPr>
          </a:lstStyle>
          <a:p>
            <a:pPr>
              <a:defRPr/>
            </a:pPr>
            <a:fld id="{843580B4-D755-490F-9381-17FF53E4CA8C}" type="slidenum">
              <a:rPr lang="en-US" altLang="en-US"/>
              <a:pPr>
                <a:defRPr/>
              </a:pPr>
              <a:t>‹#›</a:t>
            </a:fld>
            <a:endParaRPr lang="en-US" altLang="en-US"/>
          </a:p>
        </p:txBody>
      </p:sp>
    </p:spTree>
    <p:extLst>
      <p:ext uri="{BB962C8B-B14F-4D97-AF65-F5344CB8AC3E}">
        <p14:creationId xmlns:p14="http://schemas.microsoft.com/office/powerpoint/2010/main" val="2434372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25826F31-5DAB-E54C-A24D-FB136F90D30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7BA4BED-F495-2449-BD80-449A63E67EE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266E45A-FB13-444C-9363-58B2B116BD05}"/>
              </a:ext>
            </a:extLst>
          </p:cNvPr>
          <p:cNvSpPr>
            <a:spLocks noGrp="1" noChangeArrowheads="1"/>
          </p:cNvSpPr>
          <p:nvPr>
            <p:ph type="sldNum" sz="quarter" idx="12"/>
          </p:nvPr>
        </p:nvSpPr>
        <p:spPr>
          <a:ln/>
        </p:spPr>
        <p:txBody>
          <a:bodyPr/>
          <a:lstStyle>
            <a:lvl1pPr>
              <a:defRPr/>
            </a:lvl1pPr>
          </a:lstStyle>
          <a:p>
            <a:pPr>
              <a:defRPr/>
            </a:pPr>
            <a:fld id="{57020700-3DA8-4718-8A32-5860B8D86254}" type="slidenum">
              <a:rPr lang="en-US" altLang="en-US"/>
              <a:pPr>
                <a:defRPr/>
              </a:pPr>
              <a:t>‹#›</a:t>
            </a:fld>
            <a:endParaRPr lang="en-US" altLang="en-US"/>
          </a:p>
        </p:txBody>
      </p:sp>
    </p:spTree>
    <p:extLst>
      <p:ext uri="{BB962C8B-B14F-4D97-AF65-F5344CB8AC3E}">
        <p14:creationId xmlns:p14="http://schemas.microsoft.com/office/powerpoint/2010/main" val="3003110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5826F31-5DAB-E54C-A24D-FB136F90D308}"/>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37BA4BED-F495-2449-BD80-449A63E67EE1}"/>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C266E45A-FB13-444C-9363-58B2B116BD05}"/>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94CE40D-0D1E-41A6-A417-322F4A0AF7D4}"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5893855" y="640081"/>
            <a:ext cx="2770084" cy="3793488"/>
          </a:xfrm>
          <a:noFill/>
        </p:spPr>
        <p:txBody>
          <a:bodyPr>
            <a:normAutofit/>
          </a:bodyPr>
          <a:lstStyle/>
          <a:p>
            <a:pPr algn="l" eaLnBrk="1" hangingPunct="1"/>
            <a:r>
              <a:rPr lang="en-US" altLang="en-US" sz="4200">
                <a:latin typeface="Cambria" panose="02040503050406030204" pitchFamily="18" charset="0"/>
              </a:rPr>
              <a:t>Legislation and Advocacy</a:t>
            </a:r>
          </a:p>
        </p:txBody>
      </p:sp>
      <p:sp>
        <p:nvSpPr>
          <p:cNvPr id="17410" name="Rectangle 3"/>
          <p:cNvSpPr>
            <a:spLocks noGrp="1" noChangeArrowheads="1"/>
          </p:cNvSpPr>
          <p:nvPr>
            <p:ph type="subTitle" idx="1"/>
          </p:nvPr>
        </p:nvSpPr>
        <p:spPr>
          <a:xfrm>
            <a:off x="5893854" y="4571999"/>
            <a:ext cx="2770085" cy="1645921"/>
          </a:xfrm>
          <a:noFill/>
        </p:spPr>
        <p:txBody>
          <a:bodyPr>
            <a:normAutofit/>
          </a:bodyPr>
          <a:lstStyle/>
          <a:p>
            <a:pPr algn="l" eaLnBrk="1" hangingPunct="1">
              <a:spcBef>
                <a:spcPct val="50000"/>
              </a:spcBef>
              <a:buFontTx/>
              <a:buNone/>
            </a:pPr>
            <a:r>
              <a:rPr lang="en-US" altLang="en-US" sz="2200">
                <a:latin typeface="Bookman Old Style" panose="02050604050505020204" pitchFamily="18" charset="0"/>
              </a:rPr>
              <a:t>Kristina Wilmoth, </a:t>
            </a:r>
            <a:br>
              <a:rPr lang="en-US" altLang="en-US" sz="2200">
                <a:latin typeface="Bookman Old Style" panose="02050604050505020204" pitchFamily="18" charset="0"/>
              </a:rPr>
            </a:br>
            <a:r>
              <a:rPr lang="en-US" altLang="en-US" sz="2200">
                <a:latin typeface="Bookman Old Style" panose="02050604050505020204" pitchFamily="18" charset="0"/>
              </a:rPr>
              <a:t>VP &amp; Director of Legislation and Advocacy</a:t>
            </a:r>
          </a:p>
        </p:txBody>
      </p:sp>
      <p:sp>
        <p:nvSpPr>
          <p:cNvPr id="17412" name="Rectangle 134">
            <a:extLst>
              <a:ext uri="{FF2B5EF4-FFF2-40B4-BE49-F238E27FC236}">
                <a16:creationId xmlns:a16="http://schemas.microsoft.com/office/drawing/2014/main" id="{71FC7D98-7B8B-402A-90FC-F027482F21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74555"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481" y="640091"/>
            <a:ext cx="469959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flag&#10;&#10;Description automatically generated">
            <a:extLst>
              <a:ext uri="{FF2B5EF4-FFF2-40B4-BE49-F238E27FC236}">
                <a16:creationId xmlns:a16="http://schemas.microsoft.com/office/drawing/2014/main" id="{AB3FF342-072D-DD42-8AC3-000FC49EF794}"/>
              </a:ext>
            </a:extLst>
          </p:cNvPr>
          <p:cNvPicPr>
            <a:picLocks noChangeAspect="1"/>
          </p:cNvPicPr>
          <p:nvPr/>
        </p:nvPicPr>
        <p:blipFill rotWithShape="1">
          <a:blip r:embed="rId2">
            <a:extLst>
              <a:ext uri="{28A0092B-C50C-407E-A947-70E740481C1C}">
                <a14:useLocalDpi xmlns:a14="http://schemas.microsoft.com/office/drawing/2010/main" val="0"/>
              </a:ext>
            </a:extLst>
          </a:blip>
          <a:srcRect l="7132" r="36264" b="1"/>
          <a:stretch/>
        </p:blipFill>
        <p:spPr>
          <a:xfrm>
            <a:off x="611855" y="804672"/>
            <a:ext cx="4450842" cy="5248656"/>
          </a:xfrm>
          <a:prstGeom prst="rect">
            <a:avLst/>
          </a:prstGeom>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altLang="en-US">
                <a:latin typeface="Cambria" panose="02040503050406030204" pitchFamily="18" charset="0"/>
              </a:rPr>
              <a:t>Advocacy begins with you</a:t>
            </a:r>
            <a:r>
              <a:rPr lang="en-US" altLang="en-US">
                <a:latin typeface="Bookman Old Style" panose="02050604050505020204" pitchFamily="18" charset="0"/>
              </a:rPr>
              <a:t>…</a:t>
            </a:r>
            <a:endParaRPr lang="en-US" altLang="en-US">
              <a:latin typeface="Cambria" panose="02040503050406030204" pitchFamily="18" charset="0"/>
            </a:endParaRPr>
          </a:p>
        </p:txBody>
      </p:sp>
      <p:sp>
        <p:nvSpPr>
          <p:cNvPr id="23555" name="Rectangle 4"/>
          <p:cNvSpPr>
            <a:spLocks noGrp="1" noChangeArrowheads="1"/>
          </p:cNvSpPr>
          <p:nvPr>
            <p:ph type="body" sz="half" idx="2"/>
          </p:nvPr>
        </p:nvSpPr>
        <p:spPr>
          <a:xfrm>
            <a:off x="4953000" y="1600200"/>
            <a:ext cx="3810000" cy="4949825"/>
          </a:xfrm>
        </p:spPr>
        <p:txBody>
          <a:bodyPr/>
          <a:lstStyle/>
          <a:p>
            <a:pPr eaLnBrk="1" hangingPunct="1"/>
            <a:r>
              <a:rPr lang="en-US" altLang="en-US" sz="2000">
                <a:latin typeface="Cambria" panose="02040503050406030204" pitchFamily="18" charset="0"/>
              </a:rPr>
              <a:t>Regularly attend PTA Meetings</a:t>
            </a:r>
          </a:p>
          <a:p>
            <a:pPr eaLnBrk="1" hangingPunct="1"/>
            <a:r>
              <a:rPr lang="en-US" altLang="en-US" sz="2000">
                <a:latin typeface="Cambria" panose="02040503050406030204" pitchFamily="18" charset="0"/>
              </a:rPr>
              <a:t>Attend school board meetings</a:t>
            </a:r>
          </a:p>
          <a:p>
            <a:pPr eaLnBrk="1" hangingPunct="1"/>
            <a:r>
              <a:rPr lang="en-US" altLang="en-US" sz="2000">
                <a:latin typeface="Cambria" panose="02040503050406030204" pitchFamily="18" charset="0"/>
              </a:rPr>
              <a:t>Join JC/DC</a:t>
            </a:r>
          </a:p>
          <a:p>
            <a:pPr eaLnBrk="1" hangingPunct="1"/>
            <a:r>
              <a:rPr lang="en-US" altLang="en-US" sz="2000">
                <a:latin typeface="Cambria" panose="02040503050406030204" pitchFamily="18" charset="0"/>
              </a:rPr>
              <a:t>Ask to receive MO Capitol Chatter (monthly Leg Report) or Kansas Vote Counts</a:t>
            </a:r>
          </a:p>
          <a:p>
            <a:pPr eaLnBrk="1" hangingPunct="1"/>
            <a:r>
              <a:rPr lang="en-US" altLang="en-US" sz="2000">
                <a:latin typeface="Cambria" panose="02040503050406030204" pitchFamily="18" charset="0"/>
              </a:rPr>
              <a:t>Register to vote and vote</a:t>
            </a:r>
          </a:p>
          <a:p>
            <a:pPr eaLnBrk="1" hangingPunct="1"/>
            <a:r>
              <a:rPr lang="en-US" altLang="en-US" sz="2000">
                <a:latin typeface="Cambria" panose="02040503050406030204" pitchFamily="18" charset="0"/>
              </a:rPr>
              <a:t>Hold a candidate forum</a:t>
            </a:r>
          </a:p>
          <a:p>
            <a:pPr eaLnBrk="1" hangingPunct="1"/>
            <a:r>
              <a:rPr lang="en-US" altLang="en-US" sz="2000">
                <a:latin typeface="Cambria" panose="02040503050406030204" pitchFamily="18" charset="0"/>
              </a:rPr>
              <a:t>Contact legislators when Action Alerts are published</a:t>
            </a:r>
          </a:p>
          <a:p>
            <a:pPr eaLnBrk="1" hangingPunct="1"/>
            <a:r>
              <a:rPr lang="en-US" altLang="en-US" sz="2000">
                <a:latin typeface="Cambria" panose="02040503050406030204" pitchFamily="18" charset="0"/>
              </a:rPr>
              <a:t>Meet candidates for office and ask questions</a:t>
            </a:r>
          </a:p>
          <a:p>
            <a:pPr eaLnBrk="1" hangingPunct="1"/>
            <a:endParaRPr lang="en-US" altLang="en-US" sz="2000">
              <a:latin typeface="Cambria" panose="02040503050406030204" pitchFamily="18" charset="0"/>
            </a:endParaRPr>
          </a:p>
        </p:txBody>
      </p:sp>
      <p:pic>
        <p:nvPicPr>
          <p:cNvPr id="23556" name="Picture 6" descr="C:\Users\ADMIN\Desktop\legc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4495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descr="C:\Users\ADMIN\Desktop\sc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114800"/>
            <a:ext cx="270827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altLang="en-US" sz="3600">
                <a:latin typeface="Cambria" panose="02040503050406030204" pitchFamily="18" charset="0"/>
              </a:rPr>
              <a:t>By becoming and Advocate you..</a:t>
            </a:r>
          </a:p>
        </p:txBody>
      </p:sp>
      <p:sp>
        <p:nvSpPr>
          <p:cNvPr id="24578" name="Rectangle 3"/>
          <p:cNvSpPr>
            <a:spLocks noGrp="1" noChangeArrowheads="1"/>
          </p:cNvSpPr>
          <p:nvPr>
            <p:ph type="body" sz="half" idx="1"/>
          </p:nvPr>
        </p:nvSpPr>
        <p:spPr/>
        <p:txBody>
          <a:bodyPr/>
          <a:lstStyle/>
          <a:p>
            <a:pPr eaLnBrk="1" hangingPunct="1">
              <a:lnSpc>
                <a:spcPct val="90000"/>
              </a:lnSpc>
            </a:pPr>
            <a:r>
              <a:rPr lang="en-US" altLang="en-US" sz="2800">
                <a:latin typeface="Cambria" panose="02040503050406030204" pitchFamily="18" charset="0"/>
              </a:rPr>
              <a:t>Keep the interest of PTA on the minds of policy makers.</a:t>
            </a:r>
          </a:p>
          <a:p>
            <a:pPr eaLnBrk="1" hangingPunct="1">
              <a:lnSpc>
                <a:spcPct val="90000"/>
              </a:lnSpc>
            </a:pPr>
            <a:r>
              <a:rPr lang="en-US" altLang="en-US" sz="2800">
                <a:latin typeface="Cambria" panose="02040503050406030204" pitchFamily="18" charset="0"/>
              </a:rPr>
              <a:t>Engage policy makers in a dialog that benefits PTA.</a:t>
            </a:r>
          </a:p>
          <a:p>
            <a:pPr eaLnBrk="1" hangingPunct="1">
              <a:lnSpc>
                <a:spcPct val="90000"/>
              </a:lnSpc>
            </a:pPr>
            <a:r>
              <a:rPr lang="en-US" altLang="en-US" sz="2800">
                <a:latin typeface="Cambria" panose="02040503050406030204" pitchFamily="18" charset="0"/>
              </a:rPr>
              <a:t>Effect the change that will benefit our children for generations to come.</a:t>
            </a:r>
          </a:p>
        </p:txBody>
      </p:sp>
      <p:pic>
        <p:nvPicPr>
          <p:cNvPr id="24579" name="Picture 9" descr="C:\Users\ADMIN\Desktop\what is an advocate.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48200" y="2911475"/>
            <a:ext cx="3810000" cy="2254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143000" y="838200"/>
            <a:ext cx="73152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400"/>
              <a:t>Who are PTA Advocates?</a:t>
            </a:r>
          </a:p>
          <a:p>
            <a:pPr eaLnBrk="1" hangingPunct="1">
              <a:spcBef>
                <a:spcPct val="0"/>
              </a:spcBef>
              <a:buFontTx/>
              <a:buNone/>
            </a:pPr>
            <a:endParaRPr lang="en-US" altLang="en-US" sz="2400"/>
          </a:p>
          <a:p>
            <a:pPr eaLnBrk="1" hangingPunct="1">
              <a:spcBef>
                <a:spcPct val="0"/>
              </a:spcBef>
              <a:buFontTx/>
              <a:buNone/>
            </a:pPr>
            <a:r>
              <a:rPr lang="en-US" altLang="en-US" sz="2400"/>
              <a:t> PTA advocates speak up for every child to ensure a high-quality public education, no matter the race, ethnicity, disability, gender, income or place of birth. </a:t>
            </a:r>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r>
              <a:rPr lang="en-US" altLang="en-US" sz="2400"/>
              <a:t>PTA advocates engage families in schools, communities and all levels of government to protect the rights of all children and families. </a:t>
            </a:r>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r>
              <a:rPr lang="en-US" altLang="en-US" sz="2400"/>
              <a:t>YOU! You are a PTA Advocate.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altLang="en-US" sz="3600">
                <a:latin typeface="Cambria" panose="02040503050406030204" pitchFamily="18" charset="0"/>
              </a:rPr>
              <a:t>The most important tool you have is to vote!</a:t>
            </a:r>
          </a:p>
        </p:txBody>
      </p:sp>
      <p:sp>
        <p:nvSpPr>
          <p:cNvPr id="26626" name="Rectangle 3"/>
          <p:cNvSpPr>
            <a:spLocks noGrp="1" noChangeArrowheads="1"/>
          </p:cNvSpPr>
          <p:nvPr>
            <p:ph type="body" sz="half" idx="1"/>
          </p:nvPr>
        </p:nvSpPr>
        <p:spPr/>
        <p:txBody>
          <a:bodyPr/>
          <a:lstStyle/>
          <a:p>
            <a:pPr eaLnBrk="1" hangingPunct="1"/>
            <a:r>
              <a:rPr lang="en-US" altLang="en-US" sz="1800" dirty="0">
                <a:latin typeface="Cambria" panose="02040503050406030204" pitchFamily="18" charset="0"/>
              </a:rPr>
              <a:t>Consider holding a voter</a:t>
            </a:r>
            <a:r>
              <a:rPr lang="en-US" altLang="en-US" sz="1800" dirty="0">
                <a:latin typeface="Bookman Old Style" panose="02050604050505020204" pitchFamily="18" charset="0"/>
              </a:rPr>
              <a:t>’</a:t>
            </a:r>
            <a:r>
              <a:rPr lang="en-US" altLang="en-US" sz="1800" dirty="0">
                <a:latin typeface="Cambria" panose="02040503050406030204" pitchFamily="18" charset="0"/>
              </a:rPr>
              <a:t>s registration event.</a:t>
            </a:r>
          </a:p>
          <a:p>
            <a:pPr eaLnBrk="1" hangingPunct="1"/>
            <a:r>
              <a:rPr lang="en-US" altLang="en-US" sz="1800" dirty="0">
                <a:latin typeface="Cambria" panose="02040503050406030204" pitchFamily="18" charset="0"/>
              </a:rPr>
              <a:t>Provide information on the candidates to our members. How do I learn about issues?</a:t>
            </a:r>
          </a:p>
          <a:p>
            <a:pPr eaLnBrk="1" hangingPunct="1"/>
            <a:r>
              <a:rPr lang="en-US" altLang="en-US" sz="1800" dirty="0">
                <a:latin typeface="Cambria" panose="02040503050406030204" pitchFamily="18" charset="0"/>
              </a:rPr>
              <a:t>Local school board elections are the best way parents can impact the education of their children.</a:t>
            </a:r>
          </a:p>
          <a:p>
            <a:pPr eaLnBrk="1" hangingPunct="1"/>
            <a:r>
              <a:rPr lang="en-US" altLang="en-US" sz="1800" dirty="0">
                <a:latin typeface="Cambria" panose="02040503050406030204" pitchFamily="18" charset="0"/>
              </a:rPr>
              <a:t>Post candidate information on your website or newsletters.</a:t>
            </a:r>
          </a:p>
          <a:p>
            <a:pPr eaLnBrk="1" hangingPunct="1"/>
            <a:r>
              <a:rPr lang="en-US" altLang="en-US" sz="1800" dirty="0">
                <a:latin typeface="Cambria" panose="02040503050406030204" pitchFamily="18" charset="0"/>
              </a:rPr>
              <a:t>MAKE SURE YOU VOTE!!!</a:t>
            </a:r>
          </a:p>
          <a:p>
            <a:pPr eaLnBrk="1" hangingPunct="1"/>
            <a:endParaRPr lang="en-US" altLang="en-US" sz="1800" dirty="0">
              <a:latin typeface="Cambria" panose="02040503050406030204" pitchFamily="18" charset="0"/>
            </a:endParaRPr>
          </a:p>
          <a:p>
            <a:pPr eaLnBrk="1" hangingPunct="1"/>
            <a:endParaRPr lang="en-US" altLang="en-US" sz="1800" dirty="0">
              <a:latin typeface="Cambria" panose="02040503050406030204" pitchFamily="18" charset="0"/>
            </a:endParaRPr>
          </a:p>
        </p:txBody>
      </p:sp>
      <p:pic>
        <p:nvPicPr>
          <p:cNvPr id="26627" name="Picture 6" descr="C:\Users\ADMIN\Desktop\vote.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48200" y="2125663"/>
            <a:ext cx="3810000" cy="3825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3301783"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649" name="Rectangle 2"/>
          <p:cNvSpPr>
            <a:spLocks noGrp="1" noChangeArrowheads="1"/>
          </p:cNvSpPr>
          <p:nvPr>
            <p:ph type="title"/>
          </p:nvPr>
        </p:nvSpPr>
        <p:spPr>
          <a:xfrm>
            <a:off x="591349" y="780655"/>
            <a:ext cx="2813747" cy="3261168"/>
          </a:xfrm>
        </p:spPr>
        <p:txBody>
          <a:bodyPr>
            <a:normAutofit/>
          </a:bodyPr>
          <a:lstStyle/>
          <a:p>
            <a:pPr eaLnBrk="1" hangingPunct="1"/>
            <a:r>
              <a:rPr lang="en-US" altLang="en-US">
                <a:solidFill>
                  <a:srgbClr val="FFFFFF"/>
                </a:solidFill>
                <a:latin typeface="Cambria" panose="02040503050406030204" pitchFamily="18" charset="0"/>
              </a:rPr>
              <a:t>Federal Legislation</a:t>
            </a:r>
          </a:p>
        </p:txBody>
      </p:sp>
      <p:sp>
        <p:nvSpPr>
          <p:cNvPr id="74" name="Rectangle 73">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63782" y="458922"/>
            <a:ext cx="1603552" cy="1877811"/>
          </a:xfrm>
          <a:prstGeom prst="rect">
            <a:avLst/>
          </a:prstGeom>
          <a:solidFill>
            <a:srgbClr val="20436B"/>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63782" y="2469002"/>
            <a:ext cx="1609521" cy="1898903"/>
          </a:xfrm>
          <a:prstGeom prst="rect">
            <a:avLst/>
          </a:prstGeom>
          <a:solidFill>
            <a:srgbClr val="FDC7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7651" name="Picture 4" descr="C:\Users\ADMIN\Desktop\legc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190" y="4831425"/>
            <a:ext cx="5006339" cy="12487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77">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3563" y="450221"/>
            <a:ext cx="3316246"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27650" name="Rectangle 3"/>
          <p:cNvSpPr>
            <a:spLocks noGrp="1" noChangeArrowheads="1"/>
          </p:cNvSpPr>
          <p:nvPr>
            <p:ph type="body" idx="1"/>
          </p:nvPr>
        </p:nvSpPr>
        <p:spPr>
          <a:xfrm>
            <a:off x="5821229" y="900442"/>
            <a:ext cx="2635566" cy="5048417"/>
          </a:xfrm>
        </p:spPr>
        <p:txBody>
          <a:bodyPr anchor="ctr">
            <a:normAutofit/>
          </a:bodyPr>
          <a:lstStyle/>
          <a:p>
            <a:pPr eaLnBrk="1" hangingPunct="1">
              <a:buFontTx/>
              <a:buNone/>
            </a:pPr>
            <a:r>
              <a:rPr lang="en-US" altLang="en-US" sz="2100">
                <a:latin typeface="Cambria" panose="02040503050406030204" pitchFamily="18" charset="0"/>
              </a:rPr>
              <a:t>Quality Education</a:t>
            </a:r>
          </a:p>
          <a:p>
            <a:pPr eaLnBrk="1" hangingPunct="1"/>
            <a:r>
              <a:rPr lang="en-US" altLang="en-US" sz="2100">
                <a:latin typeface="Cambria" panose="02040503050406030204" pitchFamily="18" charset="0"/>
              </a:rPr>
              <a:t>Elementary and Secondary Education</a:t>
            </a:r>
          </a:p>
          <a:p>
            <a:pPr eaLnBrk="1" hangingPunct="1"/>
            <a:r>
              <a:rPr lang="en-US" altLang="en-US" sz="2100">
                <a:latin typeface="Cambria" panose="02040503050406030204" pitchFamily="18" charset="0"/>
              </a:rPr>
              <a:t>Special Education</a:t>
            </a:r>
          </a:p>
          <a:p>
            <a:pPr eaLnBrk="1" hangingPunct="1"/>
            <a:r>
              <a:rPr lang="en-US" altLang="en-US" sz="2100">
                <a:latin typeface="Cambria" panose="02040503050406030204" pitchFamily="18" charset="0"/>
              </a:rPr>
              <a:t>Early Learning and Childhood Education</a:t>
            </a:r>
          </a:p>
          <a:p>
            <a:pPr eaLnBrk="1" hangingPunct="1"/>
            <a:r>
              <a:rPr lang="en-US" altLang="en-US" sz="2100">
                <a:latin typeface="Cambria" panose="02040503050406030204" pitchFamily="18" charset="0"/>
              </a:rPr>
              <a:t>Post-Secondary Access &amp; Opportunity</a:t>
            </a:r>
          </a:p>
          <a:p>
            <a:pPr eaLnBrk="1" hangingPunct="1"/>
            <a:r>
              <a:rPr lang="en-US" altLang="en-US" sz="2100">
                <a:latin typeface="Cambria" panose="02040503050406030204" pitchFamily="18" charset="0"/>
              </a:rPr>
              <a:t>Federal Investments in Education</a:t>
            </a:r>
          </a:p>
          <a:p>
            <a:pPr eaLnBrk="1" hangingPunct="1"/>
            <a:endParaRPr lang="en-US" altLang="en-US" sz="2100">
              <a:latin typeface="Cambria" panose="020405030504060302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noChangeArrowheads="1"/>
          </p:cNvSpPr>
          <p:nvPr>
            <p:ph type="title"/>
          </p:nvPr>
        </p:nvSpPr>
        <p:spPr/>
        <p:txBody>
          <a:bodyPr/>
          <a:lstStyle/>
          <a:p>
            <a:pPr eaLnBrk="1" hangingPunct="1"/>
            <a:r>
              <a:rPr lang="en-US" altLang="en-US"/>
              <a:t>Federal Legislation</a:t>
            </a:r>
          </a:p>
        </p:txBody>
      </p:sp>
      <p:sp>
        <p:nvSpPr>
          <p:cNvPr id="3" name="Content Placeholder 2">
            <a:extLst>
              <a:ext uri="{FF2B5EF4-FFF2-40B4-BE49-F238E27FC236}">
                <a16:creationId xmlns:a16="http://schemas.microsoft.com/office/drawing/2014/main" id="{E44BD2EA-E84C-E749-A9D5-5EC6895609B7}"/>
              </a:ext>
            </a:extLst>
          </p:cNvPr>
          <p:cNvSpPr>
            <a:spLocks noGrp="1"/>
          </p:cNvSpPr>
          <p:nvPr>
            <p:ph idx="1"/>
          </p:nvPr>
        </p:nvSpPr>
        <p:spPr/>
        <p:txBody>
          <a:bodyPr/>
          <a:lstStyle/>
          <a:p>
            <a:pPr marL="0" indent="0" eaLnBrk="1" hangingPunct="1">
              <a:buFontTx/>
              <a:buNone/>
              <a:defRPr/>
            </a:pPr>
            <a:r>
              <a:rPr lang="en-US" dirty="0"/>
              <a:t> 	Health Safety and Overall Well-Being</a:t>
            </a:r>
          </a:p>
          <a:p>
            <a:pPr marL="0" indent="0" eaLnBrk="1" hangingPunct="1">
              <a:buFontTx/>
              <a:buNone/>
              <a:defRPr/>
            </a:pPr>
            <a:endParaRPr lang="en-US" dirty="0"/>
          </a:p>
          <a:p>
            <a:pPr eaLnBrk="1" hangingPunct="1">
              <a:defRPr/>
            </a:pPr>
            <a:r>
              <a:rPr lang="en-US" dirty="0"/>
              <a:t>Gun Safety &amp; Violence Prevention</a:t>
            </a:r>
          </a:p>
          <a:p>
            <a:pPr eaLnBrk="1" hangingPunct="1">
              <a:defRPr/>
            </a:pPr>
            <a:r>
              <a:rPr lang="en-US" dirty="0"/>
              <a:t>Juvenile Justice</a:t>
            </a:r>
          </a:p>
          <a:p>
            <a:pPr eaLnBrk="1" hangingPunct="1">
              <a:defRPr/>
            </a:pPr>
            <a:r>
              <a:rPr lang="en-US" dirty="0"/>
              <a:t>Child Health &amp; Safety</a:t>
            </a:r>
          </a:p>
          <a:p>
            <a:pPr eaLnBrk="1" hangingPunct="1">
              <a:defRPr/>
            </a:pPr>
            <a:r>
              <a:rPr lang="en-US" dirty="0"/>
              <a:t>Education Technology&amp; Student Data Privacy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2"/>
          <p:cNvSpPr>
            <a:spLocks noGrp="1" noChangeArrowheads="1"/>
          </p:cNvSpPr>
          <p:nvPr>
            <p:ph type="title"/>
          </p:nvPr>
        </p:nvSpPr>
        <p:spPr/>
        <p:txBody>
          <a:bodyPr/>
          <a:lstStyle/>
          <a:p>
            <a:pPr eaLnBrk="1" hangingPunct="1"/>
            <a:r>
              <a:rPr lang="en-US" altLang="en-US" sz="3600"/>
              <a:t>Forms of Organizing for Social Change</a:t>
            </a:r>
            <a:r>
              <a:rPr lang="en-US" altLang="en-US"/>
              <a:t>:</a:t>
            </a:r>
          </a:p>
        </p:txBody>
      </p:sp>
      <p:graphicFrame>
        <p:nvGraphicFramePr>
          <p:cNvPr id="4" name="Table 3">
            <a:extLst>
              <a:ext uri="{FF2B5EF4-FFF2-40B4-BE49-F238E27FC236}">
                <a16:creationId xmlns:a16="http://schemas.microsoft.com/office/drawing/2014/main" id="{8CEE9B18-F4CB-F242-AA48-7770EAA76FCF}"/>
              </a:ext>
            </a:extLst>
          </p:cNvPr>
          <p:cNvGraphicFramePr>
            <a:graphicFrameLocks noGrp="1"/>
          </p:cNvGraphicFramePr>
          <p:nvPr/>
        </p:nvGraphicFramePr>
        <p:xfrm>
          <a:off x="1066800" y="1752600"/>
          <a:ext cx="7391400" cy="4267200"/>
        </p:xfrm>
        <a:graphic>
          <a:graphicData uri="http://schemas.openxmlformats.org/drawingml/2006/table">
            <a:tbl>
              <a:tblPr firstRow="1" bandRow="1">
                <a:tableStyleId>{E8034E78-7F5D-4C2E-B375-FC64B27BC917}</a:tableStyleId>
              </a:tblPr>
              <a:tblGrid>
                <a:gridCol w="25908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990600">
                <a:tc>
                  <a:txBody>
                    <a:bodyPr/>
                    <a:lstStyle/>
                    <a:p>
                      <a:r>
                        <a:rPr lang="en-US" dirty="0"/>
                        <a:t>Form</a:t>
                      </a:r>
                    </a:p>
                  </a:txBody>
                  <a:tcPr/>
                </a:tc>
                <a:tc>
                  <a:txBody>
                    <a:bodyPr/>
                    <a:lstStyle/>
                    <a:p>
                      <a:r>
                        <a:rPr lang="en-US" dirty="0"/>
                        <a:t>Approach</a:t>
                      </a:r>
                    </a:p>
                  </a:txBody>
                  <a:tcPr/>
                </a:tc>
                <a:extLst>
                  <a:ext uri="{0D108BD9-81ED-4DB2-BD59-A6C34878D82A}">
                    <a16:rowId xmlns:a16="http://schemas.microsoft.com/office/drawing/2014/main" val="10000"/>
                  </a:ext>
                </a:extLst>
              </a:tr>
              <a:tr h="533400">
                <a:tc>
                  <a:txBody>
                    <a:bodyPr/>
                    <a:lstStyle/>
                    <a:p>
                      <a:r>
                        <a:rPr lang="en-US" dirty="0">
                          <a:solidFill>
                            <a:schemeClr val="bg2"/>
                          </a:solidFill>
                        </a:rPr>
                        <a:t>Service</a:t>
                      </a:r>
                    </a:p>
                  </a:txBody>
                  <a:tcPr/>
                </a:tc>
                <a:tc>
                  <a:txBody>
                    <a:bodyPr/>
                    <a:lstStyle/>
                    <a:p>
                      <a:r>
                        <a:rPr lang="en-US" dirty="0">
                          <a:solidFill>
                            <a:schemeClr val="bg2"/>
                          </a:solidFill>
                        </a:rPr>
                        <a:t>Providing a direct response or program to solve a problem</a:t>
                      </a:r>
                    </a:p>
                  </a:txBody>
                  <a:tcPr/>
                </a:tc>
                <a:extLst>
                  <a:ext uri="{0D108BD9-81ED-4DB2-BD59-A6C34878D82A}">
                    <a16:rowId xmlns:a16="http://schemas.microsoft.com/office/drawing/2014/main" val="10001"/>
                  </a:ext>
                </a:extLst>
              </a:tr>
              <a:tr h="655320">
                <a:tc>
                  <a:txBody>
                    <a:bodyPr/>
                    <a:lstStyle/>
                    <a:p>
                      <a:r>
                        <a:rPr lang="en-US" baseline="0" dirty="0">
                          <a:solidFill>
                            <a:schemeClr val="bg2"/>
                          </a:solidFill>
                        </a:rPr>
                        <a:t>Education</a:t>
                      </a:r>
                    </a:p>
                  </a:txBody>
                  <a:tcPr/>
                </a:tc>
                <a:tc>
                  <a:txBody>
                    <a:bodyPr/>
                    <a:lstStyle/>
                    <a:p>
                      <a:r>
                        <a:rPr lang="en-US" dirty="0">
                          <a:solidFill>
                            <a:schemeClr val="bg2"/>
                          </a:solidFill>
                        </a:rPr>
                        <a:t>Researching and raise awareness a problem to generate support for an issue</a:t>
                      </a:r>
                    </a:p>
                  </a:txBody>
                  <a:tcPr/>
                </a:tc>
                <a:extLst>
                  <a:ext uri="{0D108BD9-81ED-4DB2-BD59-A6C34878D82A}">
                    <a16:rowId xmlns:a16="http://schemas.microsoft.com/office/drawing/2014/main" val="10002"/>
                  </a:ext>
                </a:extLst>
              </a:tr>
              <a:tr h="990600">
                <a:tc>
                  <a:txBody>
                    <a:bodyPr/>
                    <a:lstStyle/>
                    <a:p>
                      <a:r>
                        <a:rPr lang="en-US" dirty="0">
                          <a:solidFill>
                            <a:schemeClr val="bg2"/>
                          </a:solidFill>
                        </a:rPr>
                        <a:t>Speaking Up for Others</a:t>
                      </a:r>
                    </a:p>
                  </a:txBody>
                  <a:tcPr/>
                </a:tc>
                <a:tc>
                  <a:txBody>
                    <a:bodyPr/>
                    <a:lstStyle/>
                    <a:p>
                      <a:r>
                        <a:rPr lang="en-US" dirty="0">
                          <a:solidFill>
                            <a:schemeClr val="bg2"/>
                          </a:solidFill>
                        </a:rPr>
                        <a:t>Researching and raise awareness a problem to generate support for an issue</a:t>
                      </a:r>
                    </a:p>
                  </a:txBody>
                  <a:tcPr/>
                </a:tc>
                <a:extLst>
                  <a:ext uri="{0D108BD9-81ED-4DB2-BD59-A6C34878D82A}">
                    <a16:rowId xmlns:a16="http://schemas.microsoft.com/office/drawing/2014/main" val="10003"/>
                  </a:ext>
                </a:extLst>
              </a:tr>
              <a:tr h="990600">
                <a:tc>
                  <a:txBody>
                    <a:bodyPr/>
                    <a:lstStyle/>
                    <a:p>
                      <a:r>
                        <a:rPr lang="en-US" dirty="0">
                          <a:solidFill>
                            <a:schemeClr val="bg2"/>
                          </a:solidFill>
                        </a:rPr>
                        <a:t>Grassroots</a:t>
                      </a:r>
                    </a:p>
                  </a:txBody>
                  <a:tcPr/>
                </a:tc>
                <a:tc>
                  <a:txBody>
                    <a:bodyPr/>
                    <a:lstStyle/>
                    <a:p>
                      <a:r>
                        <a:rPr lang="en-US" dirty="0">
                          <a:solidFill>
                            <a:schemeClr val="bg2"/>
                          </a:solidFill>
                        </a:rPr>
                        <a:t>Lobbying about an issue on behalf of a community.</a:t>
                      </a:r>
                    </a:p>
                    <a:p>
                      <a:r>
                        <a:rPr lang="en-US" dirty="0">
                          <a:solidFill>
                            <a:schemeClr val="bg2"/>
                          </a:solidFill>
                        </a:rPr>
                        <a:t>*</a:t>
                      </a:r>
                      <a:r>
                        <a:rPr lang="en-US" sz="1400" dirty="0">
                          <a:solidFill>
                            <a:schemeClr val="bg2"/>
                          </a:solidFill>
                        </a:rPr>
                        <a:t>Adapted from Midwest Academy with permission</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770" name="Picture 3" descr="C:\Users\ADMIN\Desktop\moflag.jpg"/>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3832" r="23956"/>
          <a:stretch/>
        </p:blipFill>
        <p:spPr bwMode="auto">
          <a:xfrm>
            <a:off x="4348157" y="10"/>
            <a:ext cx="4795614" cy="51434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72">
            <a:extLst>
              <a:ext uri="{FF2B5EF4-FFF2-40B4-BE49-F238E27FC236}">
                <a16:creationId xmlns:a16="http://schemas.microsoft.com/office/drawing/2014/main"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9144000" cy="5143500"/>
          </a:xfrm>
          <a:prstGeom prst="rect">
            <a:avLst/>
          </a:prstGeom>
        </p:spPr>
      </p:pic>
      <p:sp>
        <p:nvSpPr>
          <p:cNvPr id="32769" name="Rectangle 2"/>
          <p:cNvSpPr>
            <a:spLocks noGrp="1" noChangeArrowheads="1"/>
          </p:cNvSpPr>
          <p:nvPr>
            <p:ph type="title"/>
          </p:nvPr>
        </p:nvSpPr>
        <p:spPr>
          <a:xfrm>
            <a:off x="603749" y="806450"/>
            <a:ext cx="3602727" cy="1633382"/>
          </a:xfrm>
        </p:spPr>
        <p:txBody>
          <a:bodyPr vert="horz" lIns="91440" tIns="45720" rIns="91440" bIns="45720" rtlCol="0" anchor="ctr">
            <a:normAutofit/>
          </a:bodyPr>
          <a:lstStyle/>
          <a:p>
            <a:pPr algn="l" eaLnBrk="1" hangingPunct="1">
              <a:lnSpc>
                <a:spcPct val="90000"/>
              </a:lnSpc>
            </a:pPr>
            <a:r>
              <a:rPr lang="en-US" altLang="en-US" kern="1200">
                <a:solidFill>
                  <a:srgbClr val="000000"/>
                </a:solidFill>
                <a:latin typeface="+mj-lt"/>
                <a:ea typeface="+mj-ea"/>
                <a:cs typeface="+mj-cs"/>
              </a:rPr>
              <a:t> Legislation</a:t>
            </a:r>
          </a:p>
        </p:txBody>
      </p:sp>
      <p:sp>
        <p:nvSpPr>
          <p:cNvPr id="32772" name="Text Box 5"/>
          <p:cNvSpPr txBox="1">
            <a:spLocks noChangeArrowheads="1"/>
          </p:cNvSpPr>
          <p:nvPr/>
        </p:nvSpPr>
        <p:spPr bwMode="auto">
          <a:xfrm>
            <a:off x="603520" y="2097807"/>
            <a:ext cx="3602726" cy="304569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lnSpc>
                <a:spcPct val="90000"/>
              </a:lnSpc>
              <a:spcBef>
                <a:spcPct val="50000"/>
              </a:spcBef>
              <a:buNone/>
            </a:pPr>
            <a:r>
              <a:rPr lang="en-US" altLang="en-US" sz="2000" dirty="0">
                <a:solidFill>
                  <a:srgbClr val="000000"/>
                </a:solidFill>
                <a:latin typeface="+mn-lt"/>
                <a:cs typeface="+mn-cs"/>
              </a:rPr>
              <a:t>Please do not promote any legislation that has not been released by MO PTA without first contacting the office. The bills MO PTA (thus each Council and Unit) supports or opposes must meet either MO PTA or National PTA’s resolutions or position statements!</a:t>
            </a:r>
          </a:p>
        </p:txBody>
      </p:sp>
      <p:sp>
        <p:nvSpPr>
          <p:cNvPr id="32771" name="Text Box 4"/>
          <p:cNvSpPr txBox="1">
            <a:spLocks noChangeArrowheads="1"/>
          </p:cNvSpPr>
          <p:nvPr/>
        </p:nvSpPr>
        <p:spPr bwMode="auto">
          <a:xfrm>
            <a:off x="762000" y="43434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endParaRPr lang="en-US" altLang="en-US"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026"/>
          <p:cNvSpPr>
            <a:spLocks noGrp="1" noChangeArrowheads="1"/>
          </p:cNvSpPr>
          <p:nvPr>
            <p:ph type="title"/>
          </p:nvPr>
        </p:nvSpPr>
        <p:spPr/>
        <p:txBody>
          <a:bodyPr/>
          <a:lstStyle/>
          <a:p>
            <a:pPr eaLnBrk="1" hangingPunct="1"/>
            <a:r>
              <a:rPr lang="en-US" altLang="en-US"/>
              <a:t>Things to Remember</a:t>
            </a:r>
          </a:p>
        </p:txBody>
      </p:sp>
      <p:sp>
        <p:nvSpPr>
          <p:cNvPr id="33794" name="Rectangle 1027"/>
          <p:cNvSpPr>
            <a:spLocks noGrp="1" noChangeArrowheads="1"/>
          </p:cNvSpPr>
          <p:nvPr>
            <p:ph type="body" sz="half" idx="1"/>
          </p:nvPr>
        </p:nvSpPr>
        <p:spPr/>
        <p:txBody>
          <a:bodyPr/>
          <a:lstStyle/>
          <a:p>
            <a:pPr eaLnBrk="1" hangingPunct="1"/>
            <a:r>
              <a:rPr lang="en-US" altLang="en-US" sz="2800" dirty="0"/>
              <a:t>You have a voice!</a:t>
            </a:r>
          </a:p>
          <a:p>
            <a:pPr eaLnBrk="1" hangingPunct="1"/>
            <a:r>
              <a:rPr lang="en-US" altLang="en-US" sz="2800" dirty="0"/>
              <a:t>If join your voice with the other 44,000+ MOPTA members voices it they will be to loud to not be heard!</a:t>
            </a:r>
          </a:p>
          <a:p>
            <a:pPr eaLnBrk="1" hangingPunct="1"/>
            <a:r>
              <a:rPr lang="en-US" altLang="en-US" sz="2800" dirty="0"/>
              <a:t>Every call or email counts!</a:t>
            </a:r>
          </a:p>
          <a:p>
            <a:pPr eaLnBrk="1" hangingPunct="1"/>
            <a:endParaRPr lang="en-US" altLang="en-US" sz="2800" dirty="0"/>
          </a:p>
        </p:txBody>
      </p:sp>
      <p:pic>
        <p:nvPicPr>
          <p:cNvPr id="33795" name="Picture 1030" descr="C:\Users\ADMIN\Desktop\biggest fan.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48200" y="1981200"/>
            <a:ext cx="3810000" cy="1436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6" name="Picture 1031" descr="C:\Users\ADMIN\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581400"/>
            <a:ext cx="314325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21" name="Rectangle 71">
            <a:extLst>
              <a:ext uri="{FF2B5EF4-FFF2-40B4-BE49-F238E27FC236}">
                <a16:creationId xmlns:a16="http://schemas.microsoft.com/office/drawing/2014/main" id="{3BAFD176-D4C4-45B9-8D6E-C25F94C5C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2285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817" name="Rectangle 2"/>
          <p:cNvSpPr>
            <a:spLocks noGrp="1" noChangeArrowheads="1"/>
          </p:cNvSpPr>
          <p:nvPr>
            <p:ph type="title"/>
          </p:nvPr>
        </p:nvSpPr>
        <p:spPr>
          <a:xfrm>
            <a:off x="720090" y="434101"/>
            <a:ext cx="7164336" cy="1232750"/>
          </a:xfrm>
        </p:spPr>
        <p:txBody>
          <a:bodyPr anchor="b">
            <a:normAutofit/>
          </a:bodyPr>
          <a:lstStyle/>
          <a:p>
            <a:pPr eaLnBrk="1" hangingPunct="1">
              <a:lnSpc>
                <a:spcPct val="90000"/>
              </a:lnSpc>
            </a:pPr>
            <a:r>
              <a:rPr lang="en-US" altLang="en-US" sz="4100">
                <a:solidFill>
                  <a:schemeClr val="bg1"/>
                </a:solidFill>
                <a:latin typeface="Cambria" panose="02040503050406030204" pitchFamily="18" charset="0"/>
              </a:rPr>
              <a:t>PTA is a 501 (3) (c) organization</a:t>
            </a:r>
          </a:p>
        </p:txBody>
      </p:sp>
      <p:cxnSp>
        <p:nvCxnSpPr>
          <p:cNvPr id="34822" name="Straight Connector 73">
            <a:extLst>
              <a:ext uri="{FF2B5EF4-FFF2-40B4-BE49-F238E27FC236}">
                <a16:creationId xmlns:a16="http://schemas.microsoft.com/office/drawing/2014/main" id="{E85B2D6B-877E-4599-A643-756FB860130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676579"/>
            <a:ext cx="7970721"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4823" name="Freeform 6">
            <a:extLst>
              <a:ext uri="{FF2B5EF4-FFF2-40B4-BE49-F238E27FC236}">
                <a16:creationId xmlns:a16="http://schemas.microsoft.com/office/drawing/2014/main" id="{9514E575-433A-4266-8C2D-C2BD62D81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938535"/>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34818" name="Rectangle 3"/>
          <p:cNvSpPr>
            <a:spLocks noGrp="1" noChangeArrowheads="1"/>
          </p:cNvSpPr>
          <p:nvPr>
            <p:ph type="body" idx="1"/>
          </p:nvPr>
        </p:nvSpPr>
        <p:spPr>
          <a:xfrm>
            <a:off x="720089" y="2919937"/>
            <a:ext cx="4457393" cy="3341164"/>
          </a:xfrm>
        </p:spPr>
        <p:txBody>
          <a:bodyPr>
            <a:normAutofit/>
          </a:bodyPr>
          <a:lstStyle/>
          <a:p>
            <a:pPr eaLnBrk="1" hangingPunct="1">
              <a:lnSpc>
                <a:spcPct val="90000"/>
              </a:lnSpc>
            </a:pPr>
            <a:r>
              <a:rPr lang="en-US" altLang="en-US" sz="1900">
                <a:latin typeface="Cambria" panose="02040503050406030204" pitchFamily="18" charset="0"/>
              </a:rPr>
              <a:t>There is one basic rule: 501(c)(3)s may not support or oppose any candidate for public office. This means 501(c)(3)s may not endorse candidates, rate candidates, contribute to candidates, or do anything else that might seem intended to help or hurt a candidate. </a:t>
            </a:r>
          </a:p>
          <a:p>
            <a:pPr eaLnBrk="1" hangingPunct="1">
              <a:lnSpc>
                <a:spcPct val="90000"/>
              </a:lnSpc>
            </a:pPr>
            <a:r>
              <a:rPr lang="en-US" altLang="en-US" sz="1900">
                <a:latin typeface="Cambria" panose="02040503050406030204" pitchFamily="18" charset="0"/>
              </a:rPr>
              <a:t>PTA is a non profit organization, violating the rules could cause you to lose your 501 status. If in doubt contact MO PTA and ask.</a:t>
            </a:r>
          </a:p>
        </p:txBody>
      </p:sp>
      <p:pic>
        <p:nvPicPr>
          <p:cNvPr id="34819" name="Picture 4" descr="C:\Users\ADMIN\Pictures\Missouri PTA - 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0992" y="2919937"/>
            <a:ext cx="2578589" cy="25369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noChangeArrowheads="1"/>
          </p:cNvSpPr>
          <p:nvPr>
            <p:ph type="title"/>
          </p:nvPr>
        </p:nvSpPr>
        <p:spPr>
          <a:xfrm>
            <a:off x="685800" y="58738"/>
            <a:ext cx="7772400" cy="1143000"/>
          </a:xfrm>
        </p:spPr>
        <p:txBody>
          <a:bodyPr/>
          <a:lstStyle/>
          <a:p>
            <a:r>
              <a:rPr lang="en-US" altLang="en-US"/>
              <a:t>Take out your phones!</a:t>
            </a:r>
          </a:p>
        </p:txBody>
      </p:sp>
      <p:sp>
        <p:nvSpPr>
          <p:cNvPr id="39938" name="Content Placeholder 2"/>
          <p:cNvSpPr>
            <a:spLocks noGrp="1" noChangeArrowheads="1"/>
          </p:cNvSpPr>
          <p:nvPr>
            <p:ph idx="1"/>
          </p:nvPr>
        </p:nvSpPr>
        <p:spPr>
          <a:xfrm>
            <a:off x="671512" y="1168400"/>
            <a:ext cx="7772400" cy="4114800"/>
          </a:xfrm>
        </p:spPr>
        <p:txBody>
          <a:bodyPr/>
          <a:lstStyle/>
          <a:p>
            <a:pPr marL="0" indent="0" algn="ctr">
              <a:buFontTx/>
              <a:buNone/>
            </a:pPr>
            <a:r>
              <a:rPr lang="en-US" altLang="en-US" dirty="0"/>
              <a:t>Follow Missouri PTA on social media</a:t>
            </a:r>
          </a:p>
          <a:p>
            <a:pPr marL="0" indent="0" algn="ctr">
              <a:buFontTx/>
              <a:buNone/>
            </a:pPr>
            <a:r>
              <a:rPr lang="en-US" altLang="en-US" dirty="0"/>
              <a:t>@</a:t>
            </a:r>
            <a:r>
              <a:rPr lang="en-US" altLang="en-US" dirty="0" err="1"/>
              <a:t>MissouriPTA</a:t>
            </a:r>
            <a:endParaRPr lang="en-US" altLang="en-US" dirty="0"/>
          </a:p>
          <a:p>
            <a:pPr marL="0" indent="0">
              <a:buFontTx/>
              <a:buNone/>
            </a:pPr>
            <a:endParaRPr lang="en-US" altLang="en-US" dirty="0"/>
          </a:p>
        </p:txBody>
      </p:sp>
      <p:pic>
        <p:nvPicPr>
          <p:cNvPr id="3993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6362"/>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020887"/>
            <a:ext cx="1912938"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8600" y="4087860"/>
            <a:ext cx="8915400" cy="2616101"/>
          </a:xfrm>
          <a:prstGeom prst="rect">
            <a:avLst/>
          </a:prstGeom>
          <a:noFill/>
        </p:spPr>
        <p:txBody>
          <a:bodyPr wrap="square" rtlCol="0">
            <a:spAutoFit/>
          </a:bodyPr>
          <a:lstStyle/>
          <a:p>
            <a:r>
              <a:rPr lang="en-US" b="1" dirty="0"/>
              <a:t>Interactions with Elected or Appointed Officials</a:t>
            </a:r>
          </a:p>
          <a:p>
            <a:pPr marL="342900" indent="-342900">
              <a:buFont typeface="Arial" panose="020B0604020202020204" pitchFamily="34" charset="0"/>
              <a:buChar char="•"/>
            </a:pPr>
            <a:r>
              <a:rPr lang="en-US" sz="2000" dirty="0"/>
              <a:t>It is ok to interact with elected officials or members of an executive administration (State and Fed level) with regards to legislation. </a:t>
            </a:r>
          </a:p>
          <a:p>
            <a:pPr marL="342900" indent="-342900">
              <a:buFont typeface="Arial" panose="020B0604020202020204" pitchFamily="34" charset="0"/>
              <a:buChar char="•"/>
            </a:pPr>
            <a:r>
              <a:rPr lang="en-US" sz="2000" dirty="0"/>
              <a:t>Use your unit or state affiliate’s Facebook and Twitter accounts to reach out to your elected officials to support or oppose legislation</a:t>
            </a:r>
          </a:p>
          <a:p>
            <a:pPr marL="342900" indent="-342900">
              <a:buFont typeface="Arial" panose="020B0604020202020204" pitchFamily="34" charset="0"/>
              <a:buChar char="•"/>
            </a:pPr>
            <a:r>
              <a:rPr lang="en-US" sz="2000" dirty="0"/>
              <a:t>Remember, because PTA is a nonprofit organization, you must refrain from interacting with the campaigns of elected officials or repost a message from anyone that has a campaign message for any candidate.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685800" y="609600"/>
            <a:ext cx="5715000" cy="838200"/>
          </a:xfrm>
        </p:spPr>
        <p:txBody>
          <a:bodyPr/>
          <a:lstStyle/>
          <a:p>
            <a:pPr eaLnBrk="1" hangingPunct="1"/>
            <a:r>
              <a:rPr lang="en-US" altLang="en-US" sz="3600">
                <a:latin typeface="Cambria" panose="02040503050406030204" pitchFamily="18" charset="0"/>
              </a:rPr>
              <a:t>What you can do</a:t>
            </a:r>
            <a:r>
              <a:rPr lang="en-US" altLang="en-US" sz="3600">
                <a:latin typeface="Bookman Old Style" panose="02050604050505020204" pitchFamily="18" charset="0"/>
              </a:rPr>
              <a:t>…</a:t>
            </a:r>
            <a:endParaRPr lang="en-US" altLang="en-US" sz="3600">
              <a:latin typeface="Cambria" panose="02040503050406030204" pitchFamily="18" charset="0"/>
            </a:endParaRPr>
          </a:p>
        </p:txBody>
      </p:sp>
      <p:sp>
        <p:nvSpPr>
          <p:cNvPr id="35842" name="Rectangle 3"/>
          <p:cNvSpPr>
            <a:spLocks noGrp="1" noChangeArrowheads="1"/>
          </p:cNvSpPr>
          <p:nvPr>
            <p:ph type="body" sz="half" idx="1"/>
          </p:nvPr>
        </p:nvSpPr>
        <p:spPr/>
        <p:txBody>
          <a:bodyPr/>
          <a:lstStyle/>
          <a:p>
            <a:pPr eaLnBrk="1" hangingPunct="1">
              <a:lnSpc>
                <a:spcPct val="90000"/>
              </a:lnSpc>
            </a:pPr>
            <a:r>
              <a:rPr lang="en-US" altLang="en-US" sz="1800">
                <a:latin typeface="Cambria" panose="02040503050406030204" pitchFamily="18" charset="0"/>
              </a:rPr>
              <a:t>PTAs should support issues that are good for children and youth. PTA should oppose issues that are bad for children and youth. That includes state and national legislation, as well as local laws and school district policies. PTA can and should take a stand on bond and levy issues. </a:t>
            </a:r>
          </a:p>
          <a:p>
            <a:pPr eaLnBrk="1" hangingPunct="1">
              <a:lnSpc>
                <a:spcPct val="90000"/>
              </a:lnSpc>
            </a:pPr>
            <a:r>
              <a:rPr lang="en-US" altLang="en-US" sz="1800">
                <a:latin typeface="Cambria" panose="02040503050406030204" pitchFamily="18" charset="0"/>
              </a:rPr>
              <a:t> PTAs can sponsor public forums (including candidates forums </a:t>
            </a:r>
            <a:r>
              <a:rPr lang="en-US" altLang="en-US" sz="1800">
                <a:latin typeface="Bookman Old Style" panose="02050604050505020204" pitchFamily="18" charset="0"/>
              </a:rPr>
              <a:t>–</a:t>
            </a:r>
            <a:r>
              <a:rPr lang="en-US" altLang="en-US" sz="1800">
                <a:latin typeface="Cambria" panose="02040503050406030204" pitchFamily="18" charset="0"/>
              </a:rPr>
              <a:t> all candidates must be invited), lectures and debates. </a:t>
            </a:r>
          </a:p>
          <a:p>
            <a:pPr eaLnBrk="1" hangingPunct="1">
              <a:lnSpc>
                <a:spcPct val="90000"/>
              </a:lnSpc>
            </a:pPr>
            <a:r>
              <a:rPr lang="en-US" altLang="en-US" sz="1800"/>
              <a:t> </a:t>
            </a:r>
            <a:r>
              <a:rPr lang="en-US" altLang="en-US" sz="2000">
                <a:latin typeface="Cambria" panose="02040503050406030204" pitchFamily="18" charset="0"/>
              </a:rPr>
              <a:t>Educate candidates on issues important to PTA.</a:t>
            </a:r>
            <a:endParaRPr lang="en-US" altLang="en-US" sz="1800">
              <a:latin typeface="Cambria" panose="02040503050406030204" pitchFamily="18" charset="0"/>
            </a:endParaRPr>
          </a:p>
          <a:p>
            <a:pPr eaLnBrk="1" hangingPunct="1">
              <a:lnSpc>
                <a:spcPct val="90000"/>
              </a:lnSpc>
            </a:pPr>
            <a:endParaRPr lang="en-US" altLang="en-US" sz="1800">
              <a:latin typeface="Cambria" panose="02040503050406030204" pitchFamily="18" charset="0"/>
            </a:endParaRPr>
          </a:p>
        </p:txBody>
      </p:sp>
      <p:sp>
        <p:nvSpPr>
          <p:cNvPr id="35843" name="Text Box 5"/>
          <p:cNvSpPr txBox="1">
            <a:spLocks noChangeArrowheads="1"/>
          </p:cNvSpPr>
          <p:nvPr/>
        </p:nvSpPr>
        <p:spPr bwMode="auto">
          <a:xfrm>
            <a:off x="4572000" y="19812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endParaRPr lang="en-US" altLang="en-US" sz="2400"/>
          </a:p>
        </p:txBody>
      </p:sp>
      <p:sp>
        <p:nvSpPr>
          <p:cNvPr id="35844" name="Rectangle 6"/>
          <p:cNvSpPr>
            <a:spLocks noChangeArrowheads="1"/>
          </p:cNvSpPr>
          <p:nvPr/>
        </p:nvSpPr>
        <p:spPr bwMode="auto">
          <a:xfrm>
            <a:off x="5181600" y="1981200"/>
            <a:ext cx="3200400" cy="471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lnSpc>
                <a:spcPct val="90000"/>
              </a:lnSpc>
              <a:spcBef>
                <a:spcPct val="50000"/>
              </a:spcBef>
            </a:pPr>
            <a:r>
              <a:rPr lang="en-US" altLang="en-US" sz="1800">
                <a:latin typeface="Bookman Old Style" panose="02050604050505020204" pitchFamily="18" charset="0"/>
              </a:rPr>
              <a:t> PTAs can send out questionnaires to all candidates asking in an unbiased way for their positions on issues. The results must be reported accurately and without editorial comment. </a:t>
            </a:r>
          </a:p>
          <a:p>
            <a:pPr eaLnBrk="1" hangingPunct="1">
              <a:lnSpc>
                <a:spcPct val="90000"/>
              </a:lnSpc>
              <a:spcBef>
                <a:spcPct val="50000"/>
              </a:spcBef>
            </a:pPr>
            <a:r>
              <a:rPr lang="en-US" altLang="en-US" sz="1800">
                <a:latin typeface="Bookman Old Style" panose="02050604050505020204" pitchFamily="18" charset="0"/>
              </a:rPr>
              <a:t> PTAs can conduct voter registrations. The registration must be open to anyone, regardless of which party or candidates they want to vote for after registering. </a:t>
            </a:r>
          </a:p>
          <a:p>
            <a:pPr eaLnBrk="1" hangingPunct="1">
              <a:lnSpc>
                <a:spcPct val="90000"/>
              </a:lnSpc>
              <a:spcBef>
                <a:spcPct val="50000"/>
              </a:spcBef>
            </a:pPr>
            <a:r>
              <a:rPr lang="en-US" altLang="en-US" sz="1800">
                <a:latin typeface="Bookman Old Style" panose="02050604050505020204" pitchFamily="18" charset="0"/>
              </a:rPr>
              <a:t>Remind members to vote.</a:t>
            </a:r>
          </a:p>
          <a:p>
            <a:pPr eaLnBrk="1" hangingPunct="1">
              <a:lnSpc>
                <a:spcPct val="90000"/>
              </a:lnSpc>
              <a:spcBef>
                <a:spcPct val="50000"/>
              </a:spcBef>
              <a:buFontTx/>
              <a:buNone/>
            </a:pPr>
            <a:endParaRPr lang="en-US" altLang="en-US" sz="1800">
              <a:latin typeface="Bookman Old Style" panose="02050604050505020204" pitchFamily="18" charset="0"/>
            </a:endParaRPr>
          </a:p>
        </p:txBody>
      </p:sp>
      <p:pic>
        <p:nvPicPr>
          <p:cNvPr id="35845" name="Picture 8" descr="C:\Users\ADMIN\Desktop\thums 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28600"/>
            <a:ext cx="2057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altLang="en-US">
                <a:latin typeface="Cambria" panose="02040503050406030204" pitchFamily="18" charset="0"/>
              </a:rPr>
              <a:t>What you cannot do</a:t>
            </a:r>
            <a:r>
              <a:rPr lang="en-US" altLang="en-US">
                <a:latin typeface="Bookman Old Style" panose="02050604050505020204" pitchFamily="18" charset="0"/>
              </a:rPr>
              <a:t>…</a:t>
            </a:r>
            <a:endParaRPr lang="en-US" altLang="en-US">
              <a:latin typeface="Cambria" panose="02040503050406030204" pitchFamily="18" charset="0"/>
            </a:endParaRPr>
          </a:p>
        </p:txBody>
      </p:sp>
      <p:sp>
        <p:nvSpPr>
          <p:cNvPr id="36866" name="Rectangle 4"/>
          <p:cNvSpPr>
            <a:spLocks noGrp="1" noChangeArrowheads="1"/>
          </p:cNvSpPr>
          <p:nvPr>
            <p:ph type="body" sz="half" idx="2"/>
          </p:nvPr>
        </p:nvSpPr>
        <p:spPr/>
        <p:txBody>
          <a:bodyPr/>
          <a:lstStyle/>
          <a:p>
            <a:pPr eaLnBrk="1" hangingPunct="1">
              <a:lnSpc>
                <a:spcPct val="90000"/>
              </a:lnSpc>
              <a:buFontTx/>
              <a:buNone/>
            </a:pPr>
            <a:endParaRPr lang="en-US" altLang="en-US" sz="1400" b="1">
              <a:latin typeface="Cambria" panose="02040503050406030204" pitchFamily="18" charset="0"/>
            </a:endParaRPr>
          </a:p>
          <a:p>
            <a:pPr eaLnBrk="1" hangingPunct="1">
              <a:lnSpc>
                <a:spcPct val="90000"/>
              </a:lnSpc>
            </a:pPr>
            <a:r>
              <a:rPr lang="en-US" altLang="en-US" sz="1400">
                <a:latin typeface="Cambria" panose="02040503050406030204" pitchFamily="18" charset="0"/>
              </a:rPr>
              <a:t> </a:t>
            </a:r>
            <a:r>
              <a:rPr lang="en-US" altLang="en-US" sz="1800">
                <a:latin typeface="Cambria" panose="02040503050406030204" pitchFamily="18" charset="0"/>
              </a:rPr>
              <a:t>Invite only one candidate in an election to come speak to the PTA.</a:t>
            </a:r>
          </a:p>
          <a:p>
            <a:pPr eaLnBrk="1" hangingPunct="1">
              <a:lnSpc>
                <a:spcPct val="90000"/>
              </a:lnSpc>
            </a:pPr>
            <a:r>
              <a:rPr lang="en-US" altLang="en-US" sz="1800">
                <a:latin typeface="Cambria" panose="02040503050406030204" pitchFamily="18" charset="0"/>
              </a:rPr>
              <a:t> Tell PTA members to only vote for a candidate who supports X position. </a:t>
            </a:r>
          </a:p>
          <a:p>
            <a:pPr eaLnBrk="1" hangingPunct="1">
              <a:lnSpc>
                <a:spcPct val="90000"/>
              </a:lnSpc>
            </a:pPr>
            <a:r>
              <a:rPr lang="en-US" altLang="en-US" sz="1800">
                <a:latin typeface="Cambria" panose="02040503050406030204" pitchFamily="18" charset="0"/>
              </a:rPr>
              <a:t>Distribute any campaign materials on behalf of a candidate. </a:t>
            </a:r>
          </a:p>
          <a:p>
            <a:pPr eaLnBrk="1" hangingPunct="1">
              <a:lnSpc>
                <a:spcPct val="90000"/>
              </a:lnSpc>
            </a:pPr>
            <a:r>
              <a:rPr lang="en-US" altLang="en-US" sz="1800">
                <a:latin typeface="Cambria" panose="02040503050406030204" pitchFamily="18" charset="0"/>
              </a:rPr>
              <a:t> Wear campaign buttons or T-shirts during a PTA meeting.</a:t>
            </a:r>
          </a:p>
          <a:p>
            <a:pPr eaLnBrk="1" hangingPunct="1">
              <a:lnSpc>
                <a:spcPct val="90000"/>
              </a:lnSpc>
            </a:pPr>
            <a:r>
              <a:rPr lang="en-US" altLang="en-US" sz="1800">
                <a:latin typeface="Cambria" panose="02040503050406030204" pitchFamily="18" charset="0"/>
              </a:rPr>
              <a:t> Establish, participate in or support PACs (Political Action Committees). </a:t>
            </a:r>
          </a:p>
          <a:p>
            <a:pPr eaLnBrk="1" hangingPunct="1">
              <a:lnSpc>
                <a:spcPct val="90000"/>
              </a:lnSpc>
              <a:buFontTx/>
              <a:buNone/>
            </a:pPr>
            <a:endParaRPr lang="en-US" altLang="en-US" sz="1800">
              <a:latin typeface="Cambria" panose="02040503050406030204" pitchFamily="18" charset="0"/>
            </a:endParaRPr>
          </a:p>
        </p:txBody>
      </p:sp>
      <p:pic>
        <p:nvPicPr>
          <p:cNvPr id="36867" name="Picture 6" descr="C:\Users\ADMIN\Desktop\no.pn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85800" y="2133600"/>
            <a:ext cx="3048000"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
            <a:extLst>
              <a:ext uri="{FF2B5EF4-FFF2-40B4-BE49-F238E27FC236}">
                <a16:creationId xmlns:a16="http://schemas.microsoft.com/office/drawing/2014/main" id="{1AA735C2-6510-364F-93AE-4C790B23B615}"/>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CECC47-EF86-6F45-B066-3A3D9DCAD7E2}"/>
              </a:ext>
            </a:extLst>
          </p:cNvPr>
          <p:cNvSpPr/>
          <p:nvPr/>
        </p:nvSpPr>
        <p:spPr>
          <a:xfrm>
            <a:off x="609600" y="2644775"/>
            <a:ext cx="3429000" cy="2308225"/>
          </a:xfrm>
          <a:prstGeom prst="rect">
            <a:avLst/>
          </a:prstGeom>
        </p:spPr>
        <p:txBody>
          <a:bodyPr>
            <a:spAutoFit/>
          </a:bodyPr>
          <a:lstStyle/>
          <a:p>
            <a:pPr marL="457200" indent="-457200" eaLnBrk="1" hangingPunct="1">
              <a:buFontTx/>
              <a:buAutoNum type="arabicPeriod"/>
              <a:defRPr/>
            </a:pPr>
            <a:r>
              <a:rPr lang="en-US" sz="3600" dirty="0"/>
              <a:t>PTA media </a:t>
            </a:r>
          </a:p>
          <a:p>
            <a:pPr eaLnBrk="1" hangingPunct="1">
              <a:defRPr/>
            </a:pPr>
            <a:r>
              <a:rPr lang="en-US" sz="3600" dirty="0"/>
              <a:t>2. Social media</a:t>
            </a:r>
          </a:p>
          <a:p>
            <a:pPr eaLnBrk="1" hangingPunct="1">
              <a:defRPr/>
            </a:pPr>
            <a:r>
              <a:rPr lang="en-US" sz="3600" dirty="0"/>
              <a:t>3. News media</a:t>
            </a:r>
          </a:p>
          <a:p>
            <a:pPr eaLnBrk="1" hangingPunct="1">
              <a:defRPr/>
            </a:pPr>
            <a:r>
              <a:rPr lang="en-US" sz="3600" dirty="0"/>
              <a:t>4. Word of mouth</a:t>
            </a:r>
          </a:p>
        </p:txBody>
      </p:sp>
      <p:sp>
        <p:nvSpPr>
          <p:cNvPr id="37890" name="TextBox 2"/>
          <p:cNvSpPr txBox="1">
            <a:spLocks noChangeArrowheads="1"/>
          </p:cNvSpPr>
          <p:nvPr/>
        </p:nvSpPr>
        <p:spPr bwMode="auto">
          <a:xfrm>
            <a:off x="1371600" y="762000"/>
            <a:ext cx="6324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a:t>Communicating Your Message: The Power of PTA’s Voice </a:t>
            </a:r>
          </a:p>
        </p:txBody>
      </p:sp>
      <p:pic>
        <p:nvPicPr>
          <p:cNvPr id="378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057400"/>
            <a:ext cx="4191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4"/>
          <p:cNvSpPr>
            <a:spLocks noGrp="1" noChangeArrowheads="1"/>
          </p:cNvSpPr>
          <p:nvPr>
            <p:ph type="body" sz="half" idx="2"/>
          </p:nvPr>
        </p:nvSpPr>
        <p:spPr>
          <a:xfrm>
            <a:off x="4648200" y="1295400"/>
            <a:ext cx="3810000" cy="4800600"/>
          </a:xfrm>
        </p:spPr>
        <p:txBody>
          <a:bodyPr/>
          <a:lstStyle/>
          <a:p>
            <a:pPr eaLnBrk="1" hangingPunct="1">
              <a:lnSpc>
                <a:spcPct val="90000"/>
              </a:lnSpc>
            </a:pPr>
            <a:r>
              <a:rPr lang="en-US" altLang="en-US" sz="2800">
                <a:latin typeface="Cambria" panose="02040503050406030204" pitchFamily="18" charset="0"/>
              </a:rPr>
              <a:t>For more information, contact:</a:t>
            </a:r>
          </a:p>
          <a:p>
            <a:pPr eaLnBrk="1" hangingPunct="1">
              <a:lnSpc>
                <a:spcPct val="90000"/>
              </a:lnSpc>
              <a:buFontTx/>
              <a:buNone/>
            </a:pPr>
            <a:r>
              <a:rPr lang="en-US" altLang="en-US" sz="2800">
                <a:latin typeface="Cambria" panose="02040503050406030204" pitchFamily="18" charset="0"/>
              </a:rPr>
              <a:t>   </a:t>
            </a:r>
          </a:p>
          <a:p>
            <a:pPr eaLnBrk="1" hangingPunct="1">
              <a:lnSpc>
                <a:spcPct val="90000"/>
              </a:lnSpc>
              <a:buFontTx/>
              <a:buNone/>
            </a:pPr>
            <a:r>
              <a:rPr lang="en-US" altLang="en-US" sz="2800">
                <a:latin typeface="Cambria" panose="02040503050406030204" pitchFamily="18" charset="0"/>
              </a:rPr>
              <a:t>    Kristina Wilmoth, </a:t>
            </a:r>
          </a:p>
          <a:p>
            <a:pPr eaLnBrk="1" hangingPunct="1">
              <a:lnSpc>
                <a:spcPct val="90000"/>
              </a:lnSpc>
              <a:buFontTx/>
              <a:buNone/>
            </a:pPr>
            <a:r>
              <a:rPr lang="en-US" altLang="en-US" sz="2800">
                <a:latin typeface="Cambria" panose="02040503050406030204" pitchFamily="18" charset="0"/>
              </a:rPr>
              <a:t>	VP and Director of Legislation and Advocacy MO PTA</a:t>
            </a:r>
          </a:p>
          <a:p>
            <a:pPr eaLnBrk="1" hangingPunct="1">
              <a:lnSpc>
                <a:spcPct val="90000"/>
              </a:lnSpc>
              <a:buFontTx/>
              <a:buNone/>
            </a:pPr>
            <a:endParaRPr lang="en-US" altLang="en-US" sz="2800">
              <a:latin typeface="Cambria" panose="02040503050406030204" pitchFamily="18" charset="0"/>
            </a:endParaRPr>
          </a:p>
          <a:p>
            <a:pPr eaLnBrk="1" hangingPunct="1">
              <a:lnSpc>
                <a:spcPct val="90000"/>
              </a:lnSpc>
              <a:buFontTx/>
              <a:buNone/>
            </a:pPr>
            <a:r>
              <a:rPr lang="en-US" altLang="en-US" sz="2800">
                <a:latin typeface="Cambria" panose="02040503050406030204" pitchFamily="18" charset="0"/>
              </a:rPr>
              <a:t>KristinaW@MOPTA.org</a:t>
            </a:r>
          </a:p>
        </p:txBody>
      </p:sp>
      <p:pic>
        <p:nvPicPr>
          <p:cNvPr id="38914" name="Picture 6" descr="C:\Users\ADMIN\Desktop\never doub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0"/>
            <a:ext cx="3276600"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8" descr="C:\Users\ADMIN\Desktop\nostand.jpg"/>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533400" y="3810000"/>
            <a:ext cx="3810000" cy="2511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CD7B-B8D5-6B4B-9453-26917DE89230}"/>
              </a:ext>
            </a:extLst>
          </p:cNvPr>
          <p:cNvSpPr>
            <a:spLocks noGrp="1"/>
          </p:cNvSpPr>
          <p:nvPr>
            <p:ph type="title"/>
          </p:nvPr>
        </p:nvSpPr>
        <p:spPr>
          <a:xfrm>
            <a:off x="491490" y="365125"/>
            <a:ext cx="3840085" cy="1692794"/>
          </a:xfrm>
        </p:spPr>
        <p:txBody>
          <a:bodyPr>
            <a:normAutofit/>
          </a:bodyPr>
          <a:lstStyle/>
          <a:p>
            <a:pPr>
              <a:lnSpc>
                <a:spcPct val="90000"/>
              </a:lnSpc>
            </a:pPr>
            <a:r>
              <a:rPr lang="en-US" sz="3700"/>
              <a:t>Thank you for being an advocate!</a:t>
            </a: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BE600C6-BD92-CF46-9341-B023B6986751}"/>
              </a:ext>
            </a:extLst>
          </p:cNvPr>
          <p:cNvSpPr>
            <a:spLocks noGrp="1"/>
          </p:cNvSpPr>
          <p:nvPr>
            <p:ph idx="1"/>
          </p:nvPr>
        </p:nvSpPr>
        <p:spPr>
          <a:xfrm>
            <a:off x="491490" y="2575034"/>
            <a:ext cx="3840085" cy="3462228"/>
          </a:xfrm>
        </p:spPr>
        <p:txBody>
          <a:bodyPr>
            <a:noAutofit/>
          </a:bodyPr>
          <a:lstStyle/>
          <a:p>
            <a:pPr marL="0" indent="0">
              <a:buNone/>
            </a:pPr>
            <a:r>
              <a:rPr lang="en-US" sz="2000" dirty="0"/>
              <a:t>National PTA honored Missouri PTA with its 2019 Outstanding State PTA Advocacy Award for #18in18 Raise the Age Missouri </a:t>
            </a:r>
          </a:p>
          <a:p>
            <a:pPr marL="0" indent="0">
              <a:buNone/>
            </a:pPr>
            <a:r>
              <a:rPr lang="en-US" sz="2000" dirty="0"/>
              <a:t>SB 793 (2018).</a:t>
            </a:r>
          </a:p>
          <a:p>
            <a:pPr marL="0" indent="0">
              <a:buNone/>
            </a:pPr>
            <a:r>
              <a:rPr lang="en-US" sz="2000" dirty="0"/>
              <a:t>National PTA presented Missouri PTA with the award at a reception during the association’s 2019 National PTA Legislative Conference, Wednesday, March 13, 2019, at the Legislative Convention.</a:t>
            </a:r>
          </a:p>
        </p:txBody>
      </p:sp>
      <p:pic>
        <p:nvPicPr>
          <p:cNvPr id="5" name="Picture 4" descr="A group of people sitting at a desk in front of a sign&#10;&#10;Description automatically generated">
            <a:extLst>
              <a:ext uri="{FF2B5EF4-FFF2-40B4-BE49-F238E27FC236}">
                <a16:creationId xmlns:a16="http://schemas.microsoft.com/office/drawing/2014/main" id="{CFEB9D9A-9B98-2A48-AB64-0AA1D6EE69B7}"/>
              </a:ext>
            </a:extLst>
          </p:cNvPr>
          <p:cNvPicPr>
            <a:picLocks noChangeAspect="1"/>
          </p:cNvPicPr>
          <p:nvPr/>
        </p:nvPicPr>
        <p:blipFill rotWithShape="1">
          <a:blip r:embed="rId2">
            <a:extLst>
              <a:ext uri="{28A0092B-C50C-407E-A947-70E740481C1C}">
                <a14:useLocalDpi xmlns:a14="http://schemas.microsoft.com/office/drawing/2010/main" val="0"/>
              </a:ext>
            </a:extLst>
          </a:blip>
          <a:srcRect l="6937" r="1008"/>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24490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928F64C6-FE22-4FC1-A763-DFCC514811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31267" y="3509963"/>
            <a:ext cx="5319162"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E3E7DD-E070-1346-BB92-99E0F3D014D5}"/>
              </a:ext>
            </a:extLst>
          </p:cNvPr>
          <p:cNvSpPr>
            <a:spLocks noGrp="1"/>
          </p:cNvSpPr>
          <p:nvPr>
            <p:ph type="title"/>
          </p:nvPr>
        </p:nvSpPr>
        <p:spPr>
          <a:xfrm>
            <a:off x="3766365" y="3812954"/>
            <a:ext cx="4848966" cy="1516014"/>
          </a:xfrm>
        </p:spPr>
        <p:txBody>
          <a:bodyPr vert="horz" lIns="91440" tIns="45720" rIns="91440" bIns="45720" rtlCol="0" anchor="b">
            <a:normAutofit/>
          </a:bodyPr>
          <a:lstStyle/>
          <a:p>
            <a:pPr algn="l" eaLnBrk="1" hangingPunct="1">
              <a:lnSpc>
                <a:spcPct val="90000"/>
              </a:lnSpc>
            </a:pPr>
            <a:r>
              <a:rPr lang="en-US" sz="4200" kern="1200">
                <a:solidFill>
                  <a:srgbClr val="FFFFFF"/>
                </a:solidFill>
                <a:latin typeface="+mj-lt"/>
                <a:ea typeface="+mj-ea"/>
                <a:cs typeface="+mj-cs"/>
              </a:rPr>
              <a:t>2019 National PTA LegCon</a:t>
            </a:r>
          </a:p>
        </p:txBody>
      </p:sp>
      <p:pic>
        <p:nvPicPr>
          <p:cNvPr id="7" name="Picture 6" descr="A sign on the screen&#10;&#10;Description automatically generated">
            <a:extLst>
              <a:ext uri="{FF2B5EF4-FFF2-40B4-BE49-F238E27FC236}">
                <a16:creationId xmlns:a16="http://schemas.microsoft.com/office/drawing/2014/main" id="{12EDCE51-44FF-8144-85E5-C076125359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 b="2787"/>
          <a:stretch/>
        </p:blipFill>
        <p:spPr>
          <a:xfrm>
            <a:off x="238226" y="321733"/>
            <a:ext cx="3113761" cy="3026834"/>
          </a:xfrm>
          <a:prstGeom prst="rect">
            <a:avLst/>
          </a:prstGeom>
        </p:spPr>
      </p:pic>
      <p:pic>
        <p:nvPicPr>
          <p:cNvPr id="11" name="Picture 10" descr="A group of people posing for the camera&#10;&#10;Description automatically generated">
            <a:extLst>
              <a:ext uri="{FF2B5EF4-FFF2-40B4-BE49-F238E27FC236}">
                <a16:creationId xmlns:a16="http://schemas.microsoft.com/office/drawing/2014/main" id="{BD392FB1-CBEF-CC4C-A588-7021A2290C2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080" r="6" b="6"/>
          <a:stretch/>
        </p:blipFill>
        <p:spPr>
          <a:xfrm>
            <a:off x="3479216" y="321733"/>
            <a:ext cx="2654982" cy="2985818"/>
          </a:xfrm>
          <a:prstGeom prst="rect">
            <a:avLst/>
          </a:prstGeom>
        </p:spPr>
      </p:pic>
      <p:pic>
        <p:nvPicPr>
          <p:cNvPr id="13" name="Picture 12" descr="A group of people posing for the camera&#10;&#10;Description automatically generated">
            <a:extLst>
              <a:ext uri="{FF2B5EF4-FFF2-40B4-BE49-F238E27FC236}">
                <a16:creationId xmlns:a16="http://schemas.microsoft.com/office/drawing/2014/main" id="{3E247B62-FD05-334C-BEF8-A9434B1F16C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1196" b="6"/>
          <a:stretch/>
        </p:blipFill>
        <p:spPr>
          <a:xfrm>
            <a:off x="6261427" y="321734"/>
            <a:ext cx="2651693" cy="2985818"/>
          </a:xfrm>
          <a:prstGeom prst="rect">
            <a:avLst/>
          </a:prstGeom>
        </p:spPr>
      </p:pic>
      <p:cxnSp>
        <p:nvCxnSpPr>
          <p:cNvPr id="55" name="Straight Connector 54">
            <a:extLst>
              <a:ext uri="{FF2B5EF4-FFF2-40B4-BE49-F238E27FC236}">
                <a16:creationId xmlns:a16="http://schemas.microsoft.com/office/drawing/2014/main" id="{5C34627B-48E6-4F4D-B843-97717A86B49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3715" y="5443086"/>
            <a:ext cx="48006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descr="A group of people sitting at a table in a room&#10;&#10;Description automatically generated">
            <a:extLst>
              <a:ext uri="{FF2B5EF4-FFF2-40B4-BE49-F238E27FC236}">
                <a16:creationId xmlns:a16="http://schemas.microsoft.com/office/drawing/2014/main" id="{05377A61-7D01-1646-B362-7E4FD22870AC}"/>
              </a:ext>
            </a:extLst>
          </p:cNvPr>
          <p:cNvPicPr>
            <a:picLocks noChangeAspect="1"/>
          </p:cNvPicPr>
          <p:nvPr/>
        </p:nvPicPr>
        <p:blipFill rotWithShape="1">
          <a:blip r:embed="rId5">
            <a:extLst>
              <a:ext uri="{28A0092B-C50C-407E-A947-70E740481C1C}">
                <a14:useLocalDpi xmlns:a14="http://schemas.microsoft.com/office/drawing/2010/main" val="0"/>
              </a:ext>
            </a:extLst>
          </a:blip>
          <a:srcRect l="15471" r="7208" b="-4"/>
          <a:stretch/>
        </p:blipFill>
        <p:spPr>
          <a:xfrm>
            <a:off x="238226" y="3509433"/>
            <a:ext cx="3120339" cy="3026833"/>
          </a:xfrm>
          <a:prstGeom prst="rect">
            <a:avLst/>
          </a:prstGeom>
        </p:spPr>
      </p:pic>
    </p:spTree>
    <p:extLst>
      <p:ext uri="{BB962C8B-B14F-4D97-AF65-F5344CB8AC3E}">
        <p14:creationId xmlns:p14="http://schemas.microsoft.com/office/powerpoint/2010/main" val="1645558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219C2-F17A-074A-9CA8-8C27E2240EF1}"/>
              </a:ext>
            </a:extLst>
          </p:cNvPr>
          <p:cNvSpPr>
            <a:spLocks noGrp="1"/>
          </p:cNvSpPr>
          <p:nvPr>
            <p:ph type="title"/>
          </p:nvPr>
        </p:nvSpPr>
        <p:spPr/>
        <p:txBody>
          <a:bodyPr/>
          <a:lstStyle/>
          <a:p>
            <a:r>
              <a:rPr lang="en-US" dirty="0"/>
              <a:t>Hill Day 2019</a:t>
            </a:r>
          </a:p>
        </p:txBody>
      </p:sp>
      <p:pic>
        <p:nvPicPr>
          <p:cNvPr id="5" name="Content Placeholder 4" descr="A screenshot of a cell phone&#10;&#10;Description automatically generated">
            <a:extLst>
              <a:ext uri="{FF2B5EF4-FFF2-40B4-BE49-F238E27FC236}">
                <a16:creationId xmlns:a16="http://schemas.microsoft.com/office/drawing/2014/main" id="{573AFF07-8273-C048-8DC3-5C5A355E174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2071469"/>
            <a:ext cx="7772400" cy="3934262"/>
          </a:xfrm>
        </p:spPr>
      </p:pic>
    </p:spTree>
    <p:extLst>
      <p:ext uri="{BB962C8B-B14F-4D97-AF65-F5344CB8AC3E}">
        <p14:creationId xmlns:p14="http://schemas.microsoft.com/office/powerpoint/2010/main" val="4264426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txBox="1">
            <a:spLocks noChangeArrowheads="1"/>
          </p:cNvSpPr>
          <p:nvPr/>
        </p:nvSpPr>
        <p:spPr bwMode="auto">
          <a:xfrm>
            <a:off x="311150" y="2000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3600" b="1">
                <a:solidFill>
                  <a:schemeClr val="tx2"/>
                </a:solidFill>
                <a:latin typeface="Calibri" panose="020F0502020204030204" pitchFamily="34" charset="0"/>
                <a:ea typeface="MS PGothic" panose="020B0600070205080204" pitchFamily="34" charset="-128"/>
              </a:rPr>
              <a:t>Who Are We Now?</a:t>
            </a:r>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150" y="1449388"/>
            <a:ext cx="406082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500" y="2895600"/>
            <a:ext cx="41084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850" y="4387850"/>
            <a:ext cx="41021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35513" y="1450975"/>
            <a:ext cx="4144962"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35513" y="2914650"/>
            <a:ext cx="4144962"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735513" y="4387850"/>
            <a:ext cx="4144962"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6200"/>
            <a:ext cx="5357813"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txBox="1">
            <a:spLocks noChangeArrowheads="1"/>
          </p:cNvSpPr>
          <p:nvPr/>
        </p:nvSpPr>
        <p:spPr bwMode="auto">
          <a:xfrm>
            <a:off x="401638"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3600" b="1">
                <a:solidFill>
                  <a:schemeClr val="tx2"/>
                </a:solidFill>
                <a:latin typeface="Calibri" panose="020F0502020204030204" pitchFamily="34" charset="0"/>
                <a:ea typeface="MS PGothic" panose="020B0600070205080204" pitchFamily="34" charset="-128"/>
              </a:rPr>
              <a:t>What Have PTA Members Accomplished?</a:t>
            </a:r>
          </a:p>
        </p:txBody>
      </p:sp>
      <p:sp>
        <p:nvSpPr>
          <p:cNvPr id="5" name="Freeform 2">
            <a:extLst>
              <a:ext uri="{FF2B5EF4-FFF2-40B4-BE49-F238E27FC236}">
                <a16:creationId xmlns:a16="http://schemas.microsoft.com/office/drawing/2014/main" id="{F4358189-5FBE-7C48-9CE9-27DEC89C1DAA}"/>
              </a:ext>
            </a:extLst>
          </p:cNvPr>
          <p:cNvSpPr>
            <a:spLocks/>
          </p:cNvSpPr>
          <p:nvPr/>
        </p:nvSpPr>
        <p:spPr bwMode="auto">
          <a:xfrm>
            <a:off x="1449388" y="4724400"/>
            <a:ext cx="6132512" cy="906463"/>
          </a:xfrm>
          <a:custGeom>
            <a:avLst/>
            <a:gdLst>
              <a:gd name="T0" fmla="*/ 0 w 6096000"/>
              <a:gd name="T1" fmla="*/ 0 h 1051160"/>
              <a:gd name="T2" fmla="*/ 5725258 w 6096000"/>
              <a:gd name="T3" fmla="*/ 0 h 1051160"/>
              <a:gd name="T4" fmla="*/ 5725258 w 6096000"/>
              <a:gd name="T5" fmla="*/ 793118 h 1051160"/>
              <a:gd name="T6" fmla="*/ 0 w 6096000"/>
              <a:gd name="T7" fmla="*/ 793118 h 1051160"/>
              <a:gd name="T8" fmla="*/ 0 w 6096000"/>
              <a:gd name="T9" fmla="*/ 0 h 1051160"/>
              <a:gd name="T10" fmla="*/ 0 60000 65536"/>
              <a:gd name="T11" fmla="*/ 0 60000 65536"/>
              <a:gd name="T12" fmla="*/ 0 60000 65536"/>
              <a:gd name="T13" fmla="*/ 0 60000 65536"/>
              <a:gd name="T14" fmla="*/ 0 60000 65536"/>
              <a:gd name="T15" fmla="*/ 0 w 6096000"/>
              <a:gd name="T16" fmla="*/ 0 h 1051160"/>
              <a:gd name="T17" fmla="*/ 6096000 w 6096000"/>
              <a:gd name="T18" fmla="*/ 1051160 h 1051160"/>
            </a:gdLst>
            <a:ahLst/>
            <a:cxnLst>
              <a:cxn ang="T10">
                <a:pos x="T0" y="T1"/>
              </a:cxn>
              <a:cxn ang="T11">
                <a:pos x="T2" y="T3"/>
              </a:cxn>
              <a:cxn ang="T12">
                <a:pos x="T4" y="T5"/>
              </a:cxn>
              <a:cxn ang="T13">
                <a:pos x="T6" y="T7"/>
              </a:cxn>
              <a:cxn ang="T14">
                <a:pos x="T8" y="T9"/>
              </a:cxn>
            </a:cxnLst>
            <a:rect l="T15" t="T16" r="T17" b="T18"/>
            <a:pathLst>
              <a:path w="6096000" h="1051160">
                <a:moveTo>
                  <a:pt x="0" y="0"/>
                </a:moveTo>
                <a:lnTo>
                  <a:pt x="6096000" y="0"/>
                </a:lnTo>
                <a:lnTo>
                  <a:pt x="6096000" y="1051160"/>
                </a:lnTo>
                <a:lnTo>
                  <a:pt x="0" y="1051160"/>
                </a:lnTo>
                <a:lnTo>
                  <a:pt x="0" y="0"/>
                </a:lnTo>
                <a:close/>
              </a:path>
            </a:pathLst>
          </a:custGeom>
          <a:solidFill>
            <a:srgbClr val="006272"/>
          </a:solidFill>
          <a:ln>
            <a:noFill/>
          </a:ln>
          <a:effectLst>
            <a:outerShdw blurRad="40000" dist="23000" dir="5400000" rotWithShape="0">
              <a:srgbClr val="808080">
                <a:alpha val="34998"/>
              </a:srgbClr>
            </a:outerShdw>
          </a:effectLst>
        </p:spPr>
        <p:txBody>
          <a:bodyPr lIns="170688" tIns="170688" rIns="170688" bIns="170688" anchor="ctr"/>
          <a:lstStyle>
            <a:lvl1pPr defTabSz="1066800">
              <a:defRPr sz="2400">
                <a:solidFill>
                  <a:schemeClr val="tx1"/>
                </a:solidFill>
                <a:latin typeface="Times New Roman" panose="02020603050405020304" pitchFamily="18" charset="0"/>
                <a:cs typeface="Times New Roman" panose="02020603050405020304" pitchFamily="18" charset="0"/>
              </a:defRPr>
            </a:lvl1pPr>
            <a:lvl2pPr marL="742950" indent="-285750" defTabSz="1066800">
              <a:defRPr sz="2400">
                <a:solidFill>
                  <a:schemeClr val="tx1"/>
                </a:solidFill>
                <a:latin typeface="Times New Roman" panose="02020603050405020304" pitchFamily="18" charset="0"/>
                <a:cs typeface="Times New Roman" panose="02020603050405020304" pitchFamily="18" charset="0"/>
              </a:defRPr>
            </a:lvl2pPr>
            <a:lvl3pPr marL="1143000" indent="-228600" defTabSz="1066800">
              <a:defRPr sz="2400">
                <a:solidFill>
                  <a:schemeClr val="tx1"/>
                </a:solidFill>
                <a:latin typeface="Times New Roman" panose="02020603050405020304" pitchFamily="18" charset="0"/>
                <a:cs typeface="Times New Roman" panose="02020603050405020304" pitchFamily="18" charset="0"/>
              </a:defRPr>
            </a:lvl3pPr>
            <a:lvl4pPr marL="1600200" indent="-228600" defTabSz="1066800">
              <a:defRPr sz="2400">
                <a:solidFill>
                  <a:schemeClr val="tx1"/>
                </a:solidFill>
                <a:latin typeface="Times New Roman" panose="02020603050405020304" pitchFamily="18" charset="0"/>
                <a:cs typeface="Times New Roman" panose="02020603050405020304" pitchFamily="18" charset="0"/>
              </a:defRPr>
            </a:lvl4pPr>
            <a:lvl5pPr marL="2057400" indent="-228600" defTabSz="1066800">
              <a:defRPr sz="2400">
                <a:solidFill>
                  <a:schemeClr val="tx1"/>
                </a:solidFill>
                <a:latin typeface="Times New Roman" panose="02020603050405020304" pitchFamily="18" charset="0"/>
                <a:cs typeface="Times New Roman" panose="02020603050405020304" pitchFamily="18" charset="0"/>
              </a:defRPr>
            </a:lvl5pPr>
            <a:lvl6pPr marL="2514600" indent="-228600" defTabSz="10668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defTabSz="10668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defTabSz="10668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defTabSz="10668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defRPr/>
            </a:pPr>
            <a:r>
              <a:rPr lang="en-US" altLang="en-US" b="1">
                <a:solidFill>
                  <a:schemeClr val="bg2"/>
                </a:solidFill>
                <a:latin typeface="Calibri" panose="020F0502020204030204" pitchFamily="34" charset="0"/>
                <a:ea typeface="MS PGothic" panose="020B0600070205080204" pitchFamily="34" charset="-128"/>
              </a:rPr>
              <a:t>1941</a:t>
            </a:r>
          </a:p>
          <a:p>
            <a:pPr algn="ctr" eaLnBrk="1" hangingPunct="1">
              <a:lnSpc>
                <a:spcPct val="90000"/>
              </a:lnSpc>
              <a:spcAft>
                <a:spcPct val="35000"/>
              </a:spcAft>
              <a:defRPr/>
            </a:pPr>
            <a:r>
              <a:rPr lang="en-US" altLang="en-US" sz="1600" b="1">
                <a:solidFill>
                  <a:schemeClr val="bg2"/>
                </a:solidFill>
                <a:latin typeface="Calibri" panose="020F0502020204030204" pitchFamily="34" charset="0"/>
                <a:ea typeface="MS PGothic" panose="020B0600070205080204" pitchFamily="34" charset="-128"/>
              </a:rPr>
              <a:t>Successfully Advocated to Expand Federal School Lunch Program</a:t>
            </a:r>
          </a:p>
        </p:txBody>
      </p:sp>
      <p:sp>
        <p:nvSpPr>
          <p:cNvPr id="6" name="Freeform 3">
            <a:extLst>
              <a:ext uri="{FF2B5EF4-FFF2-40B4-BE49-F238E27FC236}">
                <a16:creationId xmlns:a16="http://schemas.microsoft.com/office/drawing/2014/main" id="{8248BE41-5A8F-CF45-8655-CEDAE86A34BB}"/>
              </a:ext>
            </a:extLst>
          </p:cNvPr>
          <p:cNvSpPr>
            <a:spLocks/>
          </p:cNvSpPr>
          <p:nvPr/>
        </p:nvSpPr>
        <p:spPr bwMode="auto">
          <a:xfrm>
            <a:off x="1447800" y="3429000"/>
            <a:ext cx="6132513" cy="1268413"/>
          </a:xfrm>
          <a:custGeom>
            <a:avLst/>
            <a:gdLst>
              <a:gd name="T0" fmla="*/ 0 w 6096000"/>
              <a:gd name="T1" fmla="*/ 347544 h 1616685"/>
              <a:gd name="T2" fmla="*/ 2672834 w 6096000"/>
              <a:gd name="T3" fmla="*/ 347544 h 1616685"/>
              <a:gd name="T4" fmla="*/ 2672834 w 6096000"/>
              <a:gd name="T5" fmla="*/ 248082 h 1616685"/>
              <a:gd name="T6" fmla="*/ 2483039 w 6096000"/>
              <a:gd name="T7" fmla="*/ 248082 h 1616685"/>
              <a:gd name="T8" fmla="*/ 2862630 w 6096000"/>
              <a:gd name="T9" fmla="*/ 0 h 1616685"/>
              <a:gd name="T10" fmla="*/ 3242219 w 6096000"/>
              <a:gd name="T11" fmla="*/ 248082 h 1616685"/>
              <a:gd name="T12" fmla="*/ 3052424 w 6096000"/>
              <a:gd name="T13" fmla="*/ 248082 h 1616685"/>
              <a:gd name="T14" fmla="*/ 3052424 w 6096000"/>
              <a:gd name="T15" fmla="*/ 347544 h 1616685"/>
              <a:gd name="T16" fmla="*/ 5725258 w 6096000"/>
              <a:gd name="T17" fmla="*/ 347544 h 1616685"/>
              <a:gd name="T18" fmla="*/ 5725258 w 6096000"/>
              <a:gd name="T19" fmla="*/ 992331 h 1616685"/>
              <a:gd name="T20" fmla="*/ 0 w 6096000"/>
              <a:gd name="T21" fmla="*/ 992331 h 1616685"/>
              <a:gd name="T22" fmla="*/ 0 w 6096000"/>
              <a:gd name="T23" fmla="*/ 347544 h 16166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96000"/>
              <a:gd name="T37" fmla="*/ 0 h 1616685"/>
              <a:gd name="T38" fmla="*/ 6096000 w 6096000"/>
              <a:gd name="T39" fmla="*/ 1616685 h 16166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96000" h="1616685">
                <a:moveTo>
                  <a:pt x="6096000" y="1050473"/>
                </a:moveTo>
                <a:lnTo>
                  <a:pt x="3250086" y="1050473"/>
                </a:lnTo>
                <a:lnTo>
                  <a:pt x="3250086" y="1212514"/>
                </a:lnTo>
                <a:lnTo>
                  <a:pt x="3452171" y="1212514"/>
                </a:lnTo>
                <a:lnTo>
                  <a:pt x="3048000" y="1616684"/>
                </a:lnTo>
                <a:lnTo>
                  <a:pt x="2643829" y="1212514"/>
                </a:lnTo>
                <a:lnTo>
                  <a:pt x="2845914" y="1212514"/>
                </a:lnTo>
                <a:lnTo>
                  <a:pt x="2845914" y="1050473"/>
                </a:lnTo>
                <a:lnTo>
                  <a:pt x="0" y="1050473"/>
                </a:lnTo>
                <a:lnTo>
                  <a:pt x="0" y="1"/>
                </a:lnTo>
                <a:lnTo>
                  <a:pt x="6096000" y="1"/>
                </a:lnTo>
                <a:lnTo>
                  <a:pt x="6096000" y="1050473"/>
                </a:lnTo>
                <a:close/>
              </a:path>
            </a:pathLst>
          </a:custGeom>
          <a:solidFill>
            <a:srgbClr val="64A70B"/>
          </a:solidFill>
          <a:ln>
            <a:noFill/>
          </a:ln>
          <a:effectLst>
            <a:outerShdw blurRad="40000" dist="23000" dir="5400000" rotWithShape="0">
              <a:srgbClr val="808080">
                <a:alpha val="34998"/>
              </a:srgbClr>
            </a:outerShdw>
          </a:effectLst>
        </p:spPr>
        <p:txBody>
          <a:bodyPr lIns="170687" tIns="170689" rIns="170688" bIns="736900" anchor="ctr"/>
          <a:lstStyle>
            <a:lvl1pPr defTabSz="1066800">
              <a:defRPr sz="2400">
                <a:solidFill>
                  <a:schemeClr val="tx1"/>
                </a:solidFill>
                <a:latin typeface="Times New Roman" panose="02020603050405020304" pitchFamily="18" charset="0"/>
                <a:cs typeface="Times New Roman" panose="02020603050405020304" pitchFamily="18" charset="0"/>
              </a:defRPr>
            </a:lvl1pPr>
            <a:lvl2pPr marL="742950" indent="-285750" defTabSz="1066800">
              <a:defRPr sz="2400">
                <a:solidFill>
                  <a:schemeClr val="tx1"/>
                </a:solidFill>
                <a:latin typeface="Times New Roman" panose="02020603050405020304" pitchFamily="18" charset="0"/>
                <a:cs typeface="Times New Roman" panose="02020603050405020304" pitchFamily="18" charset="0"/>
              </a:defRPr>
            </a:lvl2pPr>
            <a:lvl3pPr marL="1143000" indent="-228600" defTabSz="1066800">
              <a:defRPr sz="2400">
                <a:solidFill>
                  <a:schemeClr val="tx1"/>
                </a:solidFill>
                <a:latin typeface="Times New Roman" panose="02020603050405020304" pitchFamily="18" charset="0"/>
                <a:cs typeface="Times New Roman" panose="02020603050405020304" pitchFamily="18" charset="0"/>
              </a:defRPr>
            </a:lvl3pPr>
            <a:lvl4pPr marL="1600200" indent="-228600" defTabSz="1066800">
              <a:defRPr sz="2400">
                <a:solidFill>
                  <a:schemeClr val="tx1"/>
                </a:solidFill>
                <a:latin typeface="Times New Roman" panose="02020603050405020304" pitchFamily="18" charset="0"/>
                <a:cs typeface="Times New Roman" panose="02020603050405020304" pitchFamily="18" charset="0"/>
              </a:defRPr>
            </a:lvl4pPr>
            <a:lvl5pPr marL="2057400" indent="-228600" defTabSz="1066800">
              <a:defRPr sz="2400">
                <a:solidFill>
                  <a:schemeClr val="tx1"/>
                </a:solidFill>
                <a:latin typeface="Times New Roman" panose="02020603050405020304" pitchFamily="18" charset="0"/>
                <a:cs typeface="Times New Roman" panose="02020603050405020304" pitchFamily="18" charset="0"/>
              </a:defRPr>
            </a:lvl5pPr>
            <a:lvl6pPr marL="2514600" indent="-228600" defTabSz="10668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defTabSz="10668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defTabSz="10668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defTabSz="10668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defRPr/>
            </a:pPr>
            <a:r>
              <a:rPr lang="en-US" altLang="en-US" b="1">
                <a:solidFill>
                  <a:schemeClr val="bg2"/>
                </a:solidFill>
                <a:latin typeface="Calibri" panose="020F0502020204030204" pitchFamily="34" charset="0"/>
                <a:ea typeface="MS PGothic" panose="020B0600070205080204" pitchFamily="34" charset="-128"/>
              </a:rPr>
              <a:t>1938</a:t>
            </a:r>
          </a:p>
          <a:p>
            <a:pPr algn="ctr" eaLnBrk="1" hangingPunct="1">
              <a:lnSpc>
                <a:spcPct val="90000"/>
              </a:lnSpc>
              <a:spcAft>
                <a:spcPct val="35000"/>
              </a:spcAft>
              <a:defRPr/>
            </a:pPr>
            <a:r>
              <a:rPr lang="en-US" altLang="en-US" sz="1600" b="1">
                <a:solidFill>
                  <a:schemeClr val="bg2"/>
                </a:solidFill>
                <a:latin typeface="Calibri" panose="020F0502020204030204" pitchFamily="34" charset="0"/>
                <a:ea typeface="MS PGothic" panose="020B0600070205080204" pitchFamily="34" charset="-128"/>
              </a:rPr>
              <a:t>Successfully Advocated to Establish Child Labor Laws</a:t>
            </a:r>
          </a:p>
        </p:txBody>
      </p:sp>
      <p:sp>
        <p:nvSpPr>
          <p:cNvPr id="7" name="Freeform 5">
            <a:extLst>
              <a:ext uri="{FF2B5EF4-FFF2-40B4-BE49-F238E27FC236}">
                <a16:creationId xmlns:a16="http://schemas.microsoft.com/office/drawing/2014/main" id="{5653AF60-0083-CB4F-B4DD-E4E0B6DA793F}"/>
              </a:ext>
            </a:extLst>
          </p:cNvPr>
          <p:cNvSpPr>
            <a:spLocks/>
          </p:cNvSpPr>
          <p:nvPr/>
        </p:nvSpPr>
        <p:spPr bwMode="auto">
          <a:xfrm>
            <a:off x="1447800" y="2209800"/>
            <a:ext cx="6132513" cy="1252538"/>
          </a:xfrm>
          <a:custGeom>
            <a:avLst/>
            <a:gdLst>
              <a:gd name="T0" fmla="*/ 0 w 6096000"/>
              <a:gd name="T1" fmla="*/ 358822 h 1616685"/>
              <a:gd name="T2" fmla="*/ 2672833 w 6096000"/>
              <a:gd name="T3" fmla="*/ 358822 h 1616685"/>
              <a:gd name="T4" fmla="*/ 2672833 w 6096000"/>
              <a:gd name="T5" fmla="*/ 256132 h 1616685"/>
              <a:gd name="T6" fmla="*/ 2483038 w 6096000"/>
              <a:gd name="T7" fmla="*/ 256132 h 1616685"/>
              <a:gd name="T8" fmla="*/ 2862629 w 6096000"/>
              <a:gd name="T9" fmla="*/ 0 h 1616685"/>
              <a:gd name="T10" fmla="*/ 3242219 w 6096000"/>
              <a:gd name="T11" fmla="*/ 256132 h 1616685"/>
              <a:gd name="T12" fmla="*/ 3052424 w 6096000"/>
              <a:gd name="T13" fmla="*/ 256132 h 1616685"/>
              <a:gd name="T14" fmla="*/ 3052424 w 6096000"/>
              <a:gd name="T15" fmla="*/ 358822 h 1616685"/>
              <a:gd name="T16" fmla="*/ 5725257 w 6096000"/>
              <a:gd name="T17" fmla="*/ 358822 h 1616685"/>
              <a:gd name="T18" fmla="*/ 5725257 w 6096000"/>
              <a:gd name="T19" fmla="*/ 1024531 h 1616685"/>
              <a:gd name="T20" fmla="*/ 0 w 6096000"/>
              <a:gd name="T21" fmla="*/ 1024531 h 1616685"/>
              <a:gd name="T22" fmla="*/ 0 w 6096000"/>
              <a:gd name="T23" fmla="*/ 358822 h 16166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96000"/>
              <a:gd name="T37" fmla="*/ 0 h 1616685"/>
              <a:gd name="T38" fmla="*/ 6096000 w 6096000"/>
              <a:gd name="T39" fmla="*/ 1616685 h 16166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96000" h="1616685">
                <a:moveTo>
                  <a:pt x="6096000" y="1050473"/>
                </a:moveTo>
                <a:lnTo>
                  <a:pt x="3250086" y="1050473"/>
                </a:lnTo>
                <a:lnTo>
                  <a:pt x="3250086" y="1212514"/>
                </a:lnTo>
                <a:lnTo>
                  <a:pt x="3452171" y="1212514"/>
                </a:lnTo>
                <a:lnTo>
                  <a:pt x="3048000" y="1616684"/>
                </a:lnTo>
                <a:lnTo>
                  <a:pt x="2643829" y="1212514"/>
                </a:lnTo>
                <a:lnTo>
                  <a:pt x="2845914" y="1212514"/>
                </a:lnTo>
                <a:lnTo>
                  <a:pt x="2845914" y="1050473"/>
                </a:lnTo>
                <a:lnTo>
                  <a:pt x="0" y="1050473"/>
                </a:lnTo>
                <a:lnTo>
                  <a:pt x="0" y="1"/>
                </a:lnTo>
                <a:lnTo>
                  <a:pt x="6096000" y="1"/>
                </a:lnTo>
                <a:lnTo>
                  <a:pt x="6096000" y="1050473"/>
                </a:lnTo>
                <a:close/>
              </a:path>
            </a:pathLst>
          </a:custGeom>
          <a:solidFill>
            <a:srgbClr val="CB6007"/>
          </a:solidFill>
          <a:ln>
            <a:noFill/>
          </a:ln>
          <a:effectLst>
            <a:outerShdw blurRad="40000" dist="23000" dir="5400000" rotWithShape="0">
              <a:srgbClr val="808080">
                <a:alpha val="34998"/>
              </a:srgbClr>
            </a:outerShdw>
          </a:effectLst>
        </p:spPr>
        <p:txBody>
          <a:bodyPr lIns="170687" tIns="170689" rIns="170688" bIns="736901" anchor="ctr"/>
          <a:lstStyle>
            <a:lvl1pPr defTabSz="1066800">
              <a:defRPr sz="2400">
                <a:solidFill>
                  <a:schemeClr val="tx1"/>
                </a:solidFill>
                <a:latin typeface="Times New Roman" panose="02020603050405020304" pitchFamily="18" charset="0"/>
                <a:cs typeface="Times New Roman" panose="02020603050405020304" pitchFamily="18" charset="0"/>
              </a:defRPr>
            </a:lvl1pPr>
            <a:lvl2pPr marL="742950" indent="-285750" defTabSz="1066800">
              <a:defRPr sz="2400">
                <a:solidFill>
                  <a:schemeClr val="tx1"/>
                </a:solidFill>
                <a:latin typeface="Times New Roman" panose="02020603050405020304" pitchFamily="18" charset="0"/>
                <a:cs typeface="Times New Roman" panose="02020603050405020304" pitchFamily="18" charset="0"/>
              </a:defRPr>
            </a:lvl2pPr>
            <a:lvl3pPr marL="1143000" indent="-228600" defTabSz="1066800">
              <a:defRPr sz="2400">
                <a:solidFill>
                  <a:schemeClr val="tx1"/>
                </a:solidFill>
                <a:latin typeface="Times New Roman" panose="02020603050405020304" pitchFamily="18" charset="0"/>
                <a:cs typeface="Times New Roman" panose="02020603050405020304" pitchFamily="18" charset="0"/>
              </a:defRPr>
            </a:lvl3pPr>
            <a:lvl4pPr marL="1600200" indent="-228600" defTabSz="1066800">
              <a:defRPr sz="2400">
                <a:solidFill>
                  <a:schemeClr val="tx1"/>
                </a:solidFill>
                <a:latin typeface="Times New Roman" panose="02020603050405020304" pitchFamily="18" charset="0"/>
                <a:cs typeface="Times New Roman" panose="02020603050405020304" pitchFamily="18" charset="0"/>
              </a:defRPr>
            </a:lvl4pPr>
            <a:lvl5pPr marL="2057400" indent="-228600" defTabSz="1066800">
              <a:defRPr sz="2400">
                <a:solidFill>
                  <a:schemeClr val="tx1"/>
                </a:solidFill>
                <a:latin typeface="Times New Roman" panose="02020603050405020304" pitchFamily="18" charset="0"/>
                <a:cs typeface="Times New Roman" panose="02020603050405020304" pitchFamily="18" charset="0"/>
              </a:defRPr>
            </a:lvl5pPr>
            <a:lvl6pPr marL="2514600" indent="-228600" defTabSz="10668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defTabSz="10668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defTabSz="10668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defTabSz="10668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lnSpc>
                <a:spcPct val="90000"/>
              </a:lnSpc>
              <a:spcAft>
                <a:spcPct val="35000"/>
              </a:spcAft>
              <a:defRPr/>
            </a:pPr>
            <a:endParaRPr lang="en-US" altLang="en-US" b="1">
              <a:solidFill>
                <a:srgbClr val="07477F"/>
              </a:solidFill>
              <a:latin typeface="Calibri" panose="020F0502020204030204" pitchFamily="34" charset="0"/>
              <a:ea typeface="MS PGothic" panose="020B0600070205080204" pitchFamily="34" charset="-128"/>
            </a:endParaRPr>
          </a:p>
          <a:p>
            <a:pPr algn="ctr" eaLnBrk="1" hangingPunct="1">
              <a:defRPr/>
            </a:pPr>
            <a:r>
              <a:rPr lang="en-US" altLang="en-US" b="1">
                <a:solidFill>
                  <a:schemeClr val="bg2"/>
                </a:solidFill>
                <a:latin typeface="Calibri" panose="020F0502020204030204" pitchFamily="34" charset="0"/>
                <a:ea typeface="MS PGothic" panose="020B0600070205080204" pitchFamily="34" charset="-128"/>
              </a:rPr>
              <a:t>1911</a:t>
            </a:r>
          </a:p>
          <a:p>
            <a:pPr algn="ctr" eaLnBrk="1" hangingPunct="1">
              <a:lnSpc>
                <a:spcPct val="90000"/>
              </a:lnSpc>
              <a:spcAft>
                <a:spcPct val="35000"/>
              </a:spcAft>
              <a:defRPr/>
            </a:pPr>
            <a:r>
              <a:rPr lang="en-US" altLang="en-US" sz="1600" b="1">
                <a:solidFill>
                  <a:schemeClr val="bg2"/>
                </a:solidFill>
                <a:latin typeface="Calibri" panose="020F0502020204030204" pitchFamily="34" charset="0"/>
                <a:ea typeface="MS PGothic" panose="020B0600070205080204" pitchFamily="34" charset="-128"/>
              </a:rPr>
              <a:t>Successfully Advocated to Establish Public School Kindergarten</a:t>
            </a:r>
          </a:p>
          <a:p>
            <a:pPr algn="ctr" eaLnBrk="1" hangingPunct="1">
              <a:lnSpc>
                <a:spcPct val="90000"/>
              </a:lnSpc>
              <a:spcAft>
                <a:spcPct val="35000"/>
              </a:spcAft>
              <a:defRPr/>
            </a:pPr>
            <a:endParaRPr lang="en-US" altLang="en-US" sz="1500" b="1">
              <a:solidFill>
                <a:schemeClr val="bg2"/>
              </a:solidFill>
              <a:latin typeface="Calibri" panose="020F0502020204030204" pitchFamily="34" charset="0"/>
              <a:ea typeface="MS PGothic" panose="020B0600070205080204" pitchFamily="34" charset="-128"/>
            </a:endParaRPr>
          </a:p>
        </p:txBody>
      </p:sp>
      <p:sp>
        <p:nvSpPr>
          <p:cNvPr id="8" name="Freeform 5">
            <a:extLst>
              <a:ext uri="{FF2B5EF4-FFF2-40B4-BE49-F238E27FC236}">
                <a16:creationId xmlns:a16="http://schemas.microsoft.com/office/drawing/2014/main" id="{4EF6DFAE-8028-F647-A691-7C79005AF863}"/>
              </a:ext>
            </a:extLst>
          </p:cNvPr>
          <p:cNvSpPr>
            <a:spLocks/>
          </p:cNvSpPr>
          <p:nvPr/>
        </p:nvSpPr>
        <p:spPr bwMode="auto">
          <a:xfrm>
            <a:off x="1449388" y="1027113"/>
            <a:ext cx="6132512" cy="1176337"/>
          </a:xfrm>
          <a:custGeom>
            <a:avLst/>
            <a:gdLst>
              <a:gd name="T0" fmla="*/ 0 w 6096000"/>
              <a:gd name="T1" fmla="*/ 343003 h 1616685"/>
              <a:gd name="T2" fmla="*/ 2780791 w 6096000"/>
              <a:gd name="T3" fmla="*/ 343003 h 1616685"/>
              <a:gd name="T4" fmla="*/ 2780791 w 6096000"/>
              <a:gd name="T5" fmla="*/ 244840 h 1616685"/>
              <a:gd name="T6" fmla="*/ 2583330 w 6096000"/>
              <a:gd name="T7" fmla="*/ 244840 h 1616685"/>
              <a:gd name="T8" fmla="*/ 2978253 w 6096000"/>
              <a:gd name="T9" fmla="*/ 0 h 1616685"/>
              <a:gd name="T10" fmla="*/ 3373175 w 6096000"/>
              <a:gd name="T11" fmla="*/ 244840 h 1616685"/>
              <a:gd name="T12" fmla="*/ 3175714 w 6096000"/>
              <a:gd name="T13" fmla="*/ 244840 h 1616685"/>
              <a:gd name="T14" fmla="*/ 3175714 w 6096000"/>
              <a:gd name="T15" fmla="*/ 343003 h 1616685"/>
              <a:gd name="T16" fmla="*/ 5956505 w 6096000"/>
              <a:gd name="T17" fmla="*/ 343003 h 1616685"/>
              <a:gd name="T18" fmla="*/ 5956505 w 6096000"/>
              <a:gd name="T19" fmla="*/ 979364 h 1616685"/>
              <a:gd name="T20" fmla="*/ 0 w 6096000"/>
              <a:gd name="T21" fmla="*/ 979364 h 1616685"/>
              <a:gd name="T22" fmla="*/ 0 w 6096000"/>
              <a:gd name="T23" fmla="*/ 343003 h 16166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96000"/>
              <a:gd name="T37" fmla="*/ 0 h 1616685"/>
              <a:gd name="T38" fmla="*/ 6096000 w 6096000"/>
              <a:gd name="T39" fmla="*/ 1616685 h 16166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96000" h="1616685">
                <a:moveTo>
                  <a:pt x="6096000" y="1050473"/>
                </a:moveTo>
                <a:lnTo>
                  <a:pt x="3250086" y="1050473"/>
                </a:lnTo>
                <a:lnTo>
                  <a:pt x="3250086" y="1212514"/>
                </a:lnTo>
                <a:lnTo>
                  <a:pt x="3452171" y="1212514"/>
                </a:lnTo>
                <a:lnTo>
                  <a:pt x="3048000" y="1616684"/>
                </a:lnTo>
                <a:lnTo>
                  <a:pt x="2643829" y="1212514"/>
                </a:lnTo>
                <a:lnTo>
                  <a:pt x="2845914" y="1212514"/>
                </a:lnTo>
                <a:lnTo>
                  <a:pt x="2845914" y="1050473"/>
                </a:lnTo>
                <a:lnTo>
                  <a:pt x="0" y="1050473"/>
                </a:lnTo>
                <a:lnTo>
                  <a:pt x="0" y="1"/>
                </a:lnTo>
                <a:lnTo>
                  <a:pt x="6096000" y="1"/>
                </a:lnTo>
                <a:lnTo>
                  <a:pt x="6096000" y="1050473"/>
                </a:lnTo>
                <a:close/>
              </a:path>
            </a:pathLst>
          </a:custGeom>
          <a:solidFill>
            <a:schemeClr val="accent2"/>
          </a:solidFill>
          <a:ln>
            <a:noFill/>
          </a:ln>
          <a:effectLst>
            <a:outerShdw blurRad="40000" dist="23000" dir="5400000" rotWithShape="0">
              <a:srgbClr val="808080">
                <a:alpha val="34998"/>
              </a:srgbClr>
            </a:outerShdw>
          </a:effectLst>
        </p:spPr>
        <p:txBody>
          <a:bodyPr lIns="170687" tIns="170689" rIns="170688" bIns="736901" anchor="ctr"/>
          <a:lstStyle>
            <a:lvl1pPr defTabSz="1066800">
              <a:defRPr sz="2400">
                <a:solidFill>
                  <a:schemeClr val="tx1"/>
                </a:solidFill>
                <a:latin typeface="Times New Roman" panose="02020603050405020304" pitchFamily="18" charset="0"/>
                <a:cs typeface="Times New Roman" panose="02020603050405020304" pitchFamily="18" charset="0"/>
              </a:defRPr>
            </a:lvl1pPr>
            <a:lvl2pPr marL="742950" indent="-285750" defTabSz="1066800">
              <a:defRPr sz="2400">
                <a:solidFill>
                  <a:schemeClr val="tx1"/>
                </a:solidFill>
                <a:latin typeface="Times New Roman" panose="02020603050405020304" pitchFamily="18" charset="0"/>
                <a:cs typeface="Times New Roman" panose="02020603050405020304" pitchFamily="18" charset="0"/>
              </a:defRPr>
            </a:lvl2pPr>
            <a:lvl3pPr marL="1143000" indent="-228600" defTabSz="1066800">
              <a:defRPr sz="2400">
                <a:solidFill>
                  <a:schemeClr val="tx1"/>
                </a:solidFill>
                <a:latin typeface="Times New Roman" panose="02020603050405020304" pitchFamily="18" charset="0"/>
                <a:cs typeface="Times New Roman" panose="02020603050405020304" pitchFamily="18" charset="0"/>
              </a:defRPr>
            </a:lvl3pPr>
            <a:lvl4pPr marL="1600200" indent="-228600" defTabSz="1066800">
              <a:defRPr sz="2400">
                <a:solidFill>
                  <a:schemeClr val="tx1"/>
                </a:solidFill>
                <a:latin typeface="Times New Roman" panose="02020603050405020304" pitchFamily="18" charset="0"/>
                <a:cs typeface="Times New Roman" panose="02020603050405020304" pitchFamily="18" charset="0"/>
              </a:defRPr>
            </a:lvl4pPr>
            <a:lvl5pPr marL="2057400" indent="-228600" defTabSz="1066800">
              <a:defRPr sz="2400">
                <a:solidFill>
                  <a:schemeClr val="tx1"/>
                </a:solidFill>
                <a:latin typeface="Times New Roman" panose="02020603050405020304" pitchFamily="18" charset="0"/>
                <a:cs typeface="Times New Roman" panose="02020603050405020304" pitchFamily="18" charset="0"/>
              </a:defRPr>
            </a:lvl5pPr>
            <a:lvl6pPr marL="2514600" indent="-228600" defTabSz="10668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defTabSz="10668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defTabSz="10668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defTabSz="10668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defRPr/>
            </a:pPr>
            <a:r>
              <a:rPr lang="en-US" altLang="en-US" b="1">
                <a:solidFill>
                  <a:schemeClr val="bg2"/>
                </a:solidFill>
                <a:latin typeface="Calibri" panose="020F0502020204030204" pitchFamily="34" charset="0"/>
                <a:ea typeface="MS PGothic" panose="020B0600070205080204" pitchFamily="34" charset="-128"/>
              </a:rPr>
              <a:t>1903</a:t>
            </a:r>
          </a:p>
          <a:p>
            <a:pPr algn="ctr" eaLnBrk="1" hangingPunct="1">
              <a:lnSpc>
                <a:spcPct val="90000"/>
              </a:lnSpc>
              <a:spcAft>
                <a:spcPct val="35000"/>
              </a:spcAft>
              <a:defRPr/>
            </a:pPr>
            <a:r>
              <a:rPr lang="en-US" altLang="en-US" sz="1600" b="1">
                <a:solidFill>
                  <a:schemeClr val="bg2"/>
                </a:solidFill>
                <a:latin typeface="Calibri" panose="020F0502020204030204" pitchFamily="34" charset="0"/>
                <a:ea typeface="MS PGothic" panose="020B0600070205080204" pitchFamily="34" charset="-128"/>
              </a:rPr>
              <a:t>Worked With Policymakers to Create a Juvenile Court System</a:t>
            </a:r>
            <a:endParaRPr lang="en-US" altLang="en-US" sz="1500">
              <a:solidFill>
                <a:schemeClr val="bg2"/>
              </a:solidFill>
              <a:latin typeface="Calibri" panose="020F0502020204030204" pitchFamily="34" charset="0"/>
              <a:ea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P spid="8"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txBox="1">
            <a:spLocks noChangeArrowheads="1"/>
          </p:cNvSpPr>
          <p:nvPr/>
        </p:nvSpPr>
        <p:spPr bwMode="auto">
          <a:xfrm>
            <a:off x="228600" y="457200"/>
            <a:ext cx="8610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defTabSz="45720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defTabSz="4572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defTabSz="4572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defTabSz="4572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3900" b="1">
                <a:solidFill>
                  <a:schemeClr val="tx2"/>
                </a:solidFill>
                <a:latin typeface="Calibri" panose="020F0502020204030204" pitchFamily="34" charset="0"/>
                <a:ea typeface="MS PGothic" panose="020B0600070205080204" pitchFamily="34" charset="-128"/>
              </a:rPr>
              <a:t>How National PTA Advocacy Works</a:t>
            </a:r>
          </a:p>
        </p:txBody>
      </p:sp>
      <p:sp>
        <p:nvSpPr>
          <p:cNvPr id="4" name="Rectangle 1">
            <a:extLst>
              <a:ext uri="{FF2B5EF4-FFF2-40B4-BE49-F238E27FC236}">
                <a16:creationId xmlns:a16="http://schemas.microsoft.com/office/drawing/2014/main" id="{E8F36904-69F8-4248-88F5-A7876B261F38}"/>
              </a:ext>
            </a:extLst>
          </p:cNvPr>
          <p:cNvSpPr>
            <a:spLocks noChangeArrowheads="1"/>
          </p:cNvSpPr>
          <p:nvPr/>
        </p:nvSpPr>
        <p:spPr bwMode="auto">
          <a:xfrm>
            <a:off x="3527425" y="1631950"/>
            <a:ext cx="5311775" cy="738188"/>
          </a:xfrm>
          <a:prstGeom prst="rect">
            <a:avLst/>
          </a:prstGeom>
          <a:no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1" eaLnBrk="1" fontAlgn="auto" hangingPunct="1">
              <a:spcBef>
                <a:spcPct val="0"/>
              </a:spcBef>
              <a:spcAft>
                <a:spcPts val="0"/>
              </a:spcAft>
              <a:buFont typeface="Arial" panose="020B0604020202020204" pitchFamily="34" charset="0"/>
              <a:buChar char="•"/>
              <a:defRPr/>
            </a:pPr>
            <a:endParaRPr lang="en-US" altLang="en-US" sz="2400" kern="0">
              <a:solidFill>
                <a:srgbClr val="003C71"/>
              </a:solidFill>
              <a:cs typeface="+mn-cs"/>
            </a:endParaRPr>
          </a:p>
          <a:p>
            <a:pPr eaLnBrk="1" fontAlgn="auto" hangingPunct="1">
              <a:spcBef>
                <a:spcPct val="0"/>
              </a:spcBef>
              <a:spcAft>
                <a:spcPts val="0"/>
              </a:spcAft>
              <a:buFontTx/>
              <a:buNone/>
              <a:defRPr/>
            </a:pPr>
            <a:endParaRPr lang="en-US" altLang="en-US" sz="1800" kern="0">
              <a:solidFill>
                <a:srgbClr val="376092"/>
              </a:solidFill>
              <a:cs typeface="+mn-cs"/>
            </a:endParaRPr>
          </a:p>
        </p:txBody>
      </p:sp>
      <p:pic>
        <p:nvPicPr>
          <p:cNvPr id="5" name="Picture 4">
            <a:extLst>
              <a:ext uri="{FF2B5EF4-FFF2-40B4-BE49-F238E27FC236}">
                <a16:creationId xmlns:a16="http://schemas.microsoft.com/office/drawing/2014/main" id="{E8C3CB68-A70E-A643-AA4D-0ADA44348CBB}"/>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956874" flipH="1">
            <a:off x="4718050" y="2614613"/>
            <a:ext cx="1557338" cy="1344612"/>
          </a:xfrm>
          <a:prstGeom prst="rect">
            <a:avLst/>
          </a:prstGeom>
          <a:noFill/>
          <a:ln>
            <a:noFill/>
          </a:ln>
        </p:spPr>
      </p:pic>
      <p:pic>
        <p:nvPicPr>
          <p:cNvPr id="6" name="Picture 5">
            <a:extLst>
              <a:ext uri="{FF2B5EF4-FFF2-40B4-BE49-F238E27FC236}">
                <a16:creationId xmlns:a16="http://schemas.microsoft.com/office/drawing/2014/main" id="{D3549803-45B4-7E4E-92C2-FD938E753FB2}"/>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49457"/>
          <a:stretch>
            <a:fillRect/>
          </a:stretch>
        </p:blipFill>
        <p:spPr bwMode="auto">
          <a:xfrm>
            <a:off x="7450138" y="2760663"/>
            <a:ext cx="354012"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5F67550-B1D5-D243-B825-B52DEF50805C}"/>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l="-2171" t="-133" r="54697" b="-262"/>
          <a:stretch>
            <a:fillRect/>
          </a:stretch>
        </p:blipFill>
        <p:spPr bwMode="auto">
          <a:xfrm>
            <a:off x="7000875" y="2760663"/>
            <a:ext cx="331788"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9682903-04A4-8144-A4B7-E46E11C7B449}"/>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l="-2171" t="-133" r="54697" b="-262"/>
          <a:stretch>
            <a:fillRect/>
          </a:stretch>
        </p:blipFill>
        <p:spPr bwMode="auto">
          <a:xfrm>
            <a:off x="7921625" y="2760663"/>
            <a:ext cx="331788"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D7066E71-D0F6-4C4A-A935-C148BC12B85D}"/>
              </a:ext>
            </a:extLst>
          </p:cNvPr>
          <p:cNvSpPr txBox="1">
            <a:spLocks noChangeArrowheads="1"/>
          </p:cNvSpPr>
          <p:nvPr/>
        </p:nvSpPr>
        <p:spPr bwMode="auto">
          <a:xfrm>
            <a:off x="6973888" y="2047875"/>
            <a:ext cx="1450975" cy="646113"/>
          </a:xfrm>
          <a:prstGeom prst="rect">
            <a:avLst/>
          </a:prstGeom>
          <a:no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fontAlgn="auto" hangingPunct="1">
              <a:spcBef>
                <a:spcPct val="0"/>
              </a:spcBef>
              <a:spcAft>
                <a:spcPts val="0"/>
              </a:spcAft>
              <a:buFontTx/>
              <a:buNone/>
              <a:defRPr/>
            </a:pPr>
            <a:r>
              <a:rPr lang="en-US" altLang="en-US" sz="1800" b="1" kern="0" dirty="0">
                <a:solidFill>
                  <a:schemeClr val="accent5">
                    <a:lumMod val="50000"/>
                  </a:schemeClr>
                </a:solidFill>
                <a:cs typeface="+mn-cs"/>
              </a:rPr>
              <a:t>Government Affairs Team</a:t>
            </a:r>
          </a:p>
        </p:txBody>
      </p:sp>
      <p:pic>
        <p:nvPicPr>
          <p:cNvPr id="10" name="Picture 9">
            <a:extLst>
              <a:ext uri="{FF2B5EF4-FFF2-40B4-BE49-F238E27FC236}">
                <a16:creationId xmlns:a16="http://schemas.microsoft.com/office/drawing/2014/main" id="{93E7C967-BE65-DD45-96C4-E6954FD77EA4}"/>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l="-2171" t="-133" r="54697" b="-262"/>
          <a:stretch>
            <a:fillRect/>
          </a:stretch>
        </p:blipFill>
        <p:spPr bwMode="auto">
          <a:xfrm>
            <a:off x="7315200" y="4267200"/>
            <a:ext cx="3302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AB3A8C6-AEB1-554F-97D5-13EAC79F83A9}"/>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l="-2171" t="-133" r="54697" b="-262"/>
          <a:stretch>
            <a:fillRect/>
          </a:stretch>
        </p:blipFill>
        <p:spPr bwMode="auto">
          <a:xfrm>
            <a:off x="6848475" y="4283075"/>
            <a:ext cx="331788"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611F33AD-B81F-5046-91D0-9D98E575F145}"/>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49457"/>
          <a:stretch>
            <a:fillRect/>
          </a:stretch>
        </p:blipFill>
        <p:spPr bwMode="auto">
          <a:xfrm>
            <a:off x="8112125" y="4289425"/>
            <a:ext cx="354013"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2DEA273-7175-5B44-A3B2-136CBDC7F4D3}"/>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49457"/>
          <a:stretch>
            <a:fillRect/>
          </a:stretch>
        </p:blipFill>
        <p:spPr bwMode="auto">
          <a:xfrm>
            <a:off x="8524875" y="4283075"/>
            <a:ext cx="354013"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386E4154-4F59-3D4C-A8EE-69C5FFFF270A}"/>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49457"/>
          <a:stretch>
            <a:fillRect/>
          </a:stretch>
        </p:blipFill>
        <p:spPr bwMode="auto">
          <a:xfrm>
            <a:off x="7704138" y="4289425"/>
            <a:ext cx="354012"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F14DC7DE-9CCF-5C40-92D1-8C04EAFDBCA9}"/>
              </a:ext>
            </a:extLst>
          </p:cNvPr>
          <p:cNvSpPr txBox="1">
            <a:spLocks noChangeArrowheads="1"/>
          </p:cNvSpPr>
          <p:nvPr/>
        </p:nvSpPr>
        <p:spPr bwMode="auto">
          <a:xfrm>
            <a:off x="7042150" y="3621088"/>
            <a:ext cx="1450975" cy="646112"/>
          </a:xfrm>
          <a:prstGeom prst="rect">
            <a:avLst/>
          </a:prstGeom>
          <a:no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fontAlgn="auto" hangingPunct="1">
              <a:spcBef>
                <a:spcPct val="0"/>
              </a:spcBef>
              <a:spcAft>
                <a:spcPts val="0"/>
              </a:spcAft>
              <a:buFontTx/>
              <a:buNone/>
              <a:defRPr/>
            </a:pPr>
            <a:r>
              <a:rPr lang="en-US" altLang="en-US" sz="1800" b="1" kern="0">
                <a:solidFill>
                  <a:schemeClr val="accent5">
                    <a:lumMod val="50000"/>
                  </a:schemeClr>
                </a:solidFill>
                <a:cs typeface="+mn-cs"/>
              </a:rPr>
              <a:t>Legislation Committee</a:t>
            </a:r>
          </a:p>
        </p:txBody>
      </p:sp>
      <p:pic>
        <p:nvPicPr>
          <p:cNvPr id="16" name="Picture 15">
            <a:extLst>
              <a:ext uri="{FF2B5EF4-FFF2-40B4-BE49-F238E27FC236}">
                <a16:creationId xmlns:a16="http://schemas.microsoft.com/office/drawing/2014/main" id="{39CB23A8-C4A9-514A-A792-37B149CB53E4}"/>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36925" y="1127125"/>
            <a:ext cx="706438" cy="730250"/>
          </a:xfrm>
          <a:prstGeom prst="rect">
            <a:avLst/>
          </a:prstGeom>
          <a:noFill/>
          <a:ln>
            <a:noFill/>
          </a:ln>
        </p:spPr>
      </p:pic>
      <p:pic>
        <p:nvPicPr>
          <p:cNvPr id="17" name="Picture 16">
            <a:extLst>
              <a:ext uri="{FF2B5EF4-FFF2-40B4-BE49-F238E27FC236}">
                <a16:creationId xmlns:a16="http://schemas.microsoft.com/office/drawing/2014/main" id="{FA644D1A-8879-CE4E-8221-388BF70F5503}"/>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7088" y="2678113"/>
            <a:ext cx="706437" cy="731837"/>
          </a:xfrm>
          <a:prstGeom prst="rect">
            <a:avLst/>
          </a:prstGeom>
          <a:noFill/>
          <a:ln>
            <a:noFill/>
          </a:ln>
        </p:spPr>
      </p:pic>
      <p:pic>
        <p:nvPicPr>
          <p:cNvPr id="18" name="Picture 17">
            <a:extLst>
              <a:ext uri="{FF2B5EF4-FFF2-40B4-BE49-F238E27FC236}">
                <a16:creationId xmlns:a16="http://schemas.microsoft.com/office/drawing/2014/main" id="{79637594-4EE2-C444-B7EA-03A3DD14CB4E}"/>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79788" y="4249738"/>
            <a:ext cx="7064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9C70A438-1AD3-E64B-83FC-7BBA34E84A27}"/>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11525" y="1909763"/>
            <a:ext cx="706438" cy="731837"/>
          </a:xfrm>
          <a:prstGeom prst="rect">
            <a:avLst/>
          </a:prstGeom>
          <a:noFill/>
          <a:ln>
            <a:noFill/>
          </a:ln>
        </p:spPr>
      </p:pic>
      <p:pic>
        <p:nvPicPr>
          <p:cNvPr id="20" name="Picture 19">
            <a:extLst>
              <a:ext uri="{FF2B5EF4-FFF2-40B4-BE49-F238E27FC236}">
                <a16:creationId xmlns:a16="http://schemas.microsoft.com/office/drawing/2014/main" id="{C017950F-58E4-D649-BFC2-E0204AAB193C}"/>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76613" y="3471863"/>
            <a:ext cx="706437" cy="730250"/>
          </a:xfrm>
          <a:prstGeom prst="rect">
            <a:avLst/>
          </a:prstGeom>
          <a:noFill/>
          <a:ln>
            <a:noFill/>
          </a:ln>
        </p:spPr>
      </p:pic>
      <p:sp>
        <p:nvSpPr>
          <p:cNvPr id="21" name="TextBox 20">
            <a:extLst>
              <a:ext uri="{FF2B5EF4-FFF2-40B4-BE49-F238E27FC236}">
                <a16:creationId xmlns:a16="http://schemas.microsoft.com/office/drawing/2014/main" id="{EE0994AB-0187-DA4E-9708-0CB7F7F80AED}"/>
              </a:ext>
            </a:extLst>
          </p:cNvPr>
          <p:cNvSpPr txBox="1">
            <a:spLocks noChangeArrowheads="1"/>
          </p:cNvSpPr>
          <p:nvPr/>
        </p:nvSpPr>
        <p:spPr bwMode="auto">
          <a:xfrm>
            <a:off x="2690813" y="5065713"/>
            <a:ext cx="2000250" cy="646112"/>
          </a:xfrm>
          <a:prstGeom prst="rect">
            <a:avLst/>
          </a:prstGeom>
          <a:no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fontAlgn="auto" hangingPunct="1">
              <a:spcBef>
                <a:spcPct val="0"/>
              </a:spcBef>
              <a:spcAft>
                <a:spcPts val="0"/>
              </a:spcAft>
              <a:buFontTx/>
              <a:buNone/>
              <a:defRPr/>
            </a:pPr>
            <a:r>
              <a:rPr lang="en-US" altLang="en-US" sz="1800" b="1" kern="0">
                <a:solidFill>
                  <a:srgbClr val="64A70B"/>
                </a:solidFill>
                <a:cs typeface="+mn-cs"/>
              </a:rPr>
              <a:t>54 Federal Legislative Chairs</a:t>
            </a:r>
          </a:p>
        </p:txBody>
      </p:sp>
      <p:pic>
        <p:nvPicPr>
          <p:cNvPr id="22" name="Picture 21">
            <a:extLst>
              <a:ext uri="{FF2B5EF4-FFF2-40B4-BE49-F238E27FC236}">
                <a16:creationId xmlns:a16="http://schemas.microsoft.com/office/drawing/2014/main" id="{EE6E2F88-62FE-CE42-A873-F4758F0DDE44}"/>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913" y="3019425"/>
            <a:ext cx="706437" cy="731838"/>
          </a:xfrm>
          <a:prstGeom prst="rect">
            <a:avLst/>
          </a:prstGeom>
          <a:noFill/>
          <a:ln>
            <a:noFill/>
          </a:ln>
        </p:spPr>
      </p:pic>
      <p:pic>
        <p:nvPicPr>
          <p:cNvPr id="23" name="Picture 22">
            <a:extLst>
              <a:ext uri="{FF2B5EF4-FFF2-40B4-BE49-F238E27FC236}">
                <a16:creationId xmlns:a16="http://schemas.microsoft.com/office/drawing/2014/main" id="{16C9DC71-50FB-4A48-9D8A-D6867EB2B10F}"/>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913" y="2030413"/>
            <a:ext cx="706437" cy="730250"/>
          </a:xfrm>
          <a:prstGeom prst="rect">
            <a:avLst/>
          </a:prstGeom>
          <a:noFill/>
          <a:ln>
            <a:noFill/>
          </a:ln>
        </p:spPr>
      </p:pic>
      <p:pic>
        <p:nvPicPr>
          <p:cNvPr id="24" name="Picture 23">
            <a:extLst>
              <a:ext uri="{FF2B5EF4-FFF2-40B4-BE49-F238E27FC236}">
                <a16:creationId xmlns:a16="http://schemas.microsoft.com/office/drawing/2014/main" id="{1C9579E6-860E-3B4F-9D63-93D07E23F516}"/>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325" y="1084263"/>
            <a:ext cx="706438" cy="730250"/>
          </a:xfrm>
          <a:prstGeom prst="rect">
            <a:avLst/>
          </a:prstGeom>
          <a:noFill/>
          <a:ln>
            <a:noFill/>
          </a:ln>
        </p:spPr>
      </p:pic>
      <p:pic>
        <p:nvPicPr>
          <p:cNvPr id="25" name="Picture 24">
            <a:extLst>
              <a:ext uri="{FF2B5EF4-FFF2-40B4-BE49-F238E27FC236}">
                <a16:creationId xmlns:a16="http://schemas.microsoft.com/office/drawing/2014/main" id="{C296519E-8350-ED4D-8FB3-BBB473780FF6}"/>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50" y="3856038"/>
            <a:ext cx="7064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6525032A-61D0-E442-B985-559175DBE50D}"/>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400" y="1524000"/>
            <a:ext cx="706438" cy="731838"/>
          </a:xfrm>
          <a:prstGeom prst="rect">
            <a:avLst/>
          </a:prstGeom>
          <a:noFill/>
          <a:ln>
            <a:noFill/>
          </a:ln>
        </p:spPr>
      </p:pic>
      <p:pic>
        <p:nvPicPr>
          <p:cNvPr id="28" name="Picture 27">
            <a:extLst>
              <a:ext uri="{FF2B5EF4-FFF2-40B4-BE49-F238E27FC236}">
                <a16:creationId xmlns:a16="http://schemas.microsoft.com/office/drawing/2014/main" id="{D568D060-57AF-BA4E-AFF7-0995E4A353B9}"/>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71600" y="4191000"/>
            <a:ext cx="70643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9B43EF9C-8219-AE42-98E0-E3CBD350FA34}"/>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2175" y="2768600"/>
            <a:ext cx="706438" cy="730250"/>
          </a:xfrm>
          <a:prstGeom prst="rect">
            <a:avLst/>
          </a:prstGeom>
          <a:noFill/>
          <a:ln>
            <a:noFill/>
          </a:ln>
        </p:spPr>
      </p:pic>
      <p:pic>
        <p:nvPicPr>
          <p:cNvPr id="34" name="Picture 33">
            <a:extLst>
              <a:ext uri="{FF2B5EF4-FFF2-40B4-BE49-F238E27FC236}">
                <a16:creationId xmlns:a16="http://schemas.microsoft.com/office/drawing/2014/main" id="{473DF543-B0B3-7B45-9B18-77F825E2E66C}"/>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4000" y="3352800"/>
            <a:ext cx="706438" cy="731838"/>
          </a:xfrm>
          <a:prstGeom prst="rect">
            <a:avLst/>
          </a:prstGeom>
          <a:noFill/>
          <a:ln>
            <a:noFill/>
          </a:ln>
        </p:spPr>
      </p:pic>
      <p:pic>
        <p:nvPicPr>
          <p:cNvPr id="35" name="Picture 34">
            <a:extLst>
              <a:ext uri="{FF2B5EF4-FFF2-40B4-BE49-F238E27FC236}">
                <a16:creationId xmlns:a16="http://schemas.microsoft.com/office/drawing/2014/main" id="{5C831BA9-D11C-E442-A45E-D97C31236807}"/>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956874" flipH="1">
            <a:off x="2112963" y="1282700"/>
            <a:ext cx="663575" cy="573088"/>
          </a:xfrm>
          <a:prstGeom prst="rect">
            <a:avLst/>
          </a:prstGeom>
          <a:noFill/>
          <a:ln>
            <a:noFill/>
          </a:ln>
        </p:spPr>
      </p:pic>
      <p:pic>
        <p:nvPicPr>
          <p:cNvPr id="36" name="Picture 35">
            <a:extLst>
              <a:ext uri="{FF2B5EF4-FFF2-40B4-BE49-F238E27FC236}">
                <a16:creationId xmlns:a16="http://schemas.microsoft.com/office/drawing/2014/main" id="{90F77446-BA77-6440-9DAC-7BD320EC33DB}"/>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956874" flipH="1">
            <a:off x="2176463" y="2146300"/>
            <a:ext cx="663575" cy="573088"/>
          </a:xfrm>
          <a:prstGeom prst="rect">
            <a:avLst/>
          </a:prstGeom>
          <a:noFill/>
          <a:ln>
            <a:noFill/>
          </a:ln>
        </p:spPr>
      </p:pic>
      <p:pic>
        <p:nvPicPr>
          <p:cNvPr id="37" name="Picture 36">
            <a:extLst>
              <a:ext uri="{FF2B5EF4-FFF2-40B4-BE49-F238E27FC236}">
                <a16:creationId xmlns:a16="http://schemas.microsoft.com/office/drawing/2014/main" id="{3BF51780-EF3B-904F-87FC-4BD86366035C}"/>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956874" flipH="1">
            <a:off x="2114550" y="4132263"/>
            <a:ext cx="663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a:extLst>
              <a:ext uri="{FF2B5EF4-FFF2-40B4-BE49-F238E27FC236}">
                <a16:creationId xmlns:a16="http://schemas.microsoft.com/office/drawing/2014/main" id="{F3C7A235-66AC-2849-975D-C67803BF2BD2}"/>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120076" flipH="1">
            <a:off x="2268538" y="3116263"/>
            <a:ext cx="717550" cy="619125"/>
          </a:xfrm>
          <a:prstGeom prst="rect">
            <a:avLst/>
          </a:prstGeom>
          <a:noFill/>
          <a:ln>
            <a:noFill/>
          </a:ln>
        </p:spPr>
      </p:pic>
      <p:sp>
        <p:nvSpPr>
          <p:cNvPr id="39" name="TextBox 38">
            <a:extLst>
              <a:ext uri="{FF2B5EF4-FFF2-40B4-BE49-F238E27FC236}">
                <a16:creationId xmlns:a16="http://schemas.microsoft.com/office/drawing/2014/main" id="{DEEF0418-144D-5342-818A-33206FEF5D3D}"/>
              </a:ext>
            </a:extLst>
          </p:cNvPr>
          <p:cNvSpPr txBox="1">
            <a:spLocks noChangeArrowheads="1"/>
          </p:cNvSpPr>
          <p:nvPr/>
        </p:nvSpPr>
        <p:spPr bwMode="auto">
          <a:xfrm>
            <a:off x="-7938" y="5146675"/>
            <a:ext cx="2000251" cy="646113"/>
          </a:xfrm>
          <a:prstGeom prst="rect">
            <a:avLst/>
          </a:prstGeom>
          <a:no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fontAlgn="auto" hangingPunct="1">
              <a:spcBef>
                <a:spcPct val="0"/>
              </a:spcBef>
              <a:spcAft>
                <a:spcPts val="0"/>
              </a:spcAft>
              <a:buFontTx/>
              <a:buNone/>
              <a:defRPr/>
            </a:pPr>
            <a:r>
              <a:rPr lang="en-US" altLang="en-US" sz="1800" b="1" kern="0">
                <a:solidFill>
                  <a:srgbClr val="CB6015"/>
                </a:solidFill>
                <a:cs typeface="+mn-cs"/>
              </a:rPr>
              <a:t>4 Million PTA Members</a:t>
            </a:r>
          </a:p>
        </p:txBody>
      </p:sp>
      <p:sp>
        <p:nvSpPr>
          <p:cNvPr id="40" name="Right Arrow 9">
            <a:extLst>
              <a:ext uri="{FF2B5EF4-FFF2-40B4-BE49-F238E27FC236}">
                <a16:creationId xmlns:a16="http://schemas.microsoft.com/office/drawing/2014/main" id="{7CC982B3-3E98-1D48-958A-098A6BE46209}"/>
              </a:ext>
            </a:extLst>
          </p:cNvPr>
          <p:cNvSpPr>
            <a:spLocks noChangeArrowheads="1"/>
          </p:cNvSpPr>
          <p:nvPr/>
        </p:nvSpPr>
        <p:spPr bwMode="auto">
          <a:xfrm>
            <a:off x="1846263" y="5283200"/>
            <a:ext cx="844550" cy="277813"/>
          </a:xfrm>
          <a:prstGeom prst="rightArrow">
            <a:avLst>
              <a:gd name="adj1" fmla="val 50000"/>
              <a:gd name="adj2" fmla="val 50005"/>
            </a:avLst>
          </a:prstGeom>
          <a:solidFill>
            <a:srgbClr val="003C7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cs typeface="+mn-cs"/>
            </a:endParaRPr>
          </a:p>
        </p:txBody>
      </p:sp>
      <p:sp>
        <p:nvSpPr>
          <p:cNvPr id="41" name="Right Arrow 47">
            <a:extLst>
              <a:ext uri="{FF2B5EF4-FFF2-40B4-BE49-F238E27FC236}">
                <a16:creationId xmlns:a16="http://schemas.microsoft.com/office/drawing/2014/main" id="{841BD0DB-893E-FD4D-83BE-208AD5E05393}"/>
              </a:ext>
            </a:extLst>
          </p:cNvPr>
          <p:cNvSpPr>
            <a:spLocks noChangeArrowheads="1"/>
          </p:cNvSpPr>
          <p:nvPr/>
        </p:nvSpPr>
        <p:spPr bwMode="auto">
          <a:xfrm rot="21066367">
            <a:off x="4725988" y="5084763"/>
            <a:ext cx="844550" cy="276225"/>
          </a:xfrm>
          <a:prstGeom prst="rightArrow">
            <a:avLst>
              <a:gd name="adj1" fmla="val 50000"/>
              <a:gd name="adj2" fmla="val 49995"/>
            </a:avLst>
          </a:prstGeom>
          <a:solidFill>
            <a:srgbClr val="003C7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cs typeface="+mn-cs"/>
            </a:endParaRPr>
          </a:p>
        </p:txBody>
      </p:sp>
      <p:sp>
        <p:nvSpPr>
          <p:cNvPr id="42" name="Right Arrow 48">
            <a:extLst>
              <a:ext uri="{FF2B5EF4-FFF2-40B4-BE49-F238E27FC236}">
                <a16:creationId xmlns:a16="http://schemas.microsoft.com/office/drawing/2014/main" id="{1248F6EC-81C5-8146-9262-BCC065A66A27}"/>
              </a:ext>
            </a:extLst>
          </p:cNvPr>
          <p:cNvSpPr>
            <a:spLocks noChangeArrowheads="1"/>
          </p:cNvSpPr>
          <p:nvPr/>
        </p:nvSpPr>
        <p:spPr bwMode="auto">
          <a:xfrm rot="21066367">
            <a:off x="4622800" y="4694238"/>
            <a:ext cx="844550" cy="276225"/>
          </a:xfrm>
          <a:prstGeom prst="rightArrow">
            <a:avLst>
              <a:gd name="adj1" fmla="val 50000"/>
              <a:gd name="adj2" fmla="val 49995"/>
            </a:avLst>
          </a:prstGeom>
          <a:solidFill>
            <a:srgbClr val="003C7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defRPr/>
            </a:pPr>
            <a:endParaRPr lang="en-US" altLang="en-US" sz="1800">
              <a:solidFill>
                <a:srgbClr val="FFFFFF"/>
              </a:solidFill>
              <a:cs typeface="+mn-cs"/>
            </a:endParaRPr>
          </a:p>
        </p:txBody>
      </p:sp>
      <p:pic>
        <p:nvPicPr>
          <p:cNvPr id="43" name="Picture 42">
            <a:extLst>
              <a:ext uri="{FF2B5EF4-FFF2-40B4-BE49-F238E27FC236}">
                <a16:creationId xmlns:a16="http://schemas.microsoft.com/office/drawing/2014/main" id="{CAFD523F-7A95-5F43-92EA-818D8B53C8D7}"/>
              </a:ext>
            </a:extLst>
          </p:cNvPr>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l="49457"/>
          <a:stretch>
            <a:fillRect/>
          </a:stretch>
        </p:blipFill>
        <p:spPr bwMode="auto">
          <a:xfrm>
            <a:off x="8370888" y="2774950"/>
            <a:ext cx="35401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nodeType="afterEffect">
                                  <p:stCondLst>
                                    <p:cond delay="500"/>
                                  </p:stCondLst>
                                  <p:childTnLst>
                                    <p:set>
                                      <p:cBhvr>
                                        <p:cTn id="13" dur="1" fill="hold">
                                          <p:stCondLst>
                                            <p:cond delay="499"/>
                                          </p:stCondLst>
                                        </p:cTn>
                                        <p:tgtEl>
                                          <p:spTgt spid="6"/>
                                        </p:tgtEl>
                                        <p:attrNameLst>
                                          <p:attrName>style.visibility</p:attrName>
                                        </p:attrNameLst>
                                      </p:cBhvr>
                                      <p:to>
                                        <p:strVal val="visible"/>
                                      </p:to>
                                    </p:set>
                                  </p:childTnLst>
                                </p:cTn>
                              </p:par>
                            </p:childTnLst>
                          </p:cTn>
                        </p:par>
                        <p:par>
                          <p:cTn id="14" fill="hold" nodeType="afterGroup">
                            <p:stCondLst>
                              <p:cond delay="1500"/>
                            </p:stCondLst>
                            <p:childTnLst>
                              <p:par>
                                <p:cTn id="15" presetID="1" presetClass="entr" presetSubtype="0" fill="hold" nodeType="afterEffect">
                                  <p:stCondLst>
                                    <p:cond delay="500"/>
                                  </p:stCondLst>
                                  <p:childTnLst>
                                    <p:set>
                                      <p:cBhvr>
                                        <p:cTn id="16" dur="1" fill="hold">
                                          <p:stCondLst>
                                            <p:cond delay="499"/>
                                          </p:stCondLst>
                                        </p:cTn>
                                        <p:tgtEl>
                                          <p:spTgt spid="8"/>
                                        </p:tgtEl>
                                        <p:attrNameLst>
                                          <p:attrName>style.visibility</p:attrName>
                                        </p:attrNameLst>
                                      </p:cBhvr>
                                      <p:to>
                                        <p:strVal val="visible"/>
                                      </p:to>
                                    </p:set>
                                  </p:childTnLst>
                                </p:cTn>
                              </p:par>
                            </p:childTnLst>
                          </p:cTn>
                        </p:par>
                        <p:par>
                          <p:cTn id="17" fill="hold" nodeType="afterGroup">
                            <p:stCondLst>
                              <p:cond delay="2500"/>
                            </p:stCondLst>
                            <p:childTnLst>
                              <p:par>
                                <p:cTn id="18" presetID="1" presetClass="entr" presetSubtype="0" fill="hold" nodeType="afterEffect">
                                  <p:stCondLst>
                                    <p:cond delay="500"/>
                                  </p:stCondLst>
                                  <p:childTnLst>
                                    <p:set>
                                      <p:cBhvr>
                                        <p:cTn id="19" dur="1" fill="hold">
                                          <p:stCondLst>
                                            <p:cond delay="499"/>
                                          </p:stCondLst>
                                        </p:cTn>
                                        <p:tgtEl>
                                          <p:spTgt spid="43"/>
                                        </p:tgtEl>
                                        <p:attrNameLst>
                                          <p:attrName>style.visibility</p:attrName>
                                        </p:attrNameLst>
                                      </p:cBhvr>
                                      <p:to>
                                        <p:strVal val="visible"/>
                                      </p:to>
                                    </p:set>
                                  </p:childTnLst>
                                </p:cTn>
                              </p:par>
                            </p:childTnLst>
                          </p:cTn>
                        </p:par>
                        <p:par>
                          <p:cTn id="20" fill="hold" nodeType="afterGroup">
                            <p:stCondLst>
                              <p:cond delay="3500"/>
                            </p:stCondLst>
                            <p:childTnLst>
                              <p:par>
                                <p:cTn id="21" presetID="1" presetClass="entr" presetSubtype="0" fill="hold" grpId="0" nodeType="afterEffect">
                                  <p:stCondLst>
                                    <p:cond delay="1000"/>
                                  </p:stCondLst>
                                  <p:childTnLst>
                                    <p:set>
                                      <p:cBhvr>
                                        <p:cTn id="22" dur="1" fill="hold">
                                          <p:stCondLst>
                                            <p:cond delay="499"/>
                                          </p:stCondLst>
                                        </p:cTn>
                                        <p:tgtEl>
                                          <p:spTgt spid="15"/>
                                        </p:tgtEl>
                                        <p:attrNameLst>
                                          <p:attrName>style.visibility</p:attrName>
                                        </p:attrNameLst>
                                      </p:cBhvr>
                                      <p:to>
                                        <p:strVal val="visible"/>
                                      </p:to>
                                    </p:set>
                                  </p:childTnLst>
                                </p:cTn>
                              </p:par>
                            </p:childTnLst>
                          </p:cTn>
                        </p:par>
                        <p:par>
                          <p:cTn id="23" fill="hold" nodeType="afterGroup">
                            <p:stCondLst>
                              <p:cond delay="5000"/>
                            </p:stCondLst>
                            <p:childTnLst>
                              <p:par>
                                <p:cTn id="24" presetID="1" presetClass="entr" presetSubtype="0" fill="hold" nodeType="afterEffect">
                                  <p:stCondLst>
                                    <p:cond delay="500"/>
                                  </p:stCondLst>
                                  <p:childTnLst>
                                    <p:set>
                                      <p:cBhvr>
                                        <p:cTn id="25" dur="1" fill="hold">
                                          <p:stCondLst>
                                            <p:cond delay="499"/>
                                          </p:stCondLst>
                                        </p:cTn>
                                        <p:tgtEl>
                                          <p:spTgt spid="11"/>
                                        </p:tgtEl>
                                        <p:attrNameLst>
                                          <p:attrName>style.visibility</p:attrName>
                                        </p:attrNameLst>
                                      </p:cBhvr>
                                      <p:to>
                                        <p:strVal val="visible"/>
                                      </p:to>
                                    </p:set>
                                  </p:childTnLst>
                                </p:cTn>
                              </p:par>
                            </p:childTnLst>
                          </p:cTn>
                        </p:par>
                        <p:par>
                          <p:cTn id="26" fill="hold" nodeType="afterGroup">
                            <p:stCondLst>
                              <p:cond delay="6000"/>
                            </p:stCondLst>
                            <p:childTnLst>
                              <p:par>
                                <p:cTn id="27" presetID="1" presetClass="entr" presetSubtype="0" fill="hold" nodeType="afterEffect">
                                  <p:stCondLst>
                                    <p:cond delay="500"/>
                                  </p:stCondLst>
                                  <p:childTnLst>
                                    <p:set>
                                      <p:cBhvr>
                                        <p:cTn id="28" dur="1" fill="hold">
                                          <p:stCondLst>
                                            <p:cond delay="499"/>
                                          </p:stCondLst>
                                        </p:cTn>
                                        <p:tgtEl>
                                          <p:spTgt spid="10"/>
                                        </p:tgtEl>
                                        <p:attrNameLst>
                                          <p:attrName>style.visibility</p:attrName>
                                        </p:attrNameLst>
                                      </p:cBhvr>
                                      <p:to>
                                        <p:strVal val="visible"/>
                                      </p:to>
                                    </p:set>
                                  </p:childTnLst>
                                </p:cTn>
                              </p:par>
                            </p:childTnLst>
                          </p:cTn>
                        </p:par>
                        <p:par>
                          <p:cTn id="29" fill="hold" nodeType="afterGroup">
                            <p:stCondLst>
                              <p:cond delay="7000"/>
                            </p:stCondLst>
                            <p:childTnLst>
                              <p:par>
                                <p:cTn id="30" presetID="1" presetClass="entr" presetSubtype="0" fill="hold" nodeType="afterEffect">
                                  <p:stCondLst>
                                    <p:cond delay="500"/>
                                  </p:stCondLst>
                                  <p:childTnLst>
                                    <p:set>
                                      <p:cBhvr>
                                        <p:cTn id="31" dur="1" fill="hold">
                                          <p:stCondLst>
                                            <p:cond delay="499"/>
                                          </p:stCondLst>
                                        </p:cTn>
                                        <p:tgtEl>
                                          <p:spTgt spid="14"/>
                                        </p:tgtEl>
                                        <p:attrNameLst>
                                          <p:attrName>style.visibility</p:attrName>
                                        </p:attrNameLst>
                                      </p:cBhvr>
                                      <p:to>
                                        <p:strVal val="visible"/>
                                      </p:to>
                                    </p:set>
                                  </p:childTnLst>
                                </p:cTn>
                              </p:par>
                            </p:childTnLst>
                          </p:cTn>
                        </p:par>
                        <p:par>
                          <p:cTn id="32" fill="hold" nodeType="afterGroup">
                            <p:stCondLst>
                              <p:cond delay="8000"/>
                            </p:stCondLst>
                            <p:childTnLst>
                              <p:par>
                                <p:cTn id="33" presetID="1" presetClass="entr" presetSubtype="0" fill="hold" nodeType="afterEffect">
                                  <p:stCondLst>
                                    <p:cond delay="500"/>
                                  </p:stCondLst>
                                  <p:childTnLst>
                                    <p:set>
                                      <p:cBhvr>
                                        <p:cTn id="34" dur="1" fill="hold">
                                          <p:stCondLst>
                                            <p:cond delay="499"/>
                                          </p:stCondLst>
                                        </p:cTn>
                                        <p:tgtEl>
                                          <p:spTgt spid="12"/>
                                        </p:tgtEl>
                                        <p:attrNameLst>
                                          <p:attrName>style.visibility</p:attrName>
                                        </p:attrNameLst>
                                      </p:cBhvr>
                                      <p:to>
                                        <p:strVal val="visible"/>
                                      </p:to>
                                    </p:set>
                                  </p:childTnLst>
                                </p:cTn>
                              </p:par>
                            </p:childTnLst>
                          </p:cTn>
                        </p:par>
                        <p:par>
                          <p:cTn id="35" fill="hold" nodeType="afterGroup">
                            <p:stCondLst>
                              <p:cond delay="9000"/>
                            </p:stCondLst>
                            <p:childTnLst>
                              <p:par>
                                <p:cTn id="36" presetID="1" presetClass="entr" presetSubtype="0" fill="hold" nodeType="afterEffect">
                                  <p:stCondLst>
                                    <p:cond delay="500"/>
                                  </p:stCondLst>
                                  <p:childTnLst>
                                    <p:set>
                                      <p:cBhvr>
                                        <p:cTn id="37" dur="1" fill="hold">
                                          <p:stCondLst>
                                            <p:cond delay="499"/>
                                          </p:stCondLst>
                                        </p:cTn>
                                        <p:tgtEl>
                                          <p:spTgt spid="13"/>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499"/>
                                          </p:stCondLst>
                                        </p:cTn>
                                        <p:tgtEl>
                                          <p:spTgt spid="5"/>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499"/>
                                          </p:stCondLst>
                                        </p:cTn>
                                        <p:tgtEl>
                                          <p:spTgt spid="18"/>
                                        </p:tgtEl>
                                        <p:attrNameLst>
                                          <p:attrName>style.visibility</p:attrName>
                                        </p:attrNameLst>
                                      </p:cBhvr>
                                      <p:to>
                                        <p:strVal val="visible"/>
                                      </p:to>
                                    </p:set>
                                  </p:childTnLst>
                                </p:cTn>
                              </p:par>
                            </p:childTnLst>
                          </p:cTn>
                        </p:par>
                        <p:par>
                          <p:cTn id="46" fill="hold" nodeType="afterGroup">
                            <p:stCondLst>
                              <p:cond delay="500"/>
                            </p:stCondLst>
                            <p:childTnLst>
                              <p:par>
                                <p:cTn id="47" presetID="1" presetClass="entr" presetSubtype="0" fill="hold" nodeType="afterEffect">
                                  <p:stCondLst>
                                    <p:cond delay="0"/>
                                  </p:stCondLst>
                                  <p:childTnLst>
                                    <p:set>
                                      <p:cBhvr>
                                        <p:cTn id="48" dur="1" fill="hold">
                                          <p:stCondLst>
                                            <p:cond delay="499"/>
                                          </p:stCondLst>
                                        </p:cTn>
                                        <p:tgtEl>
                                          <p:spTgt spid="16"/>
                                        </p:tgtEl>
                                        <p:attrNameLst>
                                          <p:attrName>style.visibility</p:attrName>
                                        </p:attrNameLst>
                                      </p:cBhvr>
                                      <p:to>
                                        <p:strVal val="visible"/>
                                      </p:to>
                                    </p:set>
                                  </p:childTnLst>
                                </p:cTn>
                              </p:par>
                            </p:childTnLst>
                          </p:cTn>
                        </p:par>
                        <p:par>
                          <p:cTn id="49" fill="hold" nodeType="afterGroup">
                            <p:stCondLst>
                              <p:cond delay="1000"/>
                            </p:stCondLst>
                            <p:childTnLst>
                              <p:par>
                                <p:cTn id="50" presetID="1" presetClass="entr" presetSubtype="0" fill="hold" nodeType="afterEffect">
                                  <p:stCondLst>
                                    <p:cond delay="500"/>
                                  </p:stCondLst>
                                  <p:childTnLst>
                                    <p:set>
                                      <p:cBhvr>
                                        <p:cTn id="51" dur="1" fill="hold">
                                          <p:stCondLst>
                                            <p:cond delay="499"/>
                                          </p:stCondLst>
                                        </p:cTn>
                                        <p:tgtEl>
                                          <p:spTgt spid="20"/>
                                        </p:tgtEl>
                                        <p:attrNameLst>
                                          <p:attrName>style.visibility</p:attrName>
                                        </p:attrNameLst>
                                      </p:cBhvr>
                                      <p:to>
                                        <p:strVal val="visible"/>
                                      </p:to>
                                    </p:set>
                                  </p:childTnLst>
                                </p:cTn>
                              </p:par>
                            </p:childTnLst>
                          </p:cTn>
                        </p:par>
                        <p:par>
                          <p:cTn id="52" fill="hold" nodeType="afterGroup">
                            <p:stCondLst>
                              <p:cond delay="2000"/>
                            </p:stCondLst>
                            <p:childTnLst>
                              <p:par>
                                <p:cTn id="53" presetID="1" presetClass="entr" presetSubtype="0" fill="hold" nodeType="afterEffect">
                                  <p:stCondLst>
                                    <p:cond delay="500"/>
                                  </p:stCondLst>
                                  <p:childTnLst>
                                    <p:set>
                                      <p:cBhvr>
                                        <p:cTn id="54" dur="1" fill="hold">
                                          <p:stCondLst>
                                            <p:cond delay="499"/>
                                          </p:stCondLst>
                                        </p:cTn>
                                        <p:tgtEl>
                                          <p:spTgt spid="17"/>
                                        </p:tgtEl>
                                        <p:attrNameLst>
                                          <p:attrName>style.visibility</p:attrName>
                                        </p:attrNameLst>
                                      </p:cBhvr>
                                      <p:to>
                                        <p:strVal val="visible"/>
                                      </p:to>
                                    </p:set>
                                  </p:childTnLst>
                                </p:cTn>
                              </p:par>
                            </p:childTnLst>
                          </p:cTn>
                        </p:par>
                        <p:par>
                          <p:cTn id="55" fill="hold" nodeType="afterGroup">
                            <p:stCondLst>
                              <p:cond delay="3000"/>
                            </p:stCondLst>
                            <p:childTnLst>
                              <p:par>
                                <p:cTn id="56" presetID="1" presetClass="entr" presetSubtype="0" fill="hold" nodeType="afterEffect">
                                  <p:stCondLst>
                                    <p:cond delay="500"/>
                                  </p:stCondLst>
                                  <p:childTnLst>
                                    <p:set>
                                      <p:cBhvr>
                                        <p:cTn id="57" dur="1" fill="hold">
                                          <p:stCondLst>
                                            <p:cond delay="499"/>
                                          </p:stCondLst>
                                        </p:cTn>
                                        <p:tgtEl>
                                          <p:spTgt spid="19"/>
                                        </p:tgtEl>
                                        <p:attrNameLst>
                                          <p:attrName>style.visibility</p:attrName>
                                        </p:attrNameLst>
                                      </p:cBhvr>
                                      <p:to>
                                        <p:strVal val="visible"/>
                                      </p:to>
                                    </p:set>
                                  </p:childTnLst>
                                </p:cTn>
                              </p:par>
                            </p:childTnLst>
                          </p:cTn>
                        </p:par>
                        <p:par>
                          <p:cTn id="58" fill="hold" nodeType="afterGroup">
                            <p:stCondLst>
                              <p:cond delay="4000"/>
                            </p:stCondLst>
                            <p:childTnLst>
                              <p:par>
                                <p:cTn id="59" presetID="1" presetClass="entr" presetSubtype="0" fill="hold" grpId="0" nodeType="afterEffect">
                                  <p:stCondLst>
                                    <p:cond delay="500"/>
                                  </p:stCondLst>
                                  <p:childTnLst>
                                    <p:set>
                                      <p:cBhvr>
                                        <p:cTn id="60" dur="1" fill="hold">
                                          <p:stCondLst>
                                            <p:cond delay="499"/>
                                          </p:stCondLst>
                                        </p:cTn>
                                        <p:tgtEl>
                                          <p:spTgt spid="21"/>
                                        </p:tgtEl>
                                        <p:attrNameLst>
                                          <p:attrName>style.visibility</p:attrName>
                                        </p:attrNameLst>
                                      </p:cBhvr>
                                      <p:to>
                                        <p:strVal val="visible"/>
                                      </p:to>
                                    </p:set>
                                  </p:childTnLst>
                                </p:cTn>
                              </p:par>
                            </p:childTnLst>
                          </p:cTn>
                        </p:par>
                        <p:par>
                          <p:cTn id="61" fill="hold" nodeType="afterGroup">
                            <p:stCondLst>
                              <p:cond delay="5000"/>
                            </p:stCondLst>
                            <p:childTnLst>
                              <p:par>
                                <p:cTn id="62" presetID="1" presetClass="entr" presetSubtype="0" fill="hold" nodeType="afterEffect">
                                  <p:stCondLst>
                                    <p:cond delay="0"/>
                                  </p:stCondLst>
                                  <p:childTnLst>
                                    <p:set>
                                      <p:cBhvr>
                                        <p:cTn id="63" dur="1" fill="hold">
                                          <p:stCondLst>
                                            <p:cond delay="499"/>
                                          </p:stCondLst>
                                        </p:cTn>
                                        <p:tgtEl>
                                          <p:spTgt spid="36"/>
                                        </p:tgtEl>
                                        <p:attrNameLst>
                                          <p:attrName>style.visibility</p:attrName>
                                        </p:attrNameLst>
                                      </p:cBhvr>
                                      <p:to>
                                        <p:strVal val="visible"/>
                                      </p:to>
                                    </p:set>
                                  </p:childTnLst>
                                </p:cTn>
                              </p:par>
                            </p:childTnLst>
                          </p:cTn>
                        </p:par>
                        <p:par>
                          <p:cTn id="64" fill="hold" nodeType="afterGroup">
                            <p:stCondLst>
                              <p:cond delay="5500"/>
                            </p:stCondLst>
                            <p:childTnLst>
                              <p:par>
                                <p:cTn id="65" presetID="1" presetClass="entr" presetSubtype="0" fill="hold" nodeType="afterEffect">
                                  <p:stCondLst>
                                    <p:cond delay="0"/>
                                  </p:stCondLst>
                                  <p:childTnLst>
                                    <p:set>
                                      <p:cBhvr>
                                        <p:cTn id="66" dur="1" fill="hold">
                                          <p:stCondLst>
                                            <p:cond delay="499"/>
                                          </p:stCondLst>
                                        </p:cTn>
                                        <p:tgtEl>
                                          <p:spTgt spid="37"/>
                                        </p:tgtEl>
                                        <p:attrNameLst>
                                          <p:attrName>style.visibility</p:attrName>
                                        </p:attrNameLst>
                                      </p:cBhvr>
                                      <p:to>
                                        <p:strVal val="visible"/>
                                      </p:to>
                                    </p:set>
                                  </p:childTnLst>
                                </p:cTn>
                              </p:par>
                            </p:childTnLst>
                          </p:cTn>
                        </p:par>
                        <p:par>
                          <p:cTn id="67" fill="hold" nodeType="afterGroup">
                            <p:stCondLst>
                              <p:cond delay="6000"/>
                            </p:stCondLst>
                            <p:childTnLst>
                              <p:par>
                                <p:cTn id="68" presetID="1" presetClass="entr" presetSubtype="0" fill="hold" nodeType="afterEffect">
                                  <p:stCondLst>
                                    <p:cond delay="0"/>
                                  </p:stCondLst>
                                  <p:childTnLst>
                                    <p:set>
                                      <p:cBhvr>
                                        <p:cTn id="69" dur="1" fill="hold">
                                          <p:stCondLst>
                                            <p:cond delay="499"/>
                                          </p:stCondLst>
                                        </p:cTn>
                                        <p:tgtEl>
                                          <p:spTgt spid="38"/>
                                        </p:tgtEl>
                                        <p:attrNameLst>
                                          <p:attrName>style.visibility</p:attrName>
                                        </p:attrNameLst>
                                      </p:cBhvr>
                                      <p:to>
                                        <p:strVal val="visible"/>
                                      </p:to>
                                    </p:set>
                                  </p:childTnLst>
                                </p:cTn>
                              </p:par>
                            </p:childTnLst>
                          </p:cTn>
                        </p:par>
                        <p:par>
                          <p:cTn id="70" fill="hold" nodeType="afterGroup">
                            <p:stCondLst>
                              <p:cond delay="6500"/>
                            </p:stCondLst>
                            <p:childTnLst>
                              <p:par>
                                <p:cTn id="71" presetID="1" presetClass="entr" presetSubtype="0" fill="hold" nodeType="afterEffect">
                                  <p:stCondLst>
                                    <p:cond delay="0"/>
                                  </p:stCondLst>
                                  <p:childTnLst>
                                    <p:set>
                                      <p:cBhvr>
                                        <p:cTn id="72" dur="1" fill="hold">
                                          <p:stCondLst>
                                            <p:cond delay="499"/>
                                          </p:stCondLst>
                                        </p:cTn>
                                        <p:tgtEl>
                                          <p:spTgt spid="35"/>
                                        </p:tgtEl>
                                        <p:attrNameLst>
                                          <p:attrName>style.visibility</p:attrName>
                                        </p:attrNameLst>
                                      </p:cBhvr>
                                      <p:to>
                                        <p:strVal val="visible"/>
                                      </p:to>
                                    </p:set>
                                  </p:childTnLst>
                                </p:cTn>
                              </p:par>
                            </p:childTnLst>
                          </p:cTn>
                        </p:par>
                        <p:par>
                          <p:cTn id="73" fill="hold" nodeType="afterGroup">
                            <p:stCondLst>
                              <p:cond delay="7000"/>
                            </p:stCondLst>
                            <p:childTnLst>
                              <p:par>
                                <p:cTn id="74" presetID="1" presetClass="entr" presetSubtype="0" fill="hold" nodeType="afterEffect">
                                  <p:stCondLst>
                                    <p:cond delay="0"/>
                                  </p:stCondLst>
                                  <p:childTnLst>
                                    <p:set>
                                      <p:cBhvr>
                                        <p:cTn id="75" dur="1" fill="hold">
                                          <p:stCondLst>
                                            <p:cond delay="499"/>
                                          </p:stCondLst>
                                        </p:cTn>
                                        <p:tgtEl>
                                          <p:spTgt spid="24"/>
                                        </p:tgtEl>
                                        <p:attrNameLst>
                                          <p:attrName>style.visibility</p:attrName>
                                        </p:attrNameLst>
                                      </p:cBhvr>
                                      <p:to>
                                        <p:strVal val="visible"/>
                                      </p:to>
                                    </p:set>
                                  </p:childTnLst>
                                </p:cTn>
                              </p:par>
                            </p:childTnLst>
                          </p:cTn>
                        </p:par>
                        <p:par>
                          <p:cTn id="76" fill="hold" nodeType="afterGroup">
                            <p:stCondLst>
                              <p:cond delay="7500"/>
                            </p:stCondLst>
                            <p:childTnLst>
                              <p:par>
                                <p:cTn id="77" presetID="1" presetClass="entr" presetSubtype="0" fill="hold" nodeType="afterEffect">
                                  <p:stCondLst>
                                    <p:cond delay="0"/>
                                  </p:stCondLst>
                                  <p:childTnLst>
                                    <p:set>
                                      <p:cBhvr>
                                        <p:cTn id="78" dur="1" fill="hold">
                                          <p:stCondLst>
                                            <p:cond delay="499"/>
                                          </p:stCondLst>
                                        </p:cTn>
                                        <p:tgtEl>
                                          <p:spTgt spid="26"/>
                                        </p:tgtEl>
                                        <p:attrNameLst>
                                          <p:attrName>style.visibility</p:attrName>
                                        </p:attrNameLst>
                                      </p:cBhvr>
                                      <p:to>
                                        <p:strVal val="visible"/>
                                      </p:to>
                                    </p:set>
                                  </p:childTnLst>
                                </p:cTn>
                              </p:par>
                            </p:childTnLst>
                          </p:cTn>
                        </p:par>
                        <p:par>
                          <p:cTn id="79" fill="hold" nodeType="afterGroup">
                            <p:stCondLst>
                              <p:cond delay="8000"/>
                            </p:stCondLst>
                            <p:childTnLst>
                              <p:par>
                                <p:cTn id="80" presetID="1" presetClass="entr" presetSubtype="0" fill="hold" nodeType="afterEffect">
                                  <p:stCondLst>
                                    <p:cond delay="0"/>
                                  </p:stCondLst>
                                  <p:childTnLst>
                                    <p:set>
                                      <p:cBhvr>
                                        <p:cTn id="81" dur="1" fill="hold">
                                          <p:stCondLst>
                                            <p:cond delay="499"/>
                                          </p:stCondLst>
                                        </p:cTn>
                                        <p:tgtEl>
                                          <p:spTgt spid="23"/>
                                        </p:tgtEl>
                                        <p:attrNameLst>
                                          <p:attrName>style.visibility</p:attrName>
                                        </p:attrNameLst>
                                      </p:cBhvr>
                                      <p:to>
                                        <p:strVal val="visible"/>
                                      </p:to>
                                    </p:set>
                                  </p:childTnLst>
                                </p:cTn>
                              </p:par>
                            </p:childTnLst>
                          </p:cTn>
                        </p:par>
                        <p:par>
                          <p:cTn id="82" fill="hold" nodeType="afterGroup">
                            <p:stCondLst>
                              <p:cond delay="8500"/>
                            </p:stCondLst>
                            <p:childTnLst>
                              <p:par>
                                <p:cTn id="83" presetID="1" presetClass="entr" presetSubtype="0" fill="hold" nodeType="afterEffect">
                                  <p:stCondLst>
                                    <p:cond delay="0"/>
                                  </p:stCondLst>
                                  <p:childTnLst>
                                    <p:set>
                                      <p:cBhvr>
                                        <p:cTn id="84" dur="1" fill="hold">
                                          <p:stCondLst>
                                            <p:cond delay="499"/>
                                          </p:stCondLst>
                                        </p:cTn>
                                        <p:tgtEl>
                                          <p:spTgt spid="22"/>
                                        </p:tgtEl>
                                        <p:attrNameLst>
                                          <p:attrName>style.visibility</p:attrName>
                                        </p:attrNameLst>
                                      </p:cBhvr>
                                      <p:to>
                                        <p:strVal val="visible"/>
                                      </p:to>
                                    </p:set>
                                  </p:childTnLst>
                                </p:cTn>
                              </p:par>
                            </p:childTnLst>
                          </p:cTn>
                        </p:par>
                        <p:par>
                          <p:cTn id="85" fill="hold" nodeType="afterGroup">
                            <p:stCondLst>
                              <p:cond delay="9000"/>
                            </p:stCondLst>
                            <p:childTnLst>
                              <p:par>
                                <p:cTn id="86" presetID="1" presetClass="entr" presetSubtype="0" fill="hold" nodeType="afterEffect">
                                  <p:stCondLst>
                                    <p:cond delay="0"/>
                                  </p:stCondLst>
                                  <p:childTnLst>
                                    <p:set>
                                      <p:cBhvr>
                                        <p:cTn id="87" dur="1" fill="hold">
                                          <p:stCondLst>
                                            <p:cond delay="499"/>
                                          </p:stCondLst>
                                        </p:cTn>
                                        <p:tgtEl>
                                          <p:spTgt spid="32"/>
                                        </p:tgtEl>
                                        <p:attrNameLst>
                                          <p:attrName>style.visibility</p:attrName>
                                        </p:attrNameLst>
                                      </p:cBhvr>
                                      <p:to>
                                        <p:strVal val="visible"/>
                                      </p:to>
                                    </p:set>
                                  </p:childTnLst>
                                </p:cTn>
                              </p:par>
                            </p:childTnLst>
                          </p:cTn>
                        </p:par>
                        <p:par>
                          <p:cTn id="88" fill="hold" nodeType="afterGroup">
                            <p:stCondLst>
                              <p:cond delay="9500"/>
                            </p:stCondLst>
                            <p:childTnLst>
                              <p:par>
                                <p:cTn id="89" presetID="1" presetClass="entr" presetSubtype="0" fill="hold" nodeType="afterEffect">
                                  <p:stCondLst>
                                    <p:cond delay="0"/>
                                  </p:stCondLst>
                                  <p:childTnLst>
                                    <p:set>
                                      <p:cBhvr>
                                        <p:cTn id="90" dur="1" fill="hold">
                                          <p:stCondLst>
                                            <p:cond delay="499"/>
                                          </p:stCondLst>
                                        </p:cTn>
                                        <p:tgtEl>
                                          <p:spTgt spid="28"/>
                                        </p:tgtEl>
                                        <p:attrNameLst>
                                          <p:attrName>style.visibility</p:attrName>
                                        </p:attrNameLst>
                                      </p:cBhvr>
                                      <p:to>
                                        <p:strVal val="visible"/>
                                      </p:to>
                                    </p:set>
                                  </p:childTnLst>
                                </p:cTn>
                              </p:par>
                            </p:childTnLst>
                          </p:cTn>
                        </p:par>
                        <p:par>
                          <p:cTn id="91" fill="hold" nodeType="afterGroup">
                            <p:stCondLst>
                              <p:cond delay="10000"/>
                            </p:stCondLst>
                            <p:childTnLst>
                              <p:par>
                                <p:cTn id="92" presetID="1" presetClass="entr" presetSubtype="0" fill="hold" nodeType="afterEffect">
                                  <p:stCondLst>
                                    <p:cond delay="0"/>
                                  </p:stCondLst>
                                  <p:childTnLst>
                                    <p:set>
                                      <p:cBhvr>
                                        <p:cTn id="93" dur="1" fill="hold">
                                          <p:stCondLst>
                                            <p:cond delay="499"/>
                                          </p:stCondLst>
                                        </p:cTn>
                                        <p:tgtEl>
                                          <p:spTgt spid="34"/>
                                        </p:tgtEl>
                                        <p:attrNameLst>
                                          <p:attrName>style.visibility</p:attrName>
                                        </p:attrNameLst>
                                      </p:cBhvr>
                                      <p:to>
                                        <p:strVal val="visible"/>
                                      </p:to>
                                    </p:set>
                                  </p:childTnLst>
                                </p:cTn>
                              </p:par>
                            </p:childTnLst>
                          </p:cTn>
                        </p:par>
                        <p:par>
                          <p:cTn id="94" fill="hold" nodeType="afterGroup">
                            <p:stCondLst>
                              <p:cond delay="10500"/>
                            </p:stCondLst>
                            <p:childTnLst>
                              <p:par>
                                <p:cTn id="95" presetID="1" presetClass="entr" presetSubtype="0" fill="hold" nodeType="afterEffect">
                                  <p:stCondLst>
                                    <p:cond delay="0"/>
                                  </p:stCondLst>
                                  <p:childTnLst>
                                    <p:set>
                                      <p:cBhvr>
                                        <p:cTn id="96" dur="1" fill="hold">
                                          <p:stCondLst>
                                            <p:cond delay="499"/>
                                          </p:stCondLst>
                                        </p:cTn>
                                        <p:tgtEl>
                                          <p:spTgt spid="25"/>
                                        </p:tgtEl>
                                        <p:attrNameLst>
                                          <p:attrName>style.visibility</p:attrName>
                                        </p:attrNameLst>
                                      </p:cBhvr>
                                      <p:to>
                                        <p:strVal val="visible"/>
                                      </p:to>
                                    </p:set>
                                  </p:childTnLst>
                                </p:cTn>
                              </p:par>
                            </p:childTnLst>
                          </p:cTn>
                        </p:par>
                        <p:par>
                          <p:cTn id="97" fill="hold" nodeType="afterGroup">
                            <p:stCondLst>
                              <p:cond delay="11000"/>
                            </p:stCondLst>
                            <p:childTnLst>
                              <p:par>
                                <p:cTn id="98" presetID="1" presetClass="entr" presetSubtype="0" fill="hold" grpId="0" nodeType="afterEffect">
                                  <p:stCondLst>
                                    <p:cond delay="0"/>
                                  </p:stCondLst>
                                  <p:childTnLst>
                                    <p:set>
                                      <p:cBhvr>
                                        <p:cTn id="99" dur="1" fill="hold">
                                          <p:stCondLst>
                                            <p:cond delay="499"/>
                                          </p:stCondLst>
                                        </p:cTn>
                                        <p:tgtEl>
                                          <p:spTgt spid="39"/>
                                        </p:tgtEl>
                                        <p:attrNameLst>
                                          <p:attrName>style.visibility</p:attrName>
                                        </p:attrNameLst>
                                      </p:cBhvr>
                                      <p:to>
                                        <p:strVal val="visible"/>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 presetClass="entr" presetSubtype="0" fill="hold" grpId="0" nodeType="clickEffect">
                                  <p:stCondLst>
                                    <p:cond delay="0"/>
                                  </p:stCondLst>
                                  <p:childTnLst>
                                    <p:set>
                                      <p:cBhvr>
                                        <p:cTn id="103" dur="1" fill="hold">
                                          <p:stCondLst>
                                            <p:cond delay="499"/>
                                          </p:stCondLst>
                                        </p:cTn>
                                        <p:tgtEl>
                                          <p:spTgt spid="40"/>
                                        </p:tgtEl>
                                        <p:attrNameLst>
                                          <p:attrName>style.visibility</p:attrName>
                                        </p:attrNameLst>
                                      </p:cBhvr>
                                      <p:to>
                                        <p:strVal val="visible"/>
                                      </p:to>
                                    </p:set>
                                  </p:childTnLst>
                                </p:cTn>
                              </p:par>
                            </p:childTnLst>
                          </p:cTn>
                        </p:par>
                        <p:par>
                          <p:cTn id="104" fill="hold" nodeType="afterGroup">
                            <p:stCondLst>
                              <p:cond delay="500"/>
                            </p:stCondLst>
                            <p:childTnLst>
                              <p:par>
                                <p:cTn id="105" presetID="1" presetClass="entr" presetSubtype="0" fill="hold" grpId="0" nodeType="afterEffect">
                                  <p:stCondLst>
                                    <p:cond delay="0"/>
                                  </p:stCondLst>
                                  <p:childTnLst>
                                    <p:set>
                                      <p:cBhvr>
                                        <p:cTn id="106" dur="1" fill="hold">
                                          <p:stCondLst>
                                            <p:cond delay="499"/>
                                          </p:stCondLst>
                                        </p:cTn>
                                        <p:tgtEl>
                                          <p:spTgt spid="41"/>
                                        </p:tgtEl>
                                        <p:attrNameLst>
                                          <p:attrName>style.visibility</p:attrName>
                                        </p:attrNameLst>
                                      </p:cBhvr>
                                      <p:to>
                                        <p:strVal val="visible"/>
                                      </p:to>
                                    </p:set>
                                  </p:childTnLst>
                                </p:cTn>
                              </p:par>
                            </p:childTnLst>
                          </p:cTn>
                        </p:par>
                        <p:par>
                          <p:cTn id="107" fill="hold" nodeType="afterGroup">
                            <p:stCondLst>
                              <p:cond delay="1000"/>
                            </p:stCondLst>
                            <p:childTnLst>
                              <p:par>
                                <p:cTn id="108" presetID="1" presetClass="entr" presetSubtype="0" fill="hold" grpId="0" nodeType="afterEffect">
                                  <p:stCondLst>
                                    <p:cond delay="0"/>
                                  </p:stCondLst>
                                  <p:childTnLst>
                                    <p:set>
                                      <p:cBhvr>
                                        <p:cTn id="109" dur="1" fill="hold">
                                          <p:stCondLst>
                                            <p:cond delay="499"/>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5" grpId="0" autoUpdateAnimBg="0"/>
      <p:bldP spid="21" grpId="0" autoUpdateAnimBg="0"/>
      <p:bldP spid="39" grpId="0" autoUpdateAnimBg="0"/>
      <p:bldP spid="40" grpId="0" animBg="1" autoUpdateAnimBg="0"/>
      <p:bldP spid="41" grpId="0" animBg="1" autoUpdateAnimBg="0"/>
      <p:bldP spid="42" grpId="0" animBg="1" autoUpdateAnimBg="0"/>
    </p:bldLst>
  </p:timing>
</p:sld>
</file>

<file path=ppt/theme/theme1.xml><?xml version="1.0" encoding="utf-8"?>
<a:theme xmlns:a="http://schemas.openxmlformats.org/drawingml/2006/main" name="Default Design">
  <a:themeElements>
    <a:clrScheme name="">
      <a:dk1>
        <a:srgbClr val="000000"/>
      </a:dk1>
      <a:lt1>
        <a:srgbClr val="FFFFFF"/>
      </a:lt1>
      <a:dk2>
        <a:srgbClr val="000066"/>
      </a:dk2>
      <a:lt2>
        <a:srgbClr val="FFFF00"/>
      </a:lt2>
      <a:accent1>
        <a:srgbClr val="FF9900"/>
      </a:accent1>
      <a:accent2>
        <a:srgbClr val="00FFFF"/>
      </a:accent2>
      <a:accent3>
        <a:srgbClr val="AAAAB8"/>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B78102AF60B04ABA205E3EF065642E" ma:contentTypeVersion="11" ma:contentTypeDescription="Create a new document." ma:contentTypeScope="" ma:versionID="16fd0f890e226295cca597aa68013f9f">
  <xsd:schema xmlns:xsd="http://www.w3.org/2001/XMLSchema" xmlns:xs="http://www.w3.org/2001/XMLSchema" xmlns:p="http://schemas.microsoft.com/office/2006/metadata/properties" xmlns:ns2="c3a6e9ef-a1f6-4766-94ca-80364285655b" xmlns:ns3="1a1ef237-e7ac-41df-b3a7-fc419e3ff520" targetNamespace="http://schemas.microsoft.com/office/2006/metadata/properties" ma:root="true" ma:fieldsID="a9bb16f91c9019c0b0843d93cc964a02" ns2:_="" ns3:_="">
    <xsd:import namespace="c3a6e9ef-a1f6-4766-94ca-80364285655b"/>
    <xsd:import namespace="1a1ef237-e7ac-41df-b3a7-fc419e3ff520"/>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a6e9ef-a1f6-4766-94ca-80364285655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a1ef237-e7ac-41df-b3a7-fc419e3ff520"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LongProperties xmlns="http://schemas.microsoft.com/office/2006/metadata/longProperties"/>
</file>

<file path=customXml/itemProps1.xml><?xml version="1.0" encoding="utf-8"?>
<ds:datastoreItem xmlns:ds="http://schemas.openxmlformats.org/officeDocument/2006/customXml" ds:itemID="{F8699535-DF5F-4DEC-B22B-2F74261AA3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a6e9ef-a1f6-4766-94ca-80364285655b"/>
    <ds:schemaRef ds:uri="1a1ef237-e7ac-41df-b3a7-fc419e3ff5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8602A0-DAD9-416F-AA6B-7057C690EDFF}">
  <ds:schemaRefs>
    <ds:schemaRef ds:uri="http://schemas.microsoft.com/office/2006/documentManagement/types"/>
    <ds:schemaRef ds:uri="http://purl.org/dc/elements/1.1/"/>
    <ds:schemaRef ds:uri="http://schemas.microsoft.com/office/2006/metadata/properties"/>
    <ds:schemaRef ds:uri="c3a6e9ef-a1f6-4766-94ca-80364285655b"/>
    <ds:schemaRef ds:uri="http://purl.org/dc/terms/"/>
    <ds:schemaRef ds:uri="http://schemas.openxmlformats.org/package/2006/metadata/core-properties"/>
    <ds:schemaRef ds:uri="http://purl.org/dc/dcmitype/"/>
    <ds:schemaRef ds:uri="http://schemas.microsoft.com/office/infopath/2007/PartnerControls"/>
    <ds:schemaRef ds:uri="1a1ef237-e7ac-41df-b3a7-fc419e3ff520"/>
    <ds:schemaRef ds:uri="http://www.w3.org/XML/1998/namespace"/>
  </ds:schemaRefs>
</ds:datastoreItem>
</file>

<file path=customXml/itemProps3.xml><?xml version="1.0" encoding="utf-8"?>
<ds:datastoreItem xmlns:ds="http://schemas.openxmlformats.org/officeDocument/2006/customXml" ds:itemID="{6B87C7BA-1EB3-46F0-BC93-18BD728980FE}">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8</TotalTime>
  <Words>990</Words>
  <Application>Microsoft Office PowerPoint</Application>
  <PresentationFormat>On-screen Show (4:3)</PresentationFormat>
  <Paragraphs>123</Paragraphs>
  <Slides>23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MS PGothic</vt:lpstr>
      <vt:lpstr>Arial</vt:lpstr>
      <vt:lpstr>Bookman Old Style</vt:lpstr>
      <vt:lpstr>Calibri</vt:lpstr>
      <vt:lpstr>Cambria</vt:lpstr>
      <vt:lpstr>Times New Roman</vt:lpstr>
      <vt:lpstr>Default Design</vt:lpstr>
      <vt:lpstr>Legislation and Advocacy</vt:lpstr>
      <vt:lpstr>Take out your phones!</vt:lpstr>
      <vt:lpstr>Thank you for being an advocate!</vt:lpstr>
      <vt:lpstr>2019 National PTA LegCon</vt:lpstr>
      <vt:lpstr>Hill Day 2019</vt:lpstr>
      <vt:lpstr>PowerPoint Presentation</vt:lpstr>
      <vt:lpstr>PowerPoint Presentation</vt:lpstr>
      <vt:lpstr>PowerPoint Presentation</vt:lpstr>
      <vt:lpstr>PowerPoint Presentation</vt:lpstr>
      <vt:lpstr>Advocacy begins with you…</vt:lpstr>
      <vt:lpstr>By becoming and Advocate you..</vt:lpstr>
      <vt:lpstr>PowerPoint Presentation</vt:lpstr>
      <vt:lpstr>The most important tool you have is to vote!</vt:lpstr>
      <vt:lpstr>Federal Legislation</vt:lpstr>
      <vt:lpstr>Federal Legislation</vt:lpstr>
      <vt:lpstr>Forms of Organizing for Social Change:</vt:lpstr>
      <vt:lpstr> Legislation</vt:lpstr>
      <vt:lpstr>Things to Remember</vt:lpstr>
      <vt:lpstr>PTA is a 501 (3) (c) organization</vt:lpstr>
      <vt:lpstr>What you can do…</vt:lpstr>
      <vt:lpstr>What you cannot do…</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Legislation and Advocacy</dc:title>
  <dc:creator>Wilmoth, Kristina C</dc:creator>
  <cp:lastModifiedBy>Stephanie Wade</cp:lastModifiedBy>
  <cp:revision>3</cp:revision>
  <dcterms:created xsi:type="dcterms:W3CDTF">2019-03-27T22:16:36Z</dcterms:created>
  <dcterms:modified xsi:type="dcterms:W3CDTF">2019-04-03T17:03:52Z</dcterms:modified>
</cp:coreProperties>
</file>