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Nuni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0" y="2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59f6a7059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59f6a705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59f6a7059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59f6a7059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59f6a7059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59f6a7059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59f6a7059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59f6a705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59f6a7059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59f6a705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59f6a7059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59f6a7059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59f6a7059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59f6a705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59f6a7059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59f6a7059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59f6a7059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59f6a7059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59f6a7059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59f6a705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b1c4e240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b1c4e240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59f6a7059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59f6a705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b1c4e240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b1c4e240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b1c4e240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b1c4e240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06b68f72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06b68f72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59f6a7059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59f6a7059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06b68f72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06b68f72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59f6a7059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59f6a7059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59f6a7059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59f6a7059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59f6a7059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59f6a705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06b68f7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06b68f7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59f6a705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59f6a705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 Dues Revenue - Uncle Ben’s, Good Housekeeping, H &amp; R Block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59f6a7059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59f6a705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59f6a7059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59f6a7059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59f6a7059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59f6a705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www.mopta.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853784" y="2056575"/>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000000"/>
                </a:solidFill>
              </a:rPr>
              <a:t>PTA Resources</a:t>
            </a:r>
            <a:endParaRPr sz="4800">
              <a:solidFill>
                <a:srgbClr val="000000"/>
              </a:solidFill>
            </a:endParaRPr>
          </a:p>
          <a:p>
            <a:pPr marL="0" lvl="0" indent="0" algn="ctr" rtl="0">
              <a:spcBef>
                <a:spcPts val="0"/>
              </a:spcBef>
              <a:spcAft>
                <a:spcPts val="0"/>
              </a:spcAft>
              <a:buNone/>
            </a:pPr>
            <a:r>
              <a:rPr lang="en" sz="4800">
                <a:solidFill>
                  <a:srgbClr val="000000"/>
                </a:solidFill>
              </a:rPr>
              <a:t>Workshop</a:t>
            </a:r>
            <a:endParaRPr sz="4800">
              <a:solidFill>
                <a:srgbClr val="000000"/>
              </a:solidFill>
            </a:endParaRPr>
          </a:p>
        </p:txBody>
      </p:sp>
      <p:sp>
        <p:nvSpPr>
          <p:cNvPr id="129" name="Google Shape;129;p13"/>
          <p:cNvSpPr txBox="1"/>
          <p:nvPr/>
        </p:nvSpPr>
        <p:spPr>
          <a:xfrm>
            <a:off x="98275" y="4435475"/>
            <a:ext cx="1790400" cy="56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2019 Convention</a:t>
            </a:r>
            <a:endParaRPr/>
          </a:p>
          <a:p>
            <a:pPr marL="0" lvl="0" indent="0" algn="ctr" rtl="0">
              <a:spcBef>
                <a:spcPts val="0"/>
              </a:spcBef>
              <a:spcAft>
                <a:spcPts val="0"/>
              </a:spcAft>
              <a:buNone/>
            </a:pPr>
            <a:r>
              <a:rPr lang="en"/>
              <a:t>Springfield, Mo</a:t>
            </a:r>
            <a:endParaRPr/>
          </a:p>
        </p:txBody>
      </p:sp>
      <p:pic>
        <p:nvPicPr>
          <p:cNvPr id="130" name="Google Shape;130;p13"/>
          <p:cNvPicPr preferRelativeResize="0"/>
          <p:nvPr/>
        </p:nvPicPr>
        <p:blipFill>
          <a:blip r:embed="rId3">
            <a:alphaModFix/>
          </a:blip>
          <a:stretch>
            <a:fillRect/>
          </a:stretch>
        </p:blipFill>
        <p:spPr>
          <a:xfrm>
            <a:off x="4377779" y="171626"/>
            <a:ext cx="4637450" cy="1737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2"/>
          <p:cNvPicPr preferRelativeResize="0"/>
          <p:nvPr/>
        </p:nvPicPr>
        <p:blipFill rotWithShape="1">
          <a:blip r:embed="rId3">
            <a:alphaModFix/>
          </a:blip>
          <a:srcRect l="10741" t="10369" r="-3738" b="-3366"/>
          <a:stretch/>
        </p:blipFill>
        <p:spPr>
          <a:xfrm>
            <a:off x="1295850" y="1004225"/>
            <a:ext cx="6426500" cy="3827124"/>
          </a:xfrm>
          <a:prstGeom prst="rect">
            <a:avLst/>
          </a:prstGeom>
          <a:noFill/>
          <a:ln>
            <a:noFill/>
          </a:ln>
        </p:spPr>
      </p:pic>
      <p:sp>
        <p:nvSpPr>
          <p:cNvPr id="188" name="Google Shape;188;p22"/>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Missouri PTA website</a:t>
            </a:r>
            <a:endParaRPr/>
          </a:p>
        </p:txBody>
      </p:sp>
      <p:sp>
        <p:nvSpPr>
          <p:cNvPr id="189" name="Google Shape;189;p22"/>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4"/>
              </a:rPr>
              <a:t>www.mopta.org</a:t>
            </a:r>
            <a:endParaRPr sz="2400"/>
          </a:p>
          <a:p>
            <a:pPr marL="0" lvl="0" indent="0" algn="l" rtl="0">
              <a:spcBef>
                <a:spcPts val="1600"/>
              </a:spcBef>
              <a:spcAft>
                <a:spcPts val="1600"/>
              </a:spcAft>
              <a:buNone/>
            </a:pPr>
            <a:endParaRPr/>
          </a:p>
        </p:txBody>
      </p:sp>
      <p:pic>
        <p:nvPicPr>
          <p:cNvPr id="190" name="Google Shape;190;p22"/>
          <p:cNvPicPr preferRelativeResize="0"/>
          <p:nvPr/>
        </p:nvPicPr>
        <p:blipFill rotWithShape="1">
          <a:blip r:embed="rId5">
            <a:alphaModFix/>
          </a:blip>
          <a:srcRect l="21482" t="27108" b="27882"/>
          <a:stretch/>
        </p:blipFill>
        <p:spPr>
          <a:xfrm>
            <a:off x="4416625" y="2397875"/>
            <a:ext cx="945675" cy="5420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National PTA Resources</a:t>
            </a:r>
            <a:endParaRPr/>
          </a:p>
        </p:txBody>
      </p:sp>
      <p:sp>
        <p:nvSpPr>
          <p:cNvPr id="196" name="Google Shape;196;p2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02" name="Google Shape;202;p24"/>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03" name="Google Shape;203;p24"/>
          <p:cNvPicPr preferRelativeResize="0"/>
          <p:nvPr/>
        </p:nvPicPr>
        <p:blipFill rotWithShape="1">
          <a:blip r:embed="rId4">
            <a:alphaModFix/>
          </a:blip>
          <a:srcRect b="26980"/>
          <a:stretch/>
        </p:blipFill>
        <p:spPr>
          <a:xfrm>
            <a:off x="463600" y="1023625"/>
            <a:ext cx="8195848" cy="3744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09" name="Google Shape;209;p25"/>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10" name="Google Shape;210;p25"/>
          <p:cNvPicPr preferRelativeResize="0"/>
          <p:nvPr/>
        </p:nvPicPr>
        <p:blipFill>
          <a:blip r:embed="rId4">
            <a:alphaModFix/>
          </a:blip>
          <a:stretch>
            <a:fillRect/>
          </a:stretch>
        </p:blipFill>
        <p:spPr>
          <a:xfrm>
            <a:off x="365725" y="903800"/>
            <a:ext cx="5316226" cy="3335901"/>
          </a:xfrm>
          <a:prstGeom prst="rect">
            <a:avLst/>
          </a:prstGeom>
          <a:noFill/>
          <a:ln>
            <a:noFill/>
          </a:ln>
        </p:spPr>
      </p:pic>
      <p:sp>
        <p:nvSpPr>
          <p:cNvPr id="211" name="Google Shape;211;p25"/>
          <p:cNvSpPr txBox="1"/>
          <p:nvPr/>
        </p:nvSpPr>
        <p:spPr>
          <a:xfrm>
            <a:off x="5446025" y="1173225"/>
            <a:ext cx="3000000" cy="344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444444"/>
                </a:solidFill>
                <a:highlight>
                  <a:srgbClr val="FFFFFF"/>
                </a:highlight>
              </a:rPr>
              <a:t>National PTA publishes five e-newsletters that reach a combined audience of more than 325,000 PTA leaders, parents, teachers and students.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17" name="Google Shape;217;p26"/>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18" name="Google Shape;218;p26"/>
          <p:cNvPicPr preferRelativeResize="0"/>
          <p:nvPr/>
        </p:nvPicPr>
        <p:blipFill rotWithShape="1">
          <a:blip r:embed="rId4">
            <a:alphaModFix/>
          </a:blip>
          <a:srcRect b="26632"/>
          <a:stretch/>
        </p:blipFill>
        <p:spPr>
          <a:xfrm>
            <a:off x="463600" y="996600"/>
            <a:ext cx="8140524" cy="3803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24" name="Google Shape;224;p27"/>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25" name="Google Shape;225;p27"/>
          <p:cNvPicPr preferRelativeResize="0"/>
          <p:nvPr/>
        </p:nvPicPr>
        <p:blipFill>
          <a:blip r:embed="rId4">
            <a:alphaModFix/>
          </a:blip>
          <a:stretch>
            <a:fillRect/>
          </a:stretch>
        </p:blipFill>
        <p:spPr>
          <a:xfrm>
            <a:off x="1106687" y="989575"/>
            <a:ext cx="6930624" cy="3898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31" name="Google Shape;231;p28"/>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32" name="Google Shape;232;p28"/>
          <p:cNvPicPr preferRelativeResize="0"/>
          <p:nvPr/>
        </p:nvPicPr>
        <p:blipFill>
          <a:blip r:embed="rId4">
            <a:alphaModFix/>
          </a:blip>
          <a:stretch>
            <a:fillRect/>
          </a:stretch>
        </p:blipFill>
        <p:spPr>
          <a:xfrm>
            <a:off x="1112525" y="949075"/>
            <a:ext cx="6918948" cy="3891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38" name="Google Shape;238;p29"/>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39" name="Google Shape;239;p29"/>
          <p:cNvPicPr preferRelativeResize="0"/>
          <p:nvPr/>
        </p:nvPicPr>
        <p:blipFill>
          <a:blip r:embed="rId4">
            <a:alphaModFix/>
          </a:blip>
          <a:stretch>
            <a:fillRect/>
          </a:stretch>
        </p:blipFill>
        <p:spPr>
          <a:xfrm>
            <a:off x="1140175" y="980175"/>
            <a:ext cx="6863652" cy="386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45" name="Google Shape;245;p30"/>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46" name="Google Shape;246;p30"/>
          <p:cNvPicPr preferRelativeResize="0"/>
          <p:nvPr/>
        </p:nvPicPr>
        <p:blipFill rotWithShape="1">
          <a:blip r:embed="rId4">
            <a:alphaModFix/>
          </a:blip>
          <a:srcRect b="27467"/>
          <a:stretch/>
        </p:blipFill>
        <p:spPr>
          <a:xfrm>
            <a:off x="663700" y="1036100"/>
            <a:ext cx="7711300" cy="3621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52" name="Google Shape;252;p31"/>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53" name="Google Shape;253;p31"/>
          <p:cNvPicPr preferRelativeResize="0"/>
          <p:nvPr/>
        </p:nvPicPr>
        <p:blipFill>
          <a:blip r:embed="rId4">
            <a:alphaModFix/>
          </a:blip>
          <a:stretch>
            <a:fillRect/>
          </a:stretch>
        </p:blipFill>
        <p:spPr>
          <a:xfrm>
            <a:off x="1199400" y="1031000"/>
            <a:ext cx="6745200" cy="379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body" idx="1"/>
          </p:nvPr>
        </p:nvSpPr>
        <p:spPr>
          <a:xfrm>
            <a:off x="540750" y="1967975"/>
            <a:ext cx="8062500" cy="2780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What Resources are you aware of that are available?</a:t>
            </a:r>
            <a:endParaRPr sz="2000"/>
          </a:p>
          <a:p>
            <a:pPr marL="457200" lvl="0" indent="-355600" algn="l" rtl="0">
              <a:lnSpc>
                <a:spcPct val="150000"/>
              </a:lnSpc>
              <a:spcBef>
                <a:spcPts val="0"/>
              </a:spcBef>
              <a:spcAft>
                <a:spcPts val="0"/>
              </a:spcAft>
              <a:buSzPts val="2000"/>
              <a:buChar char="●"/>
            </a:pPr>
            <a:r>
              <a:rPr lang="en" sz="2000"/>
              <a:t>What are some of the Resources that you currently use for your PTA?</a:t>
            </a:r>
            <a:endParaRPr sz="2000"/>
          </a:p>
          <a:p>
            <a:pPr marL="457200" lvl="0" indent="-355600" algn="l" rtl="0">
              <a:lnSpc>
                <a:spcPct val="150000"/>
              </a:lnSpc>
              <a:spcBef>
                <a:spcPts val="0"/>
              </a:spcBef>
              <a:spcAft>
                <a:spcPts val="0"/>
              </a:spcAft>
              <a:buSzPts val="2000"/>
              <a:buChar char="●"/>
            </a:pPr>
            <a:r>
              <a:rPr lang="en" sz="2000"/>
              <a:t>What are you doing for training within your PTA?</a:t>
            </a:r>
            <a:endParaRPr sz="2000"/>
          </a:p>
          <a:p>
            <a:pPr marL="457200" lvl="0" indent="-355600" algn="l" rtl="0">
              <a:lnSpc>
                <a:spcPct val="150000"/>
              </a:lnSpc>
              <a:spcBef>
                <a:spcPts val="0"/>
              </a:spcBef>
              <a:spcAft>
                <a:spcPts val="0"/>
              </a:spcAft>
              <a:buSzPts val="2000"/>
              <a:buChar char="●"/>
            </a:pPr>
            <a:r>
              <a:rPr lang="en" sz="2000"/>
              <a:t>Have you ever reached out to MO PTA or looked at the website for resources?</a:t>
            </a:r>
            <a:endParaRPr sz="2000"/>
          </a:p>
          <a:p>
            <a:pPr marL="457200" lvl="0" indent="-355600" algn="l" rtl="0">
              <a:lnSpc>
                <a:spcPct val="150000"/>
              </a:lnSpc>
              <a:spcBef>
                <a:spcPts val="0"/>
              </a:spcBef>
              <a:spcAft>
                <a:spcPts val="0"/>
              </a:spcAft>
              <a:buSzPts val="2000"/>
              <a:buChar char="●"/>
            </a:pPr>
            <a:r>
              <a:rPr lang="en" sz="2000"/>
              <a:t>Have you ever looked at the National PTA website for resources</a:t>
            </a:r>
            <a:endParaRPr sz="2000"/>
          </a:p>
          <a:p>
            <a:pPr marL="0" lvl="0" indent="0" algn="l" rtl="0">
              <a:lnSpc>
                <a:spcPct val="150000"/>
              </a:lnSpc>
              <a:spcBef>
                <a:spcPts val="0"/>
              </a:spcBef>
              <a:spcAft>
                <a:spcPts val="0"/>
              </a:spcAft>
              <a:buNone/>
            </a:pPr>
            <a:endParaRPr sz="2000"/>
          </a:p>
        </p:txBody>
      </p:sp>
      <p:sp>
        <p:nvSpPr>
          <p:cNvPr id="136" name="Google Shape;136;p14"/>
          <p:cNvSpPr txBox="1">
            <a:spLocks noGrp="1"/>
          </p:cNvSpPr>
          <p:nvPr>
            <p:ph type="body" idx="1"/>
          </p:nvPr>
        </p:nvSpPr>
        <p:spPr>
          <a:xfrm>
            <a:off x="540750" y="945300"/>
            <a:ext cx="8062500" cy="8544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r>
              <a:rPr lang="en" sz="3000" b="1" u="sng"/>
              <a:t>Let’s start with a few questions</a:t>
            </a:r>
            <a:endParaRPr sz="3000" b="1" u="sng"/>
          </a:p>
          <a:p>
            <a:pPr marL="457200" lvl="0" indent="0" algn="l" rtl="0">
              <a:lnSpc>
                <a:spcPct val="150000"/>
              </a:lnSpc>
              <a:spcBef>
                <a:spcPts val="0"/>
              </a:spcBef>
              <a:spcAft>
                <a:spcPts val="0"/>
              </a:spcAft>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PTA website</a:t>
            </a:r>
            <a:endParaRPr/>
          </a:p>
        </p:txBody>
      </p:sp>
      <p:sp>
        <p:nvSpPr>
          <p:cNvPr id="259" name="Google Shape;259;p32"/>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www.pta.org</a:t>
            </a:r>
            <a:endParaRPr sz="2400"/>
          </a:p>
          <a:p>
            <a:pPr marL="0" lvl="0" indent="0" algn="l" rtl="0">
              <a:spcBef>
                <a:spcPts val="1600"/>
              </a:spcBef>
              <a:spcAft>
                <a:spcPts val="1600"/>
              </a:spcAft>
              <a:buNone/>
            </a:pPr>
            <a:endParaRPr/>
          </a:p>
        </p:txBody>
      </p:sp>
      <p:pic>
        <p:nvPicPr>
          <p:cNvPr id="260" name="Google Shape;260;p32"/>
          <p:cNvPicPr preferRelativeResize="0"/>
          <p:nvPr/>
        </p:nvPicPr>
        <p:blipFill rotWithShape="1">
          <a:blip r:embed="rId4">
            <a:alphaModFix/>
          </a:blip>
          <a:srcRect l="27933" t="970"/>
          <a:stretch/>
        </p:blipFill>
        <p:spPr>
          <a:xfrm>
            <a:off x="1617050" y="912500"/>
            <a:ext cx="5909900" cy="38714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ctrTitle"/>
          </p:nvPr>
        </p:nvSpPr>
        <p:spPr>
          <a:xfrm>
            <a:off x="1891353" y="1515296"/>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Other Useful Resources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9"/>
        <p:cNvGrpSpPr/>
        <p:nvPr/>
      </p:nvGrpSpPr>
      <p:grpSpPr>
        <a:xfrm>
          <a:off x="0" y="0"/>
          <a:ext cx="0" cy="0"/>
          <a:chOff x="0" y="0"/>
          <a:chExt cx="0" cy="0"/>
        </a:xfrm>
      </p:grpSpPr>
      <p:sp>
        <p:nvSpPr>
          <p:cNvPr id="270" name="Google Shape;270;p34"/>
          <p:cNvSpPr txBox="1"/>
          <p:nvPr/>
        </p:nvSpPr>
        <p:spPr>
          <a:xfrm>
            <a:off x="1597750" y="542025"/>
            <a:ext cx="5937300" cy="38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71" name="Google Shape;271;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p:nvPr/>
        </p:nvSpPr>
        <p:spPr>
          <a:xfrm>
            <a:off x="388975" y="509325"/>
            <a:ext cx="8231100" cy="9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t>Document Storage &amp; Email:</a:t>
            </a:r>
            <a:endParaRPr sz="1800" b="1" u="sng"/>
          </a:p>
          <a:p>
            <a:pPr marL="0" lvl="0" indent="0" algn="l" rtl="0">
              <a:spcBef>
                <a:spcPts val="0"/>
              </a:spcBef>
              <a:spcAft>
                <a:spcPts val="0"/>
              </a:spcAft>
              <a:buNone/>
            </a:pPr>
            <a:r>
              <a:rPr lang="en"/>
              <a:t>Google - Google offers access to the G Suite of apps, email, expanded document storage, google calendars and more.  </a:t>
            </a:r>
            <a:r>
              <a:rPr lang="en">
                <a:solidFill>
                  <a:srgbClr val="0000FF"/>
                </a:solidFill>
              </a:rPr>
              <a:t>https://www.google.com/nonprofits/</a:t>
            </a:r>
            <a:endParaRPr>
              <a:solidFill>
                <a:srgbClr val="0000FF"/>
              </a:solidFill>
            </a:endParaRPr>
          </a:p>
        </p:txBody>
      </p:sp>
      <p:sp>
        <p:nvSpPr>
          <p:cNvPr id="277" name="Google Shape;277;p35"/>
          <p:cNvSpPr txBox="1"/>
          <p:nvPr/>
        </p:nvSpPr>
        <p:spPr>
          <a:xfrm>
            <a:off x="405900" y="1748750"/>
            <a:ext cx="8332200" cy="11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t>Communication with members/board:</a:t>
            </a:r>
            <a:endParaRPr sz="1800" b="1" u="sng"/>
          </a:p>
          <a:p>
            <a:pPr marL="0" lvl="0" indent="0" algn="l" rtl="0">
              <a:spcBef>
                <a:spcPts val="0"/>
              </a:spcBef>
              <a:spcAft>
                <a:spcPts val="0"/>
              </a:spcAft>
              <a:buNone/>
            </a:pPr>
            <a:r>
              <a:rPr lang="en"/>
              <a:t>Create an email database from memberships and use to send reminders, newsletters, etc.</a:t>
            </a:r>
            <a:endParaRPr/>
          </a:p>
          <a:p>
            <a:pPr marL="0" lvl="0" indent="0" algn="l" rtl="0">
              <a:spcBef>
                <a:spcPts val="0"/>
              </a:spcBef>
              <a:spcAft>
                <a:spcPts val="0"/>
              </a:spcAft>
              <a:buNone/>
            </a:pPr>
            <a:r>
              <a:rPr lang="en">
                <a:solidFill>
                  <a:srgbClr val="0000FF"/>
                </a:solidFill>
              </a:rPr>
              <a:t>Remind.com </a:t>
            </a:r>
            <a:r>
              <a:rPr lang="en"/>
              <a:t>is a service that members can subscribe to, and you can send out reminders or messages</a:t>
            </a:r>
            <a:endParaRPr/>
          </a:p>
          <a:p>
            <a:pPr marL="0" lvl="0" indent="0" algn="l" rtl="0">
              <a:spcBef>
                <a:spcPts val="0"/>
              </a:spcBef>
              <a:spcAft>
                <a:spcPts val="0"/>
              </a:spcAft>
              <a:buNone/>
            </a:pPr>
            <a:r>
              <a:rPr lang="en"/>
              <a:t>easily from a phone or computer. You can create separate groups for the individual needs of your PTA.</a:t>
            </a:r>
            <a:endParaRPr/>
          </a:p>
        </p:txBody>
      </p:sp>
      <p:sp>
        <p:nvSpPr>
          <p:cNvPr id="278" name="Google Shape;278;p35"/>
          <p:cNvSpPr txBox="1"/>
          <p:nvPr/>
        </p:nvSpPr>
        <p:spPr>
          <a:xfrm>
            <a:off x="411475" y="3208675"/>
            <a:ext cx="8186100" cy="13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t>Getting Volunteers:</a:t>
            </a:r>
            <a:endParaRPr sz="1800" u="sng"/>
          </a:p>
          <a:p>
            <a:pPr marL="0" lvl="0" indent="0" algn="l" rtl="0">
              <a:spcBef>
                <a:spcPts val="0"/>
              </a:spcBef>
              <a:spcAft>
                <a:spcPts val="0"/>
              </a:spcAft>
              <a:buNone/>
            </a:pPr>
            <a:r>
              <a:rPr lang="en">
                <a:solidFill>
                  <a:srgbClr val="0000FF"/>
                </a:solidFill>
              </a:rPr>
              <a:t>SignUpGenius.com</a:t>
            </a:r>
            <a:r>
              <a:rPr lang="en"/>
              <a:t> is BRILLIANT! If you want volunteers, you have to ASK for them. SignUpGenius takes a lot of the work out of managing volunteers. You upload your email database, create your sign up and send it out. People can sign up for time slots, items to bring, etc, and SignUpGenius</a:t>
            </a:r>
            <a:endParaRPr/>
          </a:p>
          <a:p>
            <a:pPr marL="0" lvl="0" indent="0" algn="l" rtl="0">
              <a:spcBef>
                <a:spcPts val="0"/>
              </a:spcBef>
              <a:spcAft>
                <a:spcPts val="0"/>
              </a:spcAft>
              <a:buNone/>
            </a:pPr>
            <a:r>
              <a:rPr lang="en"/>
              <a:t>will keep track of it all and even send people reminders!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ctrTitle"/>
          </p:nvPr>
        </p:nvSpPr>
        <p:spPr>
          <a:xfrm>
            <a:off x="1891353" y="1515296"/>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Other PTA Websites</a:t>
            </a:r>
            <a:endParaRPr/>
          </a:p>
        </p:txBody>
      </p:sp>
      <p:sp>
        <p:nvSpPr>
          <p:cNvPr id="284" name="Google Shape;284;p36"/>
          <p:cNvSpPr txBox="1">
            <a:spLocks noGrp="1"/>
          </p:cNvSpPr>
          <p:nvPr>
            <p:ph type="subTitle" idx="1"/>
          </p:nvPr>
        </p:nvSpPr>
        <p:spPr>
          <a:xfrm>
            <a:off x="1891350" y="3105625"/>
            <a:ext cx="59148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What are other PTA’s  doing?</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ctrTitle"/>
          </p:nvPr>
        </p:nvSpPr>
        <p:spPr>
          <a:xfrm>
            <a:off x="1891353" y="1847696"/>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FF"/>
                </a:solidFill>
              </a:rPr>
              <a:t>The BEST Resource of all is our VOLUNTEERS!</a:t>
            </a:r>
            <a:endParaRPr>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1467149" y="1706600"/>
            <a:ext cx="62097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Thank you, </a:t>
            </a:r>
            <a:endParaRPr sz="4800"/>
          </a:p>
          <a:p>
            <a:pPr marL="0" lvl="0" indent="0" algn="ctr" rtl="0">
              <a:spcBef>
                <a:spcPts val="0"/>
              </a:spcBef>
              <a:spcAft>
                <a:spcPts val="0"/>
              </a:spcAft>
              <a:buNone/>
            </a:pPr>
            <a:r>
              <a:rPr lang="en" sz="4800"/>
              <a:t>for all that you do!</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State PTA 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Missouri PTA website</a:t>
            </a:r>
            <a:endParaRPr/>
          </a:p>
        </p:txBody>
      </p:sp>
      <p:sp>
        <p:nvSpPr>
          <p:cNvPr id="147" name="Google Shape;147;p16"/>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www.mopta.org</a:t>
            </a:r>
            <a:endParaRPr sz="2400"/>
          </a:p>
          <a:p>
            <a:pPr marL="0" lvl="0" indent="0" algn="l" rtl="0">
              <a:spcBef>
                <a:spcPts val="1600"/>
              </a:spcBef>
              <a:spcAft>
                <a:spcPts val="1600"/>
              </a:spcAft>
              <a:buNone/>
            </a:pPr>
            <a:endParaRPr/>
          </a:p>
        </p:txBody>
      </p:sp>
      <p:pic>
        <p:nvPicPr>
          <p:cNvPr id="148" name="Google Shape;148;p16"/>
          <p:cNvPicPr preferRelativeResize="0"/>
          <p:nvPr/>
        </p:nvPicPr>
        <p:blipFill>
          <a:blip r:embed="rId4">
            <a:alphaModFix/>
          </a:blip>
          <a:stretch>
            <a:fillRect/>
          </a:stretch>
        </p:blipFill>
        <p:spPr>
          <a:xfrm>
            <a:off x="962538" y="1044550"/>
            <a:ext cx="7218924" cy="3496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7"/>
          <p:cNvPicPr preferRelativeResize="0"/>
          <p:nvPr/>
        </p:nvPicPr>
        <p:blipFill rotWithShape="1">
          <a:blip r:embed="rId3">
            <a:alphaModFix/>
          </a:blip>
          <a:srcRect t="13517" r="32295" b="9148"/>
          <a:stretch/>
        </p:blipFill>
        <p:spPr>
          <a:xfrm>
            <a:off x="1114590" y="350390"/>
            <a:ext cx="6914812" cy="4442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Missouri PTA website</a:t>
            </a:r>
            <a:endParaRPr/>
          </a:p>
        </p:txBody>
      </p:sp>
      <p:sp>
        <p:nvSpPr>
          <p:cNvPr id="159" name="Google Shape;159;p18"/>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www.mopta.org</a:t>
            </a:r>
            <a:endParaRPr sz="2400"/>
          </a:p>
          <a:p>
            <a:pPr marL="0" lvl="0" indent="0" algn="l" rtl="0">
              <a:spcBef>
                <a:spcPts val="1600"/>
              </a:spcBef>
              <a:spcAft>
                <a:spcPts val="1600"/>
              </a:spcAft>
              <a:buNone/>
            </a:pPr>
            <a:endParaRPr/>
          </a:p>
        </p:txBody>
      </p:sp>
      <p:pic>
        <p:nvPicPr>
          <p:cNvPr id="160" name="Google Shape;160;p18"/>
          <p:cNvPicPr preferRelativeResize="0"/>
          <p:nvPr/>
        </p:nvPicPr>
        <p:blipFill>
          <a:blip r:embed="rId4">
            <a:alphaModFix/>
          </a:blip>
          <a:stretch>
            <a:fillRect/>
          </a:stretch>
        </p:blipFill>
        <p:spPr>
          <a:xfrm>
            <a:off x="1081925" y="944550"/>
            <a:ext cx="6980148" cy="3926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Missouri PTA website</a:t>
            </a:r>
            <a:endParaRPr/>
          </a:p>
        </p:txBody>
      </p:sp>
      <p:sp>
        <p:nvSpPr>
          <p:cNvPr id="166" name="Google Shape;166;p19"/>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www.mopta.org</a:t>
            </a:r>
            <a:endParaRPr sz="2400"/>
          </a:p>
          <a:p>
            <a:pPr marL="0" lvl="0" indent="0" algn="l" rtl="0">
              <a:spcBef>
                <a:spcPts val="1600"/>
              </a:spcBef>
              <a:spcAft>
                <a:spcPts val="1600"/>
              </a:spcAft>
              <a:buNone/>
            </a:pPr>
            <a:endParaRPr/>
          </a:p>
        </p:txBody>
      </p:sp>
      <p:pic>
        <p:nvPicPr>
          <p:cNvPr id="167" name="Google Shape;167;p19"/>
          <p:cNvPicPr preferRelativeResize="0"/>
          <p:nvPr/>
        </p:nvPicPr>
        <p:blipFill>
          <a:blip r:embed="rId4">
            <a:alphaModFix/>
          </a:blip>
          <a:stretch>
            <a:fillRect/>
          </a:stretch>
        </p:blipFill>
        <p:spPr>
          <a:xfrm>
            <a:off x="1269650" y="975700"/>
            <a:ext cx="6604700" cy="3715150"/>
          </a:xfrm>
          <a:prstGeom prst="rect">
            <a:avLst/>
          </a:prstGeom>
          <a:noFill/>
          <a:ln>
            <a:noFill/>
          </a:ln>
        </p:spPr>
      </p:pic>
      <p:pic>
        <p:nvPicPr>
          <p:cNvPr id="168" name="Google Shape;168;p19"/>
          <p:cNvPicPr preferRelativeResize="0"/>
          <p:nvPr/>
        </p:nvPicPr>
        <p:blipFill rotWithShape="1">
          <a:blip r:embed="rId5">
            <a:alphaModFix/>
          </a:blip>
          <a:srcRect l="21482" t="27108" b="27882"/>
          <a:stretch/>
        </p:blipFill>
        <p:spPr>
          <a:xfrm>
            <a:off x="576800" y="3029950"/>
            <a:ext cx="945675" cy="5420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Missouri PTA website</a:t>
            </a:r>
            <a:endParaRPr/>
          </a:p>
        </p:txBody>
      </p:sp>
      <p:sp>
        <p:nvSpPr>
          <p:cNvPr id="174" name="Google Shape;174;p20"/>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www.mopta.org</a:t>
            </a:r>
            <a:endParaRPr sz="2400"/>
          </a:p>
          <a:p>
            <a:pPr marL="0" lvl="0" indent="0" algn="l" rtl="0">
              <a:spcBef>
                <a:spcPts val="1600"/>
              </a:spcBef>
              <a:spcAft>
                <a:spcPts val="1600"/>
              </a:spcAft>
              <a:buNone/>
            </a:pPr>
            <a:endParaRPr/>
          </a:p>
        </p:txBody>
      </p:sp>
      <p:pic>
        <p:nvPicPr>
          <p:cNvPr id="175" name="Google Shape;175;p20"/>
          <p:cNvPicPr preferRelativeResize="0"/>
          <p:nvPr/>
        </p:nvPicPr>
        <p:blipFill rotWithShape="1">
          <a:blip r:embed="rId4">
            <a:alphaModFix/>
          </a:blip>
          <a:srcRect l="23793" t="7554" r="24795" b="4602"/>
          <a:stretch/>
        </p:blipFill>
        <p:spPr>
          <a:xfrm>
            <a:off x="2952325" y="952000"/>
            <a:ext cx="3239376" cy="3879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463600" y="339950"/>
            <a:ext cx="4284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Missouri PTA website</a:t>
            </a:r>
            <a:endParaRPr/>
          </a:p>
        </p:txBody>
      </p:sp>
      <p:sp>
        <p:nvSpPr>
          <p:cNvPr id="181" name="Google Shape;181;p21"/>
          <p:cNvSpPr txBox="1">
            <a:spLocks noGrp="1"/>
          </p:cNvSpPr>
          <p:nvPr>
            <p:ph type="body" idx="1"/>
          </p:nvPr>
        </p:nvSpPr>
        <p:spPr>
          <a:xfrm>
            <a:off x="5520200" y="339950"/>
            <a:ext cx="2459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3"/>
              </a:rPr>
              <a:t>www.mopta.org</a:t>
            </a:r>
            <a:endParaRPr sz="2400"/>
          </a:p>
          <a:p>
            <a:pPr marL="0" lvl="0" indent="0" algn="l" rtl="0">
              <a:spcBef>
                <a:spcPts val="1600"/>
              </a:spcBef>
              <a:spcAft>
                <a:spcPts val="1600"/>
              </a:spcAft>
              <a:buNone/>
            </a:pPr>
            <a:endParaRPr/>
          </a:p>
        </p:txBody>
      </p:sp>
      <p:pic>
        <p:nvPicPr>
          <p:cNvPr id="182" name="Google Shape;182;p21"/>
          <p:cNvPicPr preferRelativeResize="0"/>
          <p:nvPr/>
        </p:nvPicPr>
        <p:blipFill>
          <a:blip r:embed="rId4">
            <a:alphaModFix/>
          </a:blip>
          <a:stretch>
            <a:fillRect/>
          </a:stretch>
        </p:blipFill>
        <p:spPr>
          <a:xfrm>
            <a:off x="1080925" y="953050"/>
            <a:ext cx="6982152" cy="3927449"/>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444</Words>
  <Application>Microsoft Office PowerPoint</Application>
  <PresentationFormat>On-screen Show (16:9)</PresentationFormat>
  <Paragraphs>59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Nunito</vt:lpstr>
      <vt:lpstr>Shift</vt:lpstr>
      <vt:lpstr>PTA Resources Workshop</vt:lpstr>
      <vt:lpstr>PowerPoint Presentation</vt:lpstr>
      <vt:lpstr>State PTA Resources</vt:lpstr>
      <vt:lpstr>Missouri PTA website</vt:lpstr>
      <vt:lpstr>PowerPoint Presentation</vt:lpstr>
      <vt:lpstr>Missouri PTA website</vt:lpstr>
      <vt:lpstr>Missouri PTA website</vt:lpstr>
      <vt:lpstr>Missouri PTA website</vt:lpstr>
      <vt:lpstr>Missouri PTA website</vt:lpstr>
      <vt:lpstr>Missouri PTA website</vt:lpstr>
      <vt:lpstr>National PTA Resources</vt:lpstr>
      <vt:lpstr>National PTA website</vt:lpstr>
      <vt:lpstr>National PTA website</vt:lpstr>
      <vt:lpstr>National PTA website</vt:lpstr>
      <vt:lpstr>National PTA website</vt:lpstr>
      <vt:lpstr>National PTA website</vt:lpstr>
      <vt:lpstr>National PTA website</vt:lpstr>
      <vt:lpstr>National PTA website</vt:lpstr>
      <vt:lpstr>National PTA website</vt:lpstr>
      <vt:lpstr>National PTA website</vt:lpstr>
      <vt:lpstr>Other Useful Resources</vt:lpstr>
      <vt:lpstr>PowerPoint Presentation</vt:lpstr>
      <vt:lpstr>PowerPoint Presentation</vt:lpstr>
      <vt:lpstr>Other PTA Websites</vt:lpstr>
      <vt:lpstr>The BEST Resource of all is our VOLUNTEERS!</vt:lpstr>
      <vt:lpstr>Thank you,  for all that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Resources Workshop</dc:title>
  <cp:lastModifiedBy>Sarah Day</cp:lastModifiedBy>
  <cp:revision>1</cp:revision>
  <dcterms:modified xsi:type="dcterms:W3CDTF">2019-02-27T21:08:27Z</dcterms:modified>
</cp:coreProperties>
</file>