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31" r:id="rId1"/>
  </p:sldMasterIdLst>
  <p:handoutMasterIdLst>
    <p:handoutMasterId r:id="rId9"/>
  </p:handoutMasterIdLst>
  <p:sldIdLst>
    <p:sldId id="256" r:id="rId2"/>
    <p:sldId id="270" r:id="rId3"/>
    <p:sldId id="260" r:id="rId4"/>
    <p:sldId id="262" r:id="rId5"/>
    <p:sldId id="264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300"/>
    <a:srgbClr val="B42FBD"/>
    <a:srgbClr val="1C7A7E"/>
    <a:srgbClr val="2CBEC6"/>
    <a:srgbClr val="FF6600"/>
    <a:srgbClr val="A30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1"/>
    <p:restoredTop sz="92152" autoAdjust="0"/>
  </p:normalViewPr>
  <p:slideViewPr>
    <p:cSldViewPr snapToGrid="0" snapToObjects="1">
      <p:cViewPr varScale="1">
        <p:scale>
          <a:sx n="89" d="100"/>
          <a:sy n="89" d="100"/>
        </p:scale>
        <p:origin x="6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4E274-DE25-C846-BAA0-E49BBEEB2963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5C011-383B-0646-940C-946DD0B1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90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CA18E3F-4BF2-DA46-9A41-A0A39E1A87A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F146428-AEA9-2E4A-A92F-01D90EBD5D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  <p:sldLayoutId id="2147484343" r:id="rId12"/>
    <p:sldLayoutId id="2147484344" r:id="rId13"/>
    <p:sldLayoutId id="2147484345" r:id="rId14"/>
    <p:sldLayoutId id="2147484346" r:id="rId15"/>
    <p:sldLayoutId id="2147484347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04" y="540327"/>
            <a:ext cx="7808976" cy="1281731"/>
          </a:xfrm>
        </p:spPr>
        <p:txBody>
          <a:bodyPr>
            <a:noAutofit/>
          </a:bodyPr>
          <a:lstStyle/>
          <a:p>
            <a:r>
              <a:rPr lang="en-US" sz="4800" b="1" dirty="0"/>
              <a:t>Creative &amp; Captivating 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1090" y="1392382"/>
            <a:ext cx="3127663" cy="532335"/>
          </a:xfrm>
        </p:spPr>
        <p:txBody>
          <a:bodyPr>
            <a:normAutofit/>
          </a:bodyPr>
          <a:lstStyle/>
          <a:p>
            <a:r>
              <a:rPr lang="en-US" sz="1200" b="1" dirty="0"/>
              <a:t>Andrea Battaglia, </a:t>
            </a:r>
            <a:r>
              <a:rPr lang="en-US" sz="1200" b="1" dirty="0" err="1"/>
              <a:t>MoPTA</a:t>
            </a:r>
            <a:r>
              <a:rPr lang="en-US" sz="1200" b="1" dirty="0"/>
              <a:t> VP Communication</a:t>
            </a:r>
          </a:p>
          <a:p>
            <a:r>
              <a:rPr lang="en-US" sz="1200" u="sng" dirty="0" err="1">
                <a:solidFill>
                  <a:srgbClr val="F0FFC2"/>
                </a:solidFill>
              </a:rPr>
              <a:t>andreab@mopta.org</a:t>
            </a:r>
            <a:endParaRPr lang="en-US" sz="1200" u="sng" dirty="0">
              <a:solidFill>
                <a:srgbClr val="F0FFC2"/>
              </a:solidFill>
            </a:endParaRPr>
          </a:p>
          <a:p>
            <a:endParaRPr lang="en-US" dirty="0">
              <a:solidFill>
                <a:srgbClr val="2CBEC6"/>
              </a:solidFill>
            </a:endParaRPr>
          </a:p>
        </p:txBody>
      </p:sp>
      <p:pic>
        <p:nvPicPr>
          <p:cNvPr id="7" name="Picture 6" descr="Screen Shot 2014-09-16 at 9.46.3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t="7324" r="6894" b="24117"/>
          <a:stretch/>
        </p:blipFill>
        <p:spPr>
          <a:xfrm>
            <a:off x="2319214" y="2202685"/>
            <a:ext cx="4602679" cy="19121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341" y="4282053"/>
            <a:ext cx="85480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When you’re good, you’ll tell others about it. When you’re great, others will tell you.</a:t>
            </a:r>
          </a:p>
          <a:p>
            <a:pPr algn="ctr"/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Branding includes the distinctive characteristics that make you extraordinary</a:t>
            </a:r>
          </a:p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It’s what people say about you when you’re not in the room</a:t>
            </a:r>
          </a:p>
          <a:p>
            <a:pPr algn="ctr"/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Communication is how you convey your message.</a:t>
            </a:r>
          </a:p>
          <a:p>
            <a:pPr algn="ctr"/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0159" y="6416037"/>
            <a:ext cx="30307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Select graphics used from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Pinterest.com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-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MackWebSolutions.com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1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734" y="1922318"/>
            <a:ext cx="5584465" cy="4643261"/>
          </a:xfrm>
        </p:spPr>
        <p:txBody>
          <a:bodyPr>
            <a:normAutofit/>
          </a:bodyPr>
          <a:lstStyle/>
          <a:p>
            <a:r>
              <a:rPr lang="en-US" dirty="0"/>
              <a:t>Work full-time in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Fundraising, Marketing &amp; Strategy</a:t>
            </a:r>
            <a:r>
              <a:rPr lang="en-US" dirty="0"/>
              <a:t>, helping groups effectively manage communication and brand</a:t>
            </a:r>
          </a:p>
          <a:p>
            <a:r>
              <a:rPr lang="en-US" b="1" dirty="0">
                <a:solidFill>
                  <a:srgbClr val="739900"/>
                </a:solidFill>
              </a:rPr>
              <a:t>Organization Expert &amp; Wellness Advocate</a:t>
            </a:r>
            <a:r>
              <a:rPr lang="en-US" dirty="0"/>
              <a:t>, communicate consistent message through personal brand.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Professional Trainer &amp; Facilitator </a:t>
            </a:r>
            <a:r>
              <a:rPr lang="en-US" dirty="0"/>
              <a:t>for groups of all sizes and competency levels – develop effective strategy and action plans to improve groups</a:t>
            </a:r>
          </a:p>
          <a:p>
            <a:pPr marL="34925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Andrea Battaglia </a:t>
            </a:r>
            <a:r>
              <a:rPr lang="en-US" b="1" dirty="0">
                <a:solidFill>
                  <a:srgbClr val="FDA247"/>
                </a:solidFill>
              </a:rPr>
              <a:t>Presenter Information</a:t>
            </a:r>
          </a:p>
        </p:txBody>
      </p:sp>
      <p:pic>
        <p:nvPicPr>
          <p:cNvPr id="9" name="Picture 8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AF842461-3257-0544-9AFA-DC3BF9116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019" y="1922318"/>
            <a:ext cx="2478232" cy="33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7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55" y="630382"/>
            <a:ext cx="8577695" cy="96784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2CBEC6"/>
                </a:solidFill>
              </a:rPr>
              <a:t>Define &amp; </a:t>
            </a:r>
            <a:r>
              <a:rPr lang="en-US" sz="6000" b="1" dirty="0">
                <a:solidFill>
                  <a:srgbClr val="1C7A7E"/>
                </a:solidFill>
              </a:rPr>
              <a:t>Elect</a:t>
            </a:r>
            <a:r>
              <a:rPr lang="en-US" dirty="0">
                <a:solidFill>
                  <a:srgbClr val="1C7A7E"/>
                </a:solidFill>
              </a:rPr>
              <a:t> 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87733" y="2010833"/>
            <a:ext cx="6031275" cy="45547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rgbClr val="2CBEC6"/>
                </a:solidFill>
              </a:rPr>
              <a:t>Define</a:t>
            </a:r>
            <a:r>
              <a:rPr lang="en-US" sz="2600" dirty="0"/>
              <a:t> your goals</a:t>
            </a:r>
          </a:p>
          <a:p>
            <a:pPr lvl="1"/>
            <a:r>
              <a:rPr lang="en-US" dirty="0"/>
              <a:t>What do you want to do?</a:t>
            </a:r>
          </a:p>
          <a:p>
            <a:pPr lvl="1"/>
            <a:r>
              <a:rPr lang="en-US" dirty="0"/>
              <a:t>Why does it matter?</a:t>
            </a:r>
          </a:p>
          <a:p>
            <a:r>
              <a:rPr lang="en-US" sz="2600" b="1" dirty="0">
                <a:solidFill>
                  <a:srgbClr val="1C7A7E"/>
                </a:solidFill>
              </a:rPr>
              <a:t>Elect/Select </a:t>
            </a:r>
            <a:r>
              <a:rPr lang="en-US" sz="2600" dirty="0"/>
              <a:t>your passionate &amp; committed team</a:t>
            </a:r>
          </a:p>
          <a:p>
            <a:pPr lvl="1"/>
            <a:r>
              <a:rPr lang="en-US" dirty="0"/>
              <a:t>Who are three people that could help you for one hour per month?</a:t>
            </a:r>
          </a:p>
          <a:p>
            <a:pPr lvl="1"/>
            <a:r>
              <a:rPr lang="en-US" dirty="0"/>
              <a:t>What is the best way to involve school administrators?</a:t>
            </a:r>
          </a:p>
          <a:p>
            <a:pPr lvl="1"/>
            <a:r>
              <a:rPr lang="en-US" dirty="0"/>
              <a:t>Who is someone that can take the next step in their leadership development?</a:t>
            </a:r>
          </a:p>
          <a:p>
            <a:pPr lvl="1"/>
            <a:endParaRPr lang="en-US" dirty="0"/>
          </a:p>
        </p:txBody>
      </p:sp>
      <p:pic>
        <p:nvPicPr>
          <p:cNvPr id="9" name="Content Placeholder 3" descr="Screen Shot 2014-09-16 at 9.46.3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74" t="-1134" r="7899" b="-1845"/>
          <a:stretch/>
        </p:blipFill>
        <p:spPr>
          <a:xfrm>
            <a:off x="6045199" y="1721698"/>
            <a:ext cx="2798657" cy="269192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FF6F0F-763C-8F45-BBBE-EA0F6918AC1E}"/>
              </a:ext>
            </a:extLst>
          </p:cNvPr>
          <p:cNvSpPr txBox="1"/>
          <p:nvPr/>
        </p:nvSpPr>
        <p:spPr>
          <a:xfrm>
            <a:off x="2075584" y="791136"/>
            <a:ext cx="249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Creative &amp; Captivating Communication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6C0F2-D2FE-F441-BA44-1958E5B79583}"/>
              </a:ext>
            </a:extLst>
          </p:cNvPr>
          <p:cNvSpPr txBox="1"/>
          <p:nvPr/>
        </p:nvSpPr>
        <p:spPr>
          <a:xfrm>
            <a:off x="6334955" y="4413626"/>
            <a:ext cx="1281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2CBEC6"/>
                </a:solidFill>
              </a:rPr>
              <a:t>Clever</a:t>
            </a:r>
          </a:p>
          <a:p>
            <a:pPr algn="r"/>
            <a:r>
              <a:rPr lang="en-US" sz="1400" b="1" dirty="0">
                <a:solidFill>
                  <a:srgbClr val="1C7A7E"/>
                </a:solidFill>
              </a:rPr>
              <a:t>Imaginative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Ingenious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Innovative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Inventive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Original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Gifted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Inspired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Talented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CFBBC3-28AF-294B-A880-69A12615B719}"/>
              </a:ext>
            </a:extLst>
          </p:cNvPr>
          <p:cNvSpPr txBox="1"/>
          <p:nvPr/>
        </p:nvSpPr>
        <p:spPr>
          <a:xfrm>
            <a:off x="7721974" y="4413626"/>
            <a:ext cx="1261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CBEC6"/>
                </a:solidFill>
              </a:rPr>
              <a:t>Consistent</a:t>
            </a:r>
          </a:p>
          <a:p>
            <a:r>
              <a:rPr lang="en-US" sz="1400" b="1" dirty="0">
                <a:solidFill>
                  <a:srgbClr val="1C7A7E"/>
                </a:solidFill>
              </a:rPr>
              <a:t>Resourceful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Regular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Dependable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Steady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Expected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Informative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Trustworthy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Stable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6707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A30CB0"/>
                </a:solidFill>
              </a:rPr>
              <a:t>Develop &amp; </a:t>
            </a:r>
            <a:r>
              <a:rPr lang="en-US" b="1" dirty="0">
                <a:solidFill>
                  <a:srgbClr val="FF6600"/>
                </a:solidFill>
              </a:rPr>
              <a:t>Empower</a:t>
            </a:r>
            <a:endParaRPr lang="en-US" dirty="0">
              <a:solidFill>
                <a:srgbClr val="A30CB0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87733" y="2010833"/>
            <a:ext cx="6010493" cy="45547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660066"/>
                </a:solidFill>
              </a:rPr>
              <a:t>Develop</a:t>
            </a:r>
            <a:r>
              <a:rPr lang="en-US" dirty="0"/>
              <a:t> your strategy</a:t>
            </a:r>
          </a:p>
          <a:p>
            <a:pPr lvl="1"/>
            <a:r>
              <a:rPr lang="en-US" sz="2400" dirty="0"/>
              <a:t>How do you want to accomplish your goals?</a:t>
            </a:r>
          </a:p>
          <a:p>
            <a:pPr lvl="1"/>
            <a:r>
              <a:rPr lang="en-US" sz="2400" dirty="0"/>
              <a:t>What action steps will keep your plans going?</a:t>
            </a:r>
          </a:p>
          <a:p>
            <a:pPr lvl="1"/>
            <a:r>
              <a:rPr lang="en-US" sz="2400" dirty="0"/>
              <a:t>Who will be involved?</a:t>
            </a:r>
          </a:p>
          <a:p>
            <a:r>
              <a:rPr lang="en-US" sz="2600" b="1" dirty="0">
                <a:solidFill>
                  <a:srgbClr val="FF6600"/>
                </a:solidFill>
              </a:rPr>
              <a:t>Empower</a:t>
            </a:r>
            <a:r>
              <a:rPr lang="en-US" sz="2600" dirty="0"/>
              <a:t> your team </a:t>
            </a:r>
          </a:p>
          <a:p>
            <a:pPr lvl="1"/>
            <a:r>
              <a:rPr lang="en-US" sz="2400" dirty="0"/>
              <a:t>Set them up for success</a:t>
            </a:r>
            <a:r>
              <a:rPr lang="en-US" dirty="0"/>
              <a:t> by addressing </a:t>
            </a:r>
            <a:r>
              <a:rPr lang="en-US" sz="2400" dirty="0"/>
              <a:t>concerns, answering questions, and encouraging ideas </a:t>
            </a:r>
          </a:p>
          <a:p>
            <a:pPr lvl="1"/>
            <a:r>
              <a:rPr lang="en-US" sz="2600" dirty="0"/>
              <a:t>Inspire confidence &amp; trust by your responsible, relevant actions</a:t>
            </a:r>
            <a:endParaRPr lang="en-US" sz="2400" dirty="0"/>
          </a:p>
          <a:p>
            <a:pPr lvl="1"/>
            <a:r>
              <a:rPr lang="en-US" sz="2400" dirty="0"/>
              <a:t>S</a:t>
            </a:r>
            <a:r>
              <a:rPr lang="en-US" sz="2600" dirty="0"/>
              <a:t>et priorities and timelines</a:t>
            </a:r>
            <a:endParaRPr lang="en-US" dirty="0"/>
          </a:p>
          <a:p>
            <a:pPr lvl="1"/>
            <a:endParaRPr lang="en-US" sz="2400" dirty="0"/>
          </a:p>
        </p:txBody>
      </p:sp>
      <p:pic>
        <p:nvPicPr>
          <p:cNvPr id="4" name="Content Placeholder 3" descr="Screen Shot 2014-09-16 at 9.46.3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74" t="-1134" r="7899" b="-1845"/>
          <a:stretch/>
        </p:blipFill>
        <p:spPr>
          <a:xfrm>
            <a:off x="6045199" y="1721698"/>
            <a:ext cx="2798657" cy="269192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C43327-FA8B-FA48-91FA-C5BBA56FD548}"/>
              </a:ext>
            </a:extLst>
          </p:cNvPr>
          <p:cNvSpPr txBox="1"/>
          <p:nvPr/>
        </p:nvSpPr>
        <p:spPr>
          <a:xfrm>
            <a:off x="1579420" y="791136"/>
            <a:ext cx="249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Creative &amp; Captivating Communication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CD8768-4201-E442-9E19-F3FA7160F00E}"/>
              </a:ext>
            </a:extLst>
          </p:cNvPr>
          <p:cNvSpPr txBox="1"/>
          <p:nvPr/>
        </p:nvSpPr>
        <p:spPr>
          <a:xfrm>
            <a:off x="6334955" y="4413626"/>
            <a:ext cx="1281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Clever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Imaginative</a:t>
            </a:r>
          </a:p>
          <a:p>
            <a:pPr algn="r"/>
            <a:r>
              <a:rPr lang="en-US" sz="1400" b="1" dirty="0">
                <a:solidFill>
                  <a:srgbClr val="7030A0"/>
                </a:solidFill>
              </a:rPr>
              <a:t>Ingenious</a:t>
            </a:r>
          </a:p>
          <a:p>
            <a:pPr algn="r"/>
            <a:r>
              <a:rPr lang="en-US" sz="1400" b="1" dirty="0">
                <a:solidFill>
                  <a:srgbClr val="F49300"/>
                </a:solidFill>
              </a:rPr>
              <a:t>Innovative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Inventive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Original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Gifted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Inspired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Talented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B77142-9F57-8845-A0E0-B4104F7E8688}"/>
              </a:ext>
            </a:extLst>
          </p:cNvPr>
          <p:cNvSpPr txBox="1"/>
          <p:nvPr/>
        </p:nvSpPr>
        <p:spPr>
          <a:xfrm>
            <a:off x="7721974" y="4413626"/>
            <a:ext cx="1261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Consistent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Resourceful</a:t>
            </a:r>
          </a:p>
          <a:p>
            <a:r>
              <a:rPr lang="en-US" sz="1400" b="1" dirty="0">
                <a:solidFill>
                  <a:srgbClr val="7030A0"/>
                </a:solidFill>
              </a:rPr>
              <a:t>Regular</a:t>
            </a:r>
          </a:p>
          <a:p>
            <a:r>
              <a:rPr lang="en-US" sz="1400" b="1" dirty="0">
                <a:solidFill>
                  <a:srgbClr val="F49300"/>
                </a:solidFill>
              </a:rPr>
              <a:t>Dependable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Steady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Expected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Informative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Trustworthy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Stable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606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B42FBD"/>
                </a:solidFill>
              </a:rPr>
              <a:t>Learn &amp;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Create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87733" y="2010832"/>
            <a:ext cx="5989711" cy="48471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rgbClr val="A30CB0"/>
                </a:solidFill>
              </a:rPr>
              <a:t>Learn</a:t>
            </a:r>
            <a:r>
              <a:rPr lang="en-US" sz="2600" dirty="0"/>
              <a:t> to be present, available and aware</a:t>
            </a:r>
          </a:p>
          <a:p>
            <a:pPr lvl="1"/>
            <a:r>
              <a:rPr lang="en-US" sz="2400" dirty="0"/>
              <a:t>Meet new people</a:t>
            </a:r>
          </a:p>
          <a:p>
            <a:pPr lvl="1"/>
            <a:r>
              <a:rPr lang="en-US" sz="2400" dirty="0"/>
              <a:t>Remember why you started</a:t>
            </a:r>
          </a:p>
          <a:p>
            <a:pPr lvl="1"/>
            <a:r>
              <a:rPr lang="en-US" sz="2400" dirty="0"/>
              <a:t>Read &amp; utilize resources to stay relevant</a:t>
            </a:r>
          </a:p>
          <a:p>
            <a:r>
              <a:rPr lang="en-US" sz="2600" b="1" dirty="0">
                <a:solidFill>
                  <a:schemeClr val="accent4">
                    <a:lumMod val="75000"/>
                  </a:schemeClr>
                </a:solidFill>
              </a:rPr>
              <a:t>Create: </a:t>
            </a:r>
            <a:r>
              <a:rPr lang="en-US" sz="2600" dirty="0"/>
              <a:t>Communicate value through consistent, valuable &amp; fun messages </a:t>
            </a:r>
          </a:p>
          <a:p>
            <a:pPr lvl="1"/>
            <a:r>
              <a:rPr lang="en-US" sz="2400" dirty="0"/>
              <a:t>Create Timing Plan (when)</a:t>
            </a:r>
          </a:p>
          <a:p>
            <a:pPr lvl="1"/>
            <a:r>
              <a:rPr lang="en-US" sz="2400" dirty="0"/>
              <a:t>Determine Best Methods (what)</a:t>
            </a:r>
          </a:p>
          <a:p>
            <a:pPr lvl="2"/>
            <a:r>
              <a:rPr lang="en-US" sz="1900" dirty="0"/>
              <a:t>Social Media &amp; Website</a:t>
            </a:r>
          </a:p>
          <a:p>
            <a:pPr lvl="2"/>
            <a:r>
              <a:rPr lang="en-US" sz="1900" dirty="0"/>
              <a:t>Brochures/Posters/Banners</a:t>
            </a:r>
          </a:p>
          <a:p>
            <a:pPr lvl="2"/>
            <a:r>
              <a:rPr lang="en-US" sz="1900" dirty="0"/>
              <a:t>Email/Newsletters</a:t>
            </a:r>
          </a:p>
          <a:p>
            <a:pPr lvl="2"/>
            <a:r>
              <a:rPr lang="en-US" sz="1900" dirty="0"/>
              <a:t>Meetings &amp; Events</a:t>
            </a:r>
          </a:p>
          <a:p>
            <a:pPr lvl="2"/>
            <a:r>
              <a:rPr lang="en-US" sz="1900" dirty="0"/>
              <a:t>Text Message Invites – Remind Me</a:t>
            </a:r>
          </a:p>
          <a:p>
            <a:pPr lvl="2"/>
            <a:r>
              <a:rPr lang="en-US" sz="1900" dirty="0"/>
              <a:t>Personal Recommendations</a:t>
            </a:r>
          </a:p>
          <a:p>
            <a:pPr lvl="2"/>
            <a:r>
              <a:rPr lang="en-US" sz="1900" dirty="0"/>
              <a:t>Teacher Newsletters/School Notes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pic>
        <p:nvPicPr>
          <p:cNvPr id="4" name="Content Placeholder 3" descr="Screen Shot 2014-09-16 at 9.46.3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74" t="-1134" r="7899" b="-1845"/>
          <a:stretch/>
        </p:blipFill>
        <p:spPr>
          <a:xfrm>
            <a:off x="6045199" y="1721698"/>
            <a:ext cx="2798657" cy="269192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40E195-E368-AF46-B79B-CE4E14520D32}"/>
              </a:ext>
            </a:extLst>
          </p:cNvPr>
          <p:cNvSpPr txBox="1"/>
          <p:nvPr/>
        </p:nvSpPr>
        <p:spPr>
          <a:xfrm>
            <a:off x="2851745" y="791136"/>
            <a:ext cx="249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Creative &amp; Captivating Communication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D20C01-6F38-9646-932C-9F58254CBAEC}"/>
              </a:ext>
            </a:extLst>
          </p:cNvPr>
          <p:cNvSpPr txBox="1"/>
          <p:nvPr/>
        </p:nvSpPr>
        <p:spPr>
          <a:xfrm>
            <a:off x="6334955" y="4413626"/>
            <a:ext cx="1281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Clever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Imaginative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Ingenious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Innovative</a:t>
            </a:r>
          </a:p>
          <a:p>
            <a:pPr algn="r"/>
            <a:r>
              <a:rPr lang="en-US" sz="1400" b="1" dirty="0">
                <a:solidFill>
                  <a:srgbClr val="B42FBD"/>
                </a:solidFill>
              </a:rPr>
              <a:t>Inventive</a:t>
            </a:r>
          </a:p>
          <a:p>
            <a:pPr algn="r"/>
            <a:r>
              <a:rPr lang="en-US" sz="1400" b="1" dirty="0">
                <a:solidFill>
                  <a:srgbClr val="92D050"/>
                </a:solidFill>
              </a:rPr>
              <a:t>Original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Gifted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Inspired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Talented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CBAE70-2DB4-F64C-9A06-63B95952485C}"/>
              </a:ext>
            </a:extLst>
          </p:cNvPr>
          <p:cNvSpPr txBox="1"/>
          <p:nvPr/>
        </p:nvSpPr>
        <p:spPr>
          <a:xfrm>
            <a:off x="7721974" y="4413626"/>
            <a:ext cx="1261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Consistent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Resourceful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Regular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Dependable</a:t>
            </a:r>
          </a:p>
          <a:p>
            <a:r>
              <a:rPr lang="en-US" sz="1400" b="1" dirty="0">
                <a:solidFill>
                  <a:srgbClr val="B42FBD"/>
                </a:solidFill>
              </a:rPr>
              <a:t>Steady</a:t>
            </a:r>
          </a:p>
          <a:p>
            <a:r>
              <a:rPr lang="en-US" sz="1400" b="1" dirty="0">
                <a:solidFill>
                  <a:srgbClr val="92D050"/>
                </a:solidFill>
              </a:rPr>
              <a:t>Expected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Informative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Trustworthy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Stable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204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Share &amp;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Build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87734" y="2010832"/>
            <a:ext cx="6041666" cy="48471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5">
                    <a:lumMod val="75000"/>
                  </a:schemeClr>
                </a:solidFill>
              </a:rPr>
              <a:t>Share</a:t>
            </a:r>
            <a:r>
              <a:rPr lang="en-US" sz="3000" dirty="0"/>
              <a:t> your message </a:t>
            </a:r>
          </a:p>
          <a:p>
            <a:pPr lvl="1"/>
            <a:r>
              <a:rPr lang="en-US" sz="2400" dirty="0"/>
              <a:t>Over communicate – keep everyone involved</a:t>
            </a:r>
            <a:endParaRPr lang="en-US" dirty="0"/>
          </a:p>
          <a:p>
            <a:pPr lvl="1"/>
            <a:r>
              <a:rPr lang="en-US" dirty="0"/>
              <a:t>Follow the 80/20 Pareto Rule </a:t>
            </a:r>
          </a:p>
          <a:p>
            <a:pPr lvl="1"/>
            <a:r>
              <a:rPr lang="en-US" dirty="0"/>
              <a:t>Determine what works best for your people – it will be a multi-channel communication strategy</a:t>
            </a:r>
          </a:p>
          <a:p>
            <a:pPr lvl="2"/>
            <a:r>
              <a:rPr lang="en-US" b="1" dirty="0"/>
              <a:t>Person-to-person and personal testimony 	</a:t>
            </a:r>
          </a:p>
          <a:p>
            <a:r>
              <a:rPr lang="en-US" sz="3000" b="1" dirty="0">
                <a:solidFill>
                  <a:schemeClr val="accent3">
                    <a:lumMod val="75000"/>
                  </a:schemeClr>
                </a:solidFill>
              </a:rPr>
              <a:t>Build</a:t>
            </a:r>
            <a:r>
              <a:rPr lang="en-US" sz="3000" dirty="0"/>
              <a:t> on your plan and success</a:t>
            </a:r>
          </a:p>
          <a:p>
            <a:pPr lvl="1"/>
            <a:r>
              <a:rPr lang="en-US" dirty="0"/>
              <a:t>Don’t wait for things to happen, make them happen</a:t>
            </a:r>
          </a:p>
          <a:p>
            <a:pPr lvl="1"/>
            <a:r>
              <a:rPr lang="en-US" dirty="0"/>
              <a:t>Be human and available (relatable, reliable, advocate – voice of reason)</a:t>
            </a:r>
          </a:p>
          <a:p>
            <a:pPr lvl="1"/>
            <a:r>
              <a:rPr lang="en-US" dirty="0"/>
              <a:t>Recognize and celebrate awesome</a:t>
            </a:r>
          </a:p>
          <a:p>
            <a:pPr lvl="2"/>
            <a:endParaRPr lang="en-US" dirty="0"/>
          </a:p>
        </p:txBody>
      </p:sp>
      <p:pic>
        <p:nvPicPr>
          <p:cNvPr id="4" name="Content Placeholder 3" descr="Screen Shot 2014-09-16 at 9.46.3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74" t="-1134" r="7899" b="-1845"/>
          <a:stretch/>
        </p:blipFill>
        <p:spPr>
          <a:xfrm>
            <a:off x="6045199" y="1721698"/>
            <a:ext cx="2798657" cy="269192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9F2ED3-CECE-1A47-9A9B-737D4FCBC3D6}"/>
              </a:ext>
            </a:extLst>
          </p:cNvPr>
          <p:cNvSpPr txBox="1"/>
          <p:nvPr/>
        </p:nvSpPr>
        <p:spPr>
          <a:xfrm>
            <a:off x="3059563" y="791136"/>
            <a:ext cx="249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Creative &amp; Captivating Communication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C0D2D0-9261-C74F-BE24-7AD384068E66}"/>
              </a:ext>
            </a:extLst>
          </p:cNvPr>
          <p:cNvSpPr txBox="1"/>
          <p:nvPr/>
        </p:nvSpPr>
        <p:spPr>
          <a:xfrm>
            <a:off x="6334955" y="4413626"/>
            <a:ext cx="1281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Clever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Imaginative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Ingenious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Innovative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Inventive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Original</a:t>
            </a:r>
          </a:p>
          <a:p>
            <a:pPr algn="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Gifted</a:t>
            </a:r>
          </a:p>
          <a:p>
            <a:pPr algn="r"/>
            <a:r>
              <a:rPr lang="en-US" sz="1400" b="1" dirty="0">
                <a:solidFill>
                  <a:schemeClr val="accent3">
                    <a:lumMod val="75000"/>
                  </a:schemeClr>
                </a:solidFill>
              </a:rPr>
              <a:t>Inspired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Talented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C39EA-7C55-2147-9A70-B1B49834D42B}"/>
              </a:ext>
            </a:extLst>
          </p:cNvPr>
          <p:cNvSpPr txBox="1"/>
          <p:nvPr/>
        </p:nvSpPr>
        <p:spPr>
          <a:xfrm>
            <a:off x="7721974" y="4413626"/>
            <a:ext cx="1261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Consistent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Resourceful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Regular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Dependable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Steady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Expected</a:t>
            </a:r>
          </a:p>
          <a:p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Informative</a:t>
            </a:r>
          </a:p>
          <a:p>
            <a:r>
              <a:rPr lang="en-US" sz="1400" b="1" dirty="0">
                <a:solidFill>
                  <a:schemeClr val="accent3">
                    <a:lumMod val="75000"/>
                  </a:schemeClr>
                </a:solidFill>
              </a:rPr>
              <a:t>Trustworthy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Stable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493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49300"/>
                </a:solidFill>
              </a:rPr>
              <a:t>Measure</a:t>
            </a:r>
            <a:endParaRPr lang="en-US" dirty="0">
              <a:solidFill>
                <a:srgbClr val="F49300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87733" y="2010833"/>
            <a:ext cx="6010493" cy="4554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Measure, </a:t>
            </a:r>
            <a:r>
              <a:rPr lang="en-US" sz="2600" dirty="0"/>
              <a:t>track progress and make changes</a:t>
            </a:r>
          </a:p>
          <a:p>
            <a:pPr lvl="1"/>
            <a:r>
              <a:rPr lang="en-US" sz="2400" dirty="0"/>
              <a:t>Review events, attendance, participation</a:t>
            </a:r>
            <a:endParaRPr lang="en-US" dirty="0"/>
          </a:p>
          <a:p>
            <a:pPr lvl="1"/>
            <a:r>
              <a:rPr lang="en-US" sz="2400" dirty="0"/>
              <a:t>Work on needed improvements</a:t>
            </a:r>
            <a:endParaRPr lang="en-US" dirty="0"/>
          </a:p>
          <a:p>
            <a:pPr lvl="1"/>
            <a:r>
              <a:rPr lang="en-US" sz="2400" b="1" dirty="0"/>
              <a:t>Always bring it back to your goals</a:t>
            </a:r>
            <a:endParaRPr lang="en-US" b="1" dirty="0"/>
          </a:p>
        </p:txBody>
      </p:sp>
      <p:pic>
        <p:nvPicPr>
          <p:cNvPr id="4" name="Content Placeholder 3" descr="Screen Shot 2014-09-16 at 9.46.3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74" t="-1134" r="7899" b="-1845"/>
          <a:stretch/>
        </p:blipFill>
        <p:spPr>
          <a:xfrm>
            <a:off x="6045199" y="1721698"/>
            <a:ext cx="2798657" cy="269192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72F8C9-6419-5C45-97C7-4A379DA3F9C3}"/>
              </a:ext>
            </a:extLst>
          </p:cNvPr>
          <p:cNvSpPr txBox="1"/>
          <p:nvPr/>
        </p:nvSpPr>
        <p:spPr>
          <a:xfrm>
            <a:off x="4275299" y="791136"/>
            <a:ext cx="249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Creative &amp; Captivating Communication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95A0C-F078-8C47-AB62-B9E5385C5B48}"/>
              </a:ext>
            </a:extLst>
          </p:cNvPr>
          <p:cNvSpPr txBox="1"/>
          <p:nvPr/>
        </p:nvSpPr>
        <p:spPr>
          <a:xfrm>
            <a:off x="6334955" y="4413626"/>
            <a:ext cx="1281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Clever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Imaginative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Ingenious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Innovative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Inventive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Original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Gifted</a:t>
            </a: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Inspired</a:t>
            </a:r>
          </a:p>
          <a:p>
            <a:pPr algn="r"/>
            <a:r>
              <a:rPr lang="en-US" sz="1400" b="1" dirty="0">
                <a:solidFill>
                  <a:srgbClr val="F49300"/>
                </a:solidFill>
              </a:rPr>
              <a:t>Talented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0B7A1B-A963-3642-B560-F28A2414D5E6}"/>
              </a:ext>
            </a:extLst>
          </p:cNvPr>
          <p:cNvSpPr txBox="1"/>
          <p:nvPr/>
        </p:nvSpPr>
        <p:spPr>
          <a:xfrm>
            <a:off x="7721974" y="4413626"/>
            <a:ext cx="1261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Consistent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Resourceful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Regular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Dependable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Steady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Expected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Informative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Trustworthy</a:t>
            </a:r>
          </a:p>
          <a:p>
            <a:r>
              <a:rPr lang="en-US" sz="1400" b="1" dirty="0">
                <a:solidFill>
                  <a:srgbClr val="F49300"/>
                </a:solidFill>
              </a:rPr>
              <a:t>Stable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828100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247</TotalTime>
  <Words>501</Words>
  <Application>Microsoft Office PowerPoint</Application>
  <PresentationFormat>On-screen Show (4:3)</PresentationFormat>
  <Paragraphs>156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</vt:lpstr>
      <vt:lpstr>Spectrum</vt:lpstr>
      <vt:lpstr>Creative &amp; Captivating Communication</vt:lpstr>
      <vt:lpstr>Andrea Battaglia Presenter Information</vt:lpstr>
      <vt:lpstr>Define &amp; Elect </vt:lpstr>
      <vt:lpstr>Develop &amp; Empower</vt:lpstr>
      <vt:lpstr>Learn &amp; Create</vt:lpstr>
      <vt:lpstr>Share &amp; Build</vt:lpstr>
      <vt:lpstr>Measure</vt:lpstr>
    </vt:vector>
  </TitlesOfParts>
  <Company>Drury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Battaglia</dc:creator>
  <cp:lastModifiedBy>Sarah Day</cp:lastModifiedBy>
  <cp:revision>27</cp:revision>
  <cp:lastPrinted>2014-10-13T13:32:07Z</cp:lastPrinted>
  <dcterms:created xsi:type="dcterms:W3CDTF">2014-09-18T21:52:13Z</dcterms:created>
  <dcterms:modified xsi:type="dcterms:W3CDTF">2019-02-25T20:11:28Z</dcterms:modified>
</cp:coreProperties>
</file>