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4" r:id="rId5"/>
    <p:sldId id="258" r:id="rId6"/>
    <p:sldId id="263" r:id="rId7"/>
    <p:sldId id="259" r:id="rId8"/>
    <p:sldId id="267" r:id="rId9"/>
    <p:sldId id="260" r:id="rId10"/>
    <p:sldId id="261" r:id="rId11"/>
    <p:sldId id="262" r:id="rId12"/>
    <p:sldId id="271" r:id="rId13"/>
    <p:sldId id="265" r:id="rId14"/>
    <p:sldId id="268" r:id="rId15"/>
    <p:sldId id="266"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B6107C-C5F9-4429-9E3A-C2CF69E30EC9}" v="220" dt="2019-03-18T05:00:54.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2" d="100"/>
          <a:sy n="82" d="100"/>
        </p:scale>
        <p:origin x="56" y="3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6A8F-393F-4454-BCE8-12C5E06F31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E45355-A9CA-490B-A42B-6BBE656CC9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8AAC5C-1B75-42BA-B727-38921CF80FE2}"/>
              </a:ext>
            </a:extLst>
          </p:cNvPr>
          <p:cNvSpPr>
            <a:spLocks noGrp="1"/>
          </p:cNvSpPr>
          <p:nvPr>
            <p:ph type="dt" sz="half" idx="10"/>
          </p:nvPr>
        </p:nvSpPr>
        <p:spPr/>
        <p:txBody>
          <a:bodyPr/>
          <a:lstStyle/>
          <a:p>
            <a:fld id="{DDF676A9-2C6C-49A9-BF6B-4555B14BBCA7}" type="datetimeFigureOut">
              <a:rPr lang="en-US" smtClean="0"/>
              <a:t>3/18/2019</a:t>
            </a:fld>
            <a:endParaRPr lang="en-US"/>
          </a:p>
        </p:txBody>
      </p:sp>
      <p:sp>
        <p:nvSpPr>
          <p:cNvPr id="5" name="Footer Placeholder 4">
            <a:extLst>
              <a:ext uri="{FF2B5EF4-FFF2-40B4-BE49-F238E27FC236}">
                <a16:creationId xmlns:a16="http://schemas.microsoft.com/office/drawing/2014/main" id="{88B6E4DF-10C7-467C-B134-F16A0B6B1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E68E0-4470-4476-958E-BA52B3CE8220}"/>
              </a:ext>
            </a:extLst>
          </p:cNvPr>
          <p:cNvSpPr>
            <a:spLocks noGrp="1"/>
          </p:cNvSpPr>
          <p:nvPr>
            <p:ph type="sldNum" sz="quarter" idx="12"/>
          </p:nvPr>
        </p:nvSpPr>
        <p:spPr/>
        <p:txBody>
          <a:bodyPr/>
          <a:lstStyle/>
          <a:p>
            <a:fld id="{9E629C49-8A8A-450C-ADA1-162F52DF9EC3}" type="slidenum">
              <a:rPr lang="en-US" smtClean="0"/>
              <a:t>‹#›</a:t>
            </a:fld>
            <a:endParaRPr lang="en-US"/>
          </a:p>
        </p:txBody>
      </p:sp>
    </p:spTree>
    <p:extLst>
      <p:ext uri="{BB962C8B-B14F-4D97-AF65-F5344CB8AC3E}">
        <p14:creationId xmlns:p14="http://schemas.microsoft.com/office/powerpoint/2010/main" val="257175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381E0-4A28-44EF-96FC-73E81DAC28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E4531A-D8C7-4196-947D-AA32D524B0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20150-F14A-4BA6-A0E5-38A9DE5399DE}"/>
              </a:ext>
            </a:extLst>
          </p:cNvPr>
          <p:cNvSpPr>
            <a:spLocks noGrp="1"/>
          </p:cNvSpPr>
          <p:nvPr>
            <p:ph type="dt" sz="half" idx="10"/>
          </p:nvPr>
        </p:nvSpPr>
        <p:spPr/>
        <p:txBody>
          <a:bodyPr/>
          <a:lstStyle/>
          <a:p>
            <a:fld id="{DDF676A9-2C6C-49A9-BF6B-4555B14BBCA7}" type="datetimeFigureOut">
              <a:rPr lang="en-US" smtClean="0"/>
              <a:t>3/18/2019</a:t>
            </a:fld>
            <a:endParaRPr lang="en-US"/>
          </a:p>
        </p:txBody>
      </p:sp>
      <p:sp>
        <p:nvSpPr>
          <p:cNvPr id="5" name="Footer Placeholder 4">
            <a:extLst>
              <a:ext uri="{FF2B5EF4-FFF2-40B4-BE49-F238E27FC236}">
                <a16:creationId xmlns:a16="http://schemas.microsoft.com/office/drawing/2014/main" id="{8C452B93-C0A6-44E9-BED0-61BB44E33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1A6276-6E35-40BD-B72C-9EF1D8F72007}"/>
              </a:ext>
            </a:extLst>
          </p:cNvPr>
          <p:cNvSpPr>
            <a:spLocks noGrp="1"/>
          </p:cNvSpPr>
          <p:nvPr>
            <p:ph type="sldNum" sz="quarter" idx="12"/>
          </p:nvPr>
        </p:nvSpPr>
        <p:spPr/>
        <p:txBody>
          <a:bodyPr/>
          <a:lstStyle/>
          <a:p>
            <a:fld id="{9E629C49-8A8A-450C-ADA1-162F52DF9EC3}" type="slidenum">
              <a:rPr lang="en-US" smtClean="0"/>
              <a:t>‹#›</a:t>
            </a:fld>
            <a:endParaRPr lang="en-US"/>
          </a:p>
        </p:txBody>
      </p:sp>
    </p:spTree>
    <p:extLst>
      <p:ext uri="{BB962C8B-B14F-4D97-AF65-F5344CB8AC3E}">
        <p14:creationId xmlns:p14="http://schemas.microsoft.com/office/powerpoint/2010/main" val="146084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BB15B1-4BEB-4C37-88AF-A1F7D44326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F1F573-7D2C-4E5B-B114-0B63B98D70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D94AD-8C94-4169-B22C-81691200A539}"/>
              </a:ext>
            </a:extLst>
          </p:cNvPr>
          <p:cNvSpPr>
            <a:spLocks noGrp="1"/>
          </p:cNvSpPr>
          <p:nvPr>
            <p:ph type="dt" sz="half" idx="10"/>
          </p:nvPr>
        </p:nvSpPr>
        <p:spPr/>
        <p:txBody>
          <a:bodyPr/>
          <a:lstStyle/>
          <a:p>
            <a:fld id="{DDF676A9-2C6C-49A9-BF6B-4555B14BBCA7}" type="datetimeFigureOut">
              <a:rPr lang="en-US" smtClean="0"/>
              <a:t>3/18/2019</a:t>
            </a:fld>
            <a:endParaRPr lang="en-US"/>
          </a:p>
        </p:txBody>
      </p:sp>
      <p:sp>
        <p:nvSpPr>
          <p:cNvPr id="5" name="Footer Placeholder 4">
            <a:extLst>
              <a:ext uri="{FF2B5EF4-FFF2-40B4-BE49-F238E27FC236}">
                <a16:creationId xmlns:a16="http://schemas.microsoft.com/office/drawing/2014/main" id="{2EF58C38-ED04-41AF-82F2-F59B86ADED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F93A2-DDF3-4849-BC44-5885C84549D1}"/>
              </a:ext>
            </a:extLst>
          </p:cNvPr>
          <p:cNvSpPr>
            <a:spLocks noGrp="1"/>
          </p:cNvSpPr>
          <p:nvPr>
            <p:ph type="sldNum" sz="quarter" idx="12"/>
          </p:nvPr>
        </p:nvSpPr>
        <p:spPr/>
        <p:txBody>
          <a:bodyPr/>
          <a:lstStyle/>
          <a:p>
            <a:fld id="{9E629C49-8A8A-450C-ADA1-162F52DF9EC3}" type="slidenum">
              <a:rPr lang="en-US" smtClean="0"/>
              <a:t>‹#›</a:t>
            </a:fld>
            <a:endParaRPr lang="en-US"/>
          </a:p>
        </p:txBody>
      </p:sp>
    </p:spTree>
    <p:extLst>
      <p:ext uri="{BB962C8B-B14F-4D97-AF65-F5344CB8AC3E}">
        <p14:creationId xmlns:p14="http://schemas.microsoft.com/office/powerpoint/2010/main" val="130117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80DB8-3D7D-4949-90D0-9D993C7440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AD8C67-3916-4F5D-8071-6642EBB99B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CC3AD-3A86-4E0D-A961-B2316733E6F5}"/>
              </a:ext>
            </a:extLst>
          </p:cNvPr>
          <p:cNvSpPr>
            <a:spLocks noGrp="1"/>
          </p:cNvSpPr>
          <p:nvPr>
            <p:ph type="dt" sz="half" idx="10"/>
          </p:nvPr>
        </p:nvSpPr>
        <p:spPr/>
        <p:txBody>
          <a:bodyPr/>
          <a:lstStyle/>
          <a:p>
            <a:fld id="{DDF676A9-2C6C-49A9-BF6B-4555B14BBCA7}" type="datetimeFigureOut">
              <a:rPr lang="en-US" smtClean="0"/>
              <a:t>3/18/2019</a:t>
            </a:fld>
            <a:endParaRPr lang="en-US"/>
          </a:p>
        </p:txBody>
      </p:sp>
      <p:sp>
        <p:nvSpPr>
          <p:cNvPr id="5" name="Footer Placeholder 4">
            <a:extLst>
              <a:ext uri="{FF2B5EF4-FFF2-40B4-BE49-F238E27FC236}">
                <a16:creationId xmlns:a16="http://schemas.microsoft.com/office/drawing/2014/main" id="{0289360A-5421-409C-AE39-2B08B69AC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5D191F-8D4C-4F1E-BAB1-EC370CC29442}"/>
              </a:ext>
            </a:extLst>
          </p:cNvPr>
          <p:cNvSpPr>
            <a:spLocks noGrp="1"/>
          </p:cNvSpPr>
          <p:nvPr>
            <p:ph type="sldNum" sz="quarter" idx="12"/>
          </p:nvPr>
        </p:nvSpPr>
        <p:spPr/>
        <p:txBody>
          <a:bodyPr/>
          <a:lstStyle/>
          <a:p>
            <a:fld id="{9E629C49-8A8A-450C-ADA1-162F52DF9EC3}" type="slidenum">
              <a:rPr lang="en-US" smtClean="0"/>
              <a:t>‹#›</a:t>
            </a:fld>
            <a:endParaRPr lang="en-US"/>
          </a:p>
        </p:txBody>
      </p:sp>
    </p:spTree>
    <p:extLst>
      <p:ext uri="{BB962C8B-B14F-4D97-AF65-F5344CB8AC3E}">
        <p14:creationId xmlns:p14="http://schemas.microsoft.com/office/powerpoint/2010/main" val="3266629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48F5-CD63-41E8-A9F0-A13744E9B9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46746B-4757-430F-85E0-00D6FBAC8A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2F3AB7-1DE8-46CE-8321-77B66C05B31C}"/>
              </a:ext>
            </a:extLst>
          </p:cNvPr>
          <p:cNvSpPr>
            <a:spLocks noGrp="1"/>
          </p:cNvSpPr>
          <p:nvPr>
            <p:ph type="dt" sz="half" idx="10"/>
          </p:nvPr>
        </p:nvSpPr>
        <p:spPr/>
        <p:txBody>
          <a:bodyPr/>
          <a:lstStyle/>
          <a:p>
            <a:fld id="{DDF676A9-2C6C-49A9-BF6B-4555B14BBCA7}" type="datetimeFigureOut">
              <a:rPr lang="en-US" smtClean="0"/>
              <a:t>3/18/2019</a:t>
            </a:fld>
            <a:endParaRPr lang="en-US"/>
          </a:p>
        </p:txBody>
      </p:sp>
      <p:sp>
        <p:nvSpPr>
          <p:cNvPr id="5" name="Footer Placeholder 4">
            <a:extLst>
              <a:ext uri="{FF2B5EF4-FFF2-40B4-BE49-F238E27FC236}">
                <a16:creationId xmlns:a16="http://schemas.microsoft.com/office/drawing/2014/main" id="{EF3427D4-774F-4DFD-B290-B1BA31FA6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15E082-2E1B-4DE0-A52D-3F4A2E70C8BD}"/>
              </a:ext>
            </a:extLst>
          </p:cNvPr>
          <p:cNvSpPr>
            <a:spLocks noGrp="1"/>
          </p:cNvSpPr>
          <p:nvPr>
            <p:ph type="sldNum" sz="quarter" idx="12"/>
          </p:nvPr>
        </p:nvSpPr>
        <p:spPr/>
        <p:txBody>
          <a:bodyPr/>
          <a:lstStyle/>
          <a:p>
            <a:fld id="{9E629C49-8A8A-450C-ADA1-162F52DF9EC3}" type="slidenum">
              <a:rPr lang="en-US" smtClean="0"/>
              <a:t>‹#›</a:t>
            </a:fld>
            <a:endParaRPr lang="en-US"/>
          </a:p>
        </p:txBody>
      </p:sp>
    </p:spTree>
    <p:extLst>
      <p:ext uri="{BB962C8B-B14F-4D97-AF65-F5344CB8AC3E}">
        <p14:creationId xmlns:p14="http://schemas.microsoft.com/office/powerpoint/2010/main" val="2085624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249C-57D2-4FF2-97E5-A46D9393F5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A0DDE-131F-4695-B4AA-A70067FD3AC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0D4CCC-38A4-4367-9415-DB73456712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087127-D0DA-4833-85E4-4AC34F6A878F}"/>
              </a:ext>
            </a:extLst>
          </p:cNvPr>
          <p:cNvSpPr>
            <a:spLocks noGrp="1"/>
          </p:cNvSpPr>
          <p:nvPr>
            <p:ph type="dt" sz="half" idx="10"/>
          </p:nvPr>
        </p:nvSpPr>
        <p:spPr/>
        <p:txBody>
          <a:bodyPr/>
          <a:lstStyle/>
          <a:p>
            <a:fld id="{DDF676A9-2C6C-49A9-BF6B-4555B14BBCA7}" type="datetimeFigureOut">
              <a:rPr lang="en-US" smtClean="0"/>
              <a:t>3/18/2019</a:t>
            </a:fld>
            <a:endParaRPr lang="en-US"/>
          </a:p>
        </p:txBody>
      </p:sp>
      <p:sp>
        <p:nvSpPr>
          <p:cNvPr id="6" name="Footer Placeholder 5">
            <a:extLst>
              <a:ext uri="{FF2B5EF4-FFF2-40B4-BE49-F238E27FC236}">
                <a16:creationId xmlns:a16="http://schemas.microsoft.com/office/drawing/2014/main" id="{2769AC74-7D16-4FAD-A3E6-66B2ED70B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9203A9-6B77-4828-A943-A96ACDF32D20}"/>
              </a:ext>
            </a:extLst>
          </p:cNvPr>
          <p:cNvSpPr>
            <a:spLocks noGrp="1"/>
          </p:cNvSpPr>
          <p:nvPr>
            <p:ph type="sldNum" sz="quarter" idx="12"/>
          </p:nvPr>
        </p:nvSpPr>
        <p:spPr/>
        <p:txBody>
          <a:bodyPr/>
          <a:lstStyle/>
          <a:p>
            <a:fld id="{9E629C49-8A8A-450C-ADA1-162F52DF9EC3}" type="slidenum">
              <a:rPr lang="en-US" smtClean="0"/>
              <a:t>‹#›</a:t>
            </a:fld>
            <a:endParaRPr lang="en-US"/>
          </a:p>
        </p:txBody>
      </p:sp>
    </p:spTree>
    <p:extLst>
      <p:ext uri="{BB962C8B-B14F-4D97-AF65-F5344CB8AC3E}">
        <p14:creationId xmlns:p14="http://schemas.microsoft.com/office/powerpoint/2010/main" val="228642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9281-4959-46D4-8926-8D79F2B80C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240F7B-6AC0-44E5-AA15-DED572AAC7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60090A7-E065-4ED6-9745-638006ECE3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8FA0FC-8609-4830-953F-4F3E4C3060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47079F-67EA-4326-8A53-C182E8B57F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F6F8B-B16B-425E-A4C1-3322C66240D8}"/>
              </a:ext>
            </a:extLst>
          </p:cNvPr>
          <p:cNvSpPr>
            <a:spLocks noGrp="1"/>
          </p:cNvSpPr>
          <p:nvPr>
            <p:ph type="dt" sz="half" idx="10"/>
          </p:nvPr>
        </p:nvSpPr>
        <p:spPr/>
        <p:txBody>
          <a:bodyPr/>
          <a:lstStyle/>
          <a:p>
            <a:fld id="{DDF676A9-2C6C-49A9-BF6B-4555B14BBCA7}" type="datetimeFigureOut">
              <a:rPr lang="en-US" smtClean="0"/>
              <a:t>3/18/2019</a:t>
            </a:fld>
            <a:endParaRPr lang="en-US"/>
          </a:p>
        </p:txBody>
      </p:sp>
      <p:sp>
        <p:nvSpPr>
          <p:cNvPr id="8" name="Footer Placeholder 7">
            <a:extLst>
              <a:ext uri="{FF2B5EF4-FFF2-40B4-BE49-F238E27FC236}">
                <a16:creationId xmlns:a16="http://schemas.microsoft.com/office/drawing/2014/main" id="{CE609D56-BEA8-4F0E-87F6-525BAB38BC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35E11C-30BD-4043-BBA8-9FB5043B4B19}"/>
              </a:ext>
            </a:extLst>
          </p:cNvPr>
          <p:cNvSpPr>
            <a:spLocks noGrp="1"/>
          </p:cNvSpPr>
          <p:nvPr>
            <p:ph type="sldNum" sz="quarter" idx="12"/>
          </p:nvPr>
        </p:nvSpPr>
        <p:spPr/>
        <p:txBody>
          <a:bodyPr/>
          <a:lstStyle/>
          <a:p>
            <a:fld id="{9E629C49-8A8A-450C-ADA1-162F52DF9EC3}" type="slidenum">
              <a:rPr lang="en-US" smtClean="0"/>
              <a:t>‹#›</a:t>
            </a:fld>
            <a:endParaRPr lang="en-US"/>
          </a:p>
        </p:txBody>
      </p:sp>
    </p:spTree>
    <p:extLst>
      <p:ext uri="{BB962C8B-B14F-4D97-AF65-F5344CB8AC3E}">
        <p14:creationId xmlns:p14="http://schemas.microsoft.com/office/powerpoint/2010/main" val="398907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36E88-C920-4AE1-AC4E-ABE2F1586D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B120A8-2532-43E9-B021-AAB929DFD7E1}"/>
              </a:ext>
            </a:extLst>
          </p:cNvPr>
          <p:cNvSpPr>
            <a:spLocks noGrp="1"/>
          </p:cNvSpPr>
          <p:nvPr>
            <p:ph type="dt" sz="half" idx="10"/>
          </p:nvPr>
        </p:nvSpPr>
        <p:spPr/>
        <p:txBody>
          <a:bodyPr/>
          <a:lstStyle/>
          <a:p>
            <a:fld id="{DDF676A9-2C6C-49A9-BF6B-4555B14BBCA7}" type="datetimeFigureOut">
              <a:rPr lang="en-US" smtClean="0"/>
              <a:t>3/18/2019</a:t>
            </a:fld>
            <a:endParaRPr lang="en-US"/>
          </a:p>
        </p:txBody>
      </p:sp>
      <p:sp>
        <p:nvSpPr>
          <p:cNvPr id="4" name="Footer Placeholder 3">
            <a:extLst>
              <a:ext uri="{FF2B5EF4-FFF2-40B4-BE49-F238E27FC236}">
                <a16:creationId xmlns:a16="http://schemas.microsoft.com/office/drawing/2014/main" id="{C3FE04C1-AD3E-47D1-B79C-4EBE9D601F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DB7B0C-BD5C-45D6-818C-2C61AC21331A}"/>
              </a:ext>
            </a:extLst>
          </p:cNvPr>
          <p:cNvSpPr>
            <a:spLocks noGrp="1"/>
          </p:cNvSpPr>
          <p:nvPr>
            <p:ph type="sldNum" sz="quarter" idx="12"/>
          </p:nvPr>
        </p:nvSpPr>
        <p:spPr/>
        <p:txBody>
          <a:bodyPr/>
          <a:lstStyle/>
          <a:p>
            <a:fld id="{9E629C49-8A8A-450C-ADA1-162F52DF9EC3}" type="slidenum">
              <a:rPr lang="en-US" smtClean="0"/>
              <a:t>‹#›</a:t>
            </a:fld>
            <a:endParaRPr lang="en-US"/>
          </a:p>
        </p:txBody>
      </p:sp>
    </p:spTree>
    <p:extLst>
      <p:ext uri="{BB962C8B-B14F-4D97-AF65-F5344CB8AC3E}">
        <p14:creationId xmlns:p14="http://schemas.microsoft.com/office/powerpoint/2010/main" val="414706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E0CC2-7F37-42BE-AF80-88B8C272BD30}"/>
              </a:ext>
            </a:extLst>
          </p:cNvPr>
          <p:cNvSpPr>
            <a:spLocks noGrp="1"/>
          </p:cNvSpPr>
          <p:nvPr>
            <p:ph type="dt" sz="half" idx="10"/>
          </p:nvPr>
        </p:nvSpPr>
        <p:spPr/>
        <p:txBody>
          <a:bodyPr/>
          <a:lstStyle/>
          <a:p>
            <a:fld id="{DDF676A9-2C6C-49A9-BF6B-4555B14BBCA7}" type="datetimeFigureOut">
              <a:rPr lang="en-US" smtClean="0"/>
              <a:t>3/18/2019</a:t>
            </a:fld>
            <a:endParaRPr lang="en-US"/>
          </a:p>
        </p:txBody>
      </p:sp>
      <p:sp>
        <p:nvSpPr>
          <p:cNvPr id="3" name="Footer Placeholder 2">
            <a:extLst>
              <a:ext uri="{FF2B5EF4-FFF2-40B4-BE49-F238E27FC236}">
                <a16:creationId xmlns:a16="http://schemas.microsoft.com/office/drawing/2014/main" id="{96B85968-68A5-4DFD-8000-D03EB59603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497859-A085-4F80-9281-6701E6D8F79D}"/>
              </a:ext>
            </a:extLst>
          </p:cNvPr>
          <p:cNvSpPr>
            <a:spLocks noGrp="1"/>
          </p:cNvSpPr>
          <p:nvPr>
            <p:ph type="sldNum" sz="quarter" idx="12"/>
          </p:nvPr>
        </p:nvSpPr>
        <p:spPr/>
        <p:txBody>
          <a:bodyPr/>
          <a:lstStyle/>
          <a:p>
            <a:fld id="{9E629C49-8A8A-450C-ADA1-162F52DF9EC3}" type="slidenum">
              <a:rPr lang="en-US" smtClean="0"/>
              <a:t>‹#›</a:t>
            </a:fld>
            <a:endParaRPr lang="en-US"/>
          </a:p>
        </p:txBody>
      </p:sp>
    </p:spTree>
    <p:extLst>
      <p:ext uri="{BB962C8B-B14F-4D97-AF65-F5344CB8AC3E}">
        <p14:creationId xmlns:p14="http://schemas.microsoft.com/office/powerpoint/2010/main" val="183712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4545A-E3AF-49B3-9178-3C82B2B6A8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2FEF9E-BC7A-4C39-B80F-EDF02B3A7F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16996E-843F-422C-9ACB-8BC200B8D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186070-4354-455E-A0B2-055BD60E694B}"/>
              </a:ext>
            </a:extLst>
          </p:cNvPr>
          <p:cNvSpPr>
            <a:spLocks noGrp="1"/>
          </p:cNvSpPr>
          <p:nvPr>
            <p:ph type="dt" sz="half" idx="10"/>
          </p:nvPr>
        </p:nvSpPr>
        <p:spPr/>
        <p:txBody>
          <a:bodyPr/>
          <a:lstStyle/>
          <a:p>
            <a:fld id="{DDF676A9-2C6C-49A9-BF6B-4555B14BBCA7}" type="datetimeFigureOut">
              <a:rPr lang="en-US" smtClean="0"/>
              <a:t>3/18/2019</a:t>
            </a:fld>
            <a:endParaRPr lang="en-US"/>
          </a:p>
        </p:txBody>
      </p:sp>
      <p:sp>
        <p:nvSpPr>
          <p:cNvPr id="6" name="Footer Placeholder 5">
            <a:extLst>
              <a:ext uri="{FF2B5EF4-FFF2-40B4-BE49-F238E27FC236}">
                <a16:creationId xmlns:a16="http://schemas.microsoft.com/office/drawing/2014/main" id="{16855FE8-C031-49F7-824A-1AE7B203F0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3251C3-4ED0-4546-A3AB-83A4E0445132}"/>
              </a:ext>
            </a:extLst>
          </p:cNvPr>
          <p:cNvSpPr>
            <a:spLocks noGrp="1"/>
          </p:cNvSpPr>
          <p:nvPr>
            <p:ph type="sldNum" sz="quarter" idx="12"/>
          </p:nvPr>
        </p:nvSpPr>
        <p:spPr/>
        <p:txBody>
          <a:bodyPr/>
          <a:lstStyle/>
          <a:p>
            <a:fld id="{9E629C49-8A8A-450C-ADA1-162F52DF9EC3}" type="slidenum">
              <a:rPr lang="en-US" smtClean="0"/>
              <a:t>‹#›</a:t>
            </a:fld>
            <a:endParaRPr lang="en-US"/>
          </a:p>
        </p:txBody>
      </p:sp>
    </p:spTree>
    <p:extLst>
      <p:ext uri="{BB962C8B-B14F-4D97-AF65-F5344CB8AC3E}">
        <p14:creationId xmlns:p14="http://schemas.microsoft.com/office/powerpoint/2010/main" val="330616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524C8-BA15-476D-A268-2F937B4FF1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8B0CE5-E005-4E4E-A797-BB202A265D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35D05A-1971-45FB-A43E-899F16A00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23D1A9-64D4-437F-A0BF-3AA6A301E8FE}"/>
              </a:ext>
            </a:extLst>
          </p:cNvPr>
          <p:cNvSpPr>
            <a:spLocks noGrp="1"/>
          </p:cNvSpPr>
          <p:nvPr>
            <p:ph type="dt" sz="half" idx="10"/>
          </p:nvPr>
        </p:nvSpPr>
        <p:spPr/>
        <p:txBody>
          <a:bodyPr/>
          <a:lstStyle/>
          <a:p>
            <a:fld id="{DDF676A9-2C6C-49A9-BF6B-4555B14BBCA7}" type="datetimeFigureOut">
              <a:rPr lang="en-US" smtClean="0"/>
              <a:t>3/18/2019</a:t>
            </a:fld>
            <a:endParaRPr lang="en-US"/>
          </a:p>
        </p:txBody>
      </p:sp>
      <p:sp>
        <p:nvSpPr>
          <p:cNvPr id="6" name="Footer Placeholder 5">
            <a:extLst>
              <a:ext uri="{FF2B5EF4-FFF2-40B4-BE49-F238E27FC236}">
                <a16:creationId xmlns:a16="http://schemas.microsoft.com/office/drawing/2014/main" id="{F74EA8BB-3C5E-4739-8B3D-F5219F9A26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41469B-99EA-4AD7-AB3A-DB623202F21B}"/>
              </a:ext>
            </a:extLst>
          </p:cNvPr>
          <p:cNvSpPr>
            <a:spLocks noGrp="1"/>
          </p:cNvSpPr>
          <p:nvPr>
            <p:ph type="sldNum" sz="quarter" idx="12"/>
          </p:nvPr>
        </p:nvSpPr>
        <p:spPr/>
        <p:txBody>
          <a:bodyPr/>
          <a:lstStyle/>
          <a:p>
            <a:fld id="{9E629C49-8A8A-450C-ADA1-162F52DF9EC3}" type="slidenum">
              <a:rPr lang="en-US" smtClean="0"/>
              <a:t>‹#›</a:t>
            </a:fld>
            <a:endParaRPr lang="en-US"/>
          </a:p>
        </p:txBody>
      </p:sp>
    </p:spTree>
    <p:extLst>
      <p:ext uri="{BB962C8B-B14F-4D97-AF65-F5344CB8AC3E}">
        <p14:creationId xmlns:p14="http://schemas.microsoft.com/office/powerpoint/2010/main" val="1619549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6C22F5-E18B-4522-9470-FAF13F526F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A972A1-A207-496D-8D20-7D8A8DD9AE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A1A233-6A63-4767-8B34-021DC090F3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676A9-2C6C-49A9-BF6B-4555B14BBCA7}" type="datetimeFigureOut">
              <a:rPr lang="en-US" smtClean="0"/>
              <a:t>3/18/2019</a:t>
            </a:fld>
            <a:endParaRPr lang="en-US"/>
          </a:p>
        </p:txBody>
      </p:sp>
      <p:sp>
        <p:nvSpPr>
          <p:cNvPr id="5" name="Footer Placeholder 4">
            <a:extLst>
              <a:ext uri="{FF2B5EF4-FFF2-40B4-BE49-F238E27FC236}">
                <a16:creationId xmlns:a16="http://schemas.microsoft.com/office/drawing/2014/main" id="{3972C734-08C3-42A2-8766-ED73DE2B63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CD2507-8464-4E44-B909-8001098ADF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29C49-8A8A-450C-ADA1-162F52DF9EC3}" type="slidenum">
              <a:rPr lang="en-US" smtClean="0"/>
              <a:t>‹#›</a:t>
            </a:fld>
            <a:endParaRPr lang="en-US"/>
          </a:p>
        </p:txBody>
      </p:sp>
    </p:spTree>
    <p:extLst>
      <p:ext uri="{BB962C8B-B14F-4D97-AF65-F5344CB8AC3E}">
        <p14:creationId xmlns:p14="http://schemas.microsoft.com/office/powerpoint/2010/main" val="167803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image" Target="../media/image28.jpeg"/><Relationship Id="rId1" Type="http://schemas.openxmlformats.org/officeDocument/2006/relationships/slideLayout" Target="../slideLayouts/slideLayout8.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hyperlink" Target="https://www.merriam-webster.com/dictionary/voluntarily"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merriam-webster.com/dictionary/intransitiv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gif"/><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4.jpeg"/><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2.pn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6FF0F0B8-5B06-4174-9742-1FD7ABE7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volunteers">
            <a:extLst>
              <a:ext uri="{FF2B5EF4-FFF2-40B4-BE49-F238E27FC236}">
                <a16:creationId xmlns:a16="http://schemas.microsoft.com/office/drawing/2014/main" id="{61DF86BE-75B0-4781-8B90-490D1517AF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6" b="-1"/>
          <a:stretch/>
        </p:blipFill>
        <p:spPr bwMode="auto">
          <a:xfrm>
            <a:off x="643467" y="643467"/>
            <a:ext cx="10905066" cy="5571066"/>
          </a:xfrm>
          <a:prstGeom prst="rect">
            <a:avLst/>
          </a:prstGeom>
          <a:noFill/>
          <a:ln w="190500">
            <a:solidFill>
              <a:srgbClr val="FFFFFF"/>
            </a:solidFill>
            <a:miter lim="800000"/>
          </a:ln>
          <a:effectLst>
            <a:outerShdw blurRad="76200" dist="19050" dir="5400000" algn="t" rotWithShape="0">
              <a:prstClr val="black">
                <a:alpha val="55000"/>
              </a:prst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DC6C727-DA9B-4197-844C-86E246990E72}"/>
              </a:ext>
            </a:extLst>
          </p:cNvPr>
          <p:cNvSpPr/>
          <p:nvPr/>
        </p:nvSpPr>
        <p:spPr>
          <a:xfrm>
            <a:off x="3432748" y="2663942"/>
            <a:ext cx="5441429" cy="1743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5A9F8C3-3759-47CF-A6F2-A9A86DEC6A07}"/>
              </a:ext>
            </a:extLst>
          </p:cNvPr>
          <p:cNvSpPr txBox="1"/>
          <p:nvPr/>
        </p:nvSpPr>
        <p:spPr>
          <a:xfrm>
            <a:off x="3192905" y="1305341"/>
            <a:ext cx="6130977" cy="4154984"/>
          </a:xfrm>
          <a:prstGeom prst="rect">
            <a:avLst/>
          </a:prstGeom>
          <a:noFill/>
        </p:spPr>
        <p:txBody>
          <a:bodyPr wrap="square" rtlCol="0">
            <a:spAutoFit/>
          </a:bodyPr>
          <a:lstStyle/>
          <a:p>
            <a:pPr algn="ctr"/>
            <a:r>
              <a:rPr lang="en-US" sz="6600" b="1" dirty="0">
                <a:solidFill>
                  <a:schemeClr val="accent1">
                    <a:lumMod val="75000"/>
                  </a:schemeClr>
                </a:solidFill>
                <a:latin typeface="Comic Sans MS" panose="030F0702030302020204" pitchFamily="66" charset="0"/>
                <a:cs typeface="Adobe Devanagari" panose="02040503050201020203" pitchFamily="18" charset="0"/>
              </a:rPr>
              <a:t>RETAIN </a:t>
            </a:r>
          </a:p>
          <a:p>
            <a:pPr algn="ctr"/>
            <a:r>
              <a:rPr lang="en-US" sz="6600" b="1" dirty="0">
                <a:solidFill>
                  <a:schemeClr val="accent1">
                    <a:lumMod val="75000"/>
                  </a:schemeClr>
                </a:solidFill>
                <a:latin typeface="Comic Sans MS" panose="030F0702030302020204" pitchFamily="66" charset="0"/>
                <a:cs typeface="Adobe Devanagari" panose="02040503050201020203" pitchFamily="18" charset="0"/>
              </a:rPr>
              <a:t>AND </a:t>
            </a:r>
          </a:p>
          <a:p>
            <a:pPr algn="ctr"/>
            <a:r>
              <a:rPr lang="en-US" sz="6600" b="1" dirty="0">
                <a:solidFill>
                  <a:schemeClr val="accent1">
                    <a:lumMod val="75000"/>
                  </a:schemeClr>
                </a:solidFill>
                <a:latin typeface="Comic Sans MS" panose="030F0702030302020204" pitchFamily="66" charset="0"/>
                <a:cs typeface="Adobe Devanagari" panose="02040503050201020203" pitchFamily="18" charset="0"/>
              </a:rPr>
              <a:t>RECRUIT VOLUNTEERS </a:t>
            </a:r>
          </a:p>
        </p:txBody>
      </p:sp>
      <p:sp>
        <p:nvSpPr>
          <p:cNvPr id="6" name="TextBox 5">
            <a:extLst>
              <a:ext uri="{FF2B5EF4-FFF2-40B4-BE49-F238E27FC236}">
                <a16:creationId xmlns:a16="http://schemas.microsoft.com/office/drawing/2014/main" id="{D0367096-1002-4829-8F9B-EA204164B3A0}"/>
              </a:ext>
            </a:extLst>
          </p:cNvPr>
          <p:cNvSpPr txBox="1"/>
          <p:nvPr/>
        </p:nvSpPr>
        <p:spPr>
          <a:xfrm>
            <a:off x="5066678" y="5861154"/>
            <a:ext cx="4182256" cy="369332"/>
          </a:xfrm>
          <a:prstGeom prst="rect">
            <a:avLst/>
          </a:prstGeom>
          <a:noFill/>
        </p:spPr>
        <p:txBody>
          <a:bodyPr wrap="square" rtlCol="0">
            <a:spAutoFit/>
          </a:bodyPr>
          <a:lstStyle/>
          <a:p>
            <a:r>
              <a:rPr lang="en-US" b="1" dirty="0">
                <a:solidFill>
                  <a:srgbClr val="7030A0"/>
                </a:solidFill>
              </a:rPr>
              <a:t>PRESENTED BY: SPARKL A. PRUITT</a:t>
            </a:r>
          </a:p>
        </p:txBody>
      </p:sp>
    </p:spTree>
    <p:extLst>
      <p:ext uri="{BB962C8B-B14F-4D97-AF65-F5344CB8AC3E}">
        <p14:creationId xmlns:p14="http://schemas.microsoft.com/office/powerpoint/2010/main" val="3886211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
            <a:extLst>
              <a:ext uri="{FF2B5EF4-FFF2-40B4-BE49-F238E27FC236}">
                <a16:creationId xmlns:a16="http://schemas.microsoft.com/office/drawing/2014/main" id="{60390324-7DEF-4C54-AE2F-A88E5FB47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09" y="1684216"/>
            <a:ext cx="5739618" cy="57396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35A18031-17B3-47A3-9427-3910B609B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974081" cy="21843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4616F87-7CA9-4B22-BA22-CAF4FE75A0CF}"/>
              </a:ext>
            </a:extLst>
          </p:cNvPr>
          <p:cNvSpPr txBox="1"/>
          <p:nvPr/>
        </p:nvSpPr>
        <p:spPr>
          <a:xfrm>
            <a:off x="6217920" y="112542"/>
            <a:ext cx="5866228" cy="7048083"/>
          </a:xfrm>
          <a:prstGeom prst="rect">
            <a:avLst/>
          </a:prstGeom>
          <a:noFill/>
        </p:spPr>
        <p:txBody>
          <a:bodyPr wrap="square" rtlCol="0">
            <a:spAutoFit/>
          </a:bodyPr>
          <a:lstStyle/>
          <a:p>
            <a:pPr marL="285750" indent="-285750">
              <a:buFont typeface="Arial" panose="020B0604020202020204" pitchFamily="34" charset="0"/>
              <a:buChar char="•"/>
            </a:pPr>
            <a:r>
              <a:rPr lang="en-US" sz="2600" b="1" dirty="0"/>
              <a:t>Specific</a:t>
            </a:r>
            <a:endParaRPr lang="en-US" sz="2600" dirty="0"/>
          </a:p>
          <a:p>
            <a:pPr marL="742950" lvl="1" indent="-285750">
              <a:buFont typeface="Arial" panose="020B0604020202020204" pitchFamily="34" charset="0"/>
              <a:buChar char="•"/>
            </a:pPr>
            <a:r>
              <a:rPr lang="en-US" sz="2600" dirty="0"/>
              <a:t>Give specific details of what you want your volunteers to do</a:t>
            </a:r>
          </a:p>
          <a:p>
            <a:pPr marL="742950" lvl="1" indent="-285750">
              <a:buFont typeface="Arial" panose="020B0604020202020204" pitchFamily="34" charset="0"/>
              <a:buChar char="•"/>
            </a:pPr>
            <a:r>
              <a:rPr lang="en-US" sz="2600" dirty="0"/>
              <a:t>Possible training prior to your event</a:t>
            </a:r>
          </a:p>
          <a:p>
            <a:pPr marL="742950" lvl="1" indent="-285750">
              <a:buFont typeface="Arial" panose="020B0604020202020204" pitchFamily="34" charset="0"/>
              <a:buChar char="•"/>
            </a:pPr>
            <a:r>
              <a:rPr lang="en-US" sz="2600" dirty="0"/>
              <a:t>Outline details of is required</a:t>
            </a:r>
          </a:p>
          <a:p>
            <a:pPr marL="285750" indent="-285750">
              <a:buFont typeface="Arial" panose="020B0604020202020204" pitchFamily="34" charset="0"/>
              <a:buChar char="•"/>
            </a:pPr>
            <a:r>
              <a:rPr lang="en-US" sz="2600" b="1" dirty="0"/>
              <a:t>Shadow</a:t>
            </a:r>
            <a:endParaRPr lang="en-US" sz="2600" dirty="0"/>
          </a:p>
          <a:p>
            <a:pPr marL="742950" lvl="1" indent="-285750">
              <a:buFont typeface="Arial" panose="020B0604020202020204" pitchFamily="34" charset="0"/>
              <a:buChar char="•"/>
            </a:pPr>
            <a:r>
              <a:rPr lang="en-US" sz="2600" dirty="0"/>
              <a:t>Provide an opportunity for volunteers to shadow someone who may have volunteered in the same position in the past</a:t>
            </a:r>
          </a:p>
          <a:p>
            <a:pPr marL="285750" indent="-285750">
              <a:buFont typeface="Arial" panose="020B0604020202020204" pitchFamily="34" charset="0"/>
              <a:buChar char="•"/>
            </a:pPr>
            <a:r>
              <a:rPr lang="en-US" sz="2600" b="1" dirty="0"/>
              <a:t>Show</a:t>
            </a:r>
            <a:endParaRPr lang="en-US" sz="2600" dirty="0"/>
          </a:p>
          <a:p>
            <a:pPr marL="742950" lvl="1" indent="-285750">
              <a:buFont typeface="Arial" panose="020B0604020202020204" pitchFamily="34" charset="0"/>
              <a:buChar char="•"/>
            </a:pPr>
            <a:r>
              <a:rPr lang="en-US" sz="2600" dirty="0"/>
              <a:t>Show your volunteers how valuable they are to your unit, event, and/or project.</a:t>
            </a:r>
          </a:p>
          <a:p>
            <a:pPr marL="742950" lvl="1" indent="-285750">
              <a:buFont typeface="Arial" panose="020B0604020202020204" pitchFamily="34" charset="0"/>
              <a:buChar char="•"/>
            </a:pPr>
            <a:r>
              <a:rPr lang="en-US" sz="2600" dirty="0"/>
              <a:t>Show them with details what you would like them to do</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1914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K">
            <a:extLst>
              <a:ext uri="{FF2B5EF4-FFF2-40B4-BE49-F238E27FC236}">
                <a16:creationId xmlns:a16="http://schemas.microsoft.com/office/drawing/2014/main" id="{4D02DAD0-27A2-4818-BF13-85B1408C0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06" y="1836003"/>
            <a:ext cx="5960794" cy="53246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35A18031-17B3-47A3-9427-3910B609B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66228" cy="21843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4616F87-7CA9-4B22-BA22-CAF4FE75A0CF}"/>
              </a:ext>
            </a:extLst>
          </p:cNvPr>
          <p:cNvSpPr txBox="1"/>
          <p:nvPr/>
        </p:nvSpPr>
        <p:spPr>
          <a:xfrm>
            <a:off x="6217920" y="56270"/>
            <a:ext cx="5866228" cy="7448193"/>
          </a:xfrm>
          <a:prstGeom prst="rect">
            <a:avLst/>
          </a:prstGeom>
          <a:noFill/>
        </p:spPr>
        <p:txBody>
          <a:bodyPr wrap="square" rtlCol="0">
            <a:spAutoFit/>
          </a:bodyPr>
          <a:lstStyle/>
          <a:p>
            <a:pPr marL="285750" indent="-285750">
              <a:buFont typeface="Arial" panose="020B0604020202020204" pitchFamily="34" charset="0"/>
              <a:buChar char="•"/>
            </a:pPr>
            <a:r>
              <a:rPr lang="en-US" sz="2600" b="1" dirty="0"/>
              <a:t>Kudos</a:t>
            </a:r>
            <a:endParaRPr lang="en-US" sz="2600" dirty="0"/>
          </a:p>
          <a:p>
            <a:pPr marL="742950" lvl="1" indent="-285750">
              <a:buFont typeface="Arial" panose="020B0604020202020204" pitchFamily="34" charset="0"/>
              <a:buChar char="•"/>
            </a:pPr>
            <a:r>
              <a:rPr lang="en-US" sz="2600" dirty="0"/>
              <a:t>Always give kudos big and small</a:t>
            </a:r>
          </a:p>
          <a:p>
            <a:pPr marL="742950" lvl="1" indent="-285750">
              <a:buFont typeface="Arial" panose="020B0604020202020204" pitchFamily="34" charset="0"/>
              <a:buChar char="•"/>
            </a:pPr>
            <a:r>
              <a:rPr lang="en-US" sz="2600" dirty="0"/>
              <a:t>Possible training prior to your event</a:t>
            </a:r>
          </a:p>
          <a:p>
            <a:pPr marL="742950" lvl="1" indent="-285750">
              <a:buFont typeface="Arial" panose="020B0604020202020204" pitchFamily="34" charset="0"/>
              <a:buChar char="•"/>
            </a:pPr>
            <a:r>
              <a:rPr lang="en-US" sz="2600" dirty="0"/>
              <a:t>Outline details of is required</a:t>
            </a:r>
          </a:p>
          <a:p>
            <a:pPr marL="285750" indent="-285750">
              <a:buFont typeface="Arial" panose="020B0604020202020204" pitchFamily="34" charset="0"/>
              <a:buChar char="•"/>
            </a:pPr>
            <a:r>
              <a:rPr lang="en-US" sz="2600" b="1" dirty="0"/>
              <a:t>Knowledge</a:t>
            </a:r>
            <a:endParaRPr lang="en-US" sz="2600" dirty="0"/>
          </a:p>
          <a:p>
            <a:pPr marL="742950" lvl="1" indent="-285750">
              <a:buFont typeface="Arial" panose="020B0604020202020204" pitchFamily="34" charset="0"/>
              <a:buChar char="•"/>
            </a:pPr>
            <a:r>
              <a:rPr lang="en-US" sz="2600" dirty="0"/>
              <a:t>Everyone has different talents and knowledge which are to be used to have successful events and meetings. </a:t>
            </a:r>
          </a:p>
          <a:p>
            <a:pPr marL="285750" indent="-285750">
              <a:buFont typeface="Arial" panose="020B0604020202020204" pitchFamily="34" charset="0"/>
              <a:buChar char="•"/>
            </a:pPr>
            <a:r>
              <a:rPr lang="en-US" sz="2600" b="1" dirty="0"/>
              <a:t>K.I.S.S. – Kiss It Simply Specific</a:t>
            </a:r>
            <a:endParaRPr lang="en-US" sz="2600" dirty="0"/>
          </a:p>
          <a:p>
            <a:pPr marL="742950" lvl="1" indent="-285750">
              <a:buFont typeface="Arial" panose="020B0604020202020204" pitchFamily="34" charset="0"/>
              <a:buChar char="•"/>
            </a:pPr>
            <a:r>
              <a:rPr lang="en-US" sz="2600" dirty="0"/>
              <a:t>Have a plan of action </a:t>
            </a:r>
          </a:p>
          <a:p>
            <a:pPr marL="742950" lvl="1" indent="-285750">
              <a:buFont typeface="Arial" panose="020B0604020202020204" pitchFamily="34" charset="0"/>
              <a:buChar char="•"/>
            </a:pPr>
            <a:r>
              <a:rPr lang="en-US" sz="2600" dirty="0"/>
              <a:t>Provide as many details as possible</a:t>
            </a:r>
          </a:p>
          <a:p>
            <a:pPr marL="742950" lvl="1" indent="-285750">
              <a:buFont typeface="Arial" panose="020B0604020202020204" pitchFamily="34" charset="0"/>
              <a:buChar char="•"/>
            </a:pPr>
            <a:r>
              <a:rPr lang="en-US" sz="2600" dirty="0"/>
              <a:t>Communicate on a regular basis via email, text message, and phone calls.</a:t>
            </a:r>
          </a:p>
          <a:p>
            <a:pPr marL="742950" lvl="1" indent="-285750">
              <a:buFont typeface="Arial" panose="020B0604020202020204" pitchFamily="34" charset="0"/>
              <a:buChar char="•"/>
            </a:pPr>
            <a:r>
              <a:rPr lang="en-US" sz="2600" dirty="0"/>
              <a:t>Keep your events simple, not complicated.</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5400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S">
            <a:extLst>
              <a:ext uri="{FF2B5EF4-FFF2-40B4-BE49-F238E27FC236}">
                <a16:creationId xmlns:a16="http://schemas.microsoft.com/office/drawing/2014/main" id="{1632CF42-D4E1-4054-8A84-C3F121D80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504" y="-376435"/>
            <a:ext cx="4694353" cy="67201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Image result for A">
            <a:extLst>
              <a:ext uri="{FF2B5EF4-FFF2-40B4-BE49-F238E27FC236}">
                <a16:creationId xmlns:a16="http://schemas.microsoft.com/office/drawing/2014/main" id="{8A5ABBD8-5BC5-421A-AEC1-236B9FA34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41" y="-376434"/>
            <a:ext cx="4281712" cy="64951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K">
            <a:extLst>
              <a:ext uri="{FF2B5EF4-FFF2-40B4-BE49-F238E27FC236}">
                <a16:creationId xmlns:a16="http://schemas.microsoft.com/office/drawing/2014/main" id="{8ABAE9D3-3C12-45D6-9275-DA31A4E6B4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1257" y="-492548"/>
            <a:ext cx="4876800" cy="68362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E399536-AEFA-45BC-83ED-44F1B81FDDD7}"/>
              </a:ext>
            </a:extLst>
          </p:cNvPr>
          <p:cNvSpPr/>
          <p:nvPr/>
        </p:nvSpPr>
        <p:spPr>
          <a:xfrm>
            <a:off x="1239127" y="5657044"/>
            <a:ext cx="1309975"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ASK</a:t>
            </a:r>
          </a:p>
        </p:txBody>
      </p:sp>
      <p:sp>
        <p:nvSpPr>
          <p:cNvPr id="7" name="Rectangle 6">
            <a:extLst>
              <a:ext uri="{FF2B5EF4-FFF2-40B4-BE49-F238E27FC236}">
                <a16:creationId xmlns:a16="http://schemas.microsoft.com/office/drawing/2014/main" id="{48B4C2C7-2A1D-4098-93C1-206C493B65BB}"/>
              </a:ext>
            </a:extLst>
          </p:cNvPr>
          <p:cNvSpPr/>
          <p:nvPr/>
        </p:nvSpPr>
        <p:spPr>
          <a:xfrm>
            <a:off x="4023680" y="5678818"/>
            <a:ext cx="3680175"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SOMEONE’S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Rectangle 7">
            <a:extLst>
              <a:ext uri="{FF2B5EF4-FFF2-40B4-BE49-F238E27FC236}">
                <a16:creationId xmlns:a16="http://schemas.microsoft.com/office/drawing/2014/main" id="{3C1ADCC3-CC4D-4213-BE00-58F9C2D91E7E}"/>
              </a:ext>
            </a:extLst>
          </p:cNvPr>
          <p:cNvSpPr/>
          <p:nvPr/>
        </p:nvSpPr>
        <p:spPr>
          <a:xfrm>
            <a:off x="8277100" y="5686078"/>
            <a:ext cx="3954480"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KNOWLEDGE</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050" name="Picture 2" descr="Image result for JUST">
            <a:extLst>
              <a:ext uri="{FF2B5EF4-FFF2-40B4-BE49-F238E27FC236}">
                <a16:creationId xmlns:a16="http://schemas.microsoft.com/office/drawing/2014/main" id="{F943B8A5-5902-47DD-BB75-75F0A01B4B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227494">
            <a:off x="-631088" y="-56142"/>
            <a:ext cx="2959723" cy="139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14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F10C3-C4E8-468F-A95A-8215BA5A61C8}"/>
              </a:ext>
            </a:extLst>
          </p:cNvPr>
          <p:cNvSpPr>
            <a:spLocks noGrp="1"/>
          </p:cNvSpPr>
          <p:nvPr>
            <p:ph type="title"/>
          </p:nvPr>
        </p:nvSpPr>
        <p:spPr>
          <a:xfrm>
            <a:off x="4965430" y="629268"/>
            <a:ext cx="6586491" cy="1286160"/>
          </a:xfrm>
        </p:spPr>
        <p:txBody>
          <a:bodyPr anchor="b">
            <a:noAutofit/>
          </a:bodyPr>
          <a:lstStyle/>
          <a:p>
            <a:pPr algn="ctr"/>
            <a:r>
              <a:rPr lang="en-US" sz="6000" b="1" dirty="0">
                <a:solidFill>
                  <a:schemeClr val="accent1"/>
                </a:solidFill>
                <a:latin typeface="Comic Sans MS" panose="030F0702030302020204" pitchFamily="66" charset="0"/>
              </a:rPr>
              <a:t>Confidence in Asking</a:t>
            </a:r>
          </a:p>
        </p:txBody>
      </p:sp>
      <p:pic>
        <p:nvPicPr>
          <p:cNvPr id="3076" name="Picture 4" descr="Image result for volunteers">
            <a:extLst>
              <a:ext uri="{FF2B5EF4-FFF2-40B4-BE49-F238E27FC236}">
                <a16:creationId xmlns:a16="http://schemas.microsoft.com/office/drawing/2014/main" id="{6F8FA919-336C-4279-8579-0870252F36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20" r="36684"/>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4A423"/>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E172AD-215C-411F-B08A-9A61302A2DC9}"/>
              </a:ext>
            </a:extLst>
          </p:cNvPr>
          <p:cNvSpPr>
            <a:spLocks noGrp="1"/>
          </p:cNvSpPr>
          <p:nvPr>
            <p:ph idx="1"/>
          </p:nvPr>
        </p:nvSpPr>
        <p:spPr>
          <a:xfrm>
            <a:off x="4965430" y="2115117"/>
            <a:ext cx="6586489" cy="4742881"/>
          </a:xfrm>
        </p:spPr>
        <p:txBody>
          <a:bodyPr>
            <a:normAutofit fontScale="92500" lnSpcReduction="10000"/>
          </a:bodyPr>
          <a:lstStyle/>
          <a:p>
            <a:r>
              <a:rPr lang="en-US" sz="2000" dirty="0"/>
              <a:t>Be confident in asking someone to volunteer</a:t>
            </a:r>
          </a:p>
          <a:p>
            <a:r>
              <a:rPr lang="en-US" sz="2000" dirty="0"/>
              <a:t>Have a 2 minute and 5 minute elevator speech memorized and ready</a:t>
            </a:r>
          </a:p>
          <a:p>
            <a:r>
              <a:rPr lang="en-US" sz="2000" dirty="0"/>
              <a:t>Memorize at least 3 benefits to volunteering with PTA</a:t>
            </a:r>
          </a:p>
          <a:p>
            <a:r>
              <a:rPr lang="en-US" sz="2000" dirty="0"/>
              <a:t>Try not to talk yourself out of asking someone to volunteer</a:t>
            </a:r>
          </a:p>
          <a:p>
            <a:r>
              <a:rPr lang="en-US" sz="2000" dirty="0"/>
              <a:t>Be willing to continue the conversation</a:t>
            </a:r>
          </a:p>
          <a:p>
            <a:r>
              <a:rPr lang="en-US" sz="2000" dirty="0"/>
              <a:t>Be willing to ask the same person to volunteer more than one time.</a:t>
            </a:r>
          </a:p>
          <a:p>
            <a:r>
              <a:rPr lang="en-US" sz="2000" dirty="0"/>
              <a:t>Be willing and ready to build relationships</a:t>
            </a:r>
          </a:p>
          <a:p>
            <a:r>
              <a:rPr lang="en-US" sz="2000" dirty="0"/>
              <a:t>Be willing to give your phone number to the person you are asking to volunteer.</a:t>
            </a:r>
          </a:p>
          <a:p>
            <a:r>
              <a:rPr lang="en-US" sz="2000" dirty="0"/>
              <a:t>Be willing to learn something from the person/people you are asking to volunteer</a:t>
            </a:r>
          </a:p>
          <a:p>
            <a:r>
              <a:rPr lang="en-US" sz="2000" dirty="0"/>
              <a:t>Choose something about the person to remember them when you see them again.</a:t>
            </a:r>
          </a:p>
          <a:p>
            <a:pPr marL="0" indent="0">
              <a:buNone/>
            </a:pPr>
            <a:endParaRPr lang="en-US" sz="2000" dirty="0"/>
          </a:p>
          <a:p>
            <a:endParaRPr lang="en-US" sz="2000" dirty="0"/>
          </a:p>
        </p:txBody>
      </p:sp>
    </p:spTree>
    <p:extLst>
      <p:ext uri="{BB962C8B-B14F-4D97-AF65-F5344CB8AC3E}">
        <p14:creationId xmlns:p14="http://schemas.microsoft.com/office/powerpoint/2010/main" val="1054626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F10C3-C4E8-468F-A95A-8215BA5A61C8}"/>
              </a:ext>
            </a:extLst>
          </p:cNvPr>
          <p:cNvSpPr>
            <a:spLocks noGrp="1"/>
          </p:cNvSpPr>
          <p:nvPr>
            <p:ph type="title"/>
          </p:nvPr>
        </p:nvSpPr>
        <p:spPr>
          <a:xfrm>
            <a:off x="4965430" y="629268"/>
            <a:ext cx="6586491" cy="1286160"/>
          </a:xfrm>
        </p:spPr>
        <p:txBody>
          <a:bodyPr anchor="b">
            <a:noAutofit/>
          </a:bodyPr>
          <a:lstStyle/>
          <a:p>
            <a:pPr algn="ctr"/>
            <a:r>
              <a:rPr lang="en-US" sz="6000" b="1" dirty="0">
                <a:solidFill>
                  <a:schemeClr val="accent1"/>
                </a:solidFill>
                <a:latin typeface="Comic Sans MS" panose="030F0702030302020204" pitchFamily="66" charset="0"/>
              </a:rPr>
              <a:t>Overcome Objectives</a:t>
            </a:r>
          </a:p>
        </p:txBody>
      </p:sp>
      <p:pic>
        <p:nvPicPr>
          <p:cNvPr id="3076" name="Picture 4" descr="Image result for volunteers">
            <a:extLst>
              <a:ext uri="{FF2B5EF4-FFF2-40B4-BE49-F238E27FC236}">
                <a16:creationId xmlns:a16="http://schemas.microsoft.com/office/drawing/2014/main" id="{6F8FA919-336C-4279-8579-0870252F36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20" r="36684"/>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4A423"/>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E172AD-215C-411F-B08A-9A61302A2DC9}"/>
              </a:ext>
            </a:extLst>
          </p:cNvPr>
          <p:cNvSpPr>
            <a:spLocks noGrp="1"/>
          </p:cNvSpPr>
          <p:nvPr>
            <p:ph idx="1"/>
          </p:nvPr>
        </p:nvSpPr>
        <p:spPr>
          <a:xfrm>
            <a:off x="4965430" y="2115117"/>
            <a:ext cx="7020244" cy="4742881"/>
          </a:xfrm>
        </p:spPr>
        <p:txBody>
          <a:bodyPr>
            <a:normAutofit/>
          </a:bodyPr>
          <a:lstStyle/>
          <a:p>
            <a:r>
              <a:rPr lang="en-US" sz="2000" dirty="0"/>
              <a:t>I don’t have time</a:t>
            </a:r>
          </a:p>
          <a:p>
            <a:pPr lvl="1"/>
            <a:r>
              <a:rPr lang="en-US" sz="1600" dirty="0"/>
              <a:t>I totally understand. When I first join PTA, I thought I didn’t have time.  Now the joy I get from putting smile on our students faces makes me find time in my busy schedule</a:t>
            </a:r>
          </a:p>
          <a:p>
            <a:pPr lvl="1"/>
            <a:r>
              <a:rPr lang="en-US" sz="1600" dirty="0"/>
              <a:t>I totally understand. The next time you are at the grocery store, do you think you can pick up a large bag of candy and donate it to PTA? </a:t>
            </a:r>
          </a:p>
          <a:p>
            <a:r>
              <a:rPr lang="en-US" sz="2000" dirty="0"/>
              <a:t>I don’t want to embarrass my child by being at the school</a:t>
            </a:r>
          </a:p>
          <a:p>
            <a:pPr lvl="1"/>
            <a:r>
              <a:rPr lang="en-US" sz="1600" dirty="0"/>
              <a:t>Yes, I thought the same thing.  Now, that I have been volunteering, I’ve adopted other students that expect me to assist them with their work.  It has actually made my child a little more popular and less shy.</a:t>
            </a:r>
          </a:p>
          <a:p>
            <a:r>
              <a:rPr lang="en-US" sz="2000" dirty="0"/>
              <a:t>PTA is a clique and I don’t want any part of it.</a:t>
            </a:r>
          </a:p>
          <a:p>
            <a:pPr lvl="1"/>
            <a:r>
              <a:rPr lang="en-US" sz="1600" dirty="0"/>
              <a:t>Many parents have preconceived ideas equating parent groups with cliques. PTAs have to actively reach out to counter the idea that their group is an exclusive club and they are working hard to welcome new volunteers. Personal connections can serve to breakdown cliques.</a:t>
            </a:r>
          </a:p>
          <a:p>
            <a:pPr lvl="1"/>
            <a:endParaRPr lang="en-US" sz="1600" dirty="0"/>
          </a:p>
          <a:p>
            <a:pPr marL="0" indent="0">
              <a:buNone/>
            </a:pPr>
            <a:r>
              <a:rPr lang="en-US" sz="2000" dirty="0"/>
              <a:t>.</a:t>
            </a:r>
          </a:p>
          <a:p>
            <a:pPr marL="0" indent="0">
              <a:buNone/>
            </a:pPr>
            <a:endParaRPr lang="en-US" sz="2000" dirty="0"/>
          </a:p>
          <a:p>
            <a:endParaRPr lang="en-US" sz="2000" dirty="0"/>
          </a:p>
        </p:txBody>
      </p:sp>
    </p:spTree>
    <p:extLst>
      <p:ext uri="{BB962C8B-B14F-4D97-AF65-F5344CB8AC3E}">
        <p14:creationId xmlns:p14="http://schemas.microsoft.com/office/powerpoint/2010/main" val="3462872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A961-E37E-4A94-AB50-9D2FFB037CD2}"/>
              </a:ext>
            </a:extLst>
          </p:cNvPr>
          <p:cNvSpPr>
            <a:spLocks noGrp="1"/>
          </p:cNvSpPr>
          <p:nvPr>
            <p:ph type="title"/>
          </p:nvPr>
        </p:nvSpPr>
        <p:spPr>
          <a:xfrm>
            <a:off x="4989048" y="465583"/>
            <a:ext cx="6586491" cy="1286160"/>
          </a:xfrm>
        </p:spPr>
        <p:txBody>
          <a:bodyPr anchor="b">
            <a:noAutofit/>
          </a:bodyPr>
          <a:lstStyle/>
          <a:p>
            <a:pPr algn="ctr"/>
            <a:r>
              <a:rPr lang="en-US" sz="5400" b="1" dirty="0">
                <a:solidFill>
                  <a:schemeClr val="accent1"/>
                </a:solidFill>
                <a:latin typeface="Comic Sans MS" panose="030F0702030302020204" pitchFamily="66" charset="0"/>
              </a:rPr>
              <a:t>Retain… Don’t Run Them Away</a:t>
            </a:r>
          </a:p>
        </p:txBody>
      </p:sp>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FFD5F"/>
            </a:solidFill>
          </a:ln>
        </p:spPr>
        <p:style>
          <a:lnRef idx="1">
            <a:schemeClr val="accent1"/>
          </a:lnRef>
          <a:fillRef idx="0">
            <a:schemeClr val="accent1"/>
          </a:fillRef>
          <a:effectRef idx="0">
            <a:schemeClr val="accent1"/>
          </a:effectRef>
          <a:fontRef idx="minor">
            <a:schemeClr val="tx1"/>
          </a:fontRef>
        </p:style>
      </p:cxnSp>
      <p:sp>
        <p:nvSpPr>
          <p:cNvPr id="6" name="AutoShape 36" descr="Image result for cartoon fat woman">
            <a:extLst>
              <a:ext uri="{FF2B5EF4-FFF2-40B4-BE49-F238E27FC236}">
                <a16:creationId xmlns:a16="http://schemas.microsoft.com/office/drawing/2014/main" id="{60EBAD77-30C5-497E-8C0D-DC44B0EBD4E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Image result for cartoon woman running away">
            <a:extLst>
              <a:ext uri="{FF2B5EF4-FFF2-40B4-BE49-F238E27FC236}">
                <a16:creationId xmlns:a16="http://schemas.microsoft.com/office/drawing/2014/main" id="{24046709-2698-4D00-86B7-E10A71440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595600" y="3769642"/>
            <a:ext cx="4534015" cy="30933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cartoon woman running away">
            <a:extLst>
              <a:ext uri="{FF2B5EF4-FFF2-40B4-BE49-F238E27FC236}">
                <a16:creationId xmlns:a16="http://schemas.microsoft.com/office/drawing/2014/main" id="{C85220FF-C931-49F1-94E4-56624D223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22669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cartoon woman running away">
            <a:extLst>
              <a:ext uri="{FF2B5EF4-FFF2-40B4-BE49-F238E27FC236}">
                <a16:creationId xmlns:a16="http://schemas.microsoft.com/office/drawing/2014/main" id="{54082440-4248-462E-99CF-D8D5DA1688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950" y="2115117"/>
            <a:ext cx="2274694" cy="17547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volunteers">
            <a:extLst>
              <a:ext uri="{FF2B5EF4-FFF2-40B4-BE49-F238E27FC236}">
                <a16:creationId xmlns:a16="http://schemas.microsoft.com/office/drawing/2014/main" id="{F7E8F569-0E65-4FE1-A599-B10EB380A9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5283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F50C003-412E-43C2-810E-E6DCFB64D2AC}"/>
              </a:ext>
            </a:extLst>
          </p:cNvPr>
          <p:cNvSpPr txBox="1"/>
          <p:nvPr/>
        </p:nvSpPr>
        <p:spPr>
          <a:xfrm>
            <a:off x="5458264" y="2115116"/>
            <a:ext cx="6733735" cy="4801314"/>
          </a:xfrm>
          <a:prstGeom prst="rect">
            <a:avLst/>
          </a:prstGeom>
          <a:noFill/>
        </p:spPr>
        <p:txBody>
          <a:bodyPr wrap="square" rtlCol="0">
            <a:spAutoFit/>
          </a:bodyPr>
          <a:lstStyle/>
          <a:p>
            <a:pPr marL="285750" indent="-285750">
              <a:buFont typeface="Arial" panose="020B0604020202020204" pitchFamily="34" charset="0"/>
              <a:buChar char="•"/>
            </a:pPr>
            <a:r>
              <a:rPr lang="en-US" dirty="0"/>
              <a:t>Contact volunteers well before you need them to patriciate or volunteer</a:t>
            </a:r>
          </a:p>
          <a:p>
            <a:pPr marL="285750" indent="-285750">
              <a:buFont typeface="Arial" panose="020B0604020202020204" pitchFamily="34" charset="0"/>
              <a:buChar char="•"/>
            </a:pPr>
            <a:r>
              <a:rPr lang="en-US" dirty="0"/>
              <a:t>Include them in the planning process of your event or meeting</a:t>
            </a:r>
          </a:p>
          <a:p>
            <a:pPr marL="285750" indent="-285750">
              <a:buFont typeface="Arial" panose="020B0604020202020204" pitchFamily="34" charset="0"/>
              <a:buChar char="•"/>
            </a:pPr>
            <a:r>
              <a:rPr lang="en-US" dirty="0"/>
              <a:t>Always give kudos and recognition after your event</a:t>
            </a:r>
          </a:p>
          <a:p>
            <a:pPr marL="742950" lvl="1" indent="-285750">
              <a:buFont typeface="Arial" panose="020B0604020202020204" pitchFamily="34" charset="0"/>
              <a:buChar char="•"/>
            </a:pPr>
            <a:r>
              <a:rPr lang="en-US" dirty="0"/>
              <a:t>Send thank you cards, send an email, post on Facebook</a:t>
            </a:r>
          </a:p>
          <a:p>
            <a:pPr marL="285750" lvl="1" indent="-285750">
              <a:buFont typeface="Arial" panose="020B0604020202020204" pitchFamily="34" charset="0"/>
              <a:buChar char="•"/>
            </a:pPr>
            <a:r>
              <a:rPr lang="en-US" dirty="0"/>
              <a:t>Be willing to apologize if something goes wrong, if you do something wrong or they interpret something wrong</a:t>
            </a:r>
          </a:p>
          <a:p>
            <a:pPr marL="285750" lvl="1" indent="-285750">
              <a:buFont typeface="Arial" panose="020B0604020202020204" pitchFamily="34" charset="0"/>
              <a:buChar char="•"/>
            </a:pPr>
            <a:r>
              <a:rPr lang="en-US" dirty="0"/>
              <a:t>Introduce new volunteers to previous volunteers upon arrival</a:t>
            </a:r>
          </a:p>
          <a:p>
            <a:pPr marL="742950" lvl="2" indent="-285750">
              <a:buFont typeface="Arial" panose="020B0604020202020204" pitchFamily="34" charset="0"/>
              <a:buChar char="•"/>
            </a:pPr>
            <a:r>
              <a:rPr lang="en-US" dirty="0"/>
              <a:t>Introduce volunteers to your executive team</a:t>
            </a:r>
          </a:p>
          <a:p>
            <a:pPr marL="280988" lvl="2" indent="-280988">
              <a:buFont typeface="Arial" panose="020B0604020202020204" pitchFamily="34" charset="0"/>
              <a:buChar char="•"/>
            </a:pPr>
            <a:r>
              <a:rPr lang="en-US" dirty="0"/>
              <a:t>Be respectful of your volunteers time and their availability</a:t>
            </a:r>
          </a:p>
          <a:p>
            <a:pPr marL="280988" lvl="2" indent="-280988">
              <a:buFont typeface="Arial" panose="020B0604020202020204" pitchFamily="34" charset="0"/>
              <a:buChar char="•"/>
            </a:pPr>
            <a:r>
              <a:rPr lang="en-US" dirty="0"/>
              <a:t>Ask teachers and the principal to ask parents to volunteer</a:t>
            </a:r>
          </a:p>
          <a:p>
            <a:pPr marL="280988" lvl="2" indent="-280988">
              <a:buFont typeface="Arial" panose="020B0604020202020204" pitchFamily="34" charset="0"/>
              <a:buChar char="•"/>
            </a:pPr>
            <a:r>
              <a:rPr lang="en-US" dirty="0"/>
              <a:t>Provide incentives for people to volunteer</a:t>
            </a:r>
          </a:p>
          <a:p>
            <a:pPr marL="738188" lvl="3" indent="-280988">
              <a:buFont typeface="Arial" panose="020B0604020202020204" pitchFamily="34" charset="0"/>
              <a:buChar char="•"/>
            </a:pPr>
            <a:r>
              <a:rPr lang="en-US" dirty="0"/>
              <a:t>$5 gift card to Starbuck’s (some restaurants will  donate gift cards)</a:t>
            </a:r>
          </a:p>
          <a:p>
            <a:pPr marL="738188" lvl="3" indent="-280988">
              <a:buFont typeface="Arial" panose="020B0604020202020204" pitchFamily="34" charset="0"/>
              <a:buChar char="•"/>
            </a:pPr>
            <a:r>
              <a:rPr lang="en-US" dirty="0"/>
              <a:t>Dress down passes for students when parents volunteer</a:t>
            </a:r>
          </a:p>
          <a:p>
            <a:pPr marL="280988" lvl="3" indent="-280988">
              <a:buFont typeface="Arial" panose="020B0604020202020204" pitchFamily="34" charset="0"/>
              <a:buChar char="•"/>
            </a:pPr>
            <a:r>
              <a:rPr lang="en-US" dirty="0"/>
              <a:t>Make volunteering fun not work</a:t>
            </a:r>
          </a:p>
          <a:p>
            <a:pPr lvl="1"/>
            <a:endParaRPr lang="en-US" dirty="0"/>
          </a:p>
        </p:txBody>
      </p:sp>
    </p:spTree>
    <p:extLst>
      <p:ext uri="{BB962C8B-B14F-4D97-AF65-F5344CB8AC3E}">
        <p14:creationId xmlns:p14="http://schemas.microsoft.com/office/powerpoint/2010/main" val="143715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1000" fill="hold"/>
                                        <p:tgtEl>
                                          <p:spTgt spid="5126"/>
                                        </p:tgtEl>
                                        <p:attrNameLst>
                                          <p:attrName>ppt_w</p:attrName>
                                        </p:attrNameLst>
                                      </p:cBhvr>
                                      <p:tavLst>
                                        <p:tav tm="0">
                                          <p:val>
                                            <p:fltVal val="0"/>
                                          </p:val>
                                        </p:tav>
                                        <p:tav tm="100000">
                                          <p:val>
                                            <p:strVal val="#ppt_w"/>
                                          </p:val>
                                        </p:tav>
                                      </p:tavLst>
                                    </p:anim>
                                    <p:anim calcmode="lin" valueType="num">
                                      <p:cBhvr>
                                        <p:cTn id="8" dur="1000" fill="hold"/>
                                        <p:tgtEl>
                                          <p:spTgt spid="5126"/>
                                        </p:tgtEl>
                                        <p:attrNameLst>
                                          <p:attrName>ppt_h</p:attrName>
                                        </p:attrNameLst>
                                      </p:cBhvr>
                                      <p:tavLst>
                                        <p:tav tm="0">
                                          <p:val>
                                            <p:fltVal val="0"/>
                                          </p:val>
                                        </p:tav>
                                        <p:tav tm="100000">
                                          <p:val>
                                            <p:strVal val="#ppt_h"/>
                                          </p:val>
                                        </p:tav>
                                      </p:tavLst>
                                    </p:anim>
                                    <p:anim calcmode="lin" valueType="num">
                                      <p:cBhvr>
                                        <p:cTn id="9" dur="1000" fill="hold"/>
                                        <p:tgtEl>
                                          <p:spTgt spid="5126"/>
                                        </p:tgtEl>
                                        <p:attrNameLst>
                                          <p:attrName>style.rotation</p:attrName>
                                        </p:attrNameLst>
                                      </p:cBhvr>
                                      <p:tavLst>
                                        <p:tav tm="0">
                                          <p:val>
                                            <p:fltVal val="90"/>
                                          </p:val>
                                        </p:tav>
                                        <p:tav tm="100000">
                                          <p:val>
                                            <p:fltVal val="0"/>
                                          </p:val>
                                        </p:tav>
                                      </p:tavLst>
                                    </p:anim>
                                    <p:animEffect transition="in" filter="fade">
                                      <p:cBhvr>
                                        <p:cTn id="10" dur="1000"/>
                                        <p:tgtEl>
                                          <p:spTgt spid="512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wipe(down)">
                                      <p:cBhvr>
                                        <p:cTn id="15" dur="580">
                                          <p:stCondLst>
                                            <p:cond delay="0"/>
                                          </p:stCondLst>
                                        </p:cTn>
                                        <p:tgtEl>
                                          <p:spTgt spid="5124"/>
                                        </p:tgtEl>
                                      </p:cBhvr>
                                    </p:animEffect>
                                    <p:anim calcmode="lin" valueType="num">
                                      <p:cBhvr>
                                        <p:cTn id="16" dur="1822"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12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12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124"/>
                                        </p:tgtEl>
                                        <p:attrNameLst>
                                          <p:attrName>ppt_y</p:attrName>
                                        </p:attrNameLst>
                                      </p:cBhvr>
                                      <p:tavLst>
                                        <p:tav tm="0" fmla="#ppt_y-sin(pi*$)/81">
                                          <p:val>
                                            <p:fltVal val="0"/>
                                          </p:val>
                                        </p:tav>
                                        <p:tav tm="100000">
                                          <p:val>
                                            <p:fltVal val="1"/>
                                          </p:val>
                                        </p:tav>
                                      </p:tavLst>
                                    </p:anim>
                                    <p:animScale>
                                      <p:cBhvr>
                                        <p:cTn id="21" dur="26">
                                          <p:stCondLst>
                                            <p:cond delay="650"/>
                                          </p:stCondLst>
                                        </p:cTn>
                                        <p:tgtEl>
                                          <p:spTgt spid="5124"/>
                                        </p:tgtEl>
                                      </p:cBhvr>
                                      <p:to x="100000" y="60000"/>
                                    </p:animScale>
                                    <p:animScale>
                                      <p:cBhvr>
                                        <p:cTn id="22" dur="166" decel="50000">
                                          <p:stCondLst>
                                            <p:cond delay="676"/>
                                          </p:stCondLst>
                                        </p:cTn>
                                        <p:tgtEl>
                                          <p:spTgt spid="5124"/>
                                        </p:tgtEl>
                                      </p:cBhvr>
                                      <p:to x="100000" y="100000"/>
                                    </p:animScale>
                                    <p:animScale>
                                      <p:cBhvr>
                                        <p:cTn id="23" dur="26">
                                          <p:stCondLst>
                                            <p:cond delay="1312"/>
                                          </p:stCondLst>
                                        </p:cTn>
                                        <p:tgtEl>
                                          <p:spTgt spid="5124"/>
                                        </p:tgtEl>
                                      </p:cBhvr>
                                      <p:to x="100000" y="80000"/>
                                    </p:animScale>
                                    <p:animScale>
                                      <p:cBhvr>
                                        <p:cTn id="24" dur="166" decel="50000">
                                          <p:stCondLst>
                                            <p:cond delay="1338"/>
                                          </p:stCondLst>
                                        </p:cTn>
                                        <p:tgtEl>
                                          <p:spTgt spid="5124"/>
                                        </p:tgtEl>
                                      </p:cBhvr>
                                      <p:to x="100000" y="100000"/>
                                    </p:animScale>
                                    <p:animScale>
                                      <p:cBhvr>
                                        <p:cTn id="25" dur="26">
                                          <p:stCondLst>
                                            <p:cond delay="1642"/>
                                          </p:stCondLst>
                                        </p:cTn>
                                        <p:tgtEl>
                                          <p:spTgt spid="5124"/>
                                        </p:tgtEl>
                                      </p:cBhvr>
                                      <p:to x="100000" y="90000"/>
                                    </p:animScale>
                                    <p:animScale>
                                      <p:cBhvr>
                                        <p:cTn id="26" dur="166" decel="50000">
                                          <p:stCondLst>
                                            <p:cond delay="1668"/>
                                          </p:stCondLst>
                                        </p:cTn>
                                        <p:tgtEl>
                                          <p:spTgt spid="5124"/>
                                        </p:tgtEl>
                                      </p:cBhvr>
                                      <p:to x="100000" y="100000"/>
                                    </p:animScale>
                                    <p:animScale>
                                      <p:cBhvr>
                                        <p:cTn id="27" dur="26">
                                          <p:stCondLst>
                                            <p:cond delay="1808"/>
                                          </p:stCondLst>
                                        </p:cTn>
                                        <p:tgtEl>
                                          <p:spTgt spid="5124"/>
                                        </p:tgtEl>
                                      </p:cBhvr>
                                      <p:to x="100000" y="95000"/>
                                    </p:animScale>
                                    <p:animScale>
                                      <p:cBhvr>
                                        <p:cTn id="28" dur="166" decel="50000">
                                          <p:stCondLst>
                                            <p:cond delay="1834"/>
                                          </p:stCondLst>
                                        </p:cTn>
                                        <p:tgtEl>
                                          <p:spTgt spid="512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122"/>
                                        </p:tgtEl>
                                        <p:attrNameLst>
                                          <p:attrName>style.visibility</p:attrName>
                                        </p:attrNameLst>
                                      </p:cBhvr>
                                      <p:to>
                                        <p:strVal val="visible"/>
                                      </p:to>
                                    </p:set>
                                    <p:animEffect transition="in" filter="fade">
                                      <p:cBhvr>
                                        <p:cTn id="3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Image result for happy emoji images">
            <a:extLst>
              <a:ext uri="{FF2B5EF4-FFF2-40B4-BE49-F238E27FC236}">
                <a16:creationId xmlns:a16="http://schemas.microsoft.com/office/drawing/2014/main" id="{812BD4E6-0448-42B2-9090-DC839D1F3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96597">
            <a:off x="2008081" y="2097604"/>
            <a:ext cx="1402520" cy="14797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1AAC8F-7AEE-4F89-ACCB-7CB0599E4D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0A23B8-2F88-4CEF-B1D1-C9F59B7F287E}"/>
              </a:ext>
            </a:extLst>
          </p:cNvPr>
          <p:cNvSpPr>
            <a:spLocks noGrp="1"/>
          </p:cNvSpPr>
          <p:nvPr>
            <p:ph idx="1"/>
          </p:nvPr>
        </p:nvSpPr>
        <p:spPr>
          <a:xfrm>
            <a:off x="5318100" y="2291108"/>
            <a:ext cx="6873900" cy="4873625"/>
          </a:xfrm>
        </p:spPr>
        <p:txBody>
          <a:bodyPr>
            <a:normAutofit fontScale="62500" lnSpcReduction="20000"/>
          </a:bodyPr>
          <a:lstStyle/>
          <a:p>
            <a:r>
              <a:rPr lang="en-US" dirty="0"/>
              <a:t>Volunteers want to participate in something fun</a:t>
            </a:r>
          </a:p>
          <a:p>
            <a:r>
              <a:rPr lang="en-US" dirty="0"/>
              <a:t>Volunteers want you to BE PREPARED for them</a:t>
            </a:r>
          </a:p>
          <a:p>
            <a:r>
              <a:rPr lang="en-US" dirty="0"/>
              <a:t>Volunteers want to feel welcomed</a:t>
            </a:r>
          </a:p>
          <a:p>
            <a:r>
              <a:rPr lang="en-US" dirty="0"/>
              <a:t>Volunteers Want Good Training</a:t>
            </a:r>
          </a:p>
          <a:p>
            <a:r>
              <a:rPr lang="en-US" dirty="0"/>
              <a:t>Volunteers want to know how much time the task will take</a:t>
            </a:r>
          </a:p>
          <a:p>
            <a:r>
              <a:rPr lang="en-US" dirty="0"/>
              <a:t>Volunteers want to learn something new</a:t>
            </a:r>
          </a:p>
          <a:p>
            <a:r>
              <a:rPr lang="en-US" dirty="0"/>
              <a:t>Volunteers want to receive good communication</a:t>
            </a:r>
          </a:p>
          <a:p>
            <a:r>
              <a:rPr lang="en-US" dirty="0"/>
              <a:t>Capture the memories and post them with their consent</a:t>
            </a:r>
          </a:p>
          <a:p>
            <a:r>
              <a:rPr lang="en-US" dirty="0"/>
              <a:t>Volunteers want to be appreciated</a:t>
            </a:r>
          </a:p>
          <a:p>
            <a:r>
              <a:rPr lang="en-US" dirty="0"/>
              <a:t>Volunteers want to do interesting work</a:t>
            </a:r>
          </a:p>
          <a:p>
            <a:r>
              <a:rPr lang="en-US" dirty="0"/>
              <a:t>Volunteers expect to give, in order to get something back</a:t>
            </a:r>
          </a:p>
          <a:p>
            <a:r>
              <a:rPr lang="en-US" dirty="0"/>
              <a:t>Volunteers want to be socially connected</a:t>
            </a:r>
          </a:p>
          <a:p>
            <a:r>
              <a:rPr lang="en-US" dirty="0"/>
              <a:t>Volunteers want to have fun</a:t>
            </a:r>
          </a:p>
          <a:p>
            <a:endParaRPr lang="en-US" dirty="0"/>
          </a:p>
          <a:p>
            <a:endParaRPr lang="en-US" dirty="0"/>
          </a:p>
        </p:txBody>
      </p:sp>
      <p:pic>
        <p:nvPicPr>
          <p:cNvPr id="4098" name="Picture 2" descr="Image result for volunteers">
            <a:extLst>
              <a:ext uri="{FF2B5EF4-FFF2-40B4-BE49-F238E27FC236}">
                <a16:creationId xmlns:a16="http://schemas.microsoft.com/office/drawing/2014/main" id="{406D8E3E-ABEC-48EB-8332-FD12F7771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772025" cy="2057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7CB50DE-EF3A-4479-8D9F-B234D5C57235}"/>
              </a:ext>
            </a:extLst>
          </p:cNvPr>
          <p:cNvSpPr txBox="1">
            <a:spLocks/>
          </p:cNvSpPr>
          <p:nvPr/>
        </p:nvSpPr>
        <p:spPr>
          <a:xfrm>
            <a:off x="5110954" y="614220"/>
            <a:ext cx="6586491" cy="12861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6000" b="1" dirty="0">
                <a:solidFill>
                  <a:schemeClr val="accent1"/>
                </a:solidFill>
                <a:latin typeface="Comic Sans MS" panose="030F0702030302020204" pitchFamily="66" charset="0"/>
              </a:rPr>
              <a:t>Fun, Laughs &amp; Memories</a:t>
            </a:r>
          </a:p>
        </p:txBody>
      </p:sp>
      <p:pic>
        <p:nvPicPr>
          <p:cNvPr id="1026" name="Picture 2" descr="Image result for happy emoji images">
            <a:extLst>
              <a:ext uri="{FF2B5EF4-FFF2-40B4-BE49-F238E27FC236}">
                <a16:creationId xmlns:a16="http://schemas.microsoft.com/office/drawing/2014/main" id="{C970D46C-D8AE-466B-8208-F45E5D983B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43" y="2057400"/>
            <a:ext cx="1815277" cy="18152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appy emoji images">
            <a:extLst>
              <a:ext uri="{FF2B5EF4-FFF2-40B4-BE49-F238E27FC236}">
                <a16:creationId xmlns:a16="http://schemas.microsoft.com/office/drawing/2014/main" id="{C4F117A0-9675-4CBF-BCAA-7BA1DA92CA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2945" y="3756565"/>
            <a:ext cx="1486553" cy="14865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appy emoji images">
            <a:extLst>
              <a:ext uri="{FF2B5EF4-FFF2-40B4-BE49-F238E27FC236}">
                <a16:creationId xmlns:a16="http://schemas.microsoft.com/office/drawing/2014/main" id="{61DC4DB6-AB9C-48BA-8268-2A964DA7B1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6625" y="4448173"/>
            <a:ext cx="1600202" cy="16002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a:extLst>
              <a:ext uri="{FF2B5EF4-FFF2-40B4-BE49-F238E27FC236}">
                <a16:creationId xmlns:a16="http://schemas.microsoft.com/office/drawing/2014/main" id="{9B80A7AE-7439-477F-A102-68A3A46BAB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68145">
            <a:off x="3410168" y="1715575"/>
            <a:ext cx="1918609" cy="19186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happy emoji images">
            <a:extLst>
              <a:ext uri="{FF2B5EF4-FFF2-40B4-BE49-F238E27FC236}">
                <a16:creationId xmlns:a16="http://schemas.microsoft.com/office/drawing/2014/main" id="{71B379F5-D20C-4C7C-8A9D-6914A91ACB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1892" y="3249587"/>
            <a:ext cx="1998687" cy="199868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lated image">
            <a:extLst>
              <a:ext uri="{FF2B5EF4-FFF2-40B4-BE49-F238E27FC236}">
                <a16:creationId xmlns:a16="http://schemas.microsoft.com/office/drawing/2014/main" id="{92E1537E-BBC4-442D-991D-159B4F7B4E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2121" y="5131021"/>
            <a:ext cx="1998687" cy="199868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lated image">
            <a:extLst>
              <a:ext uri="{FF2B5EF4-FFF2-40B4-BE49-F238E27FC236}">
                <a16:creationId xmlns:a16="http://schemas.microsoft.com/office/drawing/2014/main" id="{57AA5E76-319F-4C33-9B29-4EC769C8BC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9598790">
            <a:off x="-148593" y="5365660"/>
            <a:ext cx="1600201" cy="16002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lated image">
            <a:extLst>
              <a:ext uri="{FF2B5EF4-FFF2-40B4-BE49-F238E27FC236}">
                <a16:creationId xmlns:a16="http://schemas.microsoft.com/office/drawing/2014/main" id="{E45A0077-4763-476A-82B4-BA7CA38EFC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615" y="3808185"/>
            <a:ext cx="1434933" cy="143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29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2000"/>
                                        <p:tgtEl>
                                          <p:spTgt spid="1028"/>
                                        </p:tgtEl>
                                      </p:cBhvr>
                                    </p:animEffect>
                                    <p:anim calcmode="lin" valueType="num">
                                      <p:cBhvr>
                                        <p:cTn id="16" dur="2000" fill="hold"/>
                                        <p:tgtEl>
                                          <p:spTgt spid="1028"/>
                                        </p:tgtEl>
                                        <p:attrNameLst>
                                          <p:attrName>ppt_w</p:attrName>
                                        </p:attrNameLst>
                                      </p:cBhvr>
                                      <p:tavLst>
                                        <p:tav tm="0" fmla="#ppt_w*sin(2.5*pi*$)">
                                          <p:val>
                                            <p:fltVal val="0"/>
                                          </p:val>
                                        </p:tav>
                                        <p:tav tm="100000">
                                          <p:val>
                                            <p:fltVal val="1"/>
                                          </p:val>
                                        </p:tav>
                                      </p:tavLst>
                                    </p:anim>
                                    <p:anim calcmode="lin" valueType="num">
                                      <p:cBhvr>
                                        <p:cTn id="17"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wipe(down)">
                                      <p:cBhvr>
                                        <p:cTn id="22" dur="580">
                                          <p:stCondLst>
                                            <p:cond delay="0"/>
                                          </p:stCondLst>
                                        </p:cTn>
                                        <p:tgtEl>
                                          <p:spTgt spid="1030"/>
                                        </p:tgtEl>
                                      </p:cBhvr>
                                    </p:animEffect>
                                    <p:anim calcmode="lin" valueType="num">
                                      <p:cBhvr>
                                        <p:cTn id="23"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28" dur="26">
                                          <p:stCondLst>
                                            <p:cond delay="650"/>
                                          </p:stCondLst>
                                        </p:cTn>
                                        <p:tgtEl>
                                          <p:spTgt spid="1030"/>
                                        </p:tgtEl>
                                      </p:cBhvr>
                                      <p:to x="100000" y="60000"/>
                                    </p:animScale>
                                    <p:animScale>
                                      <p:cBhvr>
                                        <p:cTn id="29" dur="166" decel="50000">
                                          <p:stCondLst>
                                            <p:cond delay="676"/>
                                          </p:stCondLst>
                                        </p:cTn>
                                        <p:tgtEl>
                                          <p:spTgt spid="1030"/>
                                        </p:tgtEl>
                                      </p:cBhvr>
                                      <p:to x="100000" y="100000"/>
                                    </p:animScale>
                                    <p:animScale>
                                      <p:cBhvr>
                                        <p:cTn id="30" dur="26">
                                          <p:stCondLst>
                                            <p:cond delay="1312"/>
                                          </p:stCondLst>
                                        </p:cTn>
                                        <p:tgtEl>
                                          <p:spTgt spid="1030"/>
                                        </p:tgtEl>
                                      </p:cBhvr>
                                      <p:to x="100000" y="80000"/>
                                    </p:animScale>
                                    <p:animScale>
                                      <p:cBhvr>
                                        <p:cTn id="31" dur="166" decel="50000">
                                          <p:stCondLst>
                                            <p:cond delay="1338"/>
                                          </p:stCondLst>
                                        </p:cTn>
                                        <p:tgtEl>
                                          <p:spTgt spid="1030"/>
                                        </p:tgtEl>
                                      </p:cBhvr>
                                      <p:to x="100000" y="100000"/>
                                    </p:animScale>
                                    <p:animScale>
                                      <p:cBhvr>
                                        <p:cTn id="32" dur="26">
                                          <p:stCondLst>
                                            <p:cond delay="1642"/>
                                          </p:stCondLst>
                                        </p:cTn>
                                        <p:tgtEl>
                                          <p:spTgt spid="1030"/>
                                        </p:tgtEl>
                                      </p:cBhvr>
                                      <p:to x="100000" y="90000"/>
                                    </p:animScale>
                                    <p:animScale>
                                      <p:cBhvr>
                                        <p:cTn id="33" dur="166" decel="50000">
                                          <p:stCondLst>
                                            <p:cond delay="1668"/>
                                          </p:stCondLst>
                                        </p:cTn>
                                        <p:tgtEl>
                                          <p:spTgt spid="1030"/>
                                        </p:tgtEl>
                                      </p:cBhvr>
                                      <p:to x="100000" y="100000"/>
                                    </p:animScale>
                                    <p:animScale>
                                      <p:cBhvr>
                                        <p:cTn id="34" dur="26">
                                          <p:stCondLst>
                                            <p:cond delay="1808"/>
                                          </p:stCondLst>
                                        </p:cTn>
                                        <p:tgtEl>
                                          <p:spTgt spid="1030"/>
                                        </p:tgtEl>
                                      </p:cBhvr>
                                      <p:to x="100000" y="95000"/>
                                    </p:animScale>
                                    <p:animScale>
                                      <p:cBhvr>
                                        <p:cTn id="35" dur="166" decel="50000">
                                          <p:stCondLst>
                                            <p:cond delay="1834"/>
                                          </p:stCondLst>
                                        </p:cTn>
                                        <p:tgtEl>
                                          <p:spTgt spid="1030"/>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42"/>
                                        </p:tgtEl>
                                        <p:attrNameLst>
                                          <p:attrName>style.visibility</p:attrName>
                                        </p:attrNameLst>
                                      </p:cBhvr>
                                      <p:to>
                                        <p:strVal val="visible"/>
                                      </p:to>
                                    </p:set>
                                    <p:anim calcmode="lin" valueType="num">
                                      <p:cBhvr additive="base">
                                        <p:cTn id="40" dur="500" fill="hold"/>
                                        <p:tgtEl>
                                          <p:spTgt spid="1042"/>
                                        </p:tgtEl>
                                        <p:attrNameLst>
                                          <p:attrName>ppt_x</p:attrName>
                                        </p:attrNameLst>
                                      </p:cBhvr>
                                      <p:tavLst>
                                        <p:tav tm="0">
                                          <p:val>
                                            <p:strVal val="#ppt_x"/>
                                          </p:val>
                                        </p:tav>
                                        <p:tav tm="100000">
                                          <p:val>
                                            <p:strVal val="#ppt_x"/>
                                          </p:val>
                                        </p:tav>
                                      </p:tavLst>
                                    </p:anim>
                                    <p:anim calcmode="lin" valueType="num">
                                      <p:cBhvr additive="base">
                                        <p:cTn id="41" dur="500" fill="hold"/>
                                        <p:tgtEl>
                                          <p:spTgt spid="104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36"/>
                                        </p:tgtEl>
                                        <p:attrNameLst>
                                          <p:attrName>style.visibility</p:attrName>
                                        </p:attrNameLst>
                                      </p:cBhvr>
                                      <p:to>
                                        <p:strVal val="visible"/>
                                      </p:to>
                                    </p:set>
                                    <p:anim calcmode="lin" valueType="num">
                                      <p:cBhvr>
                                        <p:cTn id="46" dur="500" fill="hold"/>
                                        <p:tgtEl>
                                          <p:spTgt spid="1036"/>
                                        </p:tgtEl>
                                        <p:attrNameLst>
                                          <p:attrName>ppt_w</p:attrName>
                                        </p:attrNameLst>
                                      </p:cBhvr>
                                      <p:tavLst>
                                        <p:tav tm="0">
                                          <p:val>
                                            <p:fltVal val="0"/>
                                          </p:val>
                                        </p:tav>
                                        <p:tav tm="100000">
                                          <p:val>
                                            <p:strVal val="#ppt_w"/>
                                          </p:val>
                                        </p:tav>
                                      </p:tavLst>
                                    </p:anim>
                                    <p:anim calcmode="lin" valueType="num">
                                      <p:cBhvr>
                                        <p:cTn id="47" dur="500" fill="hold"/>
                                        <p:tgtEl>
                                          <p:spTgt spid="1036"/>
                                        </p:tgtEl>
                                        <p:attrNameLst>
                                          <p:attrName>ppt_h</p:attrName>
                                        </p:attrNameLst>
                                      </p:cBhvr>
                                      <p:tavLst>
                                        <p:tav tm="0">
                                          <p:val>
                                            <p:fltVal val="0"/>
                                          </p:val>
                                        </p:tav>
                                        <p:tav tm="100000">
                                          <p:val>
                                            <p:strVal val="#ppt_h"/>
                                          </p:val>
                                        </p:tav>
                                      </p:tavLst>
                                    </p:anim>
                                    <p:animEffect transition="in" filter="fade">
                                      <p:cBhvr>
                                        <p:cTn id="48" dur="500"/>
                                        <p:tgtEl>
                                          <p:spTgt spid="1036"/>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1032"/>
                                        </p:tgtEl>
                                        <p:attrNameLst>
                                          <p:attrName>style.visibility</p:attrName>
                                        </p:attrNameLst>
                                      </p:cBhvr>
                                      <p:to>
                                        <p:strVal val="visible"/>
                                      </p:to>
                                    </p:set>
                                    <p:animEffect transition="in" filter="wipe(down)">
                                      <p:cBhvr>
                                        <p:cTn id="53" dur="580">
                                          <p:stCondLst>
                                            <p:cond delay="0"/>
                                          </p:stCondLst>
                                        </p:cTn>
                                        <p:tgtEl>
                                          <p:spTgt spid="1032"/>
                                        </p:tgtEl>
                                      </p:cBhvr>
                                    </p:animEffect>
                                    <p:anim calcmode="lin" valueType="num">
                                      <p:cBhvr>
                                        <p:cTn id="54"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59" dur="26">
                                          <p:stCondLst>
                                            <p:cond delay="650"/>
                                          </p:stCondLst>
                                        </p:cTn>
                                        <p:tgtEl>
                                          <p:spTgt spid="1032"/>
                                        </p:tgtEl>
                                      </p:cBhvr>
                                      <p:to x="100000" y="60000"/>
                                    </p:animScale>
                                    <p:animScale>
                                      <p:cBhvr>
                                        <p:cTn id="60" dur="166" decel="50000">
                                          <p:stCondLst>
                                            <p:cond delay="676"/>
                                          </p:stCondLst>
                                        </p:cTn>
                                        <p:tgtEl>
                                          <p:spTgt spid="1032"/>
                                        </p:tgtEl>
                                      </p:cBhvr>
                                      <p:to x="100000" y="100000"/>
                                    </p:animScale>
                                    <p:animScale>
                                      <p:cBhvr>
                                        <p:cTn id="61" dur="26">
                                          <p:stCondLst>
                                            <p:cond delay="1312"/>
                                          </p:stCondLst>
                                        </p:cTn>
                                        <p:tgtEl>
                                          <p:spTgt spid="1032"/>
                                        </p:tgtEl>
                                      </p:cBhvr>
                                      <p:to x="100000" y="80000"/>
                                    </p:animScale>
                                    <p:animScale>
                                      <p:cBhvr>
                                        <p:cTn id="62" dur="166" decel="50000">
                                          <p:stCondLst>
                                            <p:cond delay="1338"/>
                                          </p:stCondLst>
                                        </p:cTn>
                                        <p:tgtEl>
                                          <p:spTgt spid="1032"/>
                                        </p:tgtEl>
                                      </p:cBhvr>
                                      <p:to x="100000" y="100000"/>
                                    </p:animScale>
                                    <p:animScale>
                                      <p:cBhvr>
                                        <p:cTn id="63" dur="26">
                                          <p:stCondLst>
                                            <p:cond delay="1642"/>
                                          </p:stCondLst>
                                        </p:cTn>
                                        <p:tgtEl>
                                          <p:spTgt spid="1032"/>
                                        </p:tgtEl>
                                      </p:cBhvr>
                                      <p:to x="100000" y="90000"/>
                                    </p:animScale>
                                    <p:animScale>
                                      <p:cBhvr>
                                        <p:cTn id="64" dur="166" decel="50000">
                                          <p:stCondLst>
                                            <p:cond delay="1668"/>
                                          </p:stCondLst>
                                        </p:cTn>
                                        <p:tgtEl>
                                          <p:spTgt spid="1032"/>
                                        </p:tgtEl>
                                      </p:cBhvr>
                                      <p:to x="100000" y="100000"/>
                                    </p:animScale>
                                    <p:animScale>
                                      <p:cBhvr>
                                        <p:cTn id="65" dur="26">
                                          <p:stCondLst>
                                            <p:cond delay="1808"/>
                                          </p:stCondLst>
                                        </p:cTn>
                                        <p:tgtEl>
                                          <p:spTgt spid="1032"/>
                                        </p:tgtEl>
                                      </p:cBhvr>
                                      <p:to x="100000" y="95000"/>
                                    </p:animScale>
                                    <p:animScale>
                                      <p:cBhvr>
                                        <p:cTn id="66" dur="166" decel="50000">
                                          <p:stCondLst>
                                            <p:cond delay="1834"/>
                                          </p:stCondLst>
                                        </p:cTn>
                                        <p:tgtEl>
                                          <p:spTgt spid="1032"/>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040"/>
                                        </p:tgtEl>
                                        <p:attrNameLst>
                                          <p:attrName>style.visibility</p:attrName>
                                        </p:attrNameLst>
                                      </p:cBhvr>
                                      <p:to>
                                        <p:strVal val="visible"/>
                                      </p:to>
                                    </p:set>
                                    <p:animEffect transition="in" filter="fade">
                                      <p:cBhvr>
                                        <p:cTn id="71" dur="1000"/>
                                        <p:tgtEl>
                                          <p:spTgt spid="1040"/>
                                        </p:tgtEl>
                                      </p:cBhvr>
                                    </p:animEffect>
                                    <p:anim calcmode="lin" valueType="num">
                                      <p:cBhvr>
                                        <p:cTn id="72" dur="1000" fill="hold"/>
                                        <p:tgtEl>
                                          <p:spTgt spid="1040"/>
                                        </p:tgtEl>
                                        <p:attrNameLst>
                                          <p:attrName>ppt_x</p:attrName>
                                        </p:attrNameLst>
                                      </p:cBhvr>
                                      <p:tavLst>
                                        <p:tav tm="0">
                                          <p:val>
                                            <p:strVal val="#ppt_x"/>
                                          </p:val>
                                        </p:tav>
                                        <p:tav tm="100000">
                                          <p:val>
                                            <p:strVal val="#ppt_x"/>
                                          </p:val>
                                        </p:tav>
                                      </p:tavLst>
                                    </p:anim>
                                    <p:anim calcmode="lin" valueType="num">
                                      <p:cBhvr>
                                        <p:cTn id="73" dur="1000" fill="hold"/>
                                        <p:tgtEl>
                                          <p:spTgt spid="1040"/>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nodeType="clickEffect">
                                  <p:stCondLst>
                                    <p:cond delay="0"/>
                                  </p:stCondLst>
                                  <p:childTnLst>
                                    <p:set>
                                      <p:cBhvr>
                                        <p:cTn id="77" dur="1" fill="hold">
                                          <p:stCondLst>
                                            <p:cond delay="0"/>
                                          </p:stCondLst>
                                        </p:cTn>
                                        <p:tgtEl>
                                          <p:spTgt spid="1044"/>
                                        </p:tgtEl>
                                        <p:attrNameLst>
                                          <p:attrName>style.visibility</p:attrName>
                                        </p:attrNameLst>
                                      </p:cBhvr>
                                      <p:to>
                                        <p:strVal val="visible"/>
                                      </p:to>
                                    </p:set>
                                    <p:animEffect transition="in" filter="wipe(down)">
                                      <p:cBhvr>
                                        <p:cTn id="78" dur="580">
                                          <p:stCondLst>
                                            <p:cond delay="0"/>
                                          </p:stCondLst>
                                        </p:cTn>
                                        <p:tgtEl>
                                          <p:spTgt spid="1044"/>
                                        </p:tgtEl>
                                      </p:cBhvr>
                                    </p:animEffect>
                                    <p:anim calcmode="lin" valueType="num">
                                      <p:cBhvr>
                                        <p:cTn id="79" dur="1822" tmFilter="0,0; 0.14,0.36; 0.43,0.73; 0.71,0.91; 1.0,1.0">
                                          <p:stCondLst>
                                            <p:cond delay="0"/>
                                          </p:stCondLst>
                                        </p:cTn>
                                        <p:tgtEl>
                                          <p:spTgt spid="1044"/>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044"/>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044"/>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044"/>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044"/>
                                        </p:tgtEl>
                                        <p:attrNameLst>
                                          <p:attrName>ppt_y</p:attrName>
                                        </p:attrNameLst>
                                      </p:cBhvr>
                                      <p:tavLst>
                                        <p:tav tm="0" fmla="#ppt_y-sin(pi*$)/81">
                                          <p:val>
                                            <p:fltVal val="0"/>
                                          </p:val>
                                        </p:tav>
                                        <p:tav tm="100000">
                                          <p:val>
                                            <p:fltVal val="1"/>
                                          </p:val>
                                        </p:tav>
                                      </p:tavLst>
                                    </p:anim>
                                    <p:animScale>
                                      <p:cBhvr>
                                        <p:cTn id="84" dur="26">
                                          <p:stCondLst>
                                            <p:cond delay="650"/>
                                          </p:stCondLst>
                                        </p:cTn>
                                        <p:tgtEl>
                                          <p:spTgt spid="1044"/>
                                        </p:tgtEl>
                                      </p:cBhvr>
                                      <p:to x="100000" y="60000"/>
                                    </p:animScale>
                                    <p:animScale>
                                      <p:cBhvr>
                                        <p:cTn id="85" dur="166" decel="50000">
                                          <p:stCondLst>
                                            <p:cond delay="676"/>
                                          </p:stCondLst>
                                        </p:cTn>
                                        <p:tgtEl>
                                          <p:spTgt spid="1044"/>
                                        </p:tgtEl>
                                      </p:cBhvr>
                                      <p:to x="100000" y="100000"/>
                                    </p:animScale>
                                    <p:animScale>
                                      <p:cBhvr>
                                        <p:cTn id="86" dur="26">
                                          <p:stCondLst>
                                            <p:cond delay="1312"/>
                                          </p:stCondLst>
                                        </p:cTn>
                                        <p:tgtEl>
                                          <p:spTgt spid="1044"/>
                                        </p:tgtEl>
                                      </p:cBhvr>
                                      <p:to x="100000" y="80000"/>
                                    </p:animScale>
                                    <p:animScale>
                                      <p:cBhvr>
                                        <p:cTn id="87" dur="166" decel="50000">
                                          <p:stCondLst>
                                            <p:cond delay="1338"/>
                                          </p:stCondLst>
                                        </p:cTn>
                                        <p:tgtEl>
                                          <p:spTgt spid="1044"/>
                                        </p:tgtEl>
                                      </p:cBhvr>
                                      <p:to x="100000" y="100000"/>
                                    </p:animScale>
                                    <p:animScale>
                                      <p:cBhvr>
                                        <p:cTn id="88" dur="26">
                                          <p:stCondLst>
                                            <p:cond delay="1642"/>
                                          </p:stCondLst>
                                        </p:cTn>
                                        <p:tgtEl>
                                          <p:spTgt spid="1044"/>
                                        </p:tgtEl>
                                      </p:cBhvr>
                                      <p:to x="100000" y="90000"/>
                                    </p:animScale>
                                    <p:animScale>
                                      <p:cBhvr>
                                        <p:cTn id="89" dur="166" decel="50000">
                                          <p:stCondLst>
                                            <p:cond delay="1668"/>
                                          </p:stCondLst>
                                        </p:cTn>
                                        <p:tgtEl>
                                          <p:spTgt spid="1044"/>
                                        </p:tgtEl>
                                      </p:cBhvr>
                                      <p:to x="100000" y="100000"/>
                                    </p:animScale>
                                    <p:animScale>
                                      <p:cBhvr>
                                        <p:cTn id="90" dur="26">
                                          <p:stCondLst>
                                            <p:cond delay="1808"/>
                                          </p:stCondLst>
                                        </p:cTn>
                                        <p:tgtEl>
                                          <p:spTgt spid="1044"/>
                                        </p:tgtEl>
                                      </p:cBhvr>
                                      <p:to x="100000" y="95000"/>
                                    </p:animScale>
                                    <p:animScale>
                                      <p:cBhvr>
                                        <p:cTn id="91" dur="166" decel="50000">
                                          <p:stCondLst>
                                            <p:cond delay="1834"/>
                                          </p:stCondLst>
                                        </p:cTn>
                                        <p:tgtEl>
                                          <p:spTgt spid="1044"/>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1034"/>
                                        </p:tgtEl>
                                        <p:attrNameLst>
                                          <p:attrName>style.visibility</p:attrName>
                                        </p:attrNameLst>
                                      </p:cBhvr>
                                      <p:to>
                                        <p:strVal val="visible"/>
                                      </p:to>
                                    </p:set>
                                    <p:anim calcmode="lin" valueType="num">
                                      <p:cBhvr>
                                        <p:cTn id="96" dur="1000" fill="hold"/>
                                        <p:tgtEl>
                                          <p:spTgt spid="1034"/>
                                        </p:tgtEl>
                                        <p:attrNameLst>
                                          <p:attrName>ppt_w</p:attrName>
                                        </p:attrNameLst>
                                      </p:cBhvr>
                                      <p:tavLst>
                                        <p:tav tm="0">
                                          <p:val>
                                            <p:fltVal val="0"/>
                                          </p:val>
                                        </p:tav>
                                        <p:tav tm="100000">
                                          <p:val>
                                            <p:strVal val="#ppt_w"/>
                                          </p:val>
                                        </p:tav>
                                      </p:tavLst>
                                    </p:anim>
                                    <p:anim calcmode="lin" valueType="num">
                                      <p:cBhvr>
                                        <p:cTn id="97" dur="1000" fill="hold"/>
                                        <p:tgtEl>
                                          <p:spTgt spid="1034"/>
                                        </p:tgtEl>
                                        <p:attrNameLst>
                                          <p:attrName>ppt_h</p:attrName>
                                        </p:attrNameLst>
                                      </p:cBhvr>
                                      <p:tavLst>
                                        <p:tav tm="0">
                                          <p:val>
                                            <p:fltVal val="0"/>
                                          </p:val>
                                        </p:tav>
                                        <p:tav tm="100000">
                                          <p:val>
                                            <p:strVal val="#ppt_h"/>
                                          </p:val>
                                        </p:tav>
                                      </p:tavLst>
                                    </p:anim>
                                    <p:anim calcmode="lin" valueType="num">
                                      <p:cBhvr>
                                        <p:cTn id="98" dur="1000" fill="hold"/>
                                        <p:tgtEl>
                                          <p:spTgt spid="1034"/>
                                        </p:tgtEl>
                                        <p:attrNameLst>
                                          <p:attrName>style.rotation</p:attrName>
                                        </p:attrNameLst>
                                      </p:cBhvr>
                                      <p:tavLst>
                                        <p:tav tm="0">
                                          <p:val>
                                            <p:fltVal val="90"/>
                                          </p:val>
                                        </p:tav>
                                        <p:tav tm="100000">
                                          <p:val>
                                            <p:fltVal val="0"/>
                                          </p:val>
                                        </p:tav>
                                      </p:tavLst>
                                    </p:anim>
                                    <p:animEffect transition="in" filter="fade">
                                      <p:cBhvr>
                                        <p:cTn id="99" dur="1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A961-E37E-4A94-AB50-9D2FFB037CD2}"/>
              </a:ext>
            </a:extLst>
          </p:cNvPr>
          <p:cNvSpPr>
            <a:spLocks noGrp="1"/>
          </p:cNvSpPr>
          <p:nvPr>
            <p:ph type="title"/>
          </p:nvPr>
        </p:nvSpPr>
        <p:spPr>
          <a:xfrm>
            <a:off x="4965430" y="359448"/>
            <a:ext cx="6586491" cy="1286160"/>
          </a:xfrm>
        </p:spPr>
        <p:txBody>
          <a:bodyPr anchor="b">
            <a:noAutofit/>
          </a:bodyPr>
          <a:lstStyle/>
          <a:p>
            <a:r>
              <a:rPr lang="en-US" sz="8800" b="1" dirty="0" err="1">
                <a:solidFill>
                  <a:schemeClr val="accent1"/>
                </a:solidFill>
              </a:rPr>
              <a:t>vol·un·teer</a:t>
            </a:r>
            <a:endParaRPr lang="en-US" sz="8800" b="1" dirty="0">
              <a:solidFill>
                <a:schemeClr val="accent1"/>
              </a:solidFill>
              <a:latin typeface="Comic Sans MS" panose="030F0702030302020204" pitchFamily="66" charset="0"/>
            </a:endParaRPr>
          </a:p>
        </p:txBody>
      </p:sp>
      <p:pic>
        <p:nvPicPr>
          <p:cNvPr id="2052" name="Picture 4" descr="Image result for volunteers">
            <a:extLst>
              <a:ext uri="{FF2B5EF4-FFF2-40B4-BE49-F238E27FC236}">
                <a16:creationId xmlns:a16="http://schemas.microsoft.com/office/drawing/2014/main" id="{FB5E229C-48F3-4F85-8986-0027088684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69" r="3891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FFD5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263D67-7D9B-43D0-8CAD-62CC96DE0F0A}"/>
              </a:ext>
            </a:extLst>
          </p:cNvPr>
          <p:cNvSpPr>
            <a:spLocks noGrp="1"/>
          </p:cNvSpPr>
          <p:nvPr>
            <p:ph idx="1"/>
          </p:nvPr>
        </p:nvSpPr>
        <p:spPr>
          <a:xfrm>
            <a:off x="4965430" y="1734699"/>
            <a:ext cx="6586489" cy="4950914"/>
          </a:xfrm>
        </p:spPr>
        <p:txBody>
          <a:bodyPr>
            <a:normAutofit fontScale="92500" lnSpcReduction="20000"/>
          </a:bodyPr>
          <a:lstStyle/>
          <a:p>
            <a:pPr marL="0" indent="0">
              <a:buNone/>
            </a:pPr>
            <a:r>
              <a:rPr lang="en-US" sz="2600" dirty="0"/>
              <a:t>As the dictionary defines the word volunteer:</a:t>
            </a:r>
          </a:p>
          <a:p>
            <a:pPr marL="0" indent="0">
              <a:buNone/>
            </a:pPr>
            <a:r>
              <a:rPr lang="en-US" sz="2600" i="1" dirty="0"/>
              <a:t>noun</a:t>
            </a:r>
            <a:endParaRPr lang="en-US" sz="2600" dirty="0"/>
          </a:p>
          <a:p>
            <a:pPr marL="0" indent="0">
              <a:buNone/>
            </a:pPr>
            <a:r>
              <a:rPr lang="en-US" sz="2600" dirty="0"/>
              <a:t>plural noun: </a:t>
            </a:r>
            <a:r>
              <a:rPr lang="en-US" sz="2600" b="1" dirty="0"/>
              <a:t>volunteers</a:t>
            </a:r>
            <a:endParaRPr lang="en-US" sz="2600" dirty="0"/>
          </a:p>
          <a:p>
            <a:pPr marL="0" indent="0">
              <a:buNone/>
            </a:pPr>
            <a:r>
              <a:rPr lang="en-US" sz="2600" dirty="0"/>
              <a:t>1.  a person who freely offers to take part in an enterprise or undertake a task.</a:t>
            </a:r>
          </a:p>
          <a:p>
            <a:pPr marL="0" indent="0" fontAlgn="base">
              <a:buNone/>
            </a:pPr>
            <a:r>
              <a:rPr lang="en-US" sz="2600" dirty="0"/>
              <a:t>2</a:t>
            </a:r>
            <a:r>
              <a:rPr lang="en-US" sz="2600" b="1" dirty="0"/>
              <a:t>. </a:t>
            </a:r>
            <a:r>
              <a:rPr lang="en-US" sz="2600" dirty="0"/>
              <a:t>a person who </a:t>
            </a:r>
            <a:r>
              <a:rPr lang="en-US" sz="2600" dirty="0">
                <a:hlinkClick r:id="rId3"/>
              </a:rPr>
              <a:t>voluntarily</a:t>
            </a:r>
            <a:r>
              <a:rPr lang="en-US" sz="2600" dirty="0"/>
              <a:t> undertakes or expresses a willingness to undertake a service: such as</a:t>
            </a:r>
          </a:p>
          <a:p>
            <a:pPr marL="457200" lvl="1" indent="0" fontAlgn="base">
              <a:buNone/>
            </a:pPr>
            <a:r>
              <a:rPr lang="en-US" sz="2600" b="1" dirty="0"/>
              <a:t>a: </a:t>
            </a:r>
            <a:r>
              <a:rPr lang="en-US" sz="2600" dirty="0"/>
              <a:t>one who enters into military service voluntarily</a:t>
            </a:r>
          </a:p>
          <a:p>
            <a:pPr marL="457200" lvl="1" indent="0" fontAlgn="base">
              <a:buNone/>
            </a:pPr>
            <a:r>
              <a:rPr lang="en-US" sz="2600" b="1" dirty="0"/>
              <a:t>B (1): </a:t>
            </a:r>
            <a:r>
              <a:rPr lang="en-US" sz="2600" dirty="0"/>
              <a:t>one who renders a service or takes part in a transaction while having no legal concern or interest</a:t>
            </a:r>
          </a:p>
          <a:p>
            <a:pPr marL="0" indent="0" fontAlgn="base">
              <a:buNone/>
            </a:pPr>
            <a:r>
              <a:rPr lang="en-US" sz="2600" i="1" dirty="0">
                <a:hlinkClick r:id="rId4"/>
              </a:rPr>
              <a:t>intransitive verb</a:t>
            </a:r>
            <a:endParaRPr lang="en-US" sz="2600" i="1" dirty="0"/>
          </a:p>
          <a:p>
            <a:pPr marL="0" indent="0" fontAlgn="base">
              <a:buNone/>
            </a:pPr>
            <a:r>
              <a:rPr lang="en-US" sz="2600" b="1" dirty="0"/>
              <a:t>1. </a:t>
            </a:r>
            <a:r>
              <a:rPr lang="en-US" sz="2600" dirty="0"/>
              <a:t>to offer oneself as a volunteer</a:t>
            </a:r>
          </a:p>
          <a:p>
            <a:pPr marL="0" indent="0" fontAlgn="base">
              <a:buNone/>
            </a:pPr>
            <a:endParaRPr lang="en-US" sz="1700" dirty="0"/>
          </a:p>
          <a:p>
            <a:endParaRPr lang="en-US" sz="1700" dirty="0"/>
          </a:p>
          <a:p>
            <a:pPr marL="0" indent="0">
              <a:buNone/>
            </a:pPr>
            <a:endParaRPr lang="en-US" sz="1700" dirty="0"/>
          </a:p>
        </p:txBody>
      </p:sp>
    </p:spTree>
    <p:extLst>
      <p:ext uri="{BB962C8B-B14F-4D97-AF65-F5344CB8AC3E}">
        <p14:creationId xmlns:p14="http://schemas.microsoft.com/office/powerpoint/2010/main" val="207407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Image result for volunteers">
            <a:extLst>
              <a:ext uri="{FF2B5EF4-FFF2-40B4-BE49-F238E27FC236}">
                <a16:creationId xmlns:a16="http://schemas.microsoft.com/office/drawing/2014/main" id="{6F8FA919-336C-4279-8579-0870252F36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20" r="36684"/>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4A423"/>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E172AD-215C-411F-B08A-9A61302A2DC9}"/>
              </a:ext>
            </a:extLst>
          </p:cNvPr>
          <p:cNvSpPr>
            <a:spLocks noGrp="1"/>
          </p:cNvSpPr>
          <p:nvPr>
            <p:ph idx="1"/>
          </p:nvPr>
        </p:nvSpPr>
        <p:spPr>
          <a:xfrm>
            <a:off x="4965430" y="1345861"/>
            <a:ext cx="7062447" cy="5512139"/>
          </a:xfrm>
        </p:spPr>
        <p:txBody>
          <a:bodyPr>
            <a:normAutofit/>
          </a:bodyPr>
          <a:lstStyle/>
          <a:p>
            <a:r>
              <a:rPr lang="en-US" sz="2000" dirty="0"/>
              <a:t>No one ever ask </a:t>
            </a:r>
          </a:p>
          <a:p>
            <a:r>
              <a:rPr lang="en-US" sz="2000" dirty="0"/>
              <a:t>I didn’t know the PTA needed volunteers</a:t>
            </a:r>
          </a:p>
          <a:p>
            <a:r>
              <a:rPr lang="en-US" sz="2000" dirty="0"/>
              <a:t>To receive personal recognition</a:t>
            </a:r>
          </a:p>
          <a:p>
            <a:r>
              <a:rPr lang="en-US" sz="2000" dirty="0"/>
              <a:t>The last time I attended an event it seemed very unorganized</a:t>
            </a:r>
          </a:p>
          <a:p>
            <a:r>
              <a:rPr lang="en-US" sz="2000" dirty="0"/>
              <a:t>Diversity – The PTA does not look like me</a:t>
            </a:r>
          </a:p>
          <a:p>
            <a:r>
              <a:rPr lang="en-US" sz="2000" dirty="0"/>
              <a:t>I didn’t think I would fit in. The group looked very cliquish</a:t>
            </a:r>
          </a:p>
          <a:p>
            <a:r>
              <a:rPr lang="en-US" sz="2000" dirty="0"/>
              <a:t>The last time I volunteered, the president rushed through the instructions when he was telling me what I needed to do</a:t>
            </a:r>
          </a:p>
          <a:p>
            <a:r>
              <a:rPr lang="en-US" sz="2000" dirty="0"/>
              <a:t>The last time I volunteered, no one ever said thank you</a:t>
            </a:r>
          </a:p>
          <a:p>
            <a:r>
              <a:rPr lang="en-US" sz="2000" dirty="0"/>
              <a:t>I think it takes too much time to volunteer</a:t>
            </a:r>
          </a:p>
          <a:p>
            <a:r>
              <a:rPr lang="en-US" sz="2000" dirty="0"/>
              <a:t>The PTA doesn’t seem inviting and they act like they don’t need me</a:t>
            </a:r>
          </a:p>
          <a:p>
            <a:r>
              <a:rPr lang="en-US" sz="2000" dirty="0"/>
              <a:t>I don’t have a high school diploma or the education needed</a:t>
            </a:r>
          </a:p>
          <a:p>
            <a:r>
              <a:rPr lang="en-US" sz="2000" dirty="0"/>
              <a:t>My children will not be going to this school after this year</a:t>
            </a:r>
          </a:p>
          <a:p>
            <a:endParaRPr lang="en-US" sz="2000" dirty="0"/>
          </a:p>
          <a:p>
            <a:endParaRPr lang="en-US" sz="2000" dirty="0"/>
          </a:p>
          <a:p>
            <a:endParaRPr lang="en-US" sz="2000" dirty="0"/>
          </a:p>
        </p:txBody>
      </p:sp>
      <p:sp>
        <p:nvSpPr>
          <p:cNvPr id="2" name="Title 1">
            <a:extLst>
              <a:ext uri="{FF2B5EF4-FFF2-40B4-BE49-F238E27FC236}">
                <a16:creationId xmlns:a16="http://schemas.microsoft.com/office/drawing/2014/main" id="{E25F10C3-C4E8-468F-A95A-8215BA5A61C8}"/>
              </a:ext>
            </a:extLst>
          </p:cNvPr>
          <p:cNvSpPr>
            <a:spLocks noGrp="1"/>
          </p:cNvSpPr>
          <p:nvPr>
            <p:ph type="title"/>
          </p:nvPr>
        </p:nvSpPr>
        <p:spPr>
          <a:xfrm>
            <a:off x="0" y="0"/>
            <a:ext cx="12192000" cy="1286160"/>
          </a:xfrm>
        </p:spPr>
        <p:txBody>
          <a:bodyPr anchor="b">
            <a:noAutofit/>
          </a:bodyPr>
          <a:lstStyle/>
          <a:p>
            <a:pPr algn="ctr"/>
            <a:r>
              <a:rPr lang="en-US" sz="5400" b="1" dirty="0">
                <a:solidFill>
                  <a:schemeClr val="accent1"/>
                </a:solidFill>
                <a:latin typeface="Comic Sans MS" panose="030F0702030302020204" pitchFamily="66" charset="0"/>
              </a:rPr>
              <a:t>Reasons Why We </a:t>
            </a:r>
            <a:r>
              <a:rPr lang="en-US" sz="5400" b="1" u="sng" dirty="0">
                <a:solidFill>
                  <a:schemeClr val="accent1"/>
                </a:solidFill>
                <a:latin typeface="Comic Sans MS" panose="030F0702030302020204" pitchFamily="66" charset="0"/>
              </a:rPr>
              <a:t>Don’t</a:t>
            </a:r>
            <a:r>
              <a:rPr lang="en-US" sz="5400" b="1" dirty="0">
                <a:solidFill>
                  <a:schemeClr val="accent1"/>
                </a:solidFill>
                <a:latin typeface="Comic Sans MS" panose="030F0702030302020204" pitchFamily="66" charset="0"/>
              </a:rPr>
              <a:t> Volunteer</a:t>
            </a:r>
          </a:p>
        </p:txBody>
      </p:sp>
      <p:cxnSp>
        <p:nvCxnSpPr>
          <p:cNvPr id="7" name="Straight Connector 6">
            <a:extLst>
              <a:ext uri="{FF2B5EF4-FFF2-40B4-BE49-F238E27FC236}">
                <a16:creationId xmlns:a16="http://schemas.microsoft.com/office/drawing/2014/main" id="{5618B370-2CC0-4CAD-B226-E6C2DAA93980}"/>
              </a:ext>
            </a:extLst>
          </p:cNvPr>
          <p:cNvCxnSpPr>
            <a:cxnSpLocks/>
          </p:cNvCxnSpPr>
          <p:nvPr/>
        </p:nvCxnSpPr>
        <p:spPr>
          <a:xfrm flipH="1">
            <a:off x="5080934" y="2096091"/>
            <a:ext cx="641237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797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42" name="Picture 46" descr="Image result for cartoon painter">
            <a:extLst>
              <a:ext uri="{FF2B5EF4-FFF2-40B4-BE49-F238E27FC236}">
                <a16:creationId xmlns:a16="http://schemas.microsoft.com/office/drawing/2014/main" id="{3D205723-7E8E-4529-A61F-6FFD0081E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4119" y="5210386"/>
            <a:ext cx="1562726" cy="1686395"/>
          </a:xfrm>
          <a:prstGeom prst="rect">
            <a:avLst/>
          </a:prstGeom>
          <a:noFill/>
          <a:extLst>
            <a:ext uri="{909E8E84-426E-40DD-AFC4-6F175D3DCCD1}">
              <a14:hiddenFill xmlns:a14="http://schemas.microsoft.com/office/drawing/2010/main">
                <a:solidFill>
                  <a:srgbClr val="FFFFFF"/>
                </a:solidFill>
              </a14:hiddenFill>
            </a:ext>
          </a:extLst>
        </p:spPr>
      </p:pic>
      <p:pic>
        <p:nvPicPr>
          <p:cNvPr id="4136" name="Picture 40" descr="Image result for cartoon trashy white woman">
            <a:extLst>
              <a:ext uri="{FF2B5EF4-FFF2-40B4-BE49-F238E27FC236}">
                <a16:creationId xmlns:a16="http://schemas.microsoft.com/office/drawing/2014/main" id="{E62A609D-07E2-4E4C-8290-2A1363EA6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3792" y="3291296"/>
            <a:ext cx="1930251" cy="1930251"/>
          </a:xfrm>
          <a:prstGeom prst="rect">
            <a:avLst/>
          </a:prstGeom>
          <a:noFill/>
          <a:extLst>
            <a:ext uri="{909E8E84-426E-40DD-AFC4-6F175D3DCCD1}">
              <a14:hiddenFill xmlns:a14="http://schemas.microsoft.com/office/drawing/2010/main">
                <a:solidFill>
                  <a:srgbClr val="FFFFFF"/>
                </a:solidFill>
              </a14:hiddenFill>
            </a:ext>
          </a:extLst>
        </p:spPr>
      </p:pic>
      <p:pic>
        <p:nvPicPr>
          <p:cNvPr id="4130" name="Picture 34" descr="Related image">
            <a:extLst>
              <a:ext uri="{FF2B5EF4-FFF2-40B4-BE49-F238E27FC236}">
                <a16:creationId xmlns:a16="http://schemas.microsoft.com/office/drawing/2014/main" id="{69D7A0AD-A225-4F2B-B8E7-FE03344A83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6845" y="2706785"/>
            <a:ext cx="1280986" cy="21399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F9FA961-E37E-4A94-AB50-9D2FFB037CD2}"/>
              </a:ext>
            </a:extLst>
          </p:cNvPr>
          <p:cNvSpPr>
            <a:spLocks noGrp="1"/>
          </p:cNvSpPr>
          <p:nvPr>
            <p:ph type="title"/>
          </p:nvPr>
        </p:nvSpPr>
        <p:spPr>
          <a:xfrm>
            <a:off x="4965430" y="359448"/>
            <a:ext cx="6586491" cy="1286160"/>
          </a:xfrm>
        </p:spPr>
        <p:txBody>
          <a:bodyPr anchor="b">
            <a:noAutofit/>
          </a:bodyPr>
          <a:lstStyle/>
          <a:p>
            <a:pPr algn="ctr"/>
            <a:r>
              <a:rPr lang="en-US" sz="5400" b="1" dirty="0">
                <a:solidFill>
                  <a:schemeClr val="accent1"/>
                </a:solidFill>
                <a:latin typeface="Comic Sans MS" panose="030F0702030302020204" pitchFamily="66" charset="0"/>
              </a:rPr>
              <a:t>Who Do Volunteers Look Like</a:t>
            </a:r>
          </a:p>
        </p:txBody>
      </p:sp>
      <p:pic>
        <p:nvPicPr>
          <p:cNvPr id="2052" name="Picture 4" descr="Image result for volunteers">
            <a:extLst>
              <a:ext uri="{FF2B5EF4-FFF2-40B4-BE49-F238E27FC236}">
                <a16:creationId xmlns:a16="http://schemas.microsoft.com/office/drawing/2014/main" id="{FB5E229C-48F3-4F85-8986-0027088684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369" r="38918"/>
          <a:stretch/>
        </p:blipFill>
        <p:spPr bwMode="auto">
          <a:xfrm>
            <a:off x="0" y="98484"/>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FFD5F"/>
            </a:solidFill>
          </a:ln>
        </p:spPr>
        <p:style>
          <a:lnRef idx="1">
            <a:schemeClr val="accent1"/>
          </a:lnRef>
          <a:fillRef idx="0">
            <a:schemeClr val="accent1"/>
          </a:fillRef>
          <a:effectRef idx="0">
            <a:schemeClr val="accent1"/>
          </a:effectRef>
          <a:fontRef idx="minor">
            <a:schemeClr val="tx1"/>
          </a:fontRef>
        </p:style>
      </p:cxnSp>
      <p:pic>
        <p:nvPicPr>
          <p:cNvPr id="4100" name="Picture 4" descr="Image result for cartoon black woman">
            <a:extLst>
              <a:ext uri="{FF2B5EF4-FFF2-40B4-BE49-F238E27FC236}">
                <a16:creationId xmlns:a16="http://schemas.microsoft.com/office/drawing/2014/main" id="{13ECFE59-E459-4A8D-81A5-9FA085A1A1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2299" y="4622288"/>
            <a:ext cx="1429656" cy="214448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cartoon asian woman">
            <a:extLst>
              <a:ext uri="{FF2B5EF4-FFF2-40B4-BE49-F238E27FC236}">
                <a16:creationId xmlns:a16="http://schemas.microsoft.com/office/drawing/2014/main" id="{6C0A44A5-3C01-493E-9DF2-799E8B0778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16556" y="935347"/>
            <a:ext cx="1320724" cy="156530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66403F9-6889-4C1D-A3DE-94DD5FF0A735}"/>
              </a:ext>
            </a:extLst>
          </p:cNvPr>
          <p:cNvGrpSpPr/>
          <p:nvPr/>
        </p:nvGrpSpPr>
        <p:grpSpPr>
          <a:xfrm>
            <a:off x="4717752" y="844906"/>
            <a:ext cx="1682482" cy="3379631"/>
            <a:chOff x="4717752" y="844906"/>
            <a:chExt cx="1682482" cy="3379631"/>
          </a:xfrm>
        </p:grpSpPr>
        <p:pic>
          <p:nvPicPr>
            <p:cNvPr id="4102" name="Picture 6" descr="Image result for cartoon black man">
              <a:extLst>
                <a:ext uri="{FF2B5EF4-FFF2-40B4-BE49-F238E27FC236}">
                  <a16:creationId xmlns:a16="http://schemas.microsoft.com/office/drawing/2014/main" id="{6CD9CBE7-CB47-4B88-80D8-52A779A5C3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7752" y="844906"/>
              <a:ext cx="1682482" cy="2055521"/>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Image result for cartoon muslim woman">
              <a:extLst>
                <a:ext uri="{FF2B5EF4-FFF2-40B4-BE49-F238E27FC236}">
                  <a16:creationId xmlns:a16="http://schemas.microsoft.com/office/drawing/2014/main" id="{69ED567F-D67B-42C3-A7E8-259BCA0900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7752" y="2742757"/>
              <a:ext cx="1682482" cy="1481780"/>
            </a:xfrm>
            <a:prstGeom prst="rect">
              <a:avLst/>
            </a:prstGeom>
            <a:noFill/>
            <a:extLst>
              <a:ext uri="{909E8E84-426E-40DD-AFC4-6F175D3DCCD1}">
                <a14:hiddenFill xmlns:a14="http://schemas.microsoft.com/office/drawing/2010/main">
                  <a:solidFill>
                    <a:srgbClr val="FFFFFF"/>
                  </a:solidFill>
                </a14:hiddenFill>
              </a:ext>
            </a:extLst>
          </p:spPr>
        </p:pic>
      </p:grpSp>
      <p:pic>
        <p:nvPicPr>
          <p:cNvPr id="4114" name="Picture 18" descr="Image result for cartoon soccer mom">
            <a:extLst>
              <a:ext uri="{FF2B5EF4-FFF2-40B4-BE49-F238E27FC236}">
                <a16:creationId xmlns:a16="http://schemas.microsoft.com/office/drawing/2014/main" id="{3B217256-74BC-49CA-ACD7-F736296889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46037" y="3601411"/>
            <a:ext cx="1378801" cy="156845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Image result for marge simpson meme">
            <a:extLst>
              <a:ext uri="{FF2B5EF4-FFF2-40B4-BE49-F238E27FC236}">
                <a16:creationId xmlns:a16="http://schemas.microsoft.com/office/drawing/2014/main" id="{9C6347F3-E033-4BF3-92B8-DD75986A1FF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53185" y="5077366"/>
            <a:ext cx="236220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Image result for cartoon african american male">
            <a:extLst>
              <a:ext uri="{FF2B5EF4-FFF2-40B4-BE49-F238E27FC236}">
                <a16:creationId xmlns:a16="http://schemas.microsoft.com/office/drawing/2014/main" id="{865B0204-2147-4AC2-A176-3C0433A7EAF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34285" y="2585589"/>
            <a:ext cx="1239383" cy="2146806"/>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Image result for cartoon gay couple">
            <a:extLst>
              <a:ext uri="{FF2B5EF4-FFF2-40B4-BE49-F238E27FC236}">
                <a16:creationId xmlns:a16="http://schemas.microsoft.com/office/drawing/2014/main" id="{94CE91BC-14A6-40EE-8588-1DE7BF0736F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34841" y="5017510"/>
            <a:ext cx="1595039" cy="1818074"/>
          </a:xfrm>
          <a:prstGeom prst="rect">
            <a:avLst/>
          </a:prstGeom>
          <a:noFill/>
          <a:extLst>
            <a:ext uri="{909E8E84-426E-40DD-AFC4-6F175D3DCCD1}">
              <a14:hiddenFill xmlns:a14="http://schemas.microsoft.com/office/drawing/2010/main">
                <a:solidFill>
                  <a:srgbClr val="FFFFFF"/>
                </a:solidFill>
              </a14:hiddenFill>
            </a:ext>
          </a:extLst>
        </p:spPr>
      </p:pic>
      <p:pic>
        <p:nvPicPr>
          <p:cNvPr id="4124" name="Picture 28" descr="Image result for cartoon white woman">
            <a:extLst>
              <a:ext uri="{FF2B5EF4-FFF2-40B4-BE49-F238E27FC236}">
                <a16:creationId xmlns:a16="http://schemas.microsoft.com/office/drawing/2014/main" id="{B2D73AFF-6D1E-4859-9918-82570996CB0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9437" y="813846"/>
            <a:ext cx="805317" cy="215416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cartoon asian woman">
            <a:extLst>
              <a:ext uri="{FF2B5EF4-FFF2-40B4-BE49-F238E27FC236}">
                <a16:creationId xmlns:a16="http://schemas.microsoft.com/office/drawing/2014/main" id="{1984AA21-8DAF-4F1F-A720-B20129A8C40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30224" y="1502663"/>
            <a:ext cx="2114550" cy="216217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36" descr="Image result for cartoon fat woman">
            <a:extLst>
              <a:ext uri="{FF2B5EF4-FFF2-40B4-BE49-F238E27FC236}">
                <a16:creationId xmlns:a16="http://schemas.microsoft.com/office/drawing/2014/main" id="{60EBAD77-30C5-497E-8C0D-DC44B0EBD4E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34" name="Picture 38" descr="Image result for cartoon fat woman">
            <a:extLst>
              <a:ext uri="{FF2B5EF4-FFF2-40B4-BE49-F238E27FC236}">
                <a16:creationId xmlns:a16="http://schemas.microsoft.com/office/drawing/2014/main" id="{D1516287-B214-4817-9DD3-16D351973D5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06685" y="3420440"/>
            <a:ext cx="1016137" cy="1930392"/>
          </a:xfrm>
          <a:prstGeom prst="rect">
            <a:avLst/>
          </a:prstGeom>
          <a:noFill/>
          <a:extLst>
            <a:ext uri="{909E8E84-426E-40DD-AFC4-6F175D3DCCD1}">
              <a14:hiddenFill xmlns:a14="http://schemas.microsoft.com/office/drawing/2010/main">
                <a:solidFill>
                  <a:srgbClr val="FFFFFF"/>
                </a:solidFill>
              </a14:hiddenFill>
            </a:ext>
          </a:extLst>
        </p:spPr>
      </p:pic>
      <p:pic>
        <p:nvPicPr>
          <p:cNvPr id="4126" name="Picture 30" descr="Image result for cartoon black doctor">
            <a:extLst>
              <a:ext uri="{FF2B5EF4-FFF2-40B4-BE49-F238E27FC236}">
                <a16:creationId xmlns:a16="http://schemas.microsoft.com/office/drawing/2014/main" id="{C623ED76-63F3-4EBE-A5C5-067F9520A7A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76797" y="1436301"/>
            <a:ext cx="1870940" cy="1870940"/>
          </a:xfrm>
          <a:prstGeom prst="rect">
            <a:avLst/>
          </a:prstGeom>
          <a:noFill/>
          <a:extLst>
            <a:ext uri="{909E8E84-426E-40DD-AFC4-6F175D3DCCD1}">
              <a14:hiddenFill xmlns:a14="http://schemas.microsoft.com/office/drawing/2010/main">
                <a:solidFill>
                  <a:srgbClr val="FFFFFF"/>
                </a:solidFill>
              </a14:hiddenFill>
            </a:ext>
          </a:extLst>
        </p:spPr>
      </p:pic>
      <p:pic>
        <p:nvPicPr>
          <p:cNvPr id="4140" name="Picture 44" descr="Related image">
            <a:extLst>
              <a:ext uri="{FF2B5EF4-FFF2-40B4-BE49-F238E27FC236}">
                <a16:creationId xmlns:a16="http://schemas.microsoft.com/office/drawing/2014/main" id="{E4D6BED3-DB3A-4C0B-A746-B9BE43058DA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61123" y="4841016"/>
            <a:ext cx="1982990" cy="1982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73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4"/>
                                        </p:tgtEl>
                                        <p:attrNameLst>
                                          <p:attrName>style.visibility</p:attrName>
                                        </p:attrNameLst>
                                      </p:cBhvr>
                                      <p:to>
                                        <p:strVal val="visible"/>
                                      </p:to>
                                    </p:set>
                                    <p:anim calcmode="lin" valueType="num">
                                      <p:cBhvr additive="base">
                                        <p:cTn id="13" dur="500" fill="hold"/>
                                        <p:tgtEl>
                                          <p:spTgt spid="4104"/>
                                        </p:tgtEl>
                                        <p:attrNameLst>
                                          <p:attrName>ppt_x</p:attrName>
                                        </p:attrNameLst>
                                      </p:cBhvr>
                                      <p:tavLst>
                                        <p:tav tm="0">
                                          <p:val>
                                            <p:strVal val="#ppt_x"/>
                                          </p:val>
                                        </p:tav>
                                        <p:tav tm="100000">
                                          <p:val>
                                            <p:strVal val="#ppt_x"/>
                                          </p:val>
                                        </p:tav>
                                      </p:tavLst>
                                    </p:anim>
                                    <p:anim calcmode="lin" valueType="num">
                                      <p:cBhvr additive="base">
                                        <p:cTn id="14"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36"/>
                                        </p:tgtEl>
                                        <p:attrNameLst>
                                          <p:attrName>style.visibility</p:attrName>
                                        </p:attrNameLst>
                                      </p:cBhvr>
                                      <p:to>
                                        <p:strVal val="visible"/>
                                      </p:to>
                                    </p:set>
                                    <p:anim calcmode="lin" valueType="num">
                                      <p:cBhvr additive="base">
                                        <p:cTn id="19" dur="500" fill="hold"/>
                                        <p:tgtEl>
                                          <p:spTgt spid="4136"/>
                                        </p:tgtEl>
                                        <p:attrNameLst>
                                          <p:attrName>ppt_x</p:attrName>
                                        </p:attrNameLst>
                                      </p:cBhvr>
                                      <p:tavLst>
                                        <p:tav tm="0">
                                          <p:val>
                                            <p:strVal val="#ppt_x"/>
                                          </p:val>
                                        </p:tav>
                                        <p:tav tm="100000">
                                          <p:val>
                                            <p:strVal val="#ppt_x"/>
                                          </p:val>
                                        </p:tav>
                                      </p:tavLst>
                                    </p:anim>
                                    <p:anim calcmode="lin" valueType="num">
                                      <p:cBhvr additive="base">
                                        <p:cTn id="20" dur="500" fill="hold"/>
                                        <p:tgtEl>
                                          <p:spTgt spid="41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26"/>
                                        </p:tgtEl>
                                        <p:attrNameLst>
                                          <p:attrName>style.visibility</p:attrName>
                                        </p:attrNameLst>
                                      </p:cBhvr>
                                      <p:to>
                                        <p:strVal val="visible"/>
                                      </p:to>
                                    </p:set>
                                    <p:anim calcmode="lin" valueType="num">
                                      <p:cBhvr additive="base">
                                        <p:cTn id="25" dur="500" fill="hold"/>
                                        <p:tgtEl>
                                          <p:spTgt spid="4126"/>
                                        </p:tgtEl>
                                        <p:attrNameLst>
                                          <p:attrName>ppt_x</p:attrName>
                                        </p:attrNameLst>
                                      </p:cBhvr>
                                      <p:tavLst>
                                        <p:tav tm="0">
                                          <p:val>
                                            <p:strVal val="#ppt_x"/>
                                          </p:val>
                                        </p:tav>
                                        <p:tav tm="100000">
                                          <p:val>
                                            <p:strVal val="#ppt_x"/>
                                          </p:val>
                                        </p:tav>
                                      </p:tavLst>
                                    </p:anim>
                                    <p:anim calcmode="lin" valueType="num">
                                      <p:cBhvr additive="base">
                                        <p:cTn id="26" dur="500" fill="hold"/>
                                        <p:tgtEl>
                                          <p:spTgt spid="41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14"/>
                                        </p:tgtEl>
                                        <p:attrNameLst>
                                          <p:attrName>style.visibility</p:attrName>
                                        </p:attrNameLst>
                                      </p:cBhvr>
                                      <p:to>
                                        <p:strVal val="visible"/>
                                      </p:to>
                                    </p:set>
                                    <p:anim calcmode="lin" valueType="num">
                                      <p:cBhvr additive="base">
                                        <p:cTn id="31" dur="500" fill="hold"/>
                                        <p:tgtEl>
                                          <p:spTgt spid="4114"/>
                                        </p:tgtEl>
                                        <p:attrNameLst>
                                          <p:attrName>ppt_x</p:attrName>
                                        </p:attrNameLst>
                                      </p:cBhvr>
                                      <p:tavLst>
                                        <p:tav tm="0">
                                          <p:val>
                                            <p:strVal val="#ppt_x"/>
                                          </p:val>
                                        </p:tav>
                                        <p:tav tm="100000">
                                          <p:val>
                                            <p:strVal val="#ppt_x"/>
                                          </p:val>
                                        </p:tav>
                                      </p:tavLst>
                                    </p:anim>
                                    <p:anim calcmode="lin" valueType="num">
                                      <p:cBhvr additive="base">
                                        <p:cTn id="32" dur="500" fill="hold"/>
                                        <p:tgtEl>
                                          <p:spTgt spid="41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00"/>
                                        </p:tgtEl>
                                        <p:attrNameLst>
                                          <p:attrName>style.visibility</p:attrName>
                                        </p:attrNameLst>
                                      </p:cBhvr>
                                      <p:to>
                                        <p:strVal val="visible"/>
                                      </p:to>
                                    </p:set>
                                    <p:anim calcmode="lin" valueType="num">
                                      <p:cBhvr additive="base">
                                        <p:cTn id="37" dur="500" fill="hold"/>
                                        <p:tgtEl>
                                          <p:spTgt spid="4100"/>
                                        </p:tgtEl>
                                        <p:attrNameLst>
                                          <p:attrName>ppt_x</p:attrName>
                                        </p:attrNameLst>
                                      </p:cBhvr>
                                      <p:tavLst>
                                        <p:tav tm="0">
                                          <p:val>
                                            <p:strVal val="#ppt_x"/>
                                          </p:val>
                                        </p:tav>
                                        <p:tav tm="100000">
                                          <p:val>
                                            <p:strVal val="#ppt_x"/>
                                          </p:val>
                                        </p:tav>
                                      </p:tavLst>
                                    </p:anim>
                                    <p:anim calcmode="lin" valueType="num">
                                      <p:cBhvr additive="base">
                                        <p:cTn id="3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122"/>
                                        </p:tgtEl>
                                        <p:attrNameLst>
                                          <p:attrName>style.visibility</p:attrName>
                                        </p:attrNameLst>
                                      </p:cBhvr>
                                      <p:to>
                                        <p:strVal val="visible"/>
                                      </p:to>
                                    </p:set>
                                    <p:anim calcmode="lin" valueType="num">
                                      <p:cBhvr additive="base">
                                        <p:cTn id="43" dur="500" fill="hold"/>
                                        <p:tgtEl>
                                          <p:spTgt spid="4122"/>
                                        </p:tgtEl>
                                        <p:attrNameLst>
                                          <p:attrName>ppt_x</p:attrName>
                                        </p:attrNameLst>
                                      </p:cBhvr>
                                      <p:tavLst>
                                        <p:tav tm="0">
                                          <p:val>
                                            <p:strVal val="#ppt_x"/>
                                          </p:val>
                                        </p:tav>
                                        <p:tav tm="100000">
                                          <p:val>
                                            <p:strVal val="#ppt_x"/>
                                          </p:val>
                                        </p:tav>
                                      </p:tavLst>
                                    </p:anim>
                                    <p:anim calcmode="lin" valueType="num">
                                      <p:cBhvr additive="base">
                                        <p:cTn id="44" dur="500" fill="hold"/>
                                        <p:tgtEl>
                                          <p:spTgt spid="41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106"/>
                                        </p:tgtEl>
                                        <p:attrNameLst>
                                          <p:attrName>style.visibility</p:attrName>
                                        </p:attrNameLst>
                                      </p:cBhvr>
                                      <p:to>
                                        <p:strVal val="visible"/>
                                      </p:to>
                                    </p:set>
                                    <p:anim calcmode="lin" valueType="num">
                                      <p:cBhvr additive="base">
                                        <p:cTn id="49" dur="500" fill="hold"/>
                                        <p:tgtEl>
                                          <p:spTgt spid="4106"/>
                                        </p:tgtEl>
                                        <p:attrNameLst>
                                          <p:attrName>ppt_x</p:attrName>
                                        </p:attrNameLst>
                                      </p:cBhvr>
                                      <p:tavLst>
                                        <p:tav tm="0">
                                          <p:val>
                                            <p:strVal val="#ppt_x"/>
                                          </p:val>
                                        </p:tav>
                                        <p:tav tm="100000">
                                          <p:val>
                                            <p:strVal val="#ppt_x"/>
                                          </p:val>
                                        </p:tav>
                                      </p:tavLst>
                                    </p:anim>
                                    <p:anim calcmode="lin" valueType="num">
                                      <p:cBhvr additive="base">
                                        <p:cTn id="50"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134"/>
                                        </p:tgtEl>
                                        <p:attrNameLst>
                                          <p:attrName>style.visibility</p:attrName>
                                        </p:attrNameLst>
                                      </p:cBhvr>
                                      <p:to>
                                        <p:strVal val="visible"/>
                                      </p:to>
                                    </p:set>
                                    <p:anim calcmode="lin" valueType="num">
                                      <p:cBhvr additive="base">
                                        <p:cTn id="55" dur="500" fill="hold"/>
                                        <p:tgtEl>
                                          <p:spTgt spid="4134"/>
                                        </p:tgtEl>
                                        <p:attrNameLst>
                                          <p:attrName>ppt_x</p:attrName>
                                        </p:attrNameLst>
                                      </p:cBhvr>
                                      <p:tavLst>
                                        <p:tav tm="0">
                                          <p:val>
                                            <p:strVal val="#ppt_x"/>
                                          </p:val>
                                        </p:tav>
                                        <p:tav tm="100000">
                                          <p:val>
                                            <p:strVal val="#ppt_x"/>
                                          </p:val>
                                        </p:tav>
                                      </p:tavLst>
                                    </p:anim>
                                    <p:anim calcmode="lin" valueType="num">
                                      <p:cBhvr additive="base">
                                        <p:cTn id="56" dur="500" fill="hold"/>
                                        <p:tgtEl>
                                          <p:spTgt spid="41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118"/>
                                        </p:tgtEl>
                                        <p:attrNameLst>
                                          <p:attrName>style.visibility</p:attrName>
                                        </p:attrNameLst>
                                      </p:cBhvr>
                                      <p:to>
                                        <p:strVal val="visible"/>
                                      </p:to>
                                    </p:set>
                                    <p:anim calcmode="lin" valueType="num">
                                      <p:cBhvr additive="base">
                                        <p:cTn id="61" dur="500" fill="hold"/>
                                        <p:tgtEl>
                                          <p:spTgt spid="4118"/>
                                        </p:tgtEl>
                                        <p:attrNameLst>
                                          <p:attrName>ppt_x</p:attrName>
                                        </p:attrNameLst>
                                      </p:cBhvr>
                                      <p:tavLst>
                                        <p:tav tm="0">
                                          <p:val>
                                            <p:strVal val="#ppt_x"/>
                                          </p:val>
                                        </p:tav>
                                        <p:tav tm="100000">
                                          <p:val>
                                            <p:strVal val="#ppt_x"/>
                                          </p:val>
                                        </p:tav>
                                      </p:tavLst>
                                    </p:anim>
                                    <p:anim calcmode="lin" valueType="num">
                                      <p:cBhvr additive="base">
                                        <p:cTn id="62" dur="500" fill="hold"/>
                                        <p:tgtEl>
                                          <p:spTgt spid="41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124"/>
                                        </p:tgtEl>
                                        <p:attrNameLst>
                                          <p:attrName>style.visibility</p:attrName>
                                        </p:attrNameLst>
                                      </p:cBhvr>
                                      <p:to>
                                        <p:strVal val="visible"/>
                                      </p:to>
                                    </p:set>
                                    <p:anim calcmode="lin" valueType="num">
                                      <p:cBhvr additive="base">
                                        <p:cTn id="67" dur="500" fill="hold"/>
                                        <p:tgtEl>
                                          <p:spTgt spid="4124"/>
                                        </p:tgtEl>
                                        <p:attrNameLst>
                                          <p:attrName>ppt_x</p:attrName>
                                        </p:attrNameLst>
                                      </p:cBhvr>
                                      <p:tavLst>
                                        <p:tav tm="0">
                                          <p:val>
                                            <p:strVal val="#ppt_x"/>
                                          </p:val>
                                        </p:tav>
                                        <p:tav tm="100000">
                                          <p:val>
                                            <p:strVal val="#ppt_x"/>
                                          </p:val>
                                        </p:tav>
                                      </p:tavLst>
                                    </p:anim>
                                    <p:anim calcmode="lin" valueType="num">
                                      <p:cBhvr additive="base">
                                        <p:cTn id="68" dur="500" fill="hold"/>
                                        <p:tgtEl>
                                          <p:spTgt spid="41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140"/>
                                        </p:tgtEl>
                                        <p:attrNameLst>
                                          <p:attrName>style.visibility</p:attrName>
                                        </p:attrNameLst>
                                      </p:cBhvr>
                                      <p:to>
                                        <p:strVal val="visible"/>
                                      </p:to>
                                    </p:set>
                                    <p:anim calcmode="lin" valueType="num">
                                      <p:cBhvr additive="base">
                                        <p:cTn id="73" dur="500" fill="hold"/>
                                        <p:tgtEl>
                                          <p:spTgt spid="4140"/>
                                        </p:tgtEl>
                                        <p:attrNameLst>
                                          <p:attrName>ppt_x</p:attrName>
                                        </p:attrNameLst>
                                      </p:cBhvr>
                                      <p:tavLst>
                                        <p:tav tm="0">
                                          <p:val>
                                            <p:strVal val="#ppt_x"/>
                                          </p:val>
                                        </p:tav>
                                        <p:tav tm="100000">
                                          <p:val>
                                            <p:strVal val="#ppt_x"/>
                                          </p:val>
                                        </p:tav>
                                      </p:tavLst>
                                    </p:anim>
                                    <p:anim calcmode="lin" valueType="num">
                                      <p:cBhvr additive="base">
                                        <p:cTn id="74" dur="500" fill="hold"/>
                                        <p:tgtEl>
                                          <p:spTgt spid="414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142"/>
                                        </p:tgtEl>
                                        <p:attrNameLst>
                                          <p:attrName>style.visibility</p:attrName>
                                        </p:attrNameLst>
                                      </p:cBhvr>
                                      <p:to>
                                        <p:strVal val="visible"/>
                                      </p:to>
                                    </p:set>
                                    <p:anim calcmode="lin" valueType="num">
                                      <p:cBhvr additive="base">
                                        <p:cTn id="79" dur="500" fill="hold"/>
                                        <p:tgtEl>
                                          <p:spTgt spid="4142"/>
                                        </p:tgtEl>
                                        <p:attrNameLst>
                                          <p:attrName>ppt_x</p:attrName>
                                        </p:attrNameLst>
                                      </p:cBhvr>
                                      <p:tavLst>
                                        <p:tav tm="0">
                                          <p:val>
                                            <p:strVal val="#ppt_x"/>
                                          </p:val>
                                        </p:tav>
                                        <p:tav tm="100000">
                                          <p:val>
                                            <p:strVal val="#ppt_x"/>
                                          </p:val>
                                        </p:tav>
                                      </p:tavLst>
                                    </p:anim>
                                    <p:anim calcmode="lin" valueType="num">
                                      <p:cBhvr additive="base">
                                        <p:cTn id="80" dur="500" fill="hold"/>
                                        <p:tgtEl>
                                          <p:spTgt spid="414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116"/>
                                        </p:tgtEl>
                                        <p:attrNameLst>
                                          <p:attrName>style.visibility</p:attrName>
                                        </p:attrNameLst>
                                      </p:cBhvr>
                                      <p:to>
                                        <p:strVal val="visible"/>
                                      </p:to>
                                    </p:set>
                                    <p:anim calcmode="lin" valueType="num">
                                      <p:cBhvr additive="base">
                                        <p:cTn id="85" dur="500" fill="hold"/>
                                        <p:tgtEl>
                                          <p:spTgt spid="4116"/>
                                        </p:tgtEl>
                                        <p:attrNameLst>
                                          <p:attrName>ppt_x</p:attrName>
                                        </p:attrNameLst>
                                      </p:cBhvr>
                                      <p:tavLst>
                                        <p:tav tm="0">
                                          <p:val>
                                            <p:strVal val="#ppt_x"/>
                                          </p:val>
                                        </p:tav>
                                        <p:tav tm="100000">
                                          <p:val>
                                            <p:strVal val="#ppt_x"/>
                                          </p:val>
                                        </p:tav>
                                      </p:tavLst>
                                    </p:anim>
                                    <p:anim calcmode="lin" valueType="num">
                                      <p:cBhvr additive="base">
                                        <p:cTn id="86" dur="500" fill="hold"/>
                                        <p:tgtEl>
                                          <p:spTgt spid="41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4130"/>
                                        </p:tgtEl>
                                        <p:attrNameLst>
                                          <p:attrName>style.visibility</p:attrName>
                                        </p:attrNameLst>
                                      </p:cBhvr>
                                      <p:to>
                                        <p:strVal val="visible"/>
                                      </p:to>
                                    </p:set>
                                    <p:animEffect transition="in" filter="wipe(down)">
                                      <p:cBhvr>
                                        <p:cTn id="91" dur="580">
                                          <p:stCondLst>
                                            <p:cond delay="0"/>
                                          </p:stCondLst>
                                        </p:cTn>
                                        <p:tgtEl>
                                          <p:spTgt spid="4130"/>
                                        </p:tgtEl>
                                      </p:cBhvr>
                                    </p:animEffect>
                                    <p:anim calcmode="lin" valueType="num">
                                      <p:cBhvr>
                                        <p:cTn id="92" dur="1822" tmFilter="0,0; 0.14,0.36; 0.43,0.73; 0.71,0.91; 1.0,1.0">
                                          <p:stCondLst>
                                            <p:cond delay="0"/>
                                          </p:stCondLst>
                                        </p:cTn>
                                        <p:tgtEl>
                                          <p:spTgt spid="4130"/>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4130"/>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4130"/>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4130"/>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4130"/>
                                        </p:tgtEl>
                                        <p:attrNameLst>
                                          <p:attrName>ppt_y</p:attrName>
                                        </p:attrNameLst>
                                      </p:cBhvr>
                                      <p:tavLst>
                                        <p:tav tm="0" fmla="#ppt_y-sin(pi*$)/81">
                                          <p:val>
                                            <p:fltVal val="0"/>
                                          </p:val>
                                        </p:tav>
                                        <p:tav tm="100000">
                                          <p:val>
                                            <p:fltVal val="1"/>
                                          </p:val>
                                        </p:tav>
                                      </p:tavLst>
                                    </p:anim>
                                    <p:animScale>
                                      <p:cBhvr>
                                        <p:cTn id="97" dur="26">
                                          <p:stCondLst>
                                            <p:cond delay="650"/>
                                          </p:stCondLst>
                                        </p:cTn>
                                        <p:tgtEl>
                                          <p:spTgt spid="4130"/>
                                        </p:tgtEl>
                                      </p:cBhvr>
                                      <p:to x="100000" y="60000"/>
                                    </p:animScale>
                                    <p:animScale>
                                      <p:cBhvr>
                                        <p:cTn id="98" dur="166" decel="50000">
                                          <p:stCondLst>
                                            <p:cond delay="676"/>
                                          </p:stCondLst>
                                        </p:cTn>
                                        <p:tgtEl>
                                          <p:spTgt spid="4130"/>
                                        </p:tgtEl>
                                      </p:cBhvr>
                                      <p:to x="100000" y="100000"/>
                                    </p:animScale>
                                    <p:animScale>
                                      <p:cBhvr>
                                        <p:cTn id="99" dur="26">
                                          <p:stCondLst>
                                            <p:cond delay="1312"/>
                                          </p:stCondLst>
                                        </p:cTn>
                                        <p:tgtEl>
                                          <p:spTgt spid="4130"/>
                                        </p:tgtEl>
                                      </p:cBhvr>
                                      <p:to x="100000" y="80000"/>
                                    </p:animScale>
                                    <p:animScale>
                                      <p:cBhvr>
                                        <p:cTn id="100" dur="166" decel="50000">
                                          <p:stCondLst>
                                            <p:cond delay="1338"/>
                                          </p:stCondLst>
                                        </p:cTn>
                                        <p:tgtEl>
                                          <p:spTgt spid="4130"/>
                                        </p:tgtEl>
                                      </p:cBhvr>
                                      <p:to x="100000" y="100000"/>
                                    </p:animScale>
                                    <p:animScale>
                                      <p:cBhvr>
                                        <p:cTn id="101" dur="26">
                                          <p:stCondLst>
                                            <p:cond delay="1642"/>
                                          </p:stCondLst>
                                        </p:cTn>
                                        <p:tgtEl>
                                          <p:spTgt spid="4130"/>
                                        </p:tgtEl>
                                      </p:cBhvr>
                                      <p:to x="100000" y="90000"/>
                                    </p:animScale>
                                    <p:animScale>
                                      <p:cBhvr>
                                        <p:cTn id="102" dur="166" decel="50000">
                                          <p:stCondLst>
                                            <p:cond delay="1668"/>
                                          </p:stCondLst>
                                        </p:cTn>
                                        <p:tgtEl>
                                          <p:spTgt spid="4130"/>
                                        </p:tgtEl>
                                      </p:cBhvr>
                                      <p:to x="100000" y="100000"/>
                                    </p:animScale>
                                    <p:animScale>
                                      <p:cBhvr>
                                        <p:cTn id="103" dur="26">
                                          <p:stCondLst>
                                            <p:cond delay="1808"/>
                                          </p:stCondLst>
                                        </p:cTn>
                                        <p:tgtEl>
                                          <p:spTgt spid="4130"/>
                                        </p:tgtEl>
                                      </p:cBhvr>
                                      <p:to x="100000" y="95000"/>
                                    </p:animScale>
                                    <p:animScale>
                                      <p:cBhvr>
                                        <p:cTn id="104" dur="166" decel="50000">
                                          <p:stCondLst>
                                            <p:cond delay="1834"/>
                                          </p:stCondLst>
                                        </p:cTn>
                                        <p:tgtEl>
                                          <p:spTgt spid="41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F10C3-C4E8-468F-A95A-8215BA5A61C8}"/>
              </a:ext>
            </a:extLst>
          </p:cNvPr>
          <p:cNvSpPr>
            <a:spLocks noGrp="1"/>
          </p:cNvSpPr>
          <p:nvPr>
            <p:ph type="title"/>
          </p:nvPr>
        </p:nvSpPr>
        <p:spPr>
          <a:xfrm>
            <a:off x="4825218" y="629268"/>
            <a:ext cx="7366762" cy="1286160"/>
          </a:xfrm>
        </p:spPr>
        <p:txBody>
          <a:bodyPr anchor="b">
            <a:noAutofit/>
          </a:bodyPr>
          <a:lstStyle/>
          <a:p>
            <a:pPr algn="ctr"/>
            <a:r>
              <a:rPr lang="en-US" sz="6000" b="1" dirty="0">
                <a:solidFill>
                  <a:schemeClr val="accent1"/>
                </a:solidFill>
                <a:latin typeface="Comic Sans MS" panose="030F0702030302020204" pitchFamily="66" charset="0"/>
              </a:rPr>
              <a:t>Why We Don’t Ask For Volunteers</a:t>
            </a:r>
          </a:p>
        </p:txBody>
      </p:sp>
      <p:pic>
        <p:nvPicPr>
          <p:cNvPr id="3076" name="Picture 4" descr="Image result for volunteers">
            <a:extLst>
              <a:ext uri="{FF2B5EF4-FFF2-40B4-BE49-F238E27FC236}">
                <a16:creationId xmlns:a16="http://schemas.microsoft.com/office/drawing/2014/main" id="{6F8FA919-336C-4279-8579-0870252F36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20" r="36684"/>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4A423"/>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E172AD-215C-411F-B08A-9A61302A2DC9}"/>
              </a:ext>
            </a:extLst>
          </p:cNvPr>
          <p:cNvSpPr>
            <a:spLocks noGrp="1"/>
          </p:cNvSpPr>
          <p:nvPr>
            <p:ph idx="1"/>
          </p:nvPr>
        </p:nvSpPr>
        <p:spPr>
          <a:xfrm>
            <a:off x="5080934" y="2115117"/>
            <a:ext cx="6586489" cy="4742881"/>
          </a:xfrm>
        </p:spPr>
        <p:txBody>
          <a:bodyPr>
            <a:normAutofit lnSpcReduction="10000"/>
          </a:bodyPr>
          <a:lstStyle/>
          <a:p>
            <a:r>
              <a:rPr lang="en-US" sz="2000" dirty="0"/>
              <a:t>FEAR</a:t>
            </a:r>
          </a:p>
          <a:p>
            <a:pPr lvl="1"/>
            <a:r>
              <a:rPr lang="en-US" sz="1600" dirty="0"/>
              <a:t>We fear they may take over</a:t>
            </a:r>
          </a:p>
          <a:p>
            <a:pPr lvl="1"/>
            <a:r>
              <a:rPr lang="en-US" sz="1600" dirty="0"/>
              <a:t>Fear that they don’t know what we know and they will mess everything up</a:t>
            </a:r>
          </a:p>
          <a:p>
            <a:r>
              <a:rPr lang="en-US" sz="2000" dirty="0"/>
              <a:t>We feel they may not be qualified</a:t>
            </a:r>
          </a:p>
          <a:p>
            <a:r>
              <a:rPr lang="en-US" sz="2000" dirty="0"/>
              <a:t>We don’t like talking to people</a:t>
            </a:r>
          </a:p>
          <a:p>
            <a:r>
              <a:rPr lang="en-US" sz="2000" dirty="0"/>
              <a:t>Prejudge - We don’t like the way they dress or look</a:t>
            </a:r>
          </a:p>
          <a:p>
            <a:pPr lvl="1"/>
            <a:r>
              <a:rPr lang="en-US" sz="1600" dirty="0"/>
              <a:t>We heard that they are homeless or in transition</a:t>
            </a:r>
          </a:p>
          <a:p>
            <a:r>
              <a:rPr lang="en-US" sz="2000" dirty="0"/>
              <a:t>We feel  they are not dependable</a:t>
            </a:r>
          </a:p>
          <a:p>
            <a:r>
              <a:rPr lang="en-US" sz="2000" dirty="0"/>
              <a:t>They are not a PTA member</a:t>
            </a:r>
          </a:p>
          <a:p>
            <a:r>
              <a:rPr lang="en-US" sz="2000" dirty="0"/>
              <a:t>They told me NO before</a:t>
            </a:r>
          </a:p>
          <a:p>
            <a:r>
              <a:rPr lang="en-US" sz="2000" dirty="0"/>
              <a:t>I really don’t know what I’m doing and I may give the wrong information</a:t>
            </a:r>
          </a:p>
          <a:p>
            <a:r>
              <a:rPr lang="en-US" sz="2000" dirty="0"/>
              <a:t>Their child is leaving the school next year</a:t>
            </a:r>
          </a:p>
          <a:p>
            <a:endParaRPr lang="en-US" sz="2000" dirty="0"/>
          </a:p>
          <a:p>
            <a:endParaRPr lang="en-US" sz="2000" dirty="0"/>
          </a:p>
          <a:p>
            <a:endParaRPr lang="en-US" sz="2000" dirty="0"/>
          </a:p>
        </p:txBody>
      </p:sp>
    </p:spTree>
    <p:extLst>
      <p:ext uri="{BB962C8B-B14F-4D97-AF65-F5344CB8AC3E}">
        <p14:creationId xmlns:p14="http://schemas.microsoft.com/office/powerpoint/2010/main" val="2893264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F10C3-C4E8-468F-A95A-8215BA5A61C8}"/>
              </a:ext>
            </a:extLst>
          </p:cNvPr>
          <p:cNvSpPr>
            <a:spLocks noGrp="1"/>
          </p:cNvSpPr>
          <p:nvPr>
            <p:ph type="title"/>
          </p:nvPr>
        </p:nvSpPr>
        <p:spPr>
          <a:xfrm>
            <a:off x="4965430" y="629268"/>
            <a:ext cx="6586491" cy="1286160"/>
          </a:xfrm>
        </p:spPr>
        <p:txBody>
          <a:bodyPr anchor="b">
            <a:noAutofit/>
          </a:bodyPr>
          <a:lstStyle/>
          <a:p>
            <a:r>
              <a:rPr lang="en-US" sz="6000" b="1" dirty="0">
                <a:solidFill>
                  <a:schemeClr val="accent1"/>
                </a:solidFill>
                <a:latin typeface="Comic Sans MS" panose="030F0702030302020204" pitchFamily="66" charset="0"/>
              </a:rPr>
              <a:t>Reasons Why </a:t>
            </a:r>
            <a:br>
              <a:rPr lang="en-US" sz="6000" b="1" dirty="0">
                <a:solidFill>
                  <a:schemeClr val="accent1"/>
                </a:solidFill>
                <a:latin typeface="Comic Sans MS" panose="030F0702030302020204" pitchFamily="66" charset="0"/>
              </a:rPr>
            </a:br>
            <a:r>
              <a:rPr lang="en-US" sz="6000" b="1" dirty="0">
                <a:solidFill>
                  <a:schemeClr val="accent1"/>
                </a:solidFill>
                <a:latin typeface="Comic Sans MS" panose="030F0702030302020204" pitchFamily="66" charset="0"/>
              </a:rPr>
              <a:t>People Volunteer</a:t>
            </a:r>
          </a:p>
        </p:txBody>
      </p:sp>
      <p:pic>
        <p:nvPicPr>
          <p:cNvPr id="3076" name="Picture 4" descr="Image result for volunteers">
            <a:extLst>
              <a:ext uri="{FF2B5EF4-FFF2-40B4-BE49-F238E27FC236}">
                <a16:creationId xmlns:a16="http://schemas.microsoft.com/office/drawing/2014/main" id="{6F8FA919-336C-4279-8579-0870252F36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20" r="36684"/>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4A423"/>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E172AD-215C-411F-B08A-9A61302A2DC9}"/>
              </a:ext>
            </a:extLst>
          </p:cNvPr>
          <p:cNvSpPr>
            <a:spLocks noGrp="1"/>
          </p:cNvSpPr>
          <p:nvPr>
            <p:ph idx="1"/>
          </p:nvPr>
        </p:nvSpPr>
        <p:spPr>
          <a:xfrm>
            <a:off x="4965430" y="2115117"/>
            <a:ext cx="6586489" cy="4742881"/>
          </a:xfrm>
        </p:spPr>
        <p:txBody>
          <a:bodyPr>
            <a:normAutofit/>
          </a:bodyPr>
          <a:lstStyle/>
          <a:p>
            <a:r>
              <a:rPr lang="en-US" sz="2000" dirty="0"/>
              <a:t>To feel connected to a cause or purpose </a:t>
            </a:r>
          </a:p>
          <a:p>
            <a:r>
              <a:rPr lang="en-US" sz="2000" dirty="0"/>
              <a:t>They have a personal interest or want to receive personal gratification</a:t>
            </a:r>
          </a:p>
          <a:p>
            <a:r>
              <a:rPr lang="en-US" sz="2000" dirty="0"/>
              <a:t>To receive personal recognition</a:t>
            </a:r>
          </a:p>
          <a:p>
            <a:r>
              <a:rPr lang="en-US" sz="2000" dirty="0"/>
              <a:t>They have a need to feel wanted or needed</a:t>
            </a:r>
          </a:p>
          <a:p>
            <a:r>
              <a:rPr lang="en-US" sz="2000" dirty="0"/>
              <a:t>To have an impact in the community or association</a:t>
            </a:r>
          </a:p>
          <a:p>
            <a:r>
              <a:rPr lang="en-US" sz="2000" dirty="0"/>
              <a:t>To build their resume or explore a career</a:t>
            </a:r>
          </a:p>
          <a:p>
            <a:r>
              <a:rPr lang="en-US" sz="2000" dirty="0"/>
              <a:t>To gain leadership skills</a:t>
            </a:r>
          </a:p>
          <a:p>
            <a:r>
              <a:rPr lang="en-US" sz="2000" dirty="0"/>
              <a:t>To learn something new</a:t>
            </a:r>
          </a:p>
          <a:p>
            <a:r>
              <a:rPr lang="en-US" sz="2000" dirty="0"/>
              <a:t>To meet new people and/or gain new friends</a:t>
            </a:r>
          </a:p>
          <a:p>
            <a:r>
              <a:rPr lang="en-US" sz="2000" dirty="0"/>
              <a:t>To feel good or proud</a:t>
            </a:r>
          </a:p>
          <a:p>
            <a:r>
              <a:rPr lang="en-US" sz="2000" dirty="0"/>
              <a:t>They have a passion for helping others</a:t>
            </a:r>
          </a:p>
          <a:p>
            <a:endParaRPr lang="en-US" sz="2000" dirty="0"/>
          </a:p>
          <a:p>
            <a:endParaRPr lang="en-US" sz="2000" dirty="0"/>
          </a:p>
        </p:txBody>
      </p:sp>
    </p:spTree>
    <p:extLst>
      <p:ext uri="{BB962C8B-B14F-4D97-AF65-F5344CB8AC3E}">
        <p14:creationId xmlns:p14="http://schemas.microsoft.com/office/powerpoint/2010/main" val="346719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AC8F-7AEE-4F89-ACCB-7CB0599E4D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0A23B8-2F88-4CEF-B1D1-C9F59B7F287E}"/>
              </a:ext>
            </a:extLst>
          </p:cNvPr>
          <p:cNvSpPr>
            <a:spLocks noGrp="1"/>
          </p:cNvSpPr>
          <p:nvPr>
            <p:ph idx="1"/>
          </p:nvPr>
        </p:nvSpPr>
        <p:spPr>
          <a:xfrm>
            <a:off x="5318100" y="1826874"/>
            <a:ext cx="6172200" cy="4873625"/>
          </a:xfrm>
        </p:spPr>
        <p:txBody>
          <a:bodyPr>
            <a:normAutofit/>
          </a:bodyPr>
          <a:lstStyle/>
          <a:p>
            <a:r>
              <a:rPr lang="en-US" dirty="0"/>
              <a:t>Parents of our students</a:t>
            </a:r>
          </a:p>
          <a:p>
            <a:pPr lvl="1"/>
            <a:r>
              <a:rPr lang="en-US" dirty="0"/>
              <a:t>Open House / Back to School Fair</a:t>
            </a:r>
          </a:p>
          <a:p>
            <a:r>
              <a:rPr lang="en-US" dirty="0"/>
              <a:t>Teachers from school</a:t>
            </a:r>
          </a:p>
          <a:p>
            <a:r>
              <a:rPr lang="en-US" dirty="0"/>
              <a:t>PTA members</a:t>
            </a:r>
          </a:p>
          <a:p>
            <a:r>
              <a:rPr lang="en-US" dirty="0"/>
              <a:t>Local Churches</a:t>
            </a:r>
          </a:p>
          <a:p>
            <a:r>
              <a:rPr lang="en-US" dirty="0"/>
              <a:t>Senior Assisted Living Homes</a:t>
            </a:r>
          </a:p>
          <a:p>
            <a:r>
              <a:rPr lang="en-US" dirty="0"/>
              <a:t>Meet them in the line at the grocery store</a:t>
            </a:r>
          </a:p>
          <a:p>
            <a:r>
              <a:rPr lang="en-US" dirty="0"/>
              <a:t>Local coffee shop</a:t>
            </a:r>
          </a:p>
        </p:txBody>
      </p:sp>
      <p:sp>
        <p:nvSpPr>
          <p:cNvPr id="4" name="Text Placeholder 3">
            <a:extLst>
              <a:ext uri="{FF2B5EF4-FFF2-40B4-BE49-F238E27FC236}">
                <a16:creationId xmlns:a16="http://schemas.microsoft.com/office/drawing/2014/main" id="{FD7F6BEB-2071-4B07-B9E2-995083C5B828}"/>
              </a:ext>
            </a:extLst>
          </p:cNvPr>
          <p:cNvSpPr>
            <a:spLocks noGrp="1"/>
          </p:cNvSpPr>
          <p:nvPr>
            <p:ph type="body" sz="half" idx="2"/>
          </p:nvPr>
        </p:nvSpPr>
        <p:spPr>
          <a:xfrm>
            <a:off x="0" y="2057399"/>
            <a:ext cx="4772025" cy="4643099"/>
          </a:xfrm>
        </p:spPr>
        <p:txBody>
          <a:bodyPr/>
          <a:lstStyle/>
          <a:p>
            <a:r>
              <a:rPr lang="en-US" sz="3800" b="1" dirty="0">
                <a:solidFill>
                  <a:srgbClr val="0070C0"/>
                </a:solidFill>
                <a:latin typeface="Comic Sans MS" panose="030F0702030302020204" pitchFamily="66" charset="0"/>
              </a:rPr>
              <a:t>Volunteers Provide:</a:t>
            </a:r>
          </a:p>
          <a:p>
            <a:pPr marL="285750" indent="-285750">
              <a:buFont typeface="Arial" panose="020B0604020202020204" pitchFamily="34" charset="0"/>
              <a:buChar char="•"/>
            </a:pPr>
            <a:r>
              <a:rPr lang="en-US" sz="2000" b="1" dirty="0">
                <a:solidFill>
                  <a:srgbClr val="0070C0"/>
                </a:solidFill>
                <a:latin typeface="Comic Sans MS" panose="030F0702030302020204" pitchFamily="66" charset="0"/>
              </a:rPr>
              <a:t>Information</a:t>
            </a:r>
          </a:p>
          <a:p>
            <a:pPr marL="285750" indent="-285750">
              <a:buFont typeface="Arial" panose="020B0604020202020204" pitchFamily="34" charset="0"/>
              <a:buChar char="•"/>
            </a:pPr>
            <a:r>
              <a:rPr lang="en-US" sz="2000" b="1" dirty="0">
                <a:solidFill>
                  <a:srgbClr val="0070C0"/>
                </a:solidFill>
                <a:latin typeface="Comic Sans MS" panose="030F0702030302020204" pitchFamily="66" charset="0"/>
              </a:rPr>
              <a:t>Talents</a:t>
            </a:r>
          </a:p>
          <a:p>
            <a:pPr marL="285750" indent="-285750">
              <a:buFont typeface="Arial" panose="020B0604020202020204" pitchFamily="34" charset="0"/>
              <a:buChar char="•"/>
            </a:pPr>
            <a:r>
              <a:rPr lang="en-US" sz="2000" b="1" dirty="0">
                <a:solidFill>
                  <a:srgbClr val="0070C0"/>
                </a:solidFill>
                <a:latin typeface="Comic Sans MS" panose="030F0702030302020204" pitchFamily="66" charset="0"/>
              </a:rPr>
              <a:t>Support</a:t>
            </a:r>
          </a:p>
          <a:p>
            <a:pPr marL="285750" indent="-285750">
              <a:buFont typeface="Arial" panose="020B0604020202020204" pitchFamily="34" charset="0"/>
              <a:buChar char="•"/>
            </a:pPr>
            <a:r>
              <a:rPr lang="en-US" sz="2000" b="1" dirty="0">
                <a:solidFill>
                  <a:srgbClr val="0070C0"/>
                </a:solidFill>
                <a:latin typeface="Comic Sans MS" panose="030F0702030302020204" pitchFamily="66" charset="0"/>
              </a:rPr>
              <a:t>Leadership</a:t>
            </a:r>
          </a:p>
          <a:p>
            <a:pPr marL="285750" indent="-285750">
              <a:buFont typeface="Arial" panose="020B0604020202020204" pitchFamily="34" charset="0"/>
              <a:buChar char="•"/>
            </a:pPr>
            <a:r>
              <a:rPr lang="en-US" sz="2000" b="1" dirty="0">
                <a:solidFill>
                  <a:srgbClr val="0070C0"/>
                </a:solidFill>
                <a:latin typeface="Comic Sans MS" panose="030F0702030302020204" pitchFamily="66" charset="0"/>
              </a:rPr>
              <a:t>Manpower</a:t>
            </a:r>
          </a:p>
          <a:p>
            <a:pPr marL="285750" indent="-285750">
              <a:buFont typeface="Arial" panose="020B0604020202020204" pitchFamily="34" charset="0"/>
              <a:buChar char="•"/>
            </a:pPr>
            <a:r>
              <a:rPr lang="en-US" sz="2000" b="1" dirty="0">
                <a:solidFill>
                  <a:srgbClr val="0070C0"/>
                </a:solidFill>
                <a:latin typeface="Comic Sans MS" panose="030F0702030302020204" pitchFamily="66" charset="0"/>
              </a:rPr>
              <a:t>Help</a:t>
            </a:r>
          </a:p>
          <a:p>
            <a:pPr marL="285750" indent="-285750">
              <a:buFont typeface="Arial" panose="020B0604020202020204" pitchFamily="34" charset="0"/>
              <a:buChar char="•"/>
            </a:pPr>
            <a:r>
              <a:rPr lang="en-US" sz="2000" b="1" dirty="0">
                <a:solidFill>
                  <a:srgbClr val="0070C0"/>
                </a:solidFill>
                <a:latin typeface="Comic Sans MS" panose="030F0702030302020204" pitchFamily="66" charset="0"/>
              </a:rPr>
              <a:t>Organization</a:t>
            </a:r>
          </a:p>
          <a:p>
            <a:pPr marL="285750" indent="-285750">
              <a:buFont typeface="Arial" panose="020B0604020202020204" pitchFamily="34" charset="0"/>
              <a:buChar char="•"/>
            </a:pPr>
            <a:r>
              <a:rPr lang="en-US" sz="2000" b="1" dirty="0">
                <a:solidFill>
                  <a:srgbClr val="0070C0"/>
                </a:solidFill>
                <a:latin typeface="Comic Sans MS" panose="030F0702030302020204" pitchFamily="66" charset="0"/>
              </a:rPr>
              <a:t>Details</a:t>
            </a:r>
          </a:p>
          <a:p>
            <a:pPr marL="285750" indent="-285750">
              <a:buFont typeface="Arial" panose="020B0604020202020204" pitchFamily="34" charset="0"/>
              <a:buChar char="•"/>
            </a:pPr>
            <a:r>
              <a:rPr lang="en-US" sz="2000" b="1" dirty="0">
                <a:solidFill>
                  <a:srgbClr val="0070C0"/>
                </a:solidFill>
                <a:latin typeface="Comic Sans MS" panose="030F0702030302020204" pitchFamily="66" charset="0"/>
              </a:rPr>
              <a:t>Vision</a:t>
            </a:r>
          </a:p>
          <a:p>
            <a:pPr marL="285750" indent="-285750">
              <a:buFont typeface="Arial" panose="020B0604020202020204" pitchFamily="34" charset="0"/>
              <a:buChar char="•"/>
            </a:pPr>
            <a:r>
              <a:rPr lang="en-US" sz="2000" b="1" dirty="0">
                <a:solidFill>
                  <a:srgbClr val="0070C0"/>
                </a:solidFill>
                <a:latin typeface="Comic Sans MS" panose="030F0702030302020204" pitchFamily="66" charset="0"/>
              </a:rPr>
              <a:t>Customer Service</a:t>
            </a:r>
          </a:p>
          <a:p>
            <a:endParaRPr lang="en-US" dirty="0">
              <a:latin typeface="Comic Sans MS" panose="030F0702030302020204" pitchFamily="66" charset="0"/>
            </a:endParaRPr>
          </a:p>
        </p:txBody>
      </p:sp>
      <p:pic>
        <p:nvPicPr>
          <p:cNvPr id="4098" name="Picture 2" descr="Image result for volunteers">
            <a:extLst>
              <a:ext uri="{FF2B5EF4-FFF2-40B4-BE49-F238E27FC236}">
                <a16:creationId xmlns:a16="http://schemas.microsoft.com/office/drawing/2014/main" id="{406D8E3E-ABEC-48EB-8332-FD12F7771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772025" cy="2057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7CB50DE-EF3A-4479-8D9F-B234D5C57235}"/>
              </a:ext>
            </a:extLst>
          </p:cNvPr>
          <p:cNvSpPr txBox="1">
            <a:spLocks/>
          </p:cNvSpPr>
          <p:nvPr/>
        </p:nvSpPr>
        <p:spPr>
          <a:xfrm>
            <a:off x="5110954" y="614220"/>
            <a:ext cx="6586491" cy="12861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6000" b="1" dirty="0">
                <a:solidFill>
                  <a:schemeClr val="accent1"/>
                </a:solidFill>
                <a:latin typeface="Comic Sans MS" panose="030F0702030302020204" pitchFamily="66" charset="0"/>
              </a:rPr>
              <a:t>Where Do We </a:t>
            </a:r>
          </a:p>
          <a:p>
            <a:r>
              <a:rPr lang="en-US" sz="6000" b="1" dirty="0">
                <a:solidFill>
                  <a:schemeClr val="accent1"/>
                </a:solidFill>
                <a:latin typeface="Comic Sans MS" panose="030F0702030302020204" pitchFamily="66" charset="0"/>
              </a:rPr>
              <a:t>Get Volunteers</a:t>
            </a:r>
          </a:p>
        </p:txBody>
      </p:sp>
    </p:spTree>
    <p:extLst>
      <p:ext uri="{BB962C8B-B14F-4D97-AF65-F5344CB8AC3E}">
        <p14:creationId xmlns:p14="http://schemas.microsoft.com/office/powerpoint/2010/main" val="2476496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F07232-7470-4B47-9013-2132CD6AF95D}"/>
              </a:ext>
            </a:extLst>
          </p:cNvPr>
          <p:cNvSpPr>
            <a:spLocks noGrp="1"/>
          </p:cNvSpPr>
          <p:nvPr>
            <p:ph type="body" idx="1"/>
          </p:nvPr>
        </p:nvSpPr>
        <p:spPr>
          <a:xfrm>
            <a:off x="839788" y="1072255"/>
            <a:ext cx="5157787" cy="645023"/>
          </a:xfrm>
        </p:spPr>
        <p:txBody>
          <a:bodyPr/>
          <a:lstStyle/>
          <a:p>
            <a:pPr algn="ctr"/>
            <a:r>
              <a:rPr lang="en-US" u="sng" dirty="0">
                <a:latin typeface="Castellar" panose="020A0402060406010301" pitchFamily="18" charset="0"/>
              </a:rPr>
              <a:t>Don’ts</a:t>
            </a:r>
            <a:r>
              <a:rPr lang="en-US" dirty="0"/>
              <a:t> </a:t>
            </a:r>
          </a:p>
        </p:txBody>
      </p:sp>
      <p:sp>
        <p:nvSpPr>
          <p:cNvPr id="4" name="Content Placeholder 3">
            <a:extLst>
              <a:ext uri="{FF2B5EF4-FFF2-40B4-BE49-F238E27FC236}">
                <a16:creationId xmlns:a16="http://schemas.microsoft.com/office/drawing/2014/main" id="{D8286F53-DE0D-4778-A033-A8B3FA5751AF}"/>
              </a:ext>
            </a:extLst>
          </p:cNvPr>
          <p:cNvSpPr>
            <a:spLocks noGrp="1"/>
          </p:cNvSpPr>
          <p:nvPr>
            <p:ph sz="half" idx="2"/>
          </p:nvPr>
        </p:nvSpPr>
        <p:spPr>
          <a:xfrm>
            <a:off x="94207" y="1759480"/>
            <a:ext cx="5841185" cy="5086798"/>
          </a:xfrm>
        </p:spPr>
        <p:txBody>
          <a:bodyPr>
            <a:normAutofit fontScale="70000" lnSpcReduction="20000"/>
          </a:bodyPr>
          <a:lstStyle/>
          <a:p>
            <a:r>
              <a:rPr lang="en-US" dirty="0"/>
              <a:t>Be negative about PTA or Volunteering</a:t>
            </a:r>
          </a:p>
          <a:p>
            <a:r>
              <a:rPr lang="en-US" dirty="0"/>
              <a:t>Pre-Judge or assume</a:t>
            </a:r>
          </a:p>
          <a:p>
            <a:pPr lvl="1"/>
            <a:r>
              <a:rPr lang="en-US" dirty="0"/>
              <a:t>Don’t judge the parent based on what you know about their child(ren).</a:t>
            </a:r>
          </a:p>
          <a:p>
            <a:r>
              <a:rPr lang="en-US" dirty="0"/>
              <a:t>Take on tasks, events, meetings, confrontation, or projects alone</a:t>
            </a:r>
          </a:p>
          <a:p>
            <a:r>
              <a:rPr lang="en-US" dirty="0"/>
              <a:t>Harbor ill feelings or hold grudges</a:t>
            </a:r>
          </a:p>
          <a:p>
            <a:r>
              <a:rPr lang="en-US" dirty="0"/>
              <a:t>Get frustrated</a:t>
            </a:r>
          </a:p>
          <a:p>
            <a:r>
              <a:rPr lang="en-US" dirty="0"/>
              <a:t>Brag about previous or other volunteers</a:t>
            </a:r>
          </a:p>
          <a:p>
            <a:r>
              <a:rPr lang="en-US" dirty="0"/>
              <a:t>Toot your own horn</a:t>
            </a:r>
          </a:p>
          <a:p>
            <a:r>
              <a:rPr lang="en-US" dirty="0"/>
              <a:t>Ignore those who are helping </a:t>
            </a:r>
          </a:p>
          <a:p>
            <a:r>
              <a:rPr lang="en-US" dirty="0"/>
              <a:t>Create or be involved in a cliques or give the impression that PTA is an elite and exclusive group </a:t>
            </a:r>
          </a:p>
          <a:p>
            <a:r>
              <a:rPr lang="en-US" dirty="0"/>
              <a:t>GOSSIP OR TALK ABOUT THE VOLUNTEERS</a:t>
            </a:r>
          </a:p>
          <a:p>
            <a:pPr lvl="1"/>
            <a:r>
              <a:rPr lang="en-US" dirty="0"/>
              <a:t>If you don’t have anything nice to say don’t say it at all</a:t>
            </a:r>
          </a:p>
          <a:p>
            <a:pPr lvl="1"/>
            <a:r>
              <a:rPr lang="en-US" dirty="0"/>
              <a:t>Don’t give your opinion about someone</a:t>
            </a:r>
          </a:p>
          <a:p>
            <a:endParaRPr lang="en-US" dirty="0"/>
          </a:p>
        </p:txBody>
      </p:sp>
      <p:sp>
        <p:nvSpPr>
          <p:cNvPr id="5" name="Text Placeholder 4">
            <a:extLst>
              <a:ext uri="{FF2B5EF4-FFF2-40B4-BE49-F238E27FC236}">
                <a16:creationId xmlns:a16="http://schemas.microsoft.com/office/drawing/2014/main" id="{79339BEF-2A35-4650-8A82-E96965A093F0}"/>
              </a:ext>
            </a:extLst>
          </p:cNvPr>
          <p:cNvSpPr>
            <a:spLocks noGrp="1"/>
          </p:cNvSpPr>
          <p:nvPr>
            <p:ph type="body" sz="quarter" idx="3"/>
          </p:nvPr>
        </p:nvSpPr>
        <p:spPr>
          <a:xfrm>
            <a:off x="6172200" y="1090318"/>
            <a:ext cx="5183188" cy="645023"/>
          </a:xfrm>
        </p:spPr>
        <p:txBody>
          <a:bodyPr/>
          <a:lstStyle/>
          <a:p>
            <a:pPr algn="ctr"/>
            <a:r>
              <a:rPr lang="en-US" u="sng" dirty="0">
                <a:latin typeface="Castellar" panose="020A0402060406010301" pitchFamily="18" charset="0"/>
              </a:rPr>
              <a:t>Do’s</a:t>
            </a:r>
            <a:endParaRPr lang="en-US" dirty="0"/>
          </a:p>
        </p:txBody>
      </p:sp>
      <p:sp>
        <p:nvSpPr>
          <p:cNvPr id="6" name="Content Placeholder 5">
            <a:extLst>
              <a:ext uri="{FF2B5EF4-FFF2-40B4-BE49-F238E27FC236}">
                <a16:creationId xmlns:a16="http://schemas.microsoft.com/office/drawing/2014/main" id="{BE0C54F5-A16C-4A73-AA9B-052F49FCDF1A}"/>
              </a:ext>
            </a:extLst>
          </p:cNvPr>
          <p:cNvSpPr>
            <a:spLocks noGrp="1"/>
          </p:cNvSpPr>
          <p:nvPr>
            <p:ph sz="quarter" idx="4"/>
          </p:nvPr>
        </p:nvSpPr>
        <p:spPr>
          <a:xfrm>
            <a:off x="6256608" y="1759479"/>
            <a:ext cx="5586800" cy="5086799"/>
          </a:xfrm>
        </p:spPr>
        <p:txBody>
          <a:bodyPr>
            <a:normAutofit fontScale="70000" lnSpcReduction="20000"/>
          </a:bodyPr>
          <a:lstStyle/>
          <a:p>
            <a:r>
              <a:rPr lang="en-US" dirty="0"/>
              <a:t>Maintain a positive attitude</a:t>
            </a:r>
          </a:p>
          <a:p>
            <a:r>
              <a:rPr lang="en-US" dirty="0"/>
              <a:t>Be inviting, approachable and welcoming. </a:t>
            </a:r>
          </a:p>
          <a:p>
            <a:r>
              <a:rPr lang="en-US" dirty="0"/>
              <a:t>Invite everyone to join PTA and volunteer</a:t>
            </a:r>
          </a:p>
          <a:p>
            <a:r>
              <a:rPr lang="en-US" dirty="0"/>
              <a:t>Be organized and plan events</a:t>
            </a:r>
          </a:p>
          <a:p>
            <a:r>
              <a:rPr lang="en-US" dirty="0"/>
              <a:t>Be open to new ideas and suggestions</a:t>
            </a:r>
          </a:p>
          <a:p>
            <a:r>
              <a:rPr lang="en-US" dirty="0"/>
              <a:t>Communicate in several different ways</a:t>
            </a:r>
          </a:p>
          <a:p>
            <a:pPr lvl="1"/>
            <a:r>
              <a:rPr lang="en-US" dirty="0"/>
              <a:t>Email, phone call, text message</a:t>
            </a:r>
          </a:p>
          <a:p>
            <a:pPr lvl="1"/>
            <a:r>
              <a:rPr lang="en-US" dirty="0"/>
              <a:t>Be willing to explain the task several times (in a nice voice tone) if the volunteer does not understand</a:t>
            </a:r>
          </a:p>
          <a:p>
            <a:r>
              <a:rPr lang="en-US" dirty="0"/>
              <a:t>Be respectful of the volunteers time</a:t>
            </a:r>
          </a:p>
          <a:p>
            <a:r>
              <a:rPr lang="en-US" dirty="0"/>
              <a:t>Explain the advocacy in PTA and Volunteering</a:t>
            </a:r>
          </a:p>
          <a:p>
            <a:r>
              <a:rPr lang="en-US" dirty="0"/>
              <a:t>Be the example of a great volunteer</a:t>
            </a:r>
          </a:p>
          <a:p>
            <a:r>
              <a:rPr lang="en-US" dirty="0"/>
              <a:t>Follow-up after your initial meeting, call and email within 48 hours of obtaining their phone number.</a:t>
            </a:r>
          </a:p>
          <a:p>
            <a:pPr lvl="1"/>
            <a:r>
              <a:rPr lang="en-US" dirty="0"/>
              <a:t>Call them if you haven’t seen them in a few days or if they miss an event.</a:t>
            </a:r>
          </a:p>
          <a:p>
            <a:pPr lvl="1"/>
            <a:endParaRPr lang="en-US" dirty="0"/>
          </a:p>
          <a:p>
            <a:pPr marL="457200" lvl="1" indent="0">
              <a:buNone/>
            </a:pPr>
            <a:endParaRPr lang="en-US" dirty="0"/>
          </a:p>
        </p:txBody>
      </p:sp>
      <p:sp>
        <p:nvSpPr>
          <p:cNvPr id="7" name="Title 1">
            <a:extLst>
              <a:ext uri="{FF2B5EF4-FFF2-40B4-BE49-F238E27FC236}">
                <a16:creationId xmlns:a16="http://schemas.microsoft.com/office/drawing/2014/main" id="{36D3C2B5-E1D7-461C-94E0-8EDF335432FF}"/>
              </a:ext>
            </a:extLst>
          </p:cNvPr>
          <p:cNvSpPr txBox="1">
            <a:spLocks noGrp="1"/>
          </p:cNvSpPr>
          <p:nvPr>
            <p:ph type="title"/>
          </p:nvPr>
        </p:nvSpPr>
        <p:spPr>
          <a:xfrm>
            <a:off x="839788" y="0"/>
            <a:ext cx="10515600" cy="118903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6000" b="1" dirty="0">
                <a:solidFill>
                  <a:schemeClr val="accent1"/>
                </a:solidFill>
                <a:latin typeface="Comic Sans MS" panose="030F0702030302020204" pitchFamily="66" charset="0"/>
              </a:rPr>
              <a:t>Don’ts and Do’s</a:t>
            </a:r>
          </a:p>
        </p:txBody>
      </p:sp>
      <p:cxnSp>
        <p:nvCxnSpPr>
          <p:cNvPr id="9" name="Straight Connector 8">
            <a:extLst>
              <a:ext uri="{FF2B5EF4-FFF2-40B4-BE49-F238E27FC236}">
                <a16:creationId xmlns:a16="http://schemas.microsoft.com/office/drawing/2014/main" id="{07E5D670-68EB-435F-8C73-F457BB76A8B1}"/>
              </a:ext>
            </a:extLst>
          </p:cNvPr>
          <p:cNvCxnSpPr>
            <a:cxnSpLocks/>
            <a:stCxn id="7" idx="2"/>
          </p:cNvCxnSpPr>
          <p:nvPr/>
        </p:nvCxnSpPr>
        <p:spPr>
          <a:xfrm flipH="1">
            <a:off x="6096000" y="1189038"/>
            <a:ext cx="1588" cy="5668962"/>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1" name="Picture 2" descr="Image result for volunteers">
            <a:extLst>
              <a:ext uri="{FF2B5EF4-FFF2-40B4-BE49-F238E27FC236}">
                <a16:creationId xmlns:a16="http://schemas.microsoft.com/office/drawing/2014/main" id="{6EF645A6-3377-4663-9C46-65BA30B5D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799471" cy="12069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volunteers">
            <a:extLst>
              <a:ext uri="{FF2B5EF4-FFF2-40B4-BE49-F238E27FC236}">
                <a16:creationId xmlns:a16="http://schemas.microsoft.com/office/drawing/2014/main" id="{37BAC169-7E53-4EB2-BAAA-56F176B6A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0817" y="11721"/>
            <a:ext cx="2799471" cy="1206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88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A">
            <a:extLst>
              <a:ext uri="{FF2B5EF4-FFF2-40B4-BE49-F238E27FC236}">
                <a16:creationId xmlns:a16="http://schemas.microsoft.com/office/drawing/2014/main" id="{C7F66775-2013-4E85-9740-FB8038783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1242"/>
            <a:ext cx="5866228" cy="54771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35A18031-17B3-47A3-9427-3910B609B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66228" cy="21843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4616F87-7CA9-4B22-BA22-CAF4FE75A0CF}"/>
              </a:ext>
            </a:extLst>
          </p:cNvPr>
          <p:cNvSpPr txBox="1"/>
          <p:nvPr/>
        </p:nvSpPr>
        <p:spPr>
          <a:xfrm>
            <a:off x="6217920" y="112542"/>
            <a:ext cx="5866228" cy="7048083"/>
          </a:xfrm>
          <a:prstGeom prst="rect">
            <a:avLst/>
          </a:prstGeom>
          <a:noFill/>
        </p:spPr>
        <p:txBody>
          <a:bodyPr wrap="square" rtlCol="0">
            <a:spAutoFit/>
          </a:bodyPr>
          <a:lstStyle/>
          <a:p>
            <a:pPr marL="285750" indent="-285750">
              <a:buFont typeface="Arial" panose="020B0604020202020204" pitchFamily="34" charset="0"/>
              <a:buChar char="•"/>
            </a:pPr>
            <a:r>
              <a:rPr lang="en-US" sz="2600" b="1" dirty="0"/>
              <a:t>A</a:t>
            </a:r>
            <a:r>
              <a:rPr lang="en-US" sz="2600" dirty="0"/>
              <a:t>sk</a:t>
            </a:r>
            <a:r>
              <a:rPr lang="en-US" sz="2600" b="1" dirty="0"/>
              <a:t>    S</a:t>
            </a:r>
            <a:r>
              <a:rPr lang="en-US" sz="2600" dirty="0"/>
              <a:t>omeone’s</a:t>
            </a:r>
            <a:r>
              <a:rPr lang="en-US" sz="2600" b="1" dirty="0"/>
              <a:t> K</a:t>
            </a:r>
            <a:r>
              <a:rPr lang="en-US" sz="2600" dirty="0"/>
              <a:t>nowledge</a:t>
            </a:r>
          </a:p>
          <a:p>
            <a:pPr marL="742950" lvl="1" indent="-285750">
              <a:buFont typeface="Arial" panose="020B0604020202020204" pitchFamily="34" charset="0"/>
              <a:buChar char="•"/>
            </a:pPr>
            <a:r>
              <a:rPr lang="en-US" sz="2600" dirty="0"/>
              <a:t>Get to know your volunteers talents. </a:t>
            </a:r>
          </a:p>
          <a:p>
            <a:pPr marL="742950" lvl="1" indent="-285750">
              <a:buFont typeface="Arial" panose="020B0604020202020204" pitchFamily="34" charset="0"/>
              <a:buChar char="•"/>
            </a:pPr>
            <a:r>
              <a:rPr lang="en-US" sz="2600" dirty="0"/>
              <a:t>Ask questions</a:t>
            </a:r>
          </a:p>
          <a:p>
            <a:pPr marL="742950" lvl="1" indent="-285750">
              <a:buFont typeface="Arial" panose="020B0604020202020204" pitchFamily="34" charset="0"/>
              <a:buChar char="•"/>
            </a:pPr>
            <a:r>
              <a:rPr lang="en-US" sz="2600" dirty="0"/>
              <a:t>Get to know your volunteers</a:t>
            </a:r>
          </a:p>
          <a:p>
            <a:pPr marL="285750" indent="-285750">
              <a:buFont typeface="Arial" panose="020B0604020202020204" pitchFamily="34" charset="0"/>
              <a:buChar char="•"/>
            </a:pPr>
            <a:r>
              <a:rPr lang="en-US" sz="2600" b="1" dirty="0"/>
              <a:t>A</a:t>
            </a:r>
            <a:r>
              <a:rPr lang="en-US" sz="2600" dirty="0"/>
              <a:t>cknowledge </a:t>
            </a:r>
            <a:r>
              <a:rPr lang="en-US" sz="2600" b="1" dirty="0"/>
              <a:t>S</a:t>
            </a:r>
            <a:r>
              <a:rPr lang="en-US" sz="2600" dirty="0"/>
              <a:t>pecial</a:t>
            </a:r>
            <a:r>
              <a:rPr lang="en-US" sz="2600" b="1" dirty="0"/>
              <a:t> K</a:t>
            </a:r>
            <a:r>
              <a:rPr lang="en-US" sz="2600" dirty="0"/>
              <a:t>indness</a:t>
            </a:r>
          </a:p>
          <a:p>
            <a:pPr marL="742950" lvl="1" indent="-285750">
              <a:buFont typeface="Arial" panose="020B0604020202020204" pitchFamily="34" charset="0"/>
              <a:buChar char="•"/>
            </a:pPr>
            <a:r>
              <a:rPr lang="en-US" sz="2600" dirty="0"/>
              <a:t>Create name tags for your volunteers. This help others acknowledge volunteers too.</a:t>
            </a:r>
          </a:p>
          <a:p>
            <a:pPr marL="742950" lvl="1" indent="-285750">
              <a:buFont typeface="Arial" panose="020B0604020202020204" pitchFamily="34" charset="0"/>
              <a:buChar char="•"/>
            </a:pPr>
            <a:r>
              <a:rPr lang="en-US" sz="2600" dirty="0"/>
              <a:t>Mention volunteers by name during the welcome of a meeting or event. </a:t>
            </a:r>
          </a:p>
          <a:p>
            <a:pPr marL="285750" indent="-285750">
              <a:buFont typeface="Arial" panose="020B0604020202020204" pitchFamily="34" charset="0"/>
              <a:buChar char="•"/>
            </a:pPr>
            <a:r>
              <a:rPr lang="en-US" sz="2600" b="1" dirty="0"/>
              <a:t>A</a:t>
            </a:r>
            <a:r>
              <a:rPr lang="en-US" sz="2600" dirty="0"/>
              <a:t>ppreciate </a:t>
            </a:r>
            <a:r>
              <a:rPr lang="en-US" sz="2600" b="1" dirty="0"/>
              <a:t>S</a:t>
            </a:r>
            <a:r>
              <a:rPr lang="en-US" sz="2600" dirty="0"/>
              <a:t>pecific acts of </a:t>
            </a:r>
            <a:r>
              <a:rPr lang="en-US" sz="2600" b="1" dirty="0"/>
              <a:t>K</a:t>
            </a:r>
            <a:r>
              <a:rPr lang="en-US" sz="2600" dirty="0"/>
              <a:t>indness</a:t>
            </a:r>
          </a:p>
          <a:p>
            <a:pPr marL="742950" lvl="1" indent="-285750">
              <a:buFont typeface="Arial" panose="020B0604020202020204" pitchFamily="34" charset="0"/>
              <a:buChar char="•"/>
            </a:pPr>
            <a:r>
              <a:rPr lang="en-US" sz="2600" dirty="0"/>
              <a:t>Send thank you notes after a volunteer provides a service or their time.</a:t>
            </a:r>
          </a:p>
          <a:p>
            <a:pPr marL="742950" lvl="1" indent="-285750">
              <a:buFont typeface="Arial" panose="020B0604020202020204" pitchFamily="34" charset="0"/>
              <a:buChar char="•"/>
            </a:pPr>
            <a:r>
              <a:rPr lang="en-US" sz="2600" dirty="0"/>
              <a:t>Provide public Thank you </a:t>
            </a:r>
          </a:p>
          <a:p>
            <a:pPr marL="742950" lvl="1" indent="-285750">
              <a:buFont typeface="Arial" panose="020B0604020202020204" pitchFamily="34" charset="0"/>
              <a:buChar char="•"/>
            </a:pPr>
            <a:r>
              <a:rPr lang="en-US" sz="2600" dirty="0"/>
              <a:t>Send an email thanking them.</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90D6E9A0-2AFD-4857-8FB3-F1291D86F340}"/>
              </a:ext>
            </a:extLst>
          </p:cNvPr>
          <p:cNvSpPr txBox="1"/>
          <p:nvPr/>
        </p:nvSpPr>
        <p:spPr>
          <a:xfrm rot="19570497">
            <a:off x="6991643" y="154746"/>
            <a:ext cx="492369" cy="365760"/>
          </a:xfrm>
          <a:prstGeom prst="rect">
            <a:avLst/>
          </a:prstGeom>
          <a:noFill/>
        </p:spPr>
        <p:txBody>
          <a:bodyPr wrap="square" rtlCol="0">
            <a:spAutoFit/>
          </a:bodyPr>
          <a:lstStyle/>
          <a:p>
            <a:r>
              <a:rPr lang="en-US" i="1" dirty="0"/>
              <a:t>for</a:t>
            </a:r>
          </a:p>
        </p:txBody>
      </p:sp>
    </p:spTree>
    <p:extLst>
      <p:ext uri="{BB962C8B-B14F-4D97-AF65-F5344CB8AC3E}">
        <p14:creationId xmlns:p14="http://schemas.microsoft.com/office/powerpoint/2010/main" val="215474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fltVal val="0"/>
                                          </p:val>
                                        </p:tav>
                                        <p:tav tm="100000">
                                          <p:val>
                                            <p:strVal val="#ppt_w"/>
                                          </p:val>
                                        </p:tav>
                                      </p:tavLst>
                                    </p:anim>
                                    <p:anim calcmode="lin" valueType="num">
                                      <p:cBhvr>
                                        <p:cTn id="8" dur="1000" fill="hold"/>
                                        <p:tgtEl>
                                          <p:spTgt spid="1030"/>
                                        </p:tgtEl>
                                        <p:attrNameLst>
                                          <p:attrName>ppt_h</p:attrName>
                                        </p:attrNameLst>
                                      </p:cBhvr>
                                      <p:tavLst>
                                        <p:tav tm="0">
                                          <p:val>
                                            <p:fltVal val="0"/>
                                          </p:val>
                                        </p:tav>
                                        <p:tav tm="100000">
                                          <p:val>
                                            <p:strVal val="#ppt_h"/>
                                          </p:val>
                                        </p:tav>
                                      </p:tavLst>
                                    </p:anim>
                                    <p:anim calcmode="lin" valueType="num">
                                      <p:cBhvr>
                                        <p:cTn id="9" dur="1000" fill="hold"/>
                                        <p:tgtEl>
                                          <p:spTgt spid="1030"/>
                                        </p:tgtEl>
                                        <p:attrNameLst>
                                          <p:attrName>style.rotation</p:attrName>
                                        </p:attrNameLst>
                                      </p:cBhvr>
                                      <p:tavLst>
                                        <p:tav tm="0">
                                          <p:val>
                                            <p:fltVal val="90"/>
                                          </p:val>
                                        </p:tav>
                                        <p:tav tm="100000">
                                          <p:val>
                                            <p:fltVal val="0"/>
                                          </p:val>
                                        </p:tav>
                                      </p:tavLst>
                                    </p:anim>
                                    <p:animEffect transition="in" filter="fade">
                                      <p:cBhvr>
                                        <p:cTn id="10" dur="10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1342</TotalTime>
  <Words>1395</Words>
  <Application>Microsoft Office PowerPoint</Application>
  <PresentationFormat>Widescreen</PresentationFormat>
  <Paragraphs>190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Castellar</vt:lpstr>
      <vt:lpstr>Comic Sans MS</vt:lpstr>
      <vt:lpstr>Office Theme</vt:lpstr>
      <vt:lpstr>PowerPoint Presentation</vt:lpstr>
      <vt:lpstr>vol·un·teer</vt:lpstr>
      <vt:lpstr>Reasons Why We Don’t Volunteer</vt:lpstr>
      <vt:lpstr>Who Do Volunteers Look Like</vt:lpstr>
      <vt:lpstr>Why We Don’t Ask For Volunteers</vt:lpstr>
      <vt:lpstr>Reasons Why  People Volunteer</vt:lpstr>
      <vt:lpstr>PowerPoint Presentation</vt:lpstr>
      <vt:lpstr>Don’ts and Do’s</vt:lpstr>
      <vt:lpstr>PowerPoint Presentation</vt:lpstr>
      <vt:lpstr>PowerPoint Presentation</vt:lpstr>
      <vt:lpstr>PowerPoint Presentation</vt:lpstr>
      <vt:lpstr>PowerPoint Presentation</vt:lpstr>
      <vt:lpstr>Confidence in Asking</vt:lpstr>
      <vt:lpstr>Overcome Objectives</vt:lpstr>
      <vt:lpstr>Retain… Don’t Run Them Away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Sparkl Pruitt</dc:creator>
  <cp:lastModifiedBy>Sarah Day</cp:lastModifiedBy>
  <cp:revision>6</cp:revision>
  <dcterms:created xsi:type="dcterms:W3CDTF">2019-03-03T23:30:43Z</dcterms:created>
  <dcterms:modified xsi:type="dcterms:W3CDTF">2019-03-18T18:11:10Z</dcterms:modified>
</cp:coreProperties>
</file>