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58" r:id="rId5"/>
    <p:sldId id="259" r:id="rId6"/>
    <p:sldId id="260" r:id="rId7"/>
    <p:sldId id="286" r:id="rId8"/>
    <p:sldId id="261" r:id="rId9"/>
    <p:sldId id="262" r:id="rId10"/>
    <p:sldId id="270" r:id="rId11"/>
    <p:sldId id="271" r:id="rId12"/>
    <p:sldId id="288" r:id="rId13"/>
    <p:sldId id="289" r:id="rId14"/>
    <p:sldId id="292" r:id="rId15"/>
    <p:sldId id="290" r:id="rId16"/>
    <p:sldId id="291" r:id="rId17"/>
    <p:sldId id="279" r:id="rId18"/>
    <p:sldId id="278" r:id="rId19"/>
    <p:sldId id="280" r:id="rId20"/>
    <p:sldId id="281" r:id="rId21"/>
    <p:sldId id="282" r:id="rId22"/>
    <p:sldId id="283" r:id="rId23"/>
    <p:sldId id="284" r:id="rId24"/>
    <p:sldId id="287" r:id="rId25"/>
    <p:sldId id="263" r:id="rId26"/>
    <p:sldId id="276" r:id="rId27"/>
    <p:sldId id="277" r:id="rId28"/>
    <p:sldId id="273" r:id="rId29"/>
    <p:sldId id="265" r:id="rId30"/>
    <p:sldId id="293"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7B1F-5009-4BC5-9869-65B5DA2D7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B4DC23-88B6-4924-9C11-AA6C84031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D3C9E3-9499-4580-86CF-71F361CF9C0B}"/>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06D2A698-CADA-4F45-8D06-BC1FB93FD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F62BD-69A8-412D-BBE1-E4C91BDDC013}"/>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129831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F64B-E051-4656-82A4-6C29D2180A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E5D0D-1A1A-4D44-8191-A1D1DE3E1C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C65A-4480-428D-BBD4-3B48B8C5B953}"/>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304A6544-36B6-46CF-A083-D11D3C16D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E73A9-4377-431F-ADDF-1214AFED9834}"/>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216941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B6339-1D44-46E1-839C-033736ED93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B68EC-5831-4289-840D-06D65DE4F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79A6F-259E-46E4-96C7-9C861108D7E2}"/>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99561570-8EC4-4793-9A05-77C882529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565B7-B83A-4D1A-8288-F19946D40FBA}"/>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166651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A10C-E5BA-4E9E-B91F-EEDBC08C3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FF113-F1E4-47F3-8D73-B2EEF737D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E3DFB-E492-4469-B6DB-50E9C03D02D1}"/>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55715EA5-8847-4D11-AB82-6E19DE91F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37B9E-F4ED-4098-8349-D9C289B7A575}"/>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220374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8476-268C-4BFE-8D0B-9E01B3FF7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0A734-C993-4CB0-AB76-E90092A7A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B63620-8683-401F-9169-F5B8FACF611D}"/>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E45AB4AE-3C68-41D8-B7A0-38D37286D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F987E-216B-4705-9C2A-C327B8058071}"/>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308086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829E-5904-4CFB-A670-5BBF4A15D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BA5E3-9797-4A9E-B2FF-9EE1B1C95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629E5-9DBE-49ED-A8FD-282FD6C0EE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57E73-3236-48AC-AD91-4898A787D225}"/>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6" name="Footer Placeholder 5">
            <a:extLst>
              <a:ext uri="{FF2B5EF4-FFF2-40B4-BE49-F238E27FC236}">
                <a16:creationId xmlns:a16="http://schemas.microsoft.com/office/drawing/2014/main" id="{18B174D4-F96D-4452-B82D-D97622BD7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5979D-DD83-4E45-A121-5B168D6C2506}"/>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26630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F7C1-A97B-48C1-821F-B07A68F27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99340-11EB-4E7E-975A-4CF3B63E1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E34E9B-C4F7-4549-937C-9D9BFE0C4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FF41D-0FB4-4B56-85DF-C6FE28468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E405B-072F-487D-9911-BF4EB705B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8042D1-AC7A-44A1-8BED-A48F3EFD03B9}"/>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8" name="Footer Placeholder 7">
            <a:extLst>
              <a:ext uri="{FF2B5EF4-FFF2-40B4-BE49-F238E27FC236}">
                <a16:creationId xmlns:a16="http://schemas.microsoft.com/office/drawing/2014/main" id="{EECEC21E-C692-4111-AC1B-183D5FCA5F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0FCCBB-7FE1-4611-86DE-C18C55F778E7}"/>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183422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FA02-5C28-4359-B479-15240D49E5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1FF08-C728-49AE-BA0A-09394BBC4B5D}"/>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4" name="Footer Placeholder 3">
            <a:extLst>
              <a:ext uri="{FF2B5EF4-FFF2-40B4-BE49-F238E27FC236}">
                <a16:creationId xmlns:a16="http://schemas.microsoft.com/office/drawing/2014/main" id="{D0C4C17D-B361-4688-A7DA-0E44358ADD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09BC9A-5EF3-4FD2-85B2-75C071931E8F}"/>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132562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8F29E-F3C2-4E18-9F5D-44588E91CDB4}"/>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3" name="Footer Placeholder 2">
            <a:extLst>
              <a:ext uri="{FF2B5EF4-FFF2-40B4-BE49-F238E27FC236}">
                <a16:creationId xmlns:a16="http://schemas.microsoft.com/office/drawing/2014/main" id="{8424BC47-C228-4DDA-8A92-003BA2A32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645179-0BF2-4447-9AA5-5D2AD423C4BB}"/>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309284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D199-D2B5-4AAF-AC2D-84B158371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A71E8-716A-4D53-9CDB-A6C00A7F1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146B5D-3A59-4E18-B548-099EB095D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3019E-9A29-48AD-B6D5-E8E016C7F94A}"/>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6" name="Footer Placeholder 5">
            <a:extLst>
              <a:ext uri="{FF2B5EF4-FFF2-40B4-BE49-F238E27FC236}">
                <a16:creationId xmlns:a16="http://schemas.microsoft.com/office/drawing/2014/main" id="{7535FCB0-4726-4DFF-90F8-E5CA01F67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DAF47-14DA-4067-AAFC-31F194BF30DA}"/>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134550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E416-80B5-4CDC-AF2A-A5FE91E41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58DC7-B071-409C-814D-12E4A14E6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D75DED-55CC-4E28-B79B-931C6E6F3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82549-21C3-4C74-939E-AF9D188C8212}"/>
              </a:ext>
            </a:extLst>
          </p:cNvPr>
          <p:cNvSpPr>
            <a:spLocks noGrp="1"/>
          </p:cNvSpPr>
          <p:nvPr>
            <p:ph type="dt" sz="half" idx="10"/>
          </p:nvPr>
        </p:nvSpPr>
        <p:spPr/>
        <p:txBody>
          <a:bodyPr/>
          <a:lstStyle/>
          <a:p>
            <a:fld id="{24B5EAEC-0C4E-42E8-BC64-A9036CEB2705}" type="datetimeFigureOut">
              <a:rPr lang="en-US" smtClean="0"/>
              <a:t>3/31/2019</a:t>
            </a:fld>
            <a:endParaRPr lang="en-US"/>
          </a:p>
        </p:txBody>
      </p:sp>
      <p:sp>
        <p:nvSpPr>
          <p:cNvPr id="6" name="Footer Placeholder 5">
            <a:extLst>
              <a:ext uri="{FF2B5EF4-FFF2-40B4-BE49-F238E27FC236}">
                <a16:creationId xmlns:a16="http://schemas.microsoft.com/office/drawing/2014/main" id="{3A8C87D4-A23A-44E5-9A88-C787CACDE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242F1-96F8-4A79-B966-D6DD15C4DB82}"/>
              </a:ext>
            </a:extLst>
          </p:cNvPr>
          <p:cNvSpPr>
            <a:spLocks noGrp="1"/>
          </p:cNvSpPr>
          <p:nvPr>
            <p:ph type="sldNum" sz="quarter" idx="12"/>
          </p:nvPr>
        </p:nvSpPr>
        <p:spPr/>
        <p:txBody>
          <a:bodyPr/>
          <a:lstStyle/>
          <a:p>
            <a:fld id="{903BC22F-44A7-4847-8BC4-D8A81065843F}" type="slidenum">
              <a:rPr lang="en-US" smtClean="0"/>
              <a:t>‹#›</a:t>
            </a:fld>
            <a:endParaRPr lang="en-US"/>
          </a:p>
        </p:txBody>
      </p:sp>
    </p:spTree>
    <p:extLst>
      <p:ext uri="{BB962C8B-B14F-4D97-AF65-F5344CB8AC3E}">
        <p14:creationId xmlns:p14="http://schemas.microsoft.com/office/powerpoint/2010/main" val="37960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F0C21-F43C-4413-B74B-0C71CBB6F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8736C3-CD6F-4A34-AF73-6B7768280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3D4C3-03E3-48E9-950C-E22D2C193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5EAEC-0C4E-42E8-BC64-A9036CEB2705}" type="datetimeFigureOut">
              <a:rPr lang="en-US" smtClean="0"/>
              <a:t>3/31/2019</a:t>
            </a:fld>
            <a:endParaRPr lang="en-US"/>
          </a:p>
        </p:txBody>
      </p:sp>
      <p:sp>
        <p:nvSpPr>
          <p:cNvPr id="5" name="Footer Placeholder 4">
            <a:extLst>
              <a:ext uri="{FF2B5EF4-FFF2-40B4-BE49-F238E27FC236}">
                <a16:creationId xmlns:a16="http://schemas.microsoft.com/office/drawing/2014/main" id="{78993BFE-50EF-4380-8458-F37FE75FB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B137C5-1DE0-4083-BA75-F2177AC2F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C22F-44A7-4847-8BC4-D8A81065843F}" type="slidenum">
              <a:rPr lang="en-US" smtClean="0"/>
              <a:t>‹#›</a:t>
            </a:fld>
            <a:endParaRPr lang="en-US"/>
          </a:p>
        </p:txBody>
      </p:sp>
    </p:spTree>
    <p:extLst>
      <p:ext uri="{BB962C8B-B14F-4D97-AF65-F5344CB8AC3E}">
        <p14:creationId xmlns:p14="http://schemas.microsoft.com/office/powerpoint/2010/main" val="159526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carlaw@mopta.org" TargetMode="External"/><Relationship Id="rId2" Type="http://schemas.openxmlformats.org/officeDocument/2006/relationships/hyperlink" Target="mailto:willw@mopta.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6502-EC71-4359-BC03-F5177459DD5A}"/>
              </a:ext>
            </a:extLst>
          </p:cNvPr>
          <p:cNvSpPr>
            <a:spLocks noGrp="1"/>
          </p:cNvSpPr>
          <p:nvPr>
            <p:ph type="ctrTitle"/>
          </p:nvPr>
        </p:nvSpPr>
        <p:spPr>
          <a:xfrm>
            <a:off x="1524000" y="759655"/>
            <a:ext cx="9144000" cy="840545"/>
          </a:xfrm>
        </p:spPr>
        <p:txBody>
          <a:bodyPr>
            <a:normAutofit fontScale="90000"/>
          </a:bodyPr>
          <a:lstStyle/>
          <a:p>
            <a:r>
              <a:rPr lang="en-US" dirty="0">
                <a:latin typeface="Algerian" panose="04020705040A02060702" pitchFamily="82" charset="0"/>
              </a:rPr>
              <a:t>Get on Your</a:t>
            </a:r>
          </a:p>
        </p:txBody>
      </p:sp>
      <p:sp>
        <p:nvSpPr>
          <p:cNvPr id="3" name="Subtitle 2">
            <a:extLst>
              <a:ext uri="{FF2B5EF4-FFF2-40B4-BE49-F238E27FC236}">
                <a16:creationId xmlns:a16="http://schemas.microsoft.com/office/drawing/2014/main" id="{9122EA2B-B497-4860-BF6F-C0D6C2E26B65}"/>
              </a:ext>
            </a:extLst>
          </p:cNvPr>
          <p:cNvSpPr>
            <a:spLocks noGrp="1"/>
          </p:cNvSpPr>
          <p:nvPr>
            <p:ph type="subTitle" idx="1"/>
          </p:nvPr>
        </p:nvSpPr>
        <p:spPr>
          <a:xfrm>
            <a:off x="1524000" y="4582634"/>
            <a:ext cx="9144000" cy="675166"/>
          </a:xfrm>
        </p:spPr>
        <p:txBody>
          <a:bodyPr/>
          <a:lstStyle/>
          <a:p>
            <a:r>
              <a:rPr lang="en-US" dirty="0">
                <a:latin typeface="Aharoni" panose="02010803020104030203" pitchFamily="2" charset="-79"/>
                <a:cs typeface="Aharoni" panose="02010803020104030203" pitchFamily="2" charset="-79"/>
              </a:rPr>
              <a:t>By Will Wiese, Advocacy Chair MO PTA</a:t>
            </a:r>
          </a:p>
        </p:txBody>
      </p:sp>
      <p:pic>
        <p:nvPicPr>
          <p:cNvPr id="5" name="Picture 4">
            <a:extLst>
              <a:ext uri="{FF2B5EF4-FFF2-40B4-BE49-F238E27FC236}">
                <a16:creationId xmlns:a16="http://schemas.microsoft.com/office/drawing/2014/main" id="{B02172CE-DCEE-4419-BC6E-39A8A4A46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16" y="2062715"/>
            <a:ext cx="9144000" cy="2339163"/>
          </a:xfrm>
          <a:prstGeom prst="rect">
            <a:avLst/>
          </a:prstGeom>
        </p:spPr>
      </p:pic>
    </p:spTree>
    <p:extLst>
      <p:ext uri="{BB962C8B-B14F-4D97-AF65-F5344CB8AC3E}">
        <p14:creationId xmlns:p14="http://schemas.microsoft.com/office/powerpoint/2010/main" val="364103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D78889-FFFD-4F45-8828-383ABD0A23BC}"/>
              </a:ext>
            </a:extLst>
          </p:cNvPr>
          <p:cNvSpPr txBox="1"/>
          <p:nvPr/>
        </p:nvSpPr>
        <p:spPr>
          <a:xfrm>
            <a:off x="0" y="0"/>
            <a:ext cx="12192000" cy="640175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txBody>
          <a:bodyPr wrap="square" rtlCol="0">
            <a:spAutoFit/>
          </a:bodyPr>
          <a:lstStyle/>
          <a:p>
            <a:pPr algn="ctr"/>
            <a:r>
              <a:rPr lang="en-US" sz="3200" b="1" dirty="0">
                <a:solidFill>
                  <a:schemeClr val="bg1"/>
                </a:solidFill>
              </a:rPr>
              <a:t>Preparing for Meetings with Legislators/Stakeholders</a:t>
            </a:r>
          </a:p>
          <a:p>
            <a:endParaRPr lang="en-US" sz="2400" dirty="0">
              <a:solidFill>
                <a:schemeClr val="bg1"/>
              </a:solidFill>
            </a:endParaRPr>
          </a:p>
          <a:p>
            <a:pPr marL="342900" indent="-342900">
              <a:buAutoNum type="arabicPeriod"/>
            </a:pPr>
            <a:r>
              <a:rPr lang="en-US" sz="2400" b="1" dirty="0">
                <a:solidFill>
                  <a:schemeClr val="bg1"/>
                </a:solidFill>
              </a:rPr>
              <a:t>Email the legislator’s office and request a meeting</a:t>
            </a:r>
          </a:p>
          <a:p>
            <a:pPr marL="285750" indent="-285750">
              <a:buFont typeface="Arial" panose="020B0604020202020204" pitchFamily="34" charset="0"/>
              <a:buChar char="•"/>
            </a:pPr>
            <a:r>
              <a:rPr lang="en-US" sz="2400" dirty="0">
                <a:solidFill>
                  <a:schemeClr val="bg1"/>
                </a:solidFill>
              </a:rPr>
              <a:t>Include all who will be attending</a:t>
            </a:r>
          </a:p>
          <a:p>
            <a:pPr marL="285750" indent="-285750">
              <a:buFont typeface="Arial" panose="020B0604020202020204" pitchFamily="34" charset="0"/>
              <a:buChar char="•"/>
            </a:pPr>
            <a:r>
              <a:rPr lang="en-US" sz="2400" dirty="0">
                <a:solidFill>
                  <a:schemeClr val="bg1"/>
                </a:solidFill>
              </a:rPr>
              <a:t>Your ask</a:t>
            </a:r>
          </a:p>
          <a:p>
            <a:pPr marL="285750" indent="-285750">
              <a:buFont typeface="Arial" panose="020B0604020202020204" pitchFamily="34" charset="0"/>
              <a:buChar char="•"/>
            </a:pPr>
            <a:r>
              <a:rPr lang="en-US" sz="2400" dirty="0">
                <a:solidFill>
                  <a:schemeClr val="bg1"/>
                </a:solidFill>
              </a:rPr>
              <a:t>Any supporting documentation</a:t>
            </a:r>
          </a:p>
          <a:p>
            <a:endParaRPr lang="en-US" sz="2400" dirty="0">
              <a:solidFill>
                <a:schemeClr val="bg1"/>
              </a:solidFill>
            </a:endParaRPr>
          </a:p>
          <a:p>
            <a:r>
              <a:rPr lang="en-US" sz="2400" dirty="0">
                <a:solidFill>
                  <a:schemeClr val="bg1"/>
                </a:solidFill>
              </a:rPr>
              <a:t>2. </a:t>
            </a:r>
            <a:r>
              <a:rPr lang="en-US" sz="2400" b="1" dirty="0">
                <a:solidFill>
                  <a:schemeClr val="bg1"/>
                </a:solidFill>
              </a:rPr>
              <a:t>Prepare for you meetings</a:t>
            </a:r>
          </a:p>
          <a:p>
            <a:pPr marL="285750" indent="-285750">
              <a:buFont typeface="Arial" panose="020B0604020202020204" pitchFamily="34" charset="0"/>
              <a:buChar char="•"/>
            </a:pPr>
            <a:r>
              <a:rPr lang="en-US" sz="2400" dirty="0">
                <a:solidFill>
                  <a:schemeClr val="bg1"/>
                </a:solidFill>
              </a:rPr>
              <a:t>Most meeting last 30 minutes or less. You want to maximize the amount of time you have.</a:t>
            </a:r>
          </a:p>
          <a:p>
            <a:pPr marL="285750" indent="-285750">
              <a:buFont typeface="Arial" panose="020B0604020202020204" pitchFamily="34" charset="0"/>
              <a:buChar char="•"/>
            </a:pPr>
            <a:r>
              <a:rPr lang="en-US" sz="2400" dirty="0">
                <a:solidFill>
                  <a:schemeClr val="bg1"/>
                </a:solidFill>
              </a:rPr>
              <a:t>Remember you are the expert in your subject. Be prepared with facts and follow up information.</a:t>
            </a:r>
          </a:p>
          <a:p>
            <a:pPr marL="285750" indent="-285750">
              <a:buFont typeface="Arial" panose="020B0604020202020204" pitchFamily="34" charset="0"/>
              <a:buChar char="•"/>
            </a:pPr>
            <a:r>
              <a:rPr lang="en-US" sz="2400" dirty="0">
                <a:solidFill>
                  <a:schemeClr val="bg1"/>
                </a:solidFill>
              </a:rPr>
              <a:t>Schedule out how your meeting will go including who will talk and about what.</a:t>
            </a:r>
          </a:p>
          <a:p>
            <a:pPr marL="285750" indent="-285750">
              <a:buFont typeface="Arial" panose="020B0604020202020204" pitchFamily="34" charset="0"/>
              <a:buChar char="•"/>
            </a:pPr>
            <a:r>
              <a:rPr lang="en-US" sz="2400" dirty="0">
                <a:solidFill>
                  <a:schemeClr val="bg1"/>
                </a:solidFill>
              </a:rPr>
              <a:t>Personal stories are great but keep them brief and relevant.</a:t>
            </a:r>
          </a:p>
          <a:p>
            <a:pPr marL="285750" indent="-285750">
              <a:buFont typeface="Arial" panose="020B0604020202020204" pitchFamily="34" charset="0"/>
              <a:buChar char="•"/>
            </a:pPr>
            <a:r>
              <a:rPr lang="en-US" sz="2400" dirty="0">
                <a:solidFill>
                  <a:schemeClr val="bg1"/>
                </a:solidFill>
              </a:rPr>
              <a:t>If you do not know the answer to a question be honest but say you will find out the answer and let the individual know.</a:t>
            </a:r>
          </a:p>
          <a:p>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0352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9AF1A-CD23-428D-9B57-3B43DD70AFBF}"/>
              </a:ext>
            </a:extLst>
          </p:cNvPr>
          <p:cNvSpPr txBox="1"/>
          <p:nvPr/>
        </p:nvSpPr>
        <p:spPr>
          <a:xfrm>
            <a:off x="0" y="0"/>
            <a:ext cx="12192000" cy="5262979"/>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r>
              <a:rPr lang="en-US" sz="2800" dirty="0">
                <a:solidFill>
                  <a:schemeClr val="bg1"/>
                </a:solidFill>
              </a:rPr>
              <a:t>3. Dress for success</a:t>
            </a:r>
          </a:p>
          <a:p>
            <a:pPr marL="285750" indent="-285750">
              <a:buFont typeface="Arial" panose="020B0604020202020204" pitchFamily="34" charset="0"/>
              <a:buChar char="•"/>
            </a:pPr>
            <a:r>
              <a:rPr lang="en-US" sz="2800" dirty="0">
                <a:solidFill>
                  <a:schemeClr val="bg1"/>
                </a:solidFill>
              </a:rPr>
              <a:t>Dress professional </a:t>
            </a:r>
          </a:p>
          <a:p>
            <a:r>
              <a:rPr lang="en-US" sz="2800" dirty="0">
                <a:solidFill>
                  <a:schemeClr val="bg1"/>
                </a:solidFill>
              </a:rPr>
              <a:t>      Women: jacket or sweater with dress, slacks or skirt</a:t>
            </a:r>
          </a:p>
          <a:p>
            <a:r>
              <a:rPr lang="en-US" sz="2800" dirty="0">
                <a:solidFill>
                  <a:schemeClr val="bg1"/>
                </a:solidFill>
              </a:rPr>
              <a:t>      Men: suit and tie</a:t>
            </a:r>
          </a:p>
          <a:p>
            <a:endParaRPr lang="en-US" sz="2800" dirty="0">
              <a:solidFill>
                <a:schemeClr val="bg1"/>
              </a:solidFill>
            </a:endParaRPr>
          </a:p>
          <a:p>
            <a:r>
              <a:rPr lang="en-US" sz="2800" dirty="0">
                <a:solidFill>
                  <a:schemeClr val="bg1"/>
                </a:solidFill>
              </a:rPr>
              <a:t>4. Arrive at least 10 minutes before the meeting</a:t>
            </a:r>
          </a:p>
          <a:p>
            <a:endParaRPr lang="en-US" sz="2800" dirty="0">
              <a:solidFill>
                <a:schemeClr val="bg1"/>
              </a:solidFill>
            </a:endParaRPr>
          </a:p>
          <a:p>
            <a:r>
              <a:rPr lang="en-US" sz="2800" dirty="0">
                <a:solidFill>
                  <a:schemeClr val="bg1"/>
                </a:solidFill>
              </a:rPr>
              <a:t>5. After meeting send “Thank You” note.</a:t>
            </a:r>
          </a:p>
          <a:p>
            <a:endParaRPr lang="en-US" sz="2800" dirty="0">
              <a:solidFill>
                <a:schemeClr val="bg1"/>
              </a:solidFill>
            </a:endParaRPr>
          </a:p>
          <a:p>
            <a:r>
              <a:rPr lang="en-US" sz="2800" dirty="0">
                <a:solidFill>
                  <a:schemeClr val="bg1"/>
                </a:solidFill>
              </a:rPr>
              <a:t>6. Follow up with legislators</a:t>
            </a:r>
          </a:p>
        </p:txBody>
      </p:sp>
    </p:spTree>
    <p:extLst>
      <p:ext uri="{BB962C8B-B14F-4D97-AF65-F5344CB8AC3E}">
        <p14:creationId xmlns:p14="http://schemas.microsoft.com/office/powerpoint/2010/main" val="185068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E3701-408A-4D0E-94C6-9BED62A50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15200"/>
          </a:xfrm>
          <a:prstGeom prst="rect">
            <a:avLst/>
          </a:prstGeom>
        </p:spPr>
      </p:pic>
    </p:spTree>
    <p:extLst>
      <p:ext uri="{BB962C8B-B14F-4D97-AF65-F5344CB8AC3E}">
        <p14:creationId xmlns:p14="http://schemas.microsoft.com/office/powerpoint/2010/main" val="290316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94FB9-45C5-49F0-8FDE-FB1010CAA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11482" cy="6858000"/>
          </a:xfrm>
          <a:prstGeom prst="rect">
            <a:avLst/>
          </a:prstGeom>
        </p:spPr>
      </p:pic>
      <p:pic>
        <p:nvPicPr>
          <p:cNvPr id="5" name="Picture 4">
            <a:extLst>
              <a:ext uri="{FF2B5EF4-FFF2-40B4-BE49-F238E27FC236}">
                <a16:creationId xmlns:a16="http://schemas.microsoft.com/office/drawing/2014/main" id="{66ED0DBD-7B67-4FB0-8ACB-262A3F47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1" y="1885071"/>
            <a:ext cx="5111261" cy="4790049"/>
          </a:xfrm>
          <a:prstGeom prst="rect">
            <a:avLst/>
          </a:prstGeom>
        </p:spPr>
      </p:pic>
    </p:spTree>
    <p:extLst>
      <p:ext uri="{BB962C8B-B14F-4D97-AF65-F5344CB8AC3E}">
        <p14:creationId xmlns:p14="http://schemas.microsoft.com/office/powerpoint/2010/main" val="43818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800AC-22FE-4FC5-8C30-60FC72CC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188" y="0"/>
            <a:ext cx="6274189" cy="6858000"/>
          </a:xfrm>
          <a:prstGeom prst="rect">
            <a:avLst/>
          </a:prstGeom>
        </p:spPr>
      </p:pic>
    </p:spTree>
    <p:extLst>
      <p:ext uri="{BB962C8B-B14F-4D97-AF65-F5344CB8AC3E}">
        <p14:creationId xmlns:p14="http://schemas.microsoft.com/office/powerpoint/2010/main" val="262369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95153-C622-4B2B-B227-0DA7629B6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4041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E6C81-DD68-49D6-8080-9AC154271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33" y="0"/>
            <a:ext cx="10564836" cy="6858000"/>
          </a:xfrm>
          <a:prstGeom prst="rect">
            <a:avLst/>
          </a:prstGeom>
        </p:spPr>
      </p:pic>
    </p:spTree>
    <p:extLst>
      <p:ext uri="{BB962C8B-B14F-4D97-AF65-F5344CB8AC3E}">
        <p14:creationId xmlns:p14="http://schemas.microsoft.com/office/powerpoint/2010/main" val="5645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DD643-5E05-47DD-9BF2-4EFD2F82E0F1}"/>
              </a:ext>
            </a:extLst>
          </p:cNvPr>
          <p:cNvSpPr txBox="1"/>
          <p:nvPr/>
        </p:nvSpPr>
        <p:spPr>
          <a:xfrm>
            <a:off x="1744393" y="604910"/>
            <a:ext cx="7709096" cy="1446550"/>
          </a:xfrm>
          <a:prstGeom prst="rect">
            <a:avLst/>
          </a:prstGeom>
          <a:noFill/>
        </p:spPr>
        <p:txBody>
          <a:bodyPr wrap="square" rtlCol="0">
            <a:spAutoFit/>
          </a:bodyPr>
          <a:lstStyle/>
          <a:p>
            <a:pPr algn="ctr"/>
            <a:r>
              <a:rPr lang="en-US" sz="8800" dirty="0">
                <a:solidFill>
                  <a:schemeClr val="bg1"/>
                </a:solidFill>
              </a:rPr>
              <a:t>#18in18</a:t>
            </a:r>
          </a:p>
        </p:txBody>
      </p:sp>
      <p:sp>
        <p:nvSpPr>
          <p:cNvPr id="4" name="TextBox 3">
            <a:extLst>
              <a:ext uri="{FF2B5EF4-FFF2-40B4-BE49-F238E27FC236}">
                <a16:creationId xmlns:a16="http://schemas.microsoft.com/office/drawing/2014/main" id="{B3982CD6-0361-4BBA-A1FE-4D1455DEAA15}"/>
              </a:ext>
            </a:extLst>
          </p:cNvPr>
          <p:cNvSpPr txBox="1"/>
          <p:nvPr/>
        </p:nvSpPr>
        <p:spPr>
          <a:xfrm>
            <a:off x="2532185" y="2560320"/>
            <a:ext cx="6654018" cy="923330"/>
          </a:xfrm>
          <a:prstGeom prst="rect">
            <a:avLst/>
          </a:prstGeom>
          <a:noFill/>
        </p:spPr>
        <p:txBody>
          <a:bodyPr wrap="square" rtlCol="0">
            <a:spAutoFit/>
          </a:bodyPr>
          <a:lstStyle/>
          <a:p>
            <a:r>
              <a:rPr lang="en-US" sz="5400" dirty="0">
                <a:solidFill>
                  <a:schemeClr val="bg1"/>
                </a:solidFill>
              </a:rPr>
              <a:t>Because 18 is to young</a:t>
            </a:r>
          </a:p>
        </p:txBody>
      </p:sp>
    </p:spTree>
    <p:extLst>
      <p:ext uri="{BB962C8B-B14F-4D97-AF65-F5344CB8AC3E}">
        <p14:creationId xmlns:p14="http://schemas.microsoft.com/office/powerpoint/2010/main" val="27396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0F8EA-D027-44CC-AABA-E44D98295C47}"/>
              </a:ext>
            </a:extLst>
          </p:cNvPr>
          <p:cNvSpPr txBox="1"/>
          <p:nvPr/>
        </p:nvSpPr>
        <p:spPr>
          <a:xfrm>
            <a:off x="0" y="0"/>
            <a:ext cx="12192000" cy="7294305"/>
          </a:xfrm>
          <a:prstGeom prst="rect">
            <a:avLst/>
          </a:prstGeom>
          <a:noFill/>
        </p:spPr>
        <p:txBody>
          <a:bodyPr wrap="square" rtlCol="0">
            <a:spAutoFit/>
          </a:bodyPr>
          <a:lstStyle/>
          <a:p>
            <a:pPr algn="ctr"/>
            <a:r>
              <a:rPr lang="en-US" dirty="0">
                <a:solidFill>
                  <a:schemeClr val="bg1"/>
                </a:solidFill>
              </a:rPr>
              <a:t>Join the Movement...</a:t>
            </a:r>
          </a:p>
          <a:p>
            <a:pPr lvl="0" algn="ctr"/>
            <a:r>
              <a:rPr lang="en-US" dirty="0">
                <a:solidFill>
                  <a:schemeClr val="bg1"/>
                </a:solidFill>
              </a:rPr>
              <a:t>We cannot vote.</a:t>
            </a:r>
          </a:p>
          <a:p>
            <a:pPr lvl="0" algn="ctr"/>
            <a:r>
              <a:rPr lang="en-US" dirty="0">
                <a:solidFill>
                  <a:schemeClr val="bg1"/>
                </a:solidFill>
              </a:rPr>
              <a:t>We cannot join the military.</a:t>
            </a:r>
          </a:p>
          <a:p>
            <a:pPr lvl="0" algn="ctr"/>
            <a:r>
              <a:rPr lang="en-US" dirty="0">
                <a:solidFill>
                  <a:schemeClr val="bg1"/>
                </a:solidFill>
              </a:rPr>
              <a:t>We have not graduated from high school.</a:t>
            </a:r>
          </a:p>
          <a:p>
            <a:pPr lvl="0" algn="ctr"/>
            <a:r>
              <a:rPr lang="en-US" dirty="0">
                <a:solidFill>
                  <a:schemeClr val="bg1"/>
                </a:solidFill>
              </a:rPr>
              <a:t>We have just begun to think about our future.</a:t>
            </a:r>
          </a:p>
          <a:p>
            <a:pPr lvl="0" algn="ctr"/>
            <a:r>
              <a:rPr lang="en-US" dirty="0">
                <a:solidFill>
                  <a:schemeClr val="bg1"/>
                </a:solidFill>
              </a:rPr>
              <a:t>We are not adults!</a:t>
            </a:r>
          </a:p>
          <a:p>
            <a:r>
              <a:rPr lang="en-US" dirty="0">
                <a:solidFill>
                  <a:schemeClr val="bg1"/>
                </a:solidFill>
              </a:rPr>
              <a:t> </a:t>
            </a:r>
          </a:p>
          <a:p>
            <a:r>
              <a:rPr lang="en-US" dirty="0">
                <a:solidFill>
                  <a:schemeClr val="bg1"/>
                </a:solidFill>
              </a:rPr>
              <a:t>BUT... we can be tried as adults and held in adult prisons.</a:t>
            </a:r>
          </a:p>
          <a:p>
            <a:r>
              <a:rPr lang="en-US" dirty="0">
                <a:solidFill>
                  <a:schemeClr val="bg1"/>
                </a:solidFill>
              </a:rPr>
              <a:t>Join the student led movement NOW to change the way we look at youth offenders. You can begin the conversation by posting the following to social media. </a:t>
            </a:r>
            <a:r>
              <a:rPr lang="en-US" b="1" i="1" dirty="0">
                <a:solidFill>
                  <a:schemeClr val="bg1"/>
                </a:solidFill>
              </a:rPr>
              <a:t>#18in18 because 17 is to young. It is time to Raise the Age MO @molegislature @missouripta @</a:t>
            </a:r>
            <a:r>
              <a:rPr lang="en-US" b="1" i="1" dirty="0" err="1">
                <a:solidFill>
                  <a:schemeClr val="bg1"/>
                </a:solidFill>
              </a:rPr>
              <a:t>raisetheageMO</a:t>
            </a:r>
            <a:endParaRPr lang="en-US" dirty="0">
              <a:solidFill>
                <a:schemeClr val="bg1"/>
              </a:solidFill>
            </a:endParaRPr>
          </a:p>
          <a:p>
            <a:r>
              <a:rPr lang="en-US" dirty="0">
                <a:solidFill>
                  <a:schemeClr val="bg1"/>
                </a:solidFill>
              </a:rPr>
              <a:t>Did you know Missouri is only one of five states that has not raised the age to 18?  Society has labeled 18 as an adult. Why have we not done the same with the justice system. Currently children as young as 12 can be held in adult facilities. We know children do not do well in adult prisons. Not only are they not able to continue with their education but are subject to horrific abuses at the hands of adult offenders. Missouri PTA asks all our Units but </a:t>
            </a:r>
            <a:r>
              <a:rPr lang="en-US" b="1" dirty="0">
                <a:solidFill>
                  <a:schemeClr val="bg1"/>
                </a:solidFill>
              </a:rPr>
              <a:t>especially our student members to join the movement</a:t>
            </a:r>
            <a:r>
              <a:rPr lang="en-US" dirty="0">
                <a:solidFill>
                  <a:schemeClr val="bg1"/>
                </a:solidFill>
              </a:rPr>
              <a:t>. Often youth do not feel their voice matters, this is an issue that may affect any of our youth.  Missouri legislators do listen to what constituents are saying via social media. Students, you can help us work for change by sharing and posting to social media the red post above. Not a student? Your help is just as important. This January join with us as we urge our legislators to Raise the Age and protect the children of Missouri.</a:t>
            </a:r>
          </a:p>
          <a:p>
            <a:r>
              <a:rPr lang="en-US" dirty="0">
                <a:solidFill>
                  <a:schemeClr val="bg1"/>
                </a:solidFill>
              </a:rPr>
              <a:t>For more information contact Will Wiese, Advocacy Chair at </a:t>
            </a:r>
            <a:r>
              <a:rPr lang="en-US" u="sng" dirty="0">
                <a:solidFill>
                  <a:schemeClr val="bg1"/>
                </a:solidFill>
                <a:hlinkClick r:id="rId2">
                  <a:extLst>
                    <a:ext uri="{A12FA001-AC4F-418D-AE19-62706E023703}">
                      <ahyp:hlinkClr xmlns:ahyp="http://schemas.microsoft.com/office/drawing/2018/hyperlinkcolor" val="tx"/>
                    </a:ext>
                  </a:extLst>
                </a:hlinkClick>
              </a:rPr>
              <a:t>willw@mopta.org</a:t>
            </a:r>
            <a:r>
              <a:rPr lang="en-US" dirty="0">
                <a:solidFill>
                  <a:schemeClr val="bg1"/>
                </a:solidFill>
              </a:rPr>
              <a:t> or Carla Wiese, Vice President of Legislation and Advocacy at </a:t>
            </a:r>
            <a:r>
              <a:rPr lang="en-US" u="sng" dirty="0">
                <a:solidFill>
                  <a:schemeClr val="bg1"/>
                </a:solidFill>
                <a:hlinkClick r:id="rId3">
                  <a:extLst>
                    <a:ext uri="{A12FA001-AC4F-418D-AE19-62706E023703}">
                      <ahyp:hlinkClr xmlns:ahyp="http://schemas.microsoft.com/office/drawing/2018/hyperlinkcolor" val="tx"/>
                    </a:ext>
                  </a:extLst>
                </a:hlinkClick>
              </a:rPr>
              <a:t>carlaw@mopta.org</a:t>
            </a:r>
            <a:r>
              <a:rPr lang="en-US" dirty="0">
                <a:solidFill>
                  <a:schemeClr val="bg1"/>
                </a:solidFill>
              </a:rPr>
              <a:t>.</a:t>
            </a:r>
          </a:p>
          <a:p>
            <a:r>
              <a:rPr lang="en-US" dirty="0">
                <a:solidFill>
                  <a:schemeClr val="bg1"/>
                </a:solidFill>
              </a:rPr>
              <a:t> </a:t>
            </a:r>
          </a:p>
          <a:p>
            <a:r>
              <a:rPr lang="en-US" dirty="0">
                <a:solidFill>
                  <a:schemeClr val="bg1"/>
                </a:solidFill>
              </a:rPr>
              <a:t>Thank you,</a:t>
            </a:r>
          </a:p>
          <a:p>
            <a:r>
              <a:rPr lang="en-US" dirty="0">
                <a:solidFill>
                  <a:schemeClr val="bg1"/>
                </a:solidFill>
              </a:rPr>
              <a:t>Will Wiese</a:t>
            </a:r>
          </a:p>
          <a:p>
            <a:r>
              <a:rPr lang="en-US" dirty="0">
                <a:solidFill>
                  <a:schemeClr val="bg1"/>
                </a:solidFill>
              </a:rPr>
              <a:t>MO PTA Advocacy Chair</a:t>
            </a:r>
          </a:p>
          <a:p>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88088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D964A-3794-45C3-AF3F-BB8D59211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46558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C0DB08-643E-4C71-ABCF-4FCB6976E556}"/>
              </a:ext>
            </a:extLst>
          </p:cNvPr>
          <p:cNvSpPr txBox="1"/>
          <p:nvPr/>
        </p:nvSpPr>
        <p:spPr>
          <a:xfrm>
            <a:off x="595423" y="829340"/>
            <a:ext cx="10823944"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Sophomore St. Charles College Majoring in International Business</a:t>
            </a:r>
          </a:p>
          <a:p>
            <a:pPr marL="285750" indent="-285750">
              <a:buFont typeface="Arial" panose="020B0604020202020204" pitchFamily="34" charset="0"/>
              <a:buChar char="•"/>
            </a:pPr>
            <a:r>
              <a:rPr lang="en-US" sz="2800" dirty="0"/>
              <a:t>MO PTA Student Representative 2 years</a:t>
            </a:r>
          </a:p>
          <a:p>
            <a:pPr marL="285750" indent="-285750">
              <a:buFont typeface="Arial" panose="020B0604020202020204" pitchFamily="34" charset="0"/>
              <a:buChar char="•"/>
            </a:pPr>
            <a:r>
              <a:rPr lang="en-US" sz="2800" dirty="0"/>
              <a:t>MO PTA Advocacy Chair 2 years</a:t>
            </a:r>
          </a:p>
          <a:p>
            <a:pPr marL="285750" indent="-285750">
              <a:buFont typeface="Arial" panose="020B0604020202020204" pitchFamily="34" charset="0"/>
              <a:buChar char="•"/>
            </a:pPr>
            <a:r>
              <a:rPr lang="en-US" sz="2800" dirty="0"/>
              <a:t>Selected to attend National PTA Youth Advocacy Summit</a:t>
            </a:r>
          </a:p>
          <a:p>
            <a:pPr marL="285750" indent="-285750">
              <a:buFont typeface="Arial" panose="020B0604020202020204" pitchFamily="34" charset="0"/>
              <a:buChar char="•"/>
            </a:pPr>
            <a:r>
              <a:rPr lang="en-US" sz="2800" dirty="0"/>
              <a:t>Attended PTA Legislative Conference 2 year, this year was a panel speaker</a:t>
            </a:r>
          </a:p>
          <a:p>
            <a:pPr marL="285750" indent="-285750">
              <a:buFont typeface="Arial" panose="020B0604020202020204" pitchFamily="34" charset="0"/>
              <a:buChar char="•"/>
            </a:pPr>
            <a:r>
              <a:rPr lang="en-US" sz="2800" dirty="0"/>
              <a:t>Implemented the student led campaign for #18in18</a:t>
            </a:r>
          </a:p>
        </p:txBody>
      </p:sp>
      <p:pic>
        <p:nvPicPr>
          <p:cNvPr id="3" name="Picture 2">
            <a:extLst>
              <a:ext uri="{FF2B5EF4-FFF2-40B4-BE49-F238E27FC236}">
                <a16:creationId xmlns:a16="http://schemas.microsoft.com/office/drawing/2014/main" id="{6968AEF5-2A4B-49C3-8DC4-454FFA372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143" y="3147236"/>
            <a:ext cx="3542857" cy="3381155"/>
          </a:xfrm>
          <a:prstGeom prst="rect">
            <a:avLst/>
          </a:prstGeom>
        </p:spPr>
      </p:pic>
    </p:spTree>
    <p:extLst>
      <p:ext uri="{BB962C8B-B14F-4D97-AF65-F5344CB8AC3E}">
        <p14:creationId xmlns:p14="http://schemas.microsoft.com/office/powerpoint/2010/main" val="29001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6289A-8017-4371-90A1-382BADAEA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80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445B6-CB55-414D-86E2-166CF0007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47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3789B-B620-4846-A088-BBB3E8567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552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79D3E-EDFA-47D9-AAE6-72EA9EA0D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79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ebration background">
            <a:extLst>
              <a:ext uri="{FF2B5EF4-FFF2-40B4-BE49-F238E27FC236}">
                <a16:creationId xmlns:a16="http://schemas.microsoft.com/office/drawing/2014/main" id="{EE0873F4-8298-462C-B9F6-157702904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43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2D8167-F76B-4F95-B09C-99C2556A0AF1}"/>
              </a:ext>
            </a:extLst>
          </p:cNvPr>
          <p:cNvSpPr txBox="1"/>
          <p:nvPr/>
        </p:nvSpPr>
        <p:spPr>
          <a:xfrm>
            <a:off x="1659988" y="2293034"/>
            <a:ext cx="9073661" cy="1938992"/>
          </a:xfrm>
          <a:prstGeom prst="rect">
            <a:avLst/>
          </a:prstGeom>
          <a:noFill/>
        </p:spPr>
        <p:txBody>
          <a:bodyPr wrap="square" rtlCol="0">
            <a:spAutoFit/>
          </a:bodyPr>
          <a:lstStyle/>
          <a:p>
            <a:pPr algn="ctr"/>
            <a:r>
              <a:rPr lang="en-US" sz="6000" dirty="0">
                <a:latin typeface="Agency FB" panose="020B0503020202020204" pitchFamily="34" charset="0"/>
              </a:rPr>
              <a:t>Missouri PTA Outstanding PTA Advocates of the Year</a:t>
            </a:r>
          </a:p>
        </p:txBody>
      </p:sp>
    </p:spTree>
    <p:extLst>
      <p:ext uri="{BB962C8B-B14F-4D97-AF65-F5344CB8AC3E}">
        <p14:creationId xmlns:p14="http://schemas.microsoft.com/office/powerpoint/2010/main" val="353081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C0B9E-0DAA-443C-A37A-A54FA75BF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40" y="276448"/>
            <a:ext cx="10143460" cy="6081822"/>
          </a:xfrm>
          <a:prstGeom prst="rect">
            <a:avLst/>
          </a:prstGeom>
        </p:spPr>
      </p:pic>
    </p:spTree>
    <p:extLst>
      <p:ext uri="{BB962C8B-B14F-4D97-AF65-F5344CB8AC3E}">
        <p14:creationId xmlns:p14="http://schemas.microsoft.com/office/powerpoint/2010/main" val="252102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20B9F-B195-48D2-82E8-F4A001694FA0}"/>
              </a:ext>
            </a:extLst>
          </p:cNvPr>
          <p:cNvSpPr txBox="1"/>
          <p:nvPr/>
        </p:nvSpPr>
        <p:spPr>
          <a:xfrm>
            <a:off x="0" y="146355"/>
            <a:ext cx="12192000" cy="707886"/>
          </a:xfrm>
          <a:prstGeom prst="rect">
            <a:avLst/>
          </a:prstGeom>
          <a:noFill/>
        </p:spPr>
        <p:txBody>
          <a:bodyPr wrap="square" rtlCol="0">
            <a:spAutoFit/>
          </a:bodyPr>
          <a:lstStyle/>
          <a:p>
            <a:pPr algn="ctr"/>
            <a:r>
              <a:rPr lang="en-US" sz="4000" dirty="0">
                <a:solidFill>
                  <a:schemeClr val="bg1"/>
                </a:solidFill>
              </a:rPr>
              <a:t>After the Meeting: Keep the Pressure on</a:t>
            </a:r>
          </a:p>
        </p:txBody>
      </p:sp>
      <p:pic>
        <p:nvPicPr>
          <p:cNvPr id="4" name="Picture 3">
            <a:extLst>
              <a:ext uri="{FF2B5EF4-FFF2-40B4-BE49-F238E27FC236}">
                <a16:creationId xmlns:a16="http://schemas.microsoft.com/office/drawing/2014/main" id="{7BCC5789-6753-415A-9E8C-63A9DFCEF3A4}"/>
              </a:ext>
            </a:extLst>
          </p:cNvPr>
          <p:cNvPicPr>
            <a:picLocks noChangeAspect="1"/>
          </p:cNvPicPr>
          <p:nvPr/>
        </p:nvPicPr>
        <p:blipFill>
          <a:blip r:embed="rId2"/>
          <a:stretch>
            <a:fillRect/>
          </a:stretch>
        </p:blipFill>
        <p:spPr>
          <a:xfrm>
            <a:off x="654221" y="992219"/>
            <a:ext cx="1297172" cy="1085418"/>
          </a:xfrm>
          <a:prstGeom prst="rect">
            <a:avLst/>
          </a:prstGeom>
        </p:spPr>
      </p:pic>
      <p:pic>
        <p:nvPicPr>
          <p:cNvPr id="5" name="Picture 4">
            <a:extLst>
              <a:ext uri="{FF2B5EF4-FFF2-40B4-BE49-F238E27FC236}">
                <a16:creationId xmlns:a16="http://schemas.microsoft.com/office/drawing/2014/main" id="{BF398042-8C99-4DDD-ABB6-D23AD913D4F0}"/>
              </a:ext>
            </a:extLst>
          </p:cNvPr>
          <p:cNvPicPr>
            <a:picLocks noChangeAspect="1"/>
          </p:cNvPicPr>
          <p:nvPr/>
        </p:nvPicPr>
        <p:blipFill>
          <a:blip r:embed="rId3"/>
          <a:stretch>
            <a:fillRect/>
          </a:stretch>
        </p:blipFill>
        <p:spPr>
          <a:xfrm>
            <a:off x="474108" y="2777017"/>
            <a:ext cx="1477285" cy="1303965"/>
          </a:xfrm>
          <a:prstGeom prst="rect">
            <a:avLst/>
          </a:prstGeom>
        </p:spPr>
      </p:pic>
      <p:pic>
        <p:nvPicPr>
          <p:cNvPr id="9" name="Picture 8">
            <a:extLst>
              <a:ext uri="{FF2B5EF4-FFF2-40B4-BE49-F238E27FC236}">
                <a16:creationId xmlns:a16="http://schemas.microsoft.com/office/drawing/2014/main" id="{C22C6254-F83F-43D7-A59E-2540DC18A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423144"/>
            <a:ext cx="4572000" cy="2434856"/>
          </a:xfrm>
          <a:prstGeom prst="rect">
            <a:avLst/>
          </a:prstGeom>
        </p:spPr>
      </p:pic>
      <p:sp>
        <p:nvSpPr>
          <p:cNvPr id="10" name="TextBox 9">
            <a:extLst>
              <a:ext uri="{FF2B5EF4-FFF2-40B4-BE49-F238E27FC236}">
                <a16:creationId xmlns:a16="http://schemas.microsoft.com/office/drawing/2014/main" id="{AE201D83-5439-4B85-B18E-CE752B2151F7}"/>
              </a:ext>
            </a:extLst>
          </p:cNvPr>
          <p:cNvSpPr txBox="1"/>
          <p:nvPr/>
        </p:nvSpPr>
        <p:spPr>
          <a:xfrm>
            <a:off x="2254102" y="1212112"/>
            <a:ext cx="9283677" cy="830997"/>
          </a:xfrm>
          <a:prstGeom prst="rect">
            <a:avLst/>
          </a:prstGeom>
          <a:noFill/>
        </p:spPr>
        <p:txBody>
          <a:bodyPr wrap="square" rtlCol="0">
            <a:spAutoFit/>
          </a:bodyPr>
          <a:lstStyle/>
          <a:p>
            <a:r>
              <a:rPr lang="en-US" sz="2400" dirty="0">
                <a:solidFill>
                  <a:schemeClr val="bg1"/>
                </a:solidFill>
              </a:rPr>
              <a:t>@Senator/</a:t>
            </a:r>
            <a:r>
              <a:rPr lang="en-US" sz="2400" dirty="0" err="1">
                <a:solidFill>
                  <a:schemeClr val="bg1"/>
                </a:solidFill>
              </a:rPr>
              <a:t>RepName</a:t>
            </a:r>
            <a:r>
              <a:rPr lang="en-US" sz="2400" dirty="0">
                <a:solidFill>
                  <a:schemeClr val="bg1"/>
                </a:solidFill>
              </a:rPr>
              <a:t> Thank you for meeting with @</a:t>
            </a:r>
            <a:r>
              <a:rPr lang="en-US" sz="2400" dirty="0" err="1">
                <a:solidFill>
                  <a:schemeClr val="bg1"/>
                </a:solidFill>
              </a:rPr>
              <a:t>mopta</a:t>
            </a:r>
            <a:r>
              <a:rPr lang="en-US" sz="2400" dirty="0">
                <a:solidFill>
                  <a:schemeClr val="bg1"/>
                </a:solidFill>
              </a:rPr>
              <a:t> please vote to increase budget CAPS #</a:t>
            </a:r>
            <a:r>
              <a:rPr lang="en-US" sz="2400" dirty="0" err="1">
                <a:solidFill>
                  <a:schemeClr val="bg1"/>
                </a:solidFill>
              </a:rPr>
              <a:t>moptaadvocacyinaction</a:t>
            </a:r>
            <a:endParaRPr lang="en-US" sz="2400" dirty="0">
              <a:solidFill>
                <a:schemeClr val="bg1"/>
              </a:solidFill>
            </a:endParaRPr>
          </a:p>
        </p:txBody>
      </p:sp>
      <p:sp>
        <p:nvSpPr>
          <p:cNvPr id="11" name="TextBox 10">
            <a:extLst>
              <a:ext uri="{FF2B5EF4-FFF2-40B4-BE49-F238E27FC236}">
                <a16:creationId xmlns:a16="http://schemas.microsoft.com/office/drawing/2014/main" id="{660E310B-B603-4330-A1E7-643AAAF48F5E}"/>
              </a:ext>
            </a:extLst>
          </p:cNvPr>
          <p:cNvSpPr txBox="1"/>
          <p:nvPr/>
        </p:nvSpPr>
        <p:spPr>
          <a:xfrm>
            <a:off x="2402958" y="2977116"/>
            <a:ext cx="8569842" cy="954107"/>
          </a:xfrm>
          <a:prstGeom prst="rect">
            <a:avLst/>
          </a:prstGeom>
          <a:noFill/>
        </p:spPr>
        <p:txBody>
          <a:bodyPr wrap="square" rtlCol="0">
            <a:spAutoFit/>
          </a:bodyPr>
          <a:lstStyle/>
          <a:p>
            <a:r>
              <a:rPr lang="en-US" sz="2800" dirty="0">
                <a:solidFill>
                  <a:schemeClr val="bg1"/>
                </a:solidFill>
              </a:rPr>
              <a:t>@</a:t>
            </a:r>
            <a:r>
              <a:rPr lang="en-US" sz="2800" dirty="0" err="1">
                <a:solidFill>
                  <a:schemeClr val="bg1"/>
                </a:solidFill>
              </a:rPr>
              <a:t>mopta</a:t>
            </a:r>
            <a:r>
              <a:rPr lang="en-US" sz="2800" dirty="0">
                <a:solidFill>
                  <a:schemeClr val="bg1"/>
                </a:solidFill>
              </a:rPr>
              <a:t> thanks @senator/rename for meeting with us to discuss increasing the budget CAPS in the FY 2020 budget</a:t>
            </a:r>
            <a:r>
              <a:rPr lang="en-US" sz="2800" dirty="0"/>
              <a:t>.</a:t>
            </a:r>
          </a:p>
        </p:txBody>
      </p:sp>
    </p:spTree>
    <p:extLst>
      <p:ext uri="{BB962C8B-B14F-4D97-AF65-F5344CB8AC3E}">
        <p14:creationId xmlns:p14="http://schemas.microsoft.com/office/powerpoint/2010/main" val="169199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713603-05D1-44BA-BB56-58B301256322}"/>
              </a:ext>
            </a:extLst>
          </p:cNvPr>
          <p:cNvSpPr txBox="1"/>
          <p:nvPr/>
        </p:nvSpPr>
        <p:spPr>
          <a:xfrm>
            <a:off x="765544" y="297712"/>
            <a:ext cx="10228521" cy="1200329"/>
          </a:xfrm>
          <a:prstGeom prst="rect">
            <a:avLst/>
          </a:prstGeom>
          <a:noFill/>
        </p:spPr>
        <p:txBody>
          <a:bodyPr wrap="square" rtlCol="0">
            <a:spAutoFit/>
          </a:bodyPr>
          <a:lstStyle/>
          <a:p>
            <a:pPr algn="ctr"/>
            <a:endParaRPr lang="en-US" sz="3600" dirty="0">
              <a:solidFill>
                <a:schemeClr val="bg1"/>
              </a:solidFill>
            </a:endParaRPr>
          </a:p>
          <a:p>
            <a:pPr algn="ctr"/>
            <a:r>
              <a:rPr lang="en-US" sz="3600" b="1" dirty="0">
                <a:solidFill>
                  <a:schemeClr val="bg1"/>
                </a:solidFill>
              </a:rPr>
              <a:t>After the Meeting: Keep the Pressure On</a:t>
            </a:r>
            <a:endParaRPr lang="en-US" sz="3600" dirty="0">
              <a:solidFill>
                <a:schemeClr val="bg1"/>
              </a:solidFill>
            </a:endParaRPr>
          </a:p>
        </p:txBody>
      </p:sp>
      <p:sp>
        <p:nvSpPr>
          <p:cNvPr id="3" name="TextBox 2">
            <a:extLst>
              <a:ext uri="{FF2B5EF4-FFF2-40B4-BE49-F238E27FC236}">
                <a16:creationId xmlns:a16="http://schemas.microsoft.com/office/drawing/2014/main" id="{E7A5E1E2-559A-4F82-9A90-0FA0E426F92A}"/>
              </a:ext>
            </a:extLst>
          </p:cNvPr>
          <p:cNvSpPr txBox="1"/>
          <p:nvPr/>
        </p:nvSpPr>
        <p:spPr>
          <a:xfrm>
            <a:off x="3615070" y="1998921"/>
            <a:ext cx="8123274" cy="1631216"/>
          </a:xfrm>
          <a:prstGeom prst="rect">
            <a:avLst/>
          </a:prstGeom>
          <a:noFill/>
        </p:spPr>
        <p:txBody>
          <a:bodyPr wrap="square" rtlCol="0">
            <a:spAutoFit/>
          </a:bodyPr>
          <a:lstStyle/>
          <a:p>
            <a:endParaRPr lang="en-US" dirty="0"/>
          </a:p>
          <a:p>
            <a:endParaRPr lang="en-US" dirty="0"/>
          </a:p>
          <a:p>
            <a:r>
              <a:rPr lang="en-US" sz="3200" dirty="0">
                <a:solidFill>
                  <a:schemeClr val="bg1"/>
                </a:solidFill>
              </a:rPr>
              <a:t>Invite your Member of Congress to visit or attend a PTA meeting and/or event</a:t>
            </a:r>
          </a:p>
        </p:txBody>
      </p:sp>
      <p:sp>
        <p:nvSpPr>
          <p:cNvPr id="4" name="TextBox 3">
            <a:extLst>
              <a:ext uri="{FF2B5EF4-FFF2-40B4-BE49-F238E27FC236}">
                <a16:creationId xmlns:a16="http://schemas.microsoft.com/office/drawing/2014/main" id="{86CDD53E-F6E0-4C11-88B9-440D7DFA81D7}"/>
              </a:ext>
            </a:extLst>
          </p:cNvPr>
          <p:cNvSpPr txBox="1"/>
          <p:nvPr/>
        </p:nvSpPr>
        <p:spPr>
          <a:xfrm>
            <a:off x="3615070" y="4423144"/>
            <a:ext cx="7697972" cy="1631216"/>
          </a:xfrm>
          <a:prstGeom prst="rect">
            <a:avLst/>
          </a:prstGeom>
          <a:noFill/>
        </p:spPr>
        <p:txBody>
          <a:bodyPr wrap="square" rtlCol="0">
            <a:spAutoFit/>
          </a:bodyPr>
          <a:lstStyle/>
          <a:p>
            <a:endParaRPr lang="en-US" dirty="0"/>
          </a:p>
          <a:p>
            <a:endParaRPr lang="en-US" dirty="0"/>
          </a:p>
          <a:p>
            <a:r>
              <a:rPr lang="en-US" sz="3200" dirty="0">
                <a:solidFill>
                  <a:schemeClr val="bg1"/>
                </a:solidFill>
              </a:rPr>
              <a:t>Schedule to meet with the state or district office when you get back to follow up</a:t>
            </a:r>
          </a:p>
        </p:txBody>
      </p:sp>
      <p:pic>
        <p:nvPicPr>
          <p:cNvPr id="5" name="Picture 4">
            <a:extLst>
              <a:ext uri="{FF2B5EF4-FFF2-40B4-BE49-F238E27FC236}">
                <a16:creationId xmlns:a16="http://schemas.microsoft.com/office/drawing/2014/main" id="{21CEACE0-8720-48D2-9739-D3CA83093244}"/>
              </a:ext>
            </a:extLst>
          </p:cNvPr>
          <p:cNvPicPr>
            <a:picLocks noChangeAspect="1"/>
          </p:cNvPicPr>
          <p:nvPr/>
        </p:nvPicPr>
        <p:blipFill>
          <a:blip r:embed="rId2"/>
          <a:stretch>
            <a:fillRect/>
          </a:stretch>
        </p:blipFill>
        <p:spPr>
          <a:xfrm>
            <a:off x="1020273" y="1998922"/>
            <a:ext cx="1862616" cy="1828800"/>
          </a:xfrm>
          <a:prstGeom prst="rect">
            <a:avLst/>
          </a:prstGeom>
        </p:spPr>
      </p:pic>
      <p:pic>
        <p:nvPicPr>
          <p:cNvPr id="6" name="Picture 5">
            <a:extLst>
              <a:ext uri="{FF2B5EF4-FFF2-40B4-BE49-F238E27FC236}">
                <a16:creationId xmlns:a16="http://schemas.microsoft.com/office/drawing/2014/main" id="{1CA5DD1F-90D1-4061-A4A9-06F1DFDA1434}"/>
              </a:ext>
            </a:extLst>
          </p:cNvPr>
          <p:cNvPicPr>
            <a:picLocks noChangeAspect="1"/>
          </p:cNvPicPr>
          <p:nvPr/>
        </p:nvPicPr>
        <p:blipFill>
          <a:blip r:embed="rId3"/>
          <a:stretch>
            <a:fillRect/>
          </a:stretch>
        </p:blipFill>
        <p:spPr>
          <a:xfrm>
            <a:off x="765544" y="4687708"/>
            <a:ext cx="2422860" cy="1597726"/>
          </a:xfrm>
          <a:prstGeom prst="rect">
            <a:avLst/>
          </a:prstGeom>
        </p:spPr>
      </p:pic>
    </p:spTree>
    <p:extLst>
      <p:ext uri="{BB962C8B-B14F-4D97-AF65-F5344CB8AC3E}">
        <p14:creationId xmlns:p14="http://schemas.microsoft.com/office/powerpoint/2010/main" val="39940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542B5B-7371-4442-BB11-650DC5D8E6F2}"/>
              </a:ext>
            </a:extLst>
          </p:cNvPr>
          <p:cNvSpPr txBox="1"/>
          <p:nvPr/>
        </p:nvSpPr>
        <p:spPr>
          <a:xfrm>
            <a:off x="1105786" y="489098"/>
            <a:ext cx="10228521" cy="1938992"/>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Any Questions???? </a:t>
            </a:r>
          </a:p>
          <a:p>
            <a:endParaRPr lang="en-US" sz="4000" dirty="0">
              <a:solidFill>
                <a:schemeClr val="bg1"/>
              </a:solidFill>
              <a:latin typeface="Aharoni" panose="02010803020104030203" pitchFamily="2" charset="-79"/>
              <a:cs typeface="Aharoni" panose="02010803020104030203" pitchFamily="2" charset="-79"/>
            </a:endParaRPr>
          </a:p>
          <a:p>
            <a:pPr algn="ctr"/>
            <a:r>
              <a:rPr lang="en-US" sz="4000" dirty="0">
                <a:solidFill>
                  <a:schemeClr val="bg1"/>
                </a:solidFill>
                <a:latin typeface="Aharoni" panose="02010803020104030203" pitchFamily="2" charset="-79"/>
                <a:cs typeface="Aharoni" panose="02010803020104030203" pitchFamily="2" charset="-79"/>
              </a:rPr>
              <a:t>Group Activity</a:t>
            </a:r>
          </a:p>
        </p:txBody>
      </p:sp>
    </p:spTree>
    <p:extLst>
      <p:ext uri="{BB962C8B-B14F-4D97-AF65-F5344CB8AC3E}">
        <p14:creationId xmlns:p14="http://schemas.microsoft.com/office/powerpoint/2010/main" val="408621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992F1-FCA5-415C-9552-FADDCAC5CC7C}"/>
              </a:ext>
            </a:extLst>
          </p:cNvPr>
          <p:cNvSpPr txBox="1"/>
          <p:nvPr/>
        </p:nvSpPr>
        <p:spPr>
          <a:xfrm>
            <a:off x="0" y="0"/>
            <a:ext cx="12192000" cy="7171194"/>
          </a:xfrm>
          <a:prstGeom prst="rect">
            <a:avLst/>
          </a:prstGeom>
          <a:noFill/>
        </p:spPr>
        <p:txBody>
          <a:bodyPr wrap="square" rtlCol="0">
            <a:spAutoFit/>
          </a:bodyPr>
          <a:lstStyle/>
          <a:p>
            <a:r>
              <a:rPr lang="en-US" sz="2800" b="1" dirty="0"/>
              <a:t>Group I</a:t>
            </a:r>
            <a:endParaRPr lang="en-US" sz="2800" dirty="0"/>
          </a:p>
          <a:p>
            <a:r>
              <a:rPr lang="en-US" sz="2800" b="1" dirty="0"/>
              <a:t>Issue</a:t>
            </a:r>
            <a:r>
              <a:rPr lang="en-US" sz="2800" dirty="0"/>
              <a:t>: Counselors in your school do not have the time to adequately help struggling student because they are being assigned to many other duties. This lack of counseling services could be dangerous to the safety of the school. </a:t>
            </a:r>
          </a:p>
          <a:p>
            <a:r>
              <a:rPr lang="en-US" sz="2800" b="1" dirty="0"/>
              <a:t>Distractions</a:t>
            </a:r>
            <a:r>
              <a:rPr lang="en-US" sz="2800" dirty="0"/>
              <a:t>: acting as registrars helping students pick classes and fill in substitute teachers.  </a:t>
            </a:r>
          </a:p>
          <a:p>
            <a:r>
              <a:rPr lang="en-US" sz="2800" b="1" dirty="0"/>
              <a:t>Ask</a:t>
            </a:r>
            <a:r>
              <a:rPr lang="en-US" sz="2800" dirty="0"/>
              <a:t>: How do you alert legislators to the issue and what would a solution?</a:t>
            </a:r>
          </a:p>
          <a:p>
            <a:endParaRPr lang="en-US" sz="2800" b="1" dirty="0"/>
          </a:p>
          <a:p>
            <a:r>
              <a:rPr lang="en-US" sz="2800" b="1" dirty="0"/>
              <a:t>Group II</a:t>
            </a:r>
          </a:p>
          <a:p>
            <a:endParaRPr lang="en-US" sz="2800" dirty="0"/>
          </a:p>
          <a:p>
            <a:r>
              <a:rPr lang="en-US" sz="2800" b="1" dirty="0"/>
              <a:t>Issue</a:t>
            </a:r>
            <a:r>
              <a:rPr lang="en-US" sz="2800" dirty="0"/>
              <a:t>: It has been brought to your attention that many juveniles are waiving their right to counsel without having a guardian present.</a:t>
            </a:r>
          </a:p>
          <a:p>
            <a:r>
              <a:rPr lang="en-US" sz="2800" b="1" dirty="0"/>
              <a:t>Problem</a:t>
            </a:r>
            <a:r>
              <a:rPr lang="en-US" sz="2800" dirty="0"/>
              <a:t>: This is leading to a much higher rate of incarceration. How can youth sign their rights away if a minor?</a:t>
            </a:r>
          </a:p>
          <a:p>
            <a:r>
              <a:rPr lang="en-US" sz="2800" b="1" dirty="0"/>
              <a:t>Ask</a:t>
            </a:r>
            <a:r>
              <a:rPr lang="en-US" sz="2800" dirty="0"/>
              <a:t>: What would you ask legislators to ensure this does not happen?</a:t>
            </a:r>
          </a:p>
          <a:p>
            <a:endParaRPr lang="en-US" sz="2000" dirty="0"/>
          </a:p>
          <a:p>
            <a:endParaRPr lang="en-US" sz="2000" dirty="0"/>
          </a:p>
        </p:txBody>
      </p:sp>
    </p:spTree>
    <p:extLst>
      <p:ext uri="{BB962C8B-B14F-4D97-AF65-F5344CB8AC3E}">
        <p14:creationId xmlns:p14="http://schemas.microsoft.com/office/powerpoint/2010/main" val="358140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4B3F3-B36D-420D-B9DC-9D845BE99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245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61245-F47E-4882-A491-CE753C1B7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7699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8AD43C-81BB-479D-87C3-6CBBD8CCACE5}"/>
              </a:ext>
            </a:extLst>
          </p:cNvPr>
          <p:cNvSpPr txBox="1"/>
          <p:nvPr/>
        </p:nvSpPr>
        <p:spPr>
          <a:xfrm>
            <a:off x="1233377" y="467833"/>
            <a:ext cx="10441172" cy="4708981"/>
          </a:xfrm>
          <a:prstGeom prst="rect">
            <a:avLst/>
          </a:prstGeom>
          <a:noFill/>
        </p:spPr>
        <p:txBody>
          <a:bodyPr wrap="square" rtlCol="0">
            <a:spAutoFit/>
          </a:bodyPr>
          <a:lstStyle/>
          <a:p>
            <a:pPr algn="ctr"/>
            <a:endParaRPr lang="en-US" sz="6000">
              <a:solidFill>
                <a:schemeClr val="bg1"/>
              </a:solidFill>
            </a:endParaRPr>
          </a:p>
          <a:p>
            <a:pPr algn="ctr"/>
            <a:r>
              <a:rPr lang="en-US" sz="6000">
                <a:solidFill>
                  <a:schemeClr val="bg1"/>
                </a:solidFill>
              </a:rPr>
              <a:t>THANK </a:t>
            </a:r>
            <a:r>
              <a:rPr lang="en-US" sz="6000" dirty="0">
                <a:solidFill>
                  <a:schemeClr val="bg1"/>
                </a:solidFill>
              </a:rPr>
              <a:t>YOU</a:t>
            </a:r>
          </a:p>
          <a:p>
            <a:pPr algn="ctr"/>
            <a:endParaRPr lang="en-US" sz="6000" dirty="0">
              <a:solidFill>
                <a:schemeClr val="bg1"/>
              </a:solidFill>
            </a:endParaRPr>
          </a:p>
          <a:p>
            <a:pPr algn="ctr"/>
            <a:r>
              <a:rPr lang="en-US" sz="6000" dirty="0">
                <a:solidFill>
                  <a:schemeClr val="bg1"/>
                </a:solidFill>
              </a:rPr>
              <a:t>Will Wiese, Advocacy Chair</a:t>
            </a:r>
          </a:p>
          <a:p>
            <a:pPr algn="ctr"/>
            <a:r>
              <a:rPr lang="en-US" sz="6000" dirty="0">
                <a:solidFill>
                  <a:schemeClr val="bg1"/>
                </a:solidFill>
              </a:rPr>
              <a:t>willw@mopta.org</a:t>
            </a:r>
          </a:p>
        </p:txBody>
      </p:sp>
    </p:spTree>
    <p:extLst>
      <p:ext uri="{BB962C8B-B14F-4D97-AF65-F5344CB8AC3E}">
        <p14:creationId xmlns:p14="http://schemas.microsoft.com/office/powerpoint/2010/main" val="34661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BF11B-F7F8-4C9D-A1DE-5A4F04C5D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68529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188242-0CBE-4E75-AEC4-E6B153AA47C4}"/>
              </a:ext>
            </a:extLst>
          </p:cNvPr>
          <p:cNvSpPr txBox="1"/>
          <p:nvPr/>
        </p:nvSpPr>
        <p:spPr>
          <a:xfrm>
            <a:off x="981307" y="933139"/>
            <a:ext cx="6646127" cy="1200329"/>
          </a:xfrm>
          <a:prstGeom prst="rect">
            <a:avLst/>
          </a:prstGeom>
          <a:noFill/>
        </p:spPr>
        <p:txBody>
          <a:bodyPr wrap="square" rtlCol="0">
            <a:spAutoFit/>
          </a:bodyPr>
          <a:lstStyle/>
          <a:p>
            <a:r>
              <a:rPr lang="en-US" sz="7200" b="1" dirty="0">
                <a:solidFill>
                  <a:schemeClr val="bg1"/>
                </a:solidFill>
              </a:rPr>
              <a:t>ADVOCACY</a:t>
            </a:r>
          </a:p>
        </p:txBody>
      </p:sp>
      <p:sp>
        <p:nvSpPr>
          <p:cNvPr id="6" name="TextBox 5">
            <a:extLst>
              <a:ext uri="{FF2B5EF4-FFF2-40B4-BE49-F238E27FC236}">
                <a16:creationId xmlns:a16="http://schemas.microsoft.com/office/drawing/2014/main" id="{1D19723B-868A-4AE3-966C-5207517BD64D}"/>
              </a:ext>
            </a:extLst>
          </p:cNvPr>
          <p:cNvSpPr txBox="1"/>
          <p:nvPr/>
        </p:nvSpPr>
        <p:spPr>
          <a:xfrm>
            <a:off x="3289609" y="3244334"/>
            <a:ext cx="8675649" cy="1754326"/>
          </a:xfrm>
          <a:prstGeom prst="rect">
            <a:avLst/>
          </a:prstGeom>
          <a:noFill/>
        </p:spPr>
        <p:txBody>
          <a:bodyPr wrap="square" rtlCol="0">
            <a:spAutoFit/>
          </a:bodyPr>
          <a:lstStyle/>
          <a:p>
            <a:r>
              <a:rPr lang="en-US" sz="5400" dirty="0"/>
              <a:t>The act of supporting an idea or cause.</a:t>
            </a:r>
          </a:p>
        </p:txBody>
      </p:sp>
    </p:spTree>
    <p:extLst>
      <p:ext uri="{BB962C8B-B14F-4D97-AF65-F5344CB8AC3E}">
        <p14:creationId xmlns:p14="http://schemas.microsoft.com/office/powerpoint/2010/main" val="366782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ACEA1-7EED-4214-8CF1-6895B8CAAB40}"/>
              </a:ext>
            </a:extLst>
          </p:cNvPr>
          <p:cNvSpPr txBox="1"/>
          <p:nvPr/>
        </p:nvSpPr>
        <p:spPr>
          <a:xfrm>
            <a:off x="1159727" y="780585"/>
            <a:ext cx="10415239" cy="6278642"/>
          </a:xfrm>
          <a:prstGeom prst="rect">
            <a:avLst/>
          </a:prstGeom>
          <a:noFill/>
        </p:spPr>
        <p:txBody>
          <a:bodyPr wrap="square" rtlCol="0">
            <a:spAutoFit/>
          </a:bodyPr>
          <a:lstStyle/>
          <a:p>
            <a:r>
              <a:rPr lang="en-US" sz="3200" b="1" dirty="0">
                <a:solidFill>
                  <a:schemeClr val="bg1"/>
                </a:solidFill>
              </a:rPr>
              <a:t>What is Advocacy?</a:t>
            </a:r>
          </a:p>
          <a:p>
            <a:pPr marL="285750" indent="-285750">
              <a:buFont typeface="Arial" panose="020B0604020202020204" pitchFamily="34" charset="0"/>
              <a:buChar char="•"/>
            </a:pPr>
            <a:r>
              <a:rPr lang="en-US" sz="3200" dirty="0">
                <a:solidFill>
                  <a:schemeClr val="bg1"/>
                </a:solidFill>
              </a:rPr>
              <a:t>Advocacy is a process not an event</a:t>
            </a:r>
          </a:p>
          <a:p>
            <a:pPr marL="285750" indent="-285750">
              <a:buFont typeface="Arial" panose="020B0604020202020204" pitchFamily="34" charset="0"/>
              <a:buChar char="•"/>
            </a:pPr>
            <a:r>
              <a:rPr lang="en-US" sz="3200" dirty="0">
                <a:solidFill>
                  <a:schemeClr val="bg1"/>
                </a:solidFill>
              </a:rPr>
              <a:t>It happens at all levels- local, regional, state, national and international</a:t>
            </a:r>
          </a:p>
          <a:p>
            <a:pPr marL="285750" indent="-285750">
              <a:buFont typeface="Arial" panose="020B0604020202020204" pitchFamily="34" charset="0"/>
              <a:buChar char="•"/>
            </a:pPr>
            <a:r>
              <a:rPr lang="en-US" sz="3200" dirty="0">
                <a:solidFill>
                  <a:schemeClr val="bg1"/>
                </a:solidFill>
              </a:rPr>
              <a:t>It is about achieving specific outcomes</a:t>
            </a:r>
          </a:p>
          <a:p>
            <a:pPr marL="285750" indent="-285750">
              <a:buFont typeface="Arial" panose="020B0604020202020204" pitchFamily="34" charset="0"/>
              <a:buChar char="•"/>
            </a:pPr>
            <a:endParaRPr lang="en-US" sz="3200" dirty="0">
              <a:solidFill>
                <a:schemeClr val="bg1"/>
              </a:solidFill>
            </a:endParaRPr>
          </a:p>
          <a:p>
            <a:r>
              <a:rPr lang="en-US" sz="3200" b="1" dirty="0">
                <a:solidFill>
                  <a:schemeClr val="bg1"/>
                </a:solidFill>
              </a:rPr>
              <a:t>Who can advocate?</a:t>
            </a:r>
          </a:p>
          <a:p>
            <a:pPr marL="285750" indent="-285750">
              <a:buFont typeface="Arial" panose="020B0604020202020204" pitchFamily="34" charset="0"/>
              <a:buChar char="•"/>
            </a:pPr>
            <a:r>
              <a:rPr lang="en-US" sz="3200" dirty="0">
                <a:solidFill>
                  <a:schemeClr val="bg1"/>
                </a:solidFill>
              </a:rPr>
              <a:t>Anyone who is passionate about and idea or cause</a:t>
            </a:r>
          </a:p>
          <a:p>
            <a:endParaRPr lang="en-US" sz="3200" dirty="0">
              <a:solidFill>
                <a:schemeClr val="bg1"/>
              </a:solidFill>
            </a:endParaRPr>
          </a:p>
          <a:p>
            <a:r>
              <a:rPr lang="en-US" sz="3200" b="1" dirty="0">
                <a:solidFill>
                  <a:schemeClr val="bg1"/>
                </a:solidFill>
              </a:rPr>
              <a:t>Do I have to be 18?</a:t>
            </a:r>
          </a:p>
          <a:p>
            <a:pPr marL="285750" indent="-285750">
              <a:buFont typeface="Arial" panose="020B0604020202020204" pitchFamily="34" charset="0"/>
              <a:buChar char="•"/>
            </a:pPr>
            <a:r>
              <a:rPr lang="en-US" sz="3200" dirty="0">
                <a:solidFill>
                  <a:schemeClr val="bg1"/>
                </a:solidFill>
              </a:rPr>
              <a:t>Anyone can be an advocate all it takes is a passion for an issue and a desire to make a difference and effect change.</a:t>
            </a:r>
          </a:p>
          <a:p>
            <a:endParaRPr lang="en-US" dirty="0">
              <a:solidFill>
                <a:schemeClr val="bg1"/>
              </a:solidFill>
            </a:endParaRPr>
          </a:p>
        </p:txBody>
      </p:sp>
    </p:spTree>
    <p:extLst>
      <p:ext uri="{BB962C8B-B14F-4D97-AF65-F5344CB8AC3E}">
        <p14:creationId xmlns:p14="http://schemas.microsoft.com/office/powerpoint/2010/main" val="188022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E75BE-E1AE-4F39-AB44-20F8D26D9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2557462"/>
            <a:ext cx="7227497" cy="3969947"/>
          </a:xfrm>
          <a:prstGeom prst="rect">
            <a:avLst/>
          </a:prstGeom>
        </p:spPr>
      </p:pic>
      <p:sp>
        <p:nvSpPr>
          <p:cNvPr id="4" name="TextBox 3">
            <a:extLst>
              <a:ext uri="{FF2B5EF4-FFF2-40B4-BE49-F238E27FC236}">
                <a16:creationId xmlns:a16="http://schemas.microsoft.com/office/drawing/2014/main" id="{8A928BB6-1254-4B9A-A97B-D48C127CFC38}"/>
              </a:ext>
            </a:extLst>
          </p:cNvPr>
          <p:cNvSpPr txBox="1"/>
          <p:nvPr/>
        </p:nvSpPr>
        <p:spPr>
          <a:xfrm>
            <a:off x="1237957" y="520505"/>
            <a:ext cx="10339754" cy="1938992"/>
          </a:xfrm>
          <a:prstGeom prst="rect">
            <a:avLst/>
          </a:prstGeom>
          <a:noFill/>
        </p:spPr>
        <p:txBody>
          <a:bodyPr wrap="square" rtlCol="0">
            <a:spAutoFit/>
          </a:bodyPr>
          <a:lstStyle/>
          <a:p>
            <a:r>
              <a:rPr lang="en-US" sz="4000" dirty="0">
                <a:solidFill>
                  <a:schemeClr val="bg1"/>
                </a:solidFill>
              </a:rPr>
              <a:t>You can’t vote…so what! You have a voice, you know the issues, NOW is the time to take action! Advocacy begins now! </a:t>
            </a:r>
          </a:p>
        </p:txBody>
      </p:sp>
      <p:sp>
        <p:nvSpPr>
          <p:cNvPr id="7" name="TextBox 6">
            <a:extLst>
              <a:ext uri="{FF2B5EF4-FFF2-40B4-BE49-F238E27FC236}">
                <a16:creationId xmlns:a16="http://schemas.microsoft.com/office/drawing/2014/main" id="{5FF4E11A-1350-4E74-B943-B8E69EA3D29D}"/>
              </a:ext>
            </a:extLst>
          </p:cNvPr>
          <p:cNvSpPr txBox="1"/>
          <p:nvPr/>
        </p:nvSpPr>
        <p:spPr>
          <a:xfrm>
            <a:off x="337625" y="2715065"/>
            <a:ext cx="389675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Juvenile Justice</a:t>
            </a:r>
          </a:p>
          <a:p>
            <a:pPr marL="285750" indent="-285750">
              <a:buFont typeface="Arial" panose="020B0604020202020204" pitchFamily="34" charset="0"/>
              <a:buChar char="•"/>
            </a:pPr>
            <a:r>
              <a:rPr lang="en-US" sz="3200" dirty="0">
                <a:solidFill>
                  <a:schemeClr val="bg1"/>
                </a:solidFill>
              </a:rPr>
              <a:t>Student Data Privacy</a:t>
            </a:r>
          </a:p>
          <a:p>
            <a:pPr marL="285750" indent="-285750">
              <a:buFont typeface="Arial" panose="020B0604020202020204" pitchFamily="34" charset="0"/>
              <a:buChar char="•"/>
            </a:pPr>
            <a:r>
              <a:rPr lang="en-US" sz="3200" dirty="0">
                <a:solidFill>
                  <a:schemeClr val="bg1"/>
                </a:solidFill>
              </a:rPr>
              <a:t>School Safety</a:t>
            </a:r>
          </a:p>
          <a:p>
            <a:pPr marL="285750" indent="-285750">
              <a:buFont typeface="Arial" panose="020B0604020202020204" pitchFamily="34" charset="0"/>
              <a:buChar char="•"/>
            </a:pPr>
            <a:r>
              <a:rPr lang="en-US" sz="3200" dirty="0">
                <a:solidFill>
                  <a:schemeClr val="bg1"/>
                </a:solidFill>
              </a:rPr>
              <a:t>School Funding</a:t>
            </a:r>
          </a:p>
          <a:p>
            <a:pPr marL="285750" indent="-285750">
              <a:buFont typeface="Arial" panose="020B0604020202020204" pitchFamily="34" charset="0"/>
              <a:buChar char="•"/>
            </a:pPr>
            <a:r>
              <a:rPr lang="en-US" sz="3200" dirty="0">
                <a:solidFill>
                  <a:schemeClr val="bg1"/>
                </a:solidFill>
              </a:rPr>
              <a:t>School Lunches</a:t>
            </a:r>
          </a:p>
          <a:p>
            <a:pPr marL="285750" indent="-285750">
              <a:buFont typeface="Arial" panose="020B0604020202020204" pitchFamily="34" charset="0"/>
              <a:buChar char="•"/>
            </a:pPr>
            <a:r>
              <a:rPr lang="en-US" sz="3200" dirty="0">
                <a:solidFill>
                  <a:schemeClr val="bg1"/>
                </a:solidFill>
              </a:rPr>
              <a:t>Late start for High School</a:t>
            </a:r>
          </a:p>
        </p:txBody>
      </p:sp>
    </p:spTree>
    <p:extLst>
      <p:ext uri="{BB962C8B-B14F-4D97-AF65-F5344CB8AC3E}">
        <p14:creationId xmlns:p14="http://schemas.microsoft.com/office/powerpoint/2010/main" val="17226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CE9E7-1815-43B9-96E8-A35732A47DD7}"/>
              </a:ext>
            </a:extLst>
          </p:cNvPr>
          <p:cNvSpPr txBox="1"/>
          <p:nvPr/>
        </p:nvSpPr>
        <p:spPr>
          <a:xfrm>
            <a:off x="318978" y="0"/>
            <a:ext cx="12036056" cy="7263527"/>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txBody>
          <a:bodyPr wrap="square" rtlCol="0">
            <a:spAutoFit/>
          </a:bodyPr>
          <a:lstStyle/>
          <a:p>
            <a:r>
              <a:rPr lang="en-US" sz="2800" b="1" dirty="0">
                <a:solidFill>
                  <a:schemeClr val="bg1"/>
                </a:solidFill>
              </a:rPr>
              <a:t>How do you get started?</a:t>
            </a:r>
          </a:p>
          <a:p>
            <a:endParaRPr lang="en-US" sz="2800" dirty="0">
              <a:solidFill>
                <a:schemeClr val="bg1"/>
              </a:solidFill>
            </a:endParaRPr>
          </a:p>
          <a:p>
            <a:pPr marL="342900" indent="-342900">
              <a:buFont typeface="+mj-lt"/>
              <a:buAutoNum type="arabicPeriod"/>
            </a:pPr>
            <a:r>
              <a:rPr lang="en-US" sz="2800" b="1" dirty="0">
                <a:solidFill>
                  <a:schemeClr val="bg1"/>
                </a:solidFill>
              </a:rPr>
              <a:t>Identify the issue</a:t>
            </a:r>
          </a:p>
          <a:p>
            <a:pPr marL="285750" indent="-285750">
              <a:buFont typeface="Arial" panose="020B0604020202020204" pitchFamily="34" charset="0"/>
              <a:buChar char="•"/>
            </a:pPr>
            <a:r>
              <a:rPr lang="en-US" sz="2800" dirty="0">
                <a:solidFill>
                  <a:schemeClr val="bg1"/>
                </a:solidFill>
              </a:rPr>
              <a:t>What are you trying to accomplish?</a:t>
            </a:r>
          </a:p>
          <a:p>
            <a:endParaRPr lang="en-US" sz="2800" dirty="0">
              <a:solidFill>
                <a:schemeClr val="bg1"/>
              </a:solidFill>
            </a:endParaRPr>
          </a:p>
          <a:p>
            <a:r>
              <a:rPr lang="en-US" sz="2800" dirty="0">
                <a:solidFill>
                  <a:schemeClr val="bg1"/>
                </a:solidFill>
              </a:rPr>
              <a:t>2. </a:t>
            </a:r>
            <a:r>
              <a:rPr lang="en-US" sz="2800" b="1" dirty="0">
                <a:solidFill>
                  <a:schemeClr val="bg1"/>
                </a:solidFill>
              </a:rPr>
              <a:t>Identify your audience</a:t>
            </a:r>
          </a:p>
          <a:p>
            <a:pPr marL="285750" indent="-285750">
              <a:buFont typeface="Arial" panose="020B0604020202020204" pitchFamily="34" charset="0"/>
              <a:buChar char="•"/>
            </a:pPr>
            <a:r>
              <a:rPr lang="en-US" sz="2800" dirty="0">
                <a:solidFill>
                  <a:schemeClr val="bg1"/>
                </a:solidFill>
              </a:rPr>
              <a:t>Who is effected</a:t>
            </a:r>
          </a:p>
          <a:p>
            <a:pPr marL="285750" indent="-285750">
              <a:buFont typeface="Arial" panose="020B0604020202020204" pitchFamily="34" charset="0"/>
              <a:buChar char="•"/>
            </a:pPr>
            <a:r>
              <a:rPr lang="en-US" sz="2800" dirty="0">
                <a:solidFill>
                  <a:schemeClr val="bg1"/>
                </a:solidFill>
              </a:rPr>
              <a:t>Is this a local, state or federal issue?</a:t>
            </a:r>
          </a:p>
          <a:p>
            <a:endParaRPr lang="en-US" sz="2800" dirty="0">
              <a:solidFill>
                <a:schemeClr val="bg1"/>
              </a:solidFill>
            </a:endParaRPr>
          </a:p>
          <a:p>
            <a:r>
              <a:rPr lang="en-US" sz="2800" dirty="0">
                <a:solidFill>
                  <a:schemeClr val="bg1"/>
                </a:solidFill>
              </a:rPr>
              <a:t>3. </a:t>
            </a:r>
            <a:r>
              <a:rPr lang="en-US" sz="2800" b="1" dirty="0">
                <a:solidFill>
                  <a:schemeClr val="bg1"/>
                </a:solidFill>
              </a:rPr>
              <a:t>Develop an action plan</a:t>
            </a:r>
          </a:p>
          <a:p>
            <a:pPr marL="285750" indent="-285750">
              <a:buFont typeface="Arial" panose="020B0604020202020204" pitchFamily="34" charset="0"/>
              <a:buChar char="•"/>
            </a:pPr>
            <a:r>
              <a:rPr lang="en-US" sz="2800" dirty="0">
                <a:solidFill>
                  <a:schemeClr val="bg1"/>
                </a:solidFill>
              </a:rPr>
              <a:t>What is the timeframe for action?</a:t>
            </a:r>
          </a:p>
          <a:p>
            <a:pPr marL="285750" indent="-285750">
              <a:buFont typeface="Arial" panose="020B0604020202020204" pitchFamily="34" charset="0"/>
              <a:buChar char="•"/>
            </a:pPr>
            <a:r>
              <a:rPr lang="en-US" sz="2800" dirty="0">
                <a:solidFill>
                  <a:schemeClr val="bg1"/>
                </a:solidFill>
              </a:rPr>
              <a:t>Are there other individuals or groups that will want to join a coalition on the issue</a:t>
            </a:r>
          </a:p>
          <a:p>
            <a:pPr marL="285750" indent="-285750">
              <a:buFont typeface="Arial" panose="020B0604020202020204" pitchFamily="34" charset="0"/>
              <a:buChar char="•"/>
            </a:pPr>
            <a:r>
              <a:rPr lang="en-US" sz="2800" dirty="0">
                <a:solidFill>
                  <a:schemeClr val="bg1"/>
                </a:solidFill>
              </a:rPr>
              <a:t>Who will be in charge?</a:t>
            </a:r>
          </a:p>
          <a:p>
            <a:pPr marL="285750" indent="-285750">
              <a:buFont typeface="Arial" panose="020B0604020202020204" pitchFamily="34" charset="0"/>
              <a:buChar char="•"/>
            </a:pPr>
            <a:r>
              <a:rPr lang="en-US" sz="2800" dirty="0">
                <a:solidFill>
                  <a:schemeClr val="bg1"/>
                </a:solidFill>
              </a:rPr>
              <a:t>What type of campaign will be effective?</a:t>
            </a:r>
          </a:p>
          <a:p>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79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B731E-D459-450C-918C-E007B6420E38}"/>
              </a:ext>
            </a:extLst>
          </p:cNvPr>
          <p:cNvSpPr txBox="1"/>
          <p:nvPr/>
        </p:nvSpPr>
        <p:spPr>
          <a:xfrm>
            <a:off x="0" y="0"/>
            <a:ext cx="12192000" cy="6494085"/>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txBody>
          <a:bodyPr wrap="square" rtlCol="0">
            <a:spAutoFit/>
          </a:bodyPr>
          <a:lstStyle/>
          <a:p>
            <a:r>
              <a:rPr lang="en-US" sz="3200" dirty="0">
                <a:solidFill>
                  <a:schemeClr val="bg1"/>
                </a:solidFill>
              </a:rPr>
              <a:t>4. </a:t>
            </a:r>
            <a:r>
              <a:rPr lang="en-US" sz="3200" b="1" dirty="0">
                <a:solidFill>
                  <a:schemeClr val="bg1"/>
                </a:solidFill>
              </a:rPr>
              <a:t>Promote your cause</a:t>
            </a:r>
          </a:p>
          <a:p>
            <a:pPr marL="285750" indent="-285750">
              <a:buFont typeface="Arial" panose="020B0604020202020204" pitchFamily="34" charset="0"/>
              <a:buChar char="•"/>
            </a:pPr>
            <a:r>
              <a:rPr lang="en-US" sz="3200" dirty="0">
                <a:solidFill>
                  <a:schemeClr val="bg1"/>
                </a:solidFill>
              </a:rPr>
              <a:t>Use social media to take your message to a greater number of people</a:t>
            </a:r>
          </a:p>
          <a:p>
            <a:endParaRPr lang="en-US" sz="3200" dirty="0">
              <a:solidFill>
                <a:schemeClr val="bg1"/>
              </a:solidFill>
            </a:endParaRPr>
          </a:p>
          <a:p>
            <a:r>
              <a:rPr lang="en-US" sz="3200" dirty="0">
                <a:solidFill>
                  <a:schemeClr val="bg1"/>
                </a:solidFill>
              </a:rPr>
              <a:t>5.</a:t>
            </a:r>
            <a:r>
              <a:rPr lang="en-US" sz="3200" b="1" dirty="0">
                <a:solidFill>
                  <a:schemeClr val="bg1"/>
                </a:solidFill>
              </a:rPr>
              <a:t> Take your Ask to appropriate officials</a:t>
            </a:r>
          </a:p>
          <a:p>
            <a:pPr marL="285750" indent="-285750">
              <a:buFont typeface="Arial" panose="020B0604020202020204" pitchFamily="34" charset="0"/>
              <a:buChar char="•"/>
            </a:pPr>
            <a:r>
              <a:rPr lang="en-US" sz="3200" dirty="0">
                <a:solidFill>
                  <a:schemeClr val="bg1"/>
                </a:solidFill>
              </a:rPr>
              <a:t>Use personal stories to highlight the ask</a:t>
            </a:r>
          </a:p>
          <a:p>
            <a:pPr marL="285750" indent="-285750">
              <a:buFont typeface="Arial" panose="020B0604020202020204" pitchFamily="34" charset="0"/>
              <a:buChar char="•"/>
            </a:pPr>
            <a:r>
              <a:rPr lang="en-US" sz="3200" dirty="0">
                <a:solidFill>
                  <a:schemeClr val="bg1"/>
                </a:solidFill>
              </a:rPr>
              <a:t>Give legislators facts</a:t>
            </a:r>
          </a:p>
          <a:p>
            <a:pPr marL="285750" indent="-285750">
              <a:buFont typeface="Arial" panose="020B0604020202020204" pitchFamily="34" charset="0"/>
              <a:buChar char="•"/>
            </a:pPr>
            <a:r>
              <a:rPr lang="en-US" sz="3200" dirty="0">
                <a:solidFill>
                  <a:schemeClr val="bg1"/>
                </a:solidFill>
              </a:rPr>
              <a:t>Keep them engaged via follow up and social media</a:t>
            </a:r>
          </a:p>
          <a:p>
            <a:endParaRPr lang="en-US" sz="3200" dirty="0">
              <a:solidFill>
                <a:schemeClr val="bg1"/>
              </a:solidFill>
            </a:endParaRPr>
          </a:p>
          <a:p>
            <a:r>
              <a:rPr lang="en-US" sz="3200" dirty="0">
                <a:solidFill>
                  <a:schemeClr val="bg1"/>
                </a:solidFill>
              </a:rPr>
              <a:t>6. </a:t>
            </a:r>
            <a:r>
              <a:rPr lang="en-US" sz="3200" b="1" dirty="0">
                <a:solidFill>
                  <a:schemeClr val="bg1"/>
                </a:solidFill>
              </a:rPr>
              <a:t>Evaluate</a:t>
            </a:r>
          </a:p>
          <a:p>
            <a:pPr marL="285750" indent="-285750">
              <a:buFont typeface="Arial" panose="020B0604020202020204" pitchFamily="34" charset="0"/>
              <a:buChar char="•"/>
            </a:pPr>
            <a:r>
              <a:rPr lang="en-US" sz="3200" dirty="0">
                <a:solidFill>
                  <a:schemeClr val="bg1"/>
                </a:solidFill>
              </a:rPr>
              <a:t>Did you accomplish your goal?</a:t>
            </a:r>
          </a:p>
          <a:p>
            <a:pPr marL="285750" indent="-285750">
              <a:buFont typeface="Arial" panose="020B0604020202020204" pitchFamily="34" charset="0"/>
              <a:buChar char="•"/>
            </a:pPr>
            <a:r>
              <a:rPr lang="en-US" sz="3200" dirty="0">
                <a:solidFill>
                  <a:schemeClr val="bg1"/>
                </a:solidFill>
              </a:rPr>
              <a:t>If not how can you “change” your action plan?</a:t>
            </a:r>
          </a:p>
          <a:p>
            <a:pPr marL="285750" indent="-285750">
              <a:buFont typeface="Arial" panose="020B0604020202020204" pitchFamily="34" charset="0"/>
              <a:buChar char="•"/>
            </a:pPr>
            <a:r>
              <a:rPr lang="en-US" sz="3200" dirty="0">
                <a:solidFill>
                  <a:schemeClr val="bg1"/>
                </a:solidFill>
              </a:rPr>
              <a:t>Do not give up, often it takes numerous years to make legislative changes</a:t>
            </a:r>
            <a:r>
              <a:rPr lang="en-US" dirty="0">
                <a:solidFill>
                  <a:schemeClr val="bg1"/>
                </a:solidFill>
              </a:rPr>
              <a:t>.</a:t>
            </a:r>
          </a:p>
        </p:txBody>
      </p:sp>
    </p:spTree>
    <p:extLst>
      <p:ext uri="{BB962C8B-B14F-4D97-AF65-F5344CB8AC3E}">
        <p14:creationId xmlns:p14="http://schemas.microsoft.com/office/powerpoint/2010/main" val="1629727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273</TotalTime>
  <Words>820</Words>
  <Application>Microsoft Office PowerPoint</Application>
  <PresentationFormat>Widescreen</PresentationFormat>
  <Paragraphs>126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Agency FB</vt:lpstr>
      <vt:lpstr>Aharoni</vt:lpstr>
      <vt:lpstr>Algerian</vt:lpstr>
      <vt:lpstr>Arial</vt:lpstr>
      <vt:lpstr>Calibri</vt:lpstr>
      <vt:lpstr>Calibri Light</vt:lpstr>
      <vt:lpstr>Office Theme</vt:lpstr>
      <vt:lpstr>Get on Your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on Your</dc:title>
  <dc:creator>Carla Wiese</dc:creator>
  <cp:lastModifiedBy>Carla Wiese</cp:lastModifiedBy>
  <cp:revision>31</cp:revision>
  <dcterms:created xsi:type="dcterms:W3CDTF">2019-03-30T20:18:13Z</dcterms:created>
  <dcterms:modified xsi:type="dcterms:W3CDTF">2019-04-01T03:17:09Z</dcterms:modified>
</cp:coreProperties>
</file>