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5" r:id="rId3"/>
    <p:sldId id="257" r:id="rId4"/>
    <p:sldId id="259" r:id="rId5"/>
    <p:sldId id="258" r:id="rId6"/>
    <p:sldId id="260" r:id="rId7"/>
    <p:sldId id="261" r:id="rId8"/>
    <p:sldId id="262" r:id="rId9"/>
    <p:sldId id="263" r:id="rId10"/>
    <p:sldId id="266" r:id="rId11"/>
    <p:sldId id="269" r:id="rId12"/>
    <p:sldId id="267" r:id="rId13"/>
    <p:sldId id="264"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1"/>
    <p:restoredTop sz="94663"/>
  </p:normalViewPr>
  <p:slideViewPr>
    <p:cSldViewPr snapToGrid="0" snapToObjects="1">
      <p:cViewPr varScale="1">
        <p:scale>
          <a:sx n="115" d="100"/>
          <a:sy n="115"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72BF1-F1C8-914C-B6E6-4E8C0F437AAC}" type="doc">
      <dgm:prSet loTypeId="urn:microsoft.com/office/officeart/2005/8/layout/venn1" loCatId="" qsTypeId="urn:microsoft.com/office/officeart/2005/8/quickstyle/simple1" qsCatId="simple" csTypeId="urn:microsoft.com/office/officeart/2005/8/colors/accent1_2" csCatId="accent1" phldr="1"/>
      <dgm:spPr/>
      <dgm:t>
        <a:bodyPr/>
        <a:lstStyle/>
        <a:p>
          <a:endParaRPr lang="en-US"/>
        </a:p>
      </dgm:t>
    </dgm:pt>
    <dgm:pt modelId="{69D5ABB3-5824-C44F-BAD1-37E29E411152}">
      <dgm:prSet phldrT="[Text]"/>
      <dgm:spPr/>
      <dgm:t>
        <a:bodyPr/>
        <a:lstStyle/>
        <a:p>
          <a:r>
            <a:rPr lang="en-US" dirty="0"/>
            <a:t>Child</a:t>
          </a:r>
        </a:p>
      </dgm:t>
    </dgm:pt>
    <dgm:pt modelId="{39CD563B-B14B-E44C-8F01-B2AFF730A232}" type="parTrans" cxnId="{502BBCCD-9AB9-FA45-B540-4A43FCBE3AFF}">
      <dgm:prSet/>
      <dgm:spPr/>
      <dgm:t>
        <a:bodyPr/>
        <a:lstStyle/>
        <a:p>
          <a:endParaRPr lang="en-US"/>
        </a:p>
      </dgm:t>
    </dgm:pt>
    <dgm:pt modelId="{B526513E-B907-8E44-B491-62206424BCE5}" type="sibTrans" cxnId="{502BBCCD-9AB9-FA45-B540-4A43FCBE3AFF}">
      <dgm:prSet/>
      <dgm:spPr/>
      <dgm:t>
        <a:bodyPr/>
        <a:lstStyle/>
        <a:p>
          <a:endParaRPr lang="en-US"/>
        </a:p>
      </dgm:t>
    </dgm:pt>
    <dgm:pt modelId="{BCAC711D-78DA-0B4F-BD3C-638003BCBFBB}">
      <dgm:prSet phldrT="[Text]"/>
      <dgm:spPr/>
      <dgm:t>
        <a:bodyPr/>
        <a:lstStyle/>
        <a:p>
          <a:r>
            <a:rPr lang="en-US" dirty="0"/>
            <a:t>Family</a:t>
          </a:r>
        </a:p>
      </dgm:t>
    </dgm:pt>
    <dgm:pt modelId="{69F8F503-D3BF-9B4F-969C-7185F1F54C85}" type="parTrans" cxnId="{4F743858-F639-1246-A889-A44F98396079}">
      <dgm:prSet/>
      <dgm:spPr/>
      <dgm:t>
        <a:bodyPr/>
        <a:lstStyle/>
        <a:p>
          <a:endParaRPr lang="en-US"/>
        </a:p>
      </dgm:t>
    </dgm:pt>
    <dgm:pt modelId="{A0A3E64F-29C3-3440-9903-8392813AEDAF}" type="sibTrans" cxnId="{4F743858-F639-1246-A889-A44F98396079}">
      <dgm:prSet/>
      <dgm:spPr/>
      <dgm:t>
        <a:bodyPr/>
        <a:lstStyle/>
        <a:p>
          <a:endParaRPr lang="en-US"/>
        </a:p>
      </dgm:t>
    </dgm:pt>
    <dgm:pt modelId="{14F404BF-4A86-8343-AD8E-5126FF97F547}">
      <dgm:prSet phldrT="[Text]"/>
      <dgm:spPr/>
      <dgm:t>
        <a:bodyPr/>
        <a:lstStyle/>
        <a:p>
          <a:r>
            <a:rPr lang="en-US" dirty="0"/>
            <a:t>Community</a:t>
          </a:r>
        </a:p>
      </dgm:t>
    </dgm:pt>
    <dgm:pt modelId="{C10565C3-C539-C141-99A6-88A9C1C57B81}" type="parTrans" cxnId="{DCD2DA30-0994-5043-9FFD-B78057E63823}">
      <dgm:prSet/>
      <dgm:spPr/>
      <dgm:t>
        <a:bodyPr/>
        <a:lstStyle/>
        <a:p>
          <a:endParaRPr lang="en-US"/>
        </a:p>
      </dgm:t>
    </dgm:pt>
    <dgm:pt modelId="{4DB2B565-2FED-B343-B695-765EE312214F}" type="sibTrans" cxnId="{DCD2DA30-0994-5043-9FFD-B78057E63823}">
      <dgm:prSet/>
      <dgm:spPr/>
      <dgm:t>
        <a:bodyPr/>
        <a:lstStyle/>
        <a:p>
          <a:endParaRPr lang="en-US"/>
        </a:p>
      </dgm:t>
    </dgm:pt>
    <dgm:pt modelId="{B65C6CC8-5A0A-D641-89E9-53ED26678164}" type="pres">
      <dgm:prSet presAssocID="{83172BF1-F1C8-914C-B6E6-4E8C0F437AAC}" presName="compositeShape" presStyleCnt="0">
        <dgm:presLayoutVars>
          <dgm:chMax val="7"/>
          <dgm:dir/>
          <dgm:resizeHandles val="exact"/>
        </dgm:presLayoutVars>
      </dgm:prSet>
      <dgm:spPr/>
      <dgm:t>
        <a:bodyPr/>
        <a:lstStyle/>
        <a:p>
          <a:endParaRPr lang="en-US"/>
        </a:p>
      </dgm:t>
    </dgm:pt>
    <dgm:pt modelId="{978561C7-600D-7F45-9E4D-F52168224FC1}" type="pres">
      <dgm:prSet presAssocID="{69D5ABB3-5824-C44F-BAD1-37E29E411152}" presName="circ1" presStyleLbl="vennNode1" presStyleIdx="0" presStyleCnt="3"/>
      <dgm:spPr/>
      <dgm:t>
        <a:bodyPr/>
        <a:lstStyle/>
        <a:p>
          <a:endParaRPr lang="en-US"/>
        </a:p>
      </dgm:t>
    </dgm:pt>
    <dgm:pt modelId="{8DA0BEF9-76F3-3945-BDCC-EAA2FEC38317}" type="pres">
      <dgm:prSet presAssocID="{69D5ABB3-5824-C44F-BAD1-37E29E411152}" presName="circ1Tx" presStyleLbl="revTx" presStyleIdx="0" presStyleCnt="0">
        <dgm:presLayoutVars>
          <dgm:chMax val="0"/>
          <dgm:chPref val="0"/>
          <dgm:bulletEnabled val="1"/>
        </dgm:presLayoutVars>
      </dgm:prSet>
      <dgm:spPr/>
      <dgm:t>
        <a:bodyPr/>
        <a:lstStyle/>
        <a:p>
          <a:endParaRPr lang="en-US"/>
        </a:p>
      </dgm:t>
    </dgm:pt>
    <dgm:pt modelId="{A9D42472-DE86-6D4F-839F-4291BE63A338}" type="pres">
      <dgm:prSet presAssocID="{BCAC711D-78DA-0B4F-BD3C-638003BCBFBB}" presName="circ2" presStyleLbl="vennNode1" presStyleIdx="1" presStyleCnt="3"/>
      <dgm:spPr/>
      <dgm:t>
        <a:bodyPr/>
        <a:lstStyle/>
        <a:p>
          <a:endParaRPr lang="en-US"/>
        </a:p>
      </dgm:t>
    </dgm:pt>
    <dgm:pt modelId="{B054F94F-2CCE-D746-B86F-3493FA20BC2D}" type="pres">
      <dgm:prSet presAssocID="{BCAC711D-78DA-0B4F-BD3C-638003BCBFBB}" presName="circ2Tx" presStyleLbl="revTx" presStyleIdx="0" presStyleCnt="0">
        <dgm:presLayoutVars>
          <dgm:chMax val="0"/>
          <dgm:chPref val="0"/>
          <dgm:bulletEnabled val="1"/>
        </dgm:presLayoutVars>
      </dgm:prSet>
      <dgm:spPr/>
      <dgm:t>
        <a:bodyPr/>
        <a:lstStyle/>
        <a:p>
          <a:endParaRPr lang="en-US"/>
        </a:p>
      </dgm:t>
    </dgm:pt>
    <dgm:pt modelId="{FDEE8AB4-F0EE-0C45-85BB-12916AF8D069}" type="pres">
      <dgm:prSet presAssocID="{14F404BF-4A86-8343-AD8E-5126FF97F547}" presName="circ3" presStyleLbl="vennNode1" presStyleIdx="2" presStyleCnt="3" custLinFactNeighborX="-93072" custLinFactNeighborY="21501"/>
      <dgm:spPr/>
      <dgm:t>
        <a:bodyPr/>
        <a:lstStyle/>
        <a:p>
          <a:endParaRPr lang="en-US"/>
        </a:p>
      </dgm:t>
    </dgm:pt>
    <dgm:pt modelId="{02F6BC26-3BAF-C946-AD89-9FC720417529}" type="pres">
      <dgm:prSet presAssocID="{14F404BF-4A86-8343-AD8E-5126FF97F547}" presName="circ3Tx" presStyleLbl="revTx" presStyleIdx="0" presStyleCnt="0">
        <dgm:presLayoutVars>
          <dgm:chMax val="0"/>
          <dgm:chPref val="0"/>
          <dgm:bulletEnabled val="1"/>
        </dgm:presLayoutVars>
      </dgm:prSet>
      <dgm:spPr/>
      <dgm:t>
        <a:bodyPr/>
        <a:lstStyle/>
        <a:p>
          <a:endParaRPr lang="en-US"/>
        </a:p>
      </dgm:t>
    </dgm:pt>
  </dgm:ptLst>
  <dgm:cxnLst>
    <dgm:cxn modelId="{78BBC64A-39D6-8944-85C5-3C315FFCFB5C}" type="presOf" srcId="{BCAC711D-78DA-0B4F-BD3C-638003BCBFBB}" destId="{A9D42472-DE86-6D4F-839F-4291BE63A338}" srcOrd="0" destOrd="0" presId="urn:microsoft.com/office/officeart/2005/8/layout/venn1"/>
    <dgm:cxn modelId="{6A1B0E64-6407-9246-A374-019EEE60D7D4}" type="presOf" srcId="{83172BF1-F1C8-914C-B6E6-4E8C0F437AAC}" destId="{B65C6CC8-5A0A-D641-89E9-53ED26678164}" srcOrd="0" destOrd="0" presId="urn:microsoft.com/office/officeart/2005/8/layout/venn1"/>
    <dgm:cxn modelId="{4A0DF320-8E1C-FC4C-884B-03CA11CEF68A}" type="presOf" srcId="{69D5ABB3-5824-C44F-BAD1-37E29E411152}" destId="{8DA0BEF9-76F3-3945-BDCC-EAA2FEC38317}" srcOrd="1" destOrd="0" presId="urn:microsoft.com/office/officeart/2005/8/layout/venn1"/>
    <dgm:cxn modelId="{9967082D-1D61-8044-8F43-F04D49EA0C3D}" type="presOf" srcId="{14F404BF-4A86-8343-AD8E-5126FF97F547}" destId="{02F6BC26-3BAF-C946-AD89-9FC720417529}" srcOrd="1" destOrd="0" presId="urn:microsoft.com/office/officeart/2005/8/layout/venn1"/>
    <dgm:cxn modelId="{B61D9807-9EAB-A243-881B-E712BDB61E3F}" type="presOf" srcId="{14F404BF-4A86-8343-AD8E-5126FF97F547}" destId="{FDEE8AB4-F0EE-0C45-85BB-12916AF8D069}" srcOrd="0" destOrd="0" presId="urn:microsoft.com/office/officeart/2005/8/layout/venn1"/>
    <dgm:cxn modelId="{E8324D16-5A2F-A84E-9C98-EC7D3CAC916B}" type="presOf" srcId="{BCAC711D-78DA-0B4F-BD3C-638003BCBFBB}" destId="{B054F94F-2CCE-D746-B86F-3493FA20BC2D}" srcOrd="1" destOrd="0" presId="urn:microsoft.com/office/officeart/2005/8/layout/venn1"/>
    <dgm:cxn modelId="{2C2786E3-C04A-1F47-8F1E-1A925EAB70AE}" type="presOf" srcId="{69D5ABB3-5824-C44F-BAD1-37E29E411152}" destId="{978561C7-600D-7F45-9E4D-F52168224FC1}" srcOrd="0" destOrd="0" presId="urn:microsoft.com/office/officeart/2005/8/layout/venn1"/>
    <dgm:cxn modelId="{DCD2DA30-0994-5043-9FFD-B78057E63823}" srcId="{83172BF1-F1C8-914C-B6E6-4E8C0F437AAC}" destId="{14F404BF-4A86-8343-AD8E-5126FF97F547}" srcOrd="2" destOrd="0" parTransId="{C10565C3-C539-C141-99A6-88A9C1C57B81}" sibTransId="{4DB2B565-2FED-B343-B695-765EE312214F}"/>
    <dgm:cxn modelId="{4F743858-F639-1246-A889-A44F98396079}" srcId="{83172BF1-F1C8-914C-B6E6-4E8C0F437AAC}" destId="{BCAC711D-78DA-0B4F-BD3C-638003BCBFBB}" srcOrd="1" destOrd="0" parTransId="{69F8F503-D3BF-9B4F-969C-7185F1F54C85}" sibTransId="{A0A3E64F-29C3-3440-9903-8392813AEDAF}"/>
    <dgm:cxn modelId="{502BBCCD-9AB9-FA45-B540-4A43FCBE3AFF}" srcId="{83172BF1-F1C8-914C-B6E6-4E8C0F437AAC}" destId="{69D5ABB3-5824-C44F-BAD1-37E29E411152}" srcOrd="0" destOrd="0" parTransId="{39CD563B-B14B-E44C-8F01-B2AFF730A232}" sibTransId="{B526513E-B907-8E44-B491-62206424BCE5}"/>
    <dgm:cxn modelId="{5BD4AAE8-DFCB-C34B-BD12-E4C14CF429D3}" type="presParOf" srcId="{B65C6CC8-5A0A-D641-89E9-53ED26678164}" destId="{978561C7-600D-7F45-9E4D-F52168224FC1}" srcOrd="0" destOrd="0" presId="urn:microsoft.com/office/officeart/2005/8/layout/venn1"/>
    <dgm:cxn modelId="{DA5E71FF-C33B-6C43-A5D7-82B2C44D6C6C}" type="presParOf" srcId="{B65C6CC8-5A0A-D641-89E9-53ED26678164}" destId="{8DA0BEF9-76F3-3945-BDCC-EAA2FEC38317}" srcOrd="1" destOrd="0" presId="urn:microsoft.com/office/officeart/2005/8/layout/venn1"/>
    <dgm:cxn modelId="{C9FA9098-B45C-EE44-8EC0-0E98971E72CC}" type="presParOf" srcId="{B65C6CC8-5A0A-D641-89E9-53ED26678164}" destId="{A9D42472-DE86-6D4F-839F-4291BE63A338}" srcOrd="2" destOrd="0" presId="urn:microsoft.com/office/officeart/2005/8/layout/venn1"/>
    <dgm:cxn modelId="{D70142B7-0CD0-D441-80B9-33EEA57B6ACC}" type="presParOf" srcId="{B65C6CC8-5A0A-D641-89E9-53ED26678164}" destId="{B054F94F-2CCE-D746-B86F-3493FA20BC2D}" srcOrd="3" destOrd="0" presId="urn:microsoft.com/office/officeart/2005/8/layout/venn1"/>
    <dgm:cxn modelId="{F7F14234-525B-6441-BD3B-6B45FADAF99B}" type="presParOf" srcId="{B65C6CC8-5A0A-D641-89E9-53ED26678164}" destId="{FDEE8AB4-F0EE-0C45-85BB-12916AF8D069}" srcOrd="4" destOrd="0" presId="urn:microsoft.com/office/officeart/2005/8/layout/venn1"/>
    <dgm:cxn modelId="{1B7CE225-DF81-5E4B-A3C4-40DF78CB7481}" type="presParOf" srcId="{B65C6CC8-5A0A-D641-89E9-53ED26678164}" destId="{02F6BC26-3BAF-C946-AD89-9FC72041752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561C7-600D-7F45-9E4D-F52168224FC1}">
      <dsp:nvSpPr>
        <dsp:cNvPr id="0" name=""/>
        <dsp:cNvSpPr/>
      </dsp:nvSpPr>
      <dsp:spPr>
        <a:xfrm>
          <a:off x="766331" y="98680"/>
          <a:ext cx="2041657" cy="20416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Child</a:t>
          </a:r>
        </a:p>
      </dsp:txBody>
      <dsp:txXfrm>
        <a:off x="1038552" y="455970"/>
        <a:ext cx="1497215" cy="918745"/>
      </dsp:txXfrm>
    </dsp:sp>
    <dsp:sp modelId="{A9D42472-DE86-6D4F-839F-4291BE63A338}">
      <dsp:nvSpPr>
        <dsp:cNvPr id="0" name=""/>
        <dsp:cNvSpPr/>
      </dsp:nvSpPr>
      <dsp:spPr>
        <a:xfrm>
          <a:off x="1503029" y="1374716"/>
          <a:ext cx="2041657" cy="20416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Family</a:t>
          </a:r>
        </a:p>
      </dsp:txBody>
      <dsp:txXfrm>
        <a:off x="2127436" y="1902144"/>
        <a:ext cx="1224994" cy="1122911"/>
      </dsp:txXfrm>
    </dsp:sp>
    <dsp:sp modelId="{FDEE8AB4-F0EE-0C45-85BB-12916AF8D069}">
      <dsp:nvSpPr>
        <dsp:cNvPr id="0" name=""/>
        <dsp:cNvSpPr/>
      </dsp:nvSpPr>
      <dsp:spPr>
        <a:xfrm>
          <a:off x="0" y="1473396"/>
          <a:ext cx="2041657" cy="20416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Community</a:t>
          </a:r>
        </a:p>
      </dsp:txBody>
      <dsp:txXfrm>
        <a:off x="192256" y="2000824"/>
        <a:ext cx="1224994" cy="11229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4CAED-3611-634E-BA58-D27DE89E7A99}" type="datetimeFigureOut">
              <a:rPr lang="en-US" smtClean="0"/>
              <a:t>4/3/2019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C8A8A-A34D-CB4B-B9D9-5FE189DD60A4}" type="slidenum">
              <a:rPr lang="en-US" smtClean="0"/>
              <a:t>‹#›</a:t>
            </a:fld>
            <a:endParaRPr lang="en-US"/>
          </a:p>
        </p:txBody>
      </p:sp>
    </p:spTree>
    <p:extLst>
      <p:ext uri="{BB962C8B-B14F-4D97-AF65-F5344CB8AC3E}">
        <p14:creationId xmlns:p14="http://schemas.microsoft.com/office/powerpoint/2010/main" val="405749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video" Target="https://www.youtube.com/embed/LTcFTpGve4g?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s://developingchild.harvard.edu/resources/aces-and-toxic-stress-frequently-asked-questions/" TargetMode="External"/><Relationship Id="rId2" Type="http://schemas.openxmlformats.org/officeDocument/2006/relationships/hyperlink" Target="https://www.npr.org/sections/health-shots/2015/03/02/387007941/take-the-ace-quiz-and-learn-what-it-does-and-doesnt-mean" TargetMode="External"/><Relationship Id="rId1" Type="http://schemas.openxmlformats.org/officeDocument/2006/relationships/slideLayout" Target="../slideLayouts/slideLayout8.xml"/><Relationship Id="rId6" Type="http://schemas.openxmlformats.org/officeDocument/2006/relationships/hyperlink" Target="https://www.childtrends.org/wp-content/uploads/2006/01/DefiningAtRisk1.pdf" TargetMode="External"/><Relationship Id="rId5" Type="http://schemas.openxmlformats.org/officeDocument/2006/relationships/hyperlink" Target="https://www.childwelfare.gov/pubPDFs/riskprotectivefactors.pdf" TargetMode="External"/><Relationship Id="rId4" Type="http://schemas.openxmlformats.org/officeDocument/2006/relationships/hyperlink" Target="https://www.facebook.com/childtrend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E89B-91F1-3E40-A7EF-5FE691FD465E}"/>
              </a:ext>
            </a:extLst>
          </p:cNvPr>
          <p:cNvSpPr>
            <a:spLocks noGrp="1"/>
          </p:cNvSpPr>
          <p:nvPr>
            <p:ph type="ctrTitle"/>
          </p:nvPr>
        </p:nvSpPr>
        <p:spPr/>
        <p:txBody>
          <a:bodyPr/>
          <a:lstStyle/>
          <a:p>
            <a:r>
              <a:rPr lang="en-US" dirty="0"/>
              <a:t>Engaging At-risk youth &amp; families	</a:t>
            </a:r>
          </a:p>
        </p:txBody>
      </p:sp>
      <p:sp>
        <p:nvSpPr>
          <p:cNvPr id="3" name="Subtitle 2">
            <a:extLst>
              <a:ext uri="{FF2B5EF4-FFF2-40B4-BE49-F238E27FC236}">
                <a16:creationId xmlns:a16="http://schemas.microsoft.com/office/drawing/2014/main" id="{131E9FE1-A4CB-974F-B7DD-7B5DF93B4F2D}"/>
              </a:ext>
            </a:extLst>
          </p:cNvPr>
          <p:cNvSpPr>
            <a:spLocks noGrp="1"/>
          </p:cNvSpPr>
          <p:nvPr>
            <p:ph type="subTitle" idx="1"/>
          </p:nvPr>
        </p:nvSpPr>
        <p:spPr>
          <a:xfrm>
            <a:off x="2417780" y="3531204"/>
            <a:ext cx="8637072" cy="2726377"/>
          </a:xfrm>
        </p:spPr>
        <p:txBody>
          <a:bodyPr>
            <a:normAutofit/>
          </a:bodyPr>
          <a:lstStyle/>
          <a:p>
            <a:r>
              <a:rPr lang="en-US" sz="2400" dirty="0"/>
              <a:t>Speaker: Kristina Wilmoth, MS</a:t>
            </a:r>
            <a:r>
              <a:rPr lang="en-US" dirty="0"/>
              <a:t/>
            </a:r>
            <a:br>
              <a:rPr lang="en-US" dirty="0"/>
            </a:br>
            <a:r>
              <a:rPr lang="en-US" dirty="0"/>
              <a:t>Foster &amp; adoptive parent,  Advocate</a:t>
            </a:r>
            <a:br>
              <a:rPr lang="en-US" dirty="0"/>
            </a:br>
            <a:r>
              <a:rPr lang="en-US" dirty="0"/>
              <a:t>VP Legislation &amp; advocacy, Missouri PTA</a:t>
            </a:r>
            <a:br>
              <a:rPr lang="en-US" dirty="0"/>
            </a:br>
            <a:r>
              <a:rPr lang="en-US" dirty="0"/>
              <a:t>Resource coordinator, Missouri Mentoring Partnership</a:t>
            </a:r>
          </a:p>
          <a:p>
            <a:endParaRPr lang="en-US" dirty="0"/>
          </a:p>
          <a:p>
            <a:endParaRPr lang="en-US" dirty="0"/>
          </a:p>
          <a:p>
            <a:endParaRPr lang="en-US" dirty="0"/>
          </a:p>
        </p:txBody>
      </p:sp>
    </p:spTree>
    <p:extLst>
      <p:ext uri="{BB962C8B-B14F-4D97-AF65-F5344CB8AC3E}">
        <p14:creationId xmlns:p14="http://schemas.microsoft.com/office/powerpoint/2010/main" val="113979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1049-C8A4-3348-80CB-A7F43246F7A8}"/>
              </a:ext>
            </a:extLst>
          </p:cNvPr>
          <p:cNvSpPr>
            <a:spLocks noGrp="1"/>
          </p:cNvSpPr>
          <p:nvPr>
            <p:ph type="title"/>
          </p:nvPr>
        </p:nvSpPr>
        <p:spPr>
          <a:xfrm>
            <a:off x="607389" y="707597"/>
            <a:ext cx="3273099" cy="2247117"/>
          </a:xfrm>
        </p:spPr>
        <p:txBody>
          <a:bodyPr/>
          <a:lstStyle/>
          <a:p>
            <a:r>
              <a:rPr lang="en-US" dirty="0"/>
              <a:t>video</a:t>
            </a:r>
          </a:p>
        </p:txBody>
      </p:sp>
      <p:pic>
        <p:nvPicPr>
          <p:cNvPr id="5" name="TBRIÂ® Animate: Toxic Stress &amp; The Brain">
            <a:hlinkClick r:id="" action="ppaction://media"/>
            <a:extLst>
              <a:ext uri="{FF2B5EF4-FFF2-40B4-BE49-F238E27FC236}">
                <a16:creationId xmlns:a16="http://schemas.microsoft.com/office/drawing/2014/main" id="{FD0932D8-E37B-AC4D-91E3-C0130F7FEBA7}"/>
              </a:ext>
            </a:extLst>
          </p:cNvPr>
          <p:cNvPicPr>
            <a:picLocks noGrp="1" noRot="1" noChangeAspect="1"/>
          </p:cNvPicPr>
          <p:nvPr>
            <p:ph idx="1"/>
            <a:videoFile r:link="rId1"/>
          </p:nvPr>
        </p:nvPicPr>
        <p:blipFill>
          <a:blip r:embed="rId3"/>
          <a:stretch>
            <a:fillRect/>
          </a:stretch>
        </p:blipFill>
        <p:spPr>
          <a:xfrm>
            <a:off x="2738764" y="416947"/>
            <a:ext cx="9022115" cy="5075534"/>
          </a:xfrm>
          <a:prstGeom prst="rect">
            <a:avLst/>
          </a:prstGeom>
        </p:spPr>
      </p:pic>
      <p:sp>
        <p:nvSpPr>
          <p:cNvPr id="4" name="Text Placeholder 3">
            <a:extLst>
              <a:ext uri="{FF2B5EF4-FFF2-40B4-BE49-F238E27FC236}">
                <a16:creationId xmlns:a16="http://schemas.microsoft.com/office/drawing/2014/main" id="{D9F491DB-5A65-304A-AC2A-BD0840383810}"/>
              </a:ext>
            </a:extLst>
          </p:cNvPr>
          <p:cNvSpPr>
            <a:spLocks noGrp="1"/>
          </p:cNvSpPr>
          <p:nvPr>
            <p:ph type="body" sz="half" idx="2"/>
          </p:nvPr>
        </p:nvSpPr>
        <p:spPr>
          <a:xfrm>
            <a:off x="199767" y="3466925"/>
            <a:ext cx="1783270" cy="2248181"/>
          </a:xfrm>
        </p:spPr>
        <p:txBody>
          <a:bodyPr/>
          <a:lstStyle/>
          <a:p>
            <a:r>
              <a:rPr lang="en-US" dirty="0"/>
              <a:t>What is Toxic Stress and how does it affect children?</a:t>
            </a:r>
          </a:p>
        </p:txBody>
      </p:sp>
    </p:spTree>
    <p:extLst>
      <p:ext uri="{BB962C8B-B14F-4D97-AF65-F5344CB8AC3E}">
        <p14:creationId xmlns:p14="http://schemas.microsoft.com/office/powerpoint/2010/main" val="120305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5668-C976-9B44-9B32-E2062BF25B03}"/>
              </a:ext>
            </a:extLst>
          </p:cNvPr>
          <p:cNvSpPr>
            <a:spLocks noGrp="1"/>
          </p:cNvSpPr>
          <p:nvPr>
            <p:ph type="title"/>
          </p:nvPr>
        </p:nvSpPr>
        <p:spPr/>
        <p:txBody>
          <a:bodyPr/>
          <a:lstStyle/>
          <a:p>
            <a:r>
              <a:rPr lang="en-US" dirty="0"/>
              <a:t>Meet my bunny girl</a:t>
            </a:r>
            <a:br>
              <a:rPr lang="en-US" dirty="0"/>
            </a:br>
            <a:r>
              <a:rPr lang="en-US" dirty="0"/>
              <a:t>and my Munchkin </a:t>
            </a:r>
          </a:p>
        </p:txBody>
      </p:sp>
      <p:sp>
        <p:nvSpPr>
          <p:cNvPr id="3" name="Content Placeholder 2">
            <a:extLst>
              <a:ext uri="{FF2B5EF4-FFF2-40B4-BE49-F238E27FC236}">
                <a16:creationId xmlns:a16="http://schemas.microsoft.com/office/drawing/2014/main" id="{1F679C0E-7F2C-BF4F-B99F-C37A1F375AC3}"/>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6D9F48B6-DADA-F247-B31A-0A4D83F057E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2932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43EFA2-CD09-A94C-8F27-E7ED8F0D6713}"/>
              </a:ext>
            </a:extLst>
          </p:cNvPr>
          <p:cNvSpPr/>
          <p:nvPr/>
        </p:nvSpPr>
        <p:spPr>
          <a:xfrm>
            <a:off x="638978" y="2023016"/>
            <a:ext cx="10565176" cy="2031325"/>
          </a:xfrm>
          <a:prstGeom prst="rect">
            <a:avLst/>
          </a:prstGeom>
        </p:spPr>
        <p:txBody>
          <a:bodyPr wrap="square">
            <a:spAutoFit/>
          </a:bodyPr>
          <a:lstStyle/>
          <a:p>
            <a:r>
              <a:rPr lang="en-US" b="1" dirty="0">
                <a:solidFill>
                  <a:srgbClr val="3A3A3A"/>
                </a:solidFill>
                <a:latin typeface="proxima-nova"/>
              </a:rPr>
              <a:t>Resources to reduce the sources of stress including:</a:t>
            </a:r>
          </a:p>
          <a:p>
            <a:pPr marL="285750" indent="-285750">
              <a:buFont typeface="Arial" panose="020B0604020202020204" pitchFamily="34" charset="0"/>
              <a:buChar char="•"/>
            </a:pPr>
            <a:r>
              <a:rPr lang="en-US" dirty="0">
                <a:solidFill>
                  <a:srgbClr val="3A3A3A"/>
                </a:solidFill>
                <a:latin typeface="proxima-nova"/>
              </a:rPr>
              <a:t>Basic needs – food, housing, diapers, </a:t>
            </a:r>
            <a:r>
              <a:rPr lang="en-US" dirty="0" err="1">
                <a:solidFill>
                  <a:srgbClr val="3A3A3A"/>
                </a:solidFill>
                <a:latin typeface="proxima-nova"/>
              </a:rPr>
              <a:t>etc</a:t>
            </a:r>
            <a:endParaRPr lang="en-US" dirty="0">
              <a:solidFill>
                <a:srgbClr val="3A3A3A"/>
              </a:solidFill>
              <a:latin typeface="proxima-nova"/>
            </a:endParaRPr>
          </a:p>
          <a:p>
            <a:pPr marL="285750" indent="-285750">
              <a:buFont typeface="Arial" panose="020B0604020202020204" pitchFamily="34" charset="0"/>
              <a:buChar char="•"/>
            </a:pPr>
            <a:r>
              <a:rPr lang="en-US" dirty="0">
                <a:solidFill>
                  <a:srgbClr val="3A3A3A"/>
                </a:solidFill>
                <a:latin typeface="proxima-nova"/>
              </a:rPr>
              <a:t>Connections – for help with substance abuse, mental illness, violent/toxic relationships, </a:t>
            </a:r>
            <a:r>
              <a:rPr lang="en-US" dirty="0" err="1">
                <a:solidFill>
                  <a:srgbClr val="3A3A3A"/>
                </a:solidFill>
                <a:latin typeface="proxima-nova"/>
              </a:rPr>
              <a:t>etc</a:t>
            </a:r>
            <a:endParaRPr lang="en-US" dirty="0">
              <a:solidFill>
                <a:srgbClr val="3A3A3A"/>
              </a:solidFill>
              <a:latin typeface="proxima-nova"/>
            </a:endParaRPr>
          </a:p>
          <a:p>
            <a:pPr marL="285750" indent="-285750">
              <a:buFont typeface="Arial" panose="020B0604020202020204" pitchFamily="34" charset="0"/>
              <a:buChar char="•"/>
            </a:pPr>
            <a:r>
              <a:rPr lang="en-US" dirty="0">
                <a:solidFill>
                  <a:srgbClr val="3A3A3A"/>
                </a:solidFill>
                <a:latin typeface="proxima-nova"/>
              </a:rPr>
              <a:t>Education and intervention – teaching life skills and exposing families to middle-class concepts including financial planning, health and wellness, job and career assistance.</a:t>
            </a:r>
          </a:p>
          <a:p>
            <a:pPr marL="285750" indent="-285750">
              <a:buFont typeface="Arial" panose="020B0604020202020204" pitchFamily="34" charset="0"/>
              <a:buChar char="•"/>
            </a:pPr>
            <a:r>
              <a:rPr lang="en-US" dirty="0">
                <a:solidFill>
                  <a:srgbClr val="3A3A3A"/>
                </a:solidFill>
                <a:latin typeface="proxima-nova"/>
              </a:rPr>
              <a:t>Support responsive relationships – with parents, caregivers, and involved adults in the child’s life.  Family engagement is at the core of PTA’s platform and advocacy efforts!</a:t>
            </a:r>
          </a:p>
        </p:txBody>
      </p:sp>
      <p:sp>
        <p:nvSpPr>
          <p:cNvPr id="3" name="Title 1">
            <a:extLst>
              <a:ext uri="{FF2B5EF4-FFF2-40B4-BE49-F238E27FC236}">
                <a16:creationId xmlns:a16="http://schemas.microsoft.com/office/drawing/2014/main" id="{20E4D7E5-362C-8E4C-BEB0-0E6903ECBFC3}"/>
              </a:ext>
            </a:extLst>
          </p:cNvPr>
          <p:cNvSpPr txBox="1">
            <a:spLocks/>
          </p:cNvSpPr>
          <p:nvPr/>
        </p:nvSpPr>
        <p:spPr>
          <a:xfrm>
            <a:off x="342984" y="139292"/>
            <a:ext cx="5044264" cy="2247117"/>
          </a:xfrm>
          <a:prstGeom prst="rect">
            <a:avLst/>
          </a:prstGeom>
        </p:spPr>
        <p:txBody>
          <a:bodyPr>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4000" dirty="0"/>
              <a:t>How do we address At-risk situations &amp; help?</a:t>
            </a:r>
          </a:p>
        </p:txBody>
      </p:sp>
      <p:sp>
        <p:nvSpPr>
          <p:cNvPr id="4" name="Rectangle 3">
            <a:extLst>
              <a:ext uri="{FF2B5EF4-FFF2-40B4-BE49-F238E27FC236}">
                <a16:creationId xmlns:a16="http://schemas.microsoft.com/office/drawing/2014/main" id="{6C1587A6-12CC-9E49-81ED-1A1400E57745}"/>
              </a:ext>
            </a:extLst>
          </p:cNvPr>
          <p:cNvSpPr/>
          <p:nvPr/>
        </p:nvSpPr>
        <p:spPr>
          <a:xfrm>
            <a:off x="638978" y="4054341"/>
            <a:ext cx="10565176" cy="2308324"/>
          </a:xfrm>
          <a:prstGeom prst="rect">
            <a:avLst/>
          </a:prstGeom>
        </p:spPr>
        <p:txBody>
          <a:bodyPr wrap="square">
            <a:spAutoFit/>
          </a:bodyPr>
          <a:lstStyle/>
          <a:p>
            <a:r>
              <a:rPr lang="en-US" b="1" dirty="0">
                <a:solidFill>
                  <a:srgbClr val="3A3A3A"/>
                </a:solidFill>
                <a:latin typeface="proxima-nova"/>
              </a:rPr>
              <a:t>Ideas for practical steps for a PTA:</a:t>
            </a:r>
          </a:p>
          <a:p>
            <a:pPr marL="285750" indent="-285750">
              <a:buFont typeface="Arial" panose="020B0604020202020204" pitchFamily="34" charset="0"/>
              <a:buChar char="•"/>
            </a:pPr>
            <a:r>
              <a:rPr lang="en-US" dirty="0">
                <a:solidFill>
                  <a:srgbClr val="3A3A3A"/>
                </a:solidFill>
                <a:latin typeface="proxima-nova"/>
              </a:rPr>
              <a:t>Support family engagement events and efforts…or plan your own!</a:t>
            </a:r>
          </a:p>
          <a:p>
            <a:pPr marL="285750" indent="-285750">
              <a:buFont typeface="Arial" panose="020B0604020202020204" pitchFamily="34" charset="0"/>
              <a:buChar char="•"/>
            </a:pPr>
            <a:r>
              <a:rPr lang="en-US" dirty="0">
                <a:solidFill>
                  <a:srgbClr val="3A3A3A"/>
                </a:solidFill>
                <a:latin typeface="proxima-nova"/>
              </a:rPr>
              <a:t>Familiarize yourself and your PTA members of local resources (substance abuse treatments, energy/food/medical assistance, domestic abuse resources, foster care services, parenting classes, etc.</a:t>
            </a:r>
          </a:p>
          <a:p>
            <a:pPr marL="285750" indent="-285750">
              <a:buFont typeface="Arial" panose="020B0604020202020204" pitchFamily="34" charset="0"/>
              <a:buChar char="•"/>
            </a:pPr>
            <a:r>
              <a:rPr lang="en-US" dirty="0">
                <a:solidFill>
                  <a:srgbClr val="3A3A3A"/>
                </a:solidFill>
                <a:latin typeface="proxima-nova"/>
              </a:rPr>
              <a:t>Support the professionals in your school district that address these issues daily!</a:t>
            </a:r>
          </a:p>
          <a:p>
            <a:pPr marL="285750" indent="-285750">
              <a:buFont typeface="Arial" panose="020B0604020202020204" pitchFamily="34" charset="0"/>
              <a:buChar char="•"/>
            </a:pPr>
            <a:r>
              <a:rPr lang="en-US" dirty="0">
                <a:solidFill>
                  <a:srgbClr val="3A3A3A"/>
                </a:solidFill>
                <a:latin typeface="proxima-nova"/>
              </a:rPr>
              <a:t>#</a:t>
            </a:r>
            <a:r>
              <a:rPr lang="en-US" dirty="0" err="1">
                <a:solidFill>
                  <a:srgbClr val="3A3A3A"/>
                </a:solidFill>
                <a:latin typeface="proxima-nova"/>
              </a:rPr>
              <a:t>BeTheOne</a:t>
            </a:r>
            <a:r>
              <a:rPr lang="en-US" dirty="0">
                <a:solidFill>
                  <a:srgbClr val="3A3A3A"/>
                </a:solidFill>
                <a:latin typeface="proxima-nova"/>
              </a:rPr>
              <a:t> - Studies prove that children with high ACE scores can overcome their situation with resilience if they have at least ONE involved adult on their side.  Volunteer! Mentor! Be the ONE for a child!</a:t>
            </a:r>
          </a:p>
          <a:p>
            <a:endParaRPr lang="en-US" dirty="0">
              <a:solidFill>
                <a:srgbClr val="3A3A3A"/>
              </a:solidFill>
              <a:latin typeface="proxima-nova"/>
            </a:endParaRPr>
          </a:p>
        </p:txBody>
      </p:sp>
    </p:spTree>
    <p:extLst>
      <p:ext uri="{BB962C8B-B14F-4D97-AF65-F5344CB8AC3E}">
        <p14:creationId xmlns:p14="http://schemas.microsoft.com/office/powerpoint/2010/main" val="218915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E1AF-0559-9D48-99BA-27D4FED5F3ED}"/>
              </a:ext>
            </a:extLst>
          </p:cNvPr>
          <p:cNvSpPr>
            <a:spLocks noGrp="1"/>
          </p:cNvSpPr>
          <p:nvPr>
            <p:ph type="title"/>
          </p:nvPr>
        </p:nvSpPr>
        <p:spPr>
          <a:xfrm>
            <a:off x="506517" y="468467"/>
            <a:ext cx="4238085" cy="2247117"/>
          </a:xfrm>
        </p:spPr>
        <p:txBody>
          <a:bodyPr>
            <a:noAutofit/>
          </a:bodyPr>
          <a:lstStyle/>
          <a:p>
            <a:pPr algn="r"/>
            <a:r>
              <a:rPr lang="en-US" sz="4000" dirty="0"/>
              <a:t>Group exercise: </a:t>
            </a:r>
            <a:br>
              <a:rPr lang="en-US" sz="4000" dirty="0"/>
            </a:br>
            <a:r>
              <a:rPr lang="en-US" sz="4000" dirty="0"/>
              <a:t>Meet your kids</a:t>
            </a:r>
          </a:p>
        </p:txBody>
      </p:sp>
      <p:sp>
        <p:nvSpPr>
          <p:cNvPr id="3" name="Content Placeholder 2">
            <a:extLst>
              <a:ext uri="{FF2B5EF4-FFF2-40B4-BE49-F238E27FC236}">
                <a16:creationId xmlns:a16="http://schemas.microsoft.com/office/drawing/2014/main" id="{DB8708B3-3CF2-D44E-B7BB-C7E3FDC54F4F}"/>
              </a:ext>
            </a:extLst>
          </p:cNvPr>
          <p:cNvSpPr>
            <a:spLocks noGrp="1"/>
          </p:cNvSpPr>
          <p:nvPr>
            <p:ph idx="1"/>
          </p:nvPr>
        </p:nvSpPr>
        <p:spPr>
          <a:xfrm>
            <a:off x="5166911" y="275422"/>
            <a:ext cx="6780249" cy="5924728"/>
          </a:xfrm>
        </p:spPr>
        <p:txBody>
          <a:bodyPr>
            <a:normAutofit fontScale="92500" lnSpcReduction="10000"/>
          </a:bodyPr>
          <a:lstStyle/>
          <a:p>
            <a:r>
              <a:rPr lang="en-US" sz="2400" b="1" dirty="0"/>
              <a:t>Within your group, answer the following questions about your kiddo:</a:t>
            </a:r>
          </a:p>
          <a:p>
            <a:pPr marL="457200" indent="-457200">
              <a:buAutoNum type="arabicPeriod"/>
            </a:pPr>
            <a:r>
              <a:rPr lang="en-US" dirty="0"/>
              <a:t>What at-risk situation(s) may apply to this child?</a:t>
            </a:r>
          </a:p>
          <a:p>
            <a:pPr marL="457200" indent="-457200">
              <a:buAutoNum type="arabicPeriod"/>
            </a:pPr>
            <a:r>
              <a:rPr lang="en-US" dirty="0"/>
              <a:t>How could you identify needs and resources for this child?  </a:t>
            </a:r>
          </a:p>
          <a:p>
            <a:pPr marL="457200" indent="-457200">
              <a:buAutoNum type="arabicPeriod"/>
            </a:pPr>
            <a:r>
              <a:rPr lang="en-US" dirty="0"/>
              <a:t>Who are the supportive adults in this child’s life?  What role(s) do they play?</a:t>
            </a:r>
          </a:p>
          <a:p>
            <a:pPr marL="457200" indent="-457200">
              <a:buAutoNum type="arabicPeriod"/>
            </a:pPr>
            <a:r>
              <a:rPr lang="en-US" dirty="0"/>
              <a:t>What entrance points did you find along the timeline?  What interventions or supports would you offer and when?</a:t>
            </a:r>
          </a:p>
          <a:p>
            <a:pPr marL="457200" indent="-457200">
              <a:buAutoNum type="arabicPeriod"/>
            </a:pPr>
            <a:r>
              <a:rPr lang="en-US" dirty="0"/>
              <a:t>Remember: you may not have any power/ability to directly intervene (</a:t>
            </a:r>
            <a:r>
              <a:rPr lang="en-US" b="1" dirty="0"/>
              <a:t>student privacy is protected </a:t>
            </a:r>
            <a:r>
              <a:rPr lang="en-US" dirty="0"/>
              <a:t>in many instances). We must also be careful to </a:t>
            </a:r>
            <a:r>
              <a:rPr lang="en-US" b="1" dirty="0"/>
              <a:t>avoid judgement </a:t>
            </a:r>
            <a:r>
              <a:rPr lang="en-US" dirty="0"/>
              <a:t>based on our preconceived ideals that may not be shared by other parents who are just as loving toward their children as we are-but may approach parenting differently. </a:t>
            </a:r>
            <a:br>
              <a:rPr lang="en-US" dirty="0"/>
            </a:br>
            <a:r>
              <a:rPr lang="en-US" b="1" dirty="0"/>
              <a:t>*This is an awareness activity-the more we know, the better we can advocate for our children!*</a:t>
            </a:r>
          </a:p>
          <a:p>
            <a:pPr marL="0" indent="0">
              <a:buNone/>
            </a:pPr>
            <a:endParaRPr lang="en-US" dirty="0"/>
          </a:p>
        </p:txBody>
      </p:sp>
      <p:sp>
        <p:nvSpPr>
          <p:cNvPr id="4" name="Text Placeholder 3">
            <a:extLst>
              <a:ext uri="{FF2B5EF4-FFF2-40B4-BE49-F238E27FC236}">
                <a16:creationId xmlns:a16="http://schemas.microsoft.com/office/drawing/2014/main" id="{B4032BDD-404F-8147-83AC-E2DBC79781D3}"/>
              </a:ext>
            </a:extLst>
          </p:cNvPr>
          <p:cNvSpPr>
            <a:spLocks noGrp="1"/>
          </p:cNvSpPr>
          <p:nvPr>
            <p:ph type="body" sz="half" idx="2"/>
          </p:nvPr>
        </p:nvSpPr>
        <p:spPr>
          <a:xfrm>
            <a:off x="506517" y="3547015"/>
            <a:ext cx="4510364" cy="2248181"/>
          </a:xfrm>
        </p:spPr>
        <p:txBody>
          <a:bodyPr>
            <a:normAutofit/>
          </a:bodyPr>
          <a:lstStyle/>
          <a:p>
            <a:pPr algn="r"/>
            <a:r>
              <a:rPr lang="en-US" dirty="0"/>
              <a:t>Alex, </a:t>
            </a:r>
            <a:r>
              <a:rPr lang="en-US" dirty="0" err="1"/>
              <a:t>Brienna</a:t>
            </a:r>
            <a:r>
              <a:rPr lang="en-US" dirty="0"/>
              <a:t>, and Carson (names are fictional but situations are based on real-life children) are now your kids.  They are students at your school in your community.  Work with your group to identify intervention opportunities along their timeline.</a:t>
            </a:r>
          </a:p>
        </p:txBody>
      </p:sp>
    </p:spTree>
    <p:extLst>
      <p:ext uri="{BB962C8B-B14F-4D97-AF65-F5344CB8AC3E}">
        <p14:creationId xmlns:p14="http://schemas.microsoft.com/office/powerpoint/2010/main" val="235181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15C6D-8681-234F-9DF6-7649480633E7}"/>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974715C-2B20-D848-AF53-86842D762534}"/>
              </a:ext>
            </a:extLst>
          </p:cNvPr>
          <p:cNvSpPr>
            <a:spLocks noGrp="1"/>
          </p:cNvSpPr>
          <p:nvPr>
            <p:ph idx="1"/>
          </p:nvPr>
        </p:nvSpPr>
        <p:spPr/>
        <p:txBody>
          <a:bodyPr/>
          <a:lstStyle/>
          <a:p>
            <a:r>
              <a:rPr lang="en-US" dirty="0"/>
              <a:t>Resources for you to check out:</a:t>
            </a:r>
          </a:p>
          <a:p>
            <a:pPr lvl="1"/>
            <a:r>
              <a:rPr lang="en-US" dirty="0">
                <a:hlinkClick r:id="rId2"/>
              </a:rPr>
              <a:t>https://www.npr.org/sections/health-shots/2015/03/02/387007941/take-the-ace-quiz-and-learn-what-it-does-and-doesnt-mean</a:t>
            </a:r>
            <a:endParaRPr lang="en-US" dirty="0"/>
          </a:p>
          <a:p>
            <a:pPr lvl="1"/>
            <a:r>
              <a:rPr lang="en-US" dirty="0">
                <a:hlinkClick r:id="rId3"/>
              </a:rPr>
              <a:t>https://developingchild.harvard.edu/resources/aces-and-toxic-stress-frequently-asked-questions/</a:t>
            </a:r>
            <a:endParaRPr lang="en-US" dirty="0"/>
          </a:p>
          <a:p>
            <a:pPr lvl="1"/>
            <a:r>
              <a:rPr lang="en-US" dirty="0">
                <a:hlinkClick r:id="rId4"/>
              </a:rPr>
              <a:t>https://www.facebook.com/childtrends/</a:t>
            </a:r>
            <a:endParaRPr lang="en-US" dirty="0"/>
          </a:p>
          <a:p>
            <a:pPr lvl="1"/>
            <a:r>
              <a:rPr lang="en-US" dirty="0"/>
              <a:t>Missouri PTA Facebook page and website</a:t>
            </a:r>
          </a:p>
          <a:p>
            <a:pPr lvl="1"/>
            <a:r>
              <a:rPr lang="en-US" dirty="0"/>
              <a:t>National PTA Facebook page and website</a:t>
            </a:r>
          </a:p>
          <a:p>
            <a:pPr lvl="1"/>
            <a:endParaRPr lang="en-US" dirty="0"/>
          </a:p>
        </p:txBody>
      </p:sp>
      <p:sp>
        <p:nvSpPr>
          <p:cNvPr id="4" name="Text Placeholder 3">
            <a:extLst>
              <a:ext uri="{FF2B5EF4-FFF2-40B4-BE49-F238E27FC236}">
                <a16:creationId xmlns:a16="http://schemas.microsoft.com/office/drawing/2014/main" id="{C251522D-299E-2548-9F98-03B0369D78D9}"/>
              </a:ext>
            </a:extLst>
          </p:cNvPr>
          <p:cNvSpPr>
            <a:spLocks noGrp="1"/>
          </p:cNvSpPr>
          <p:nvPr>
            <p:ph type="body" sz="half" idx="2"/>
          </p:nvPr>
        </p:nvSpPr>
        <p:spPr>
          <a:xfrm>
            <a:off x="121187" y="3205491"/>
            <a:ext cx="4598498" cy="2248181"/>
          </a:xfrm>
        </p:spPr>
        <p:txBody>
          <a:bodyPr>
            <a:normAutofit fontScale="85000" lnSpcReduction="20000"/>
          </a:bodyPr>
          <a:lstStyle/>
          <a:p>
            <a:r>
              <a:rPr lang="en-US" dirty="0"/>
              <a:t>Cited research for this presentation:</a:t>
            </a:r>
          </a:p>
          <a:p>
            <a:pPr>
              <a:lnSpc>
                <a:spcPct val="100000"/>
              </a:lnSpc>
            </a:pPr>
            <a:r>
              <a:rPr lang="en-US" sz="1400" dirty="0">
                <a:hlinkClick r:id="rId3"/>
              </a:rPr>
              <a:t>https://developingchild.harvard.edu/resources/aces-and-toxic-stress-frequently-asked-questions/</a:t>
            </a:r>
            <a:endParaRPr lang="en-US" sz="1400" dirty="0"/>
          </a:p>
          <a:p>
            <a:pPr>
              <a:lnSpc>
                <a:spcPct val="100000"/>
              </a:lnSpc>
            </a:pPr>
            <a:r>
              <a:rPr lang="en-US" sz="1400" dirty="0">
                <a:hlinkClick r:id="rId5"/>
              </a:rPr>
              <a:t>https://www.childwelfare.gov/pubPDFs/riskprotectivefactors.pdf</a:t>
            </a:r>
            <a:endParaRPr lang="en-US" sz="1400" dirty="0"/>
          </a:p>
          <a:p>
            <a:pPr>
              <a:lnSpc>
                <a:spcPct val="100000"/>
              </a:lnSpc>
            </a:pPr>
            <a:r>
              <a:rPr lang="en-US" sz="1400" dirty="0">
                <a:hlinkClick r:id="rId2"/>
              </a:rPr>
              <a:t>https://www.npr.org/sections/health-shots/2015/03/02/387007941/take-the-ace-quiz-and-learn-what-it-does-and-doesnt-mean</a:t>
            </a:r>
            <a:endParaRPr lang="en-US" sz="1400" dirty="0"/>
          </a:p>
          <a:p>
            <a:pPr>
              <a:lnSpc>
                <a:spcPct val="100000"/>
              </a:lnSpc>
            </a:pPr>
            <a:r>
              <a:rPr lang="en-US" sz="1400" dirty="0">
                <a:hlinkClick r:id="rId6"/>
              </a:rPr>
              <a:t>https://www.childtrends.org/wp-content/uploads/2006/01/DefiningAtRisk1.pdf</a:t>
            </a:r>
            <a:endParaRPr lang="en-US" sz="1400" dirty="0"/>
          </a:p>
          <a:p>
            <a:pPr>
              <a:lnSpc>
                <a:spcPct val="100000"/>
              </a:lnSpc>
            </a:pPr>
            <a:r>
              <a:rPr lang="en-US" sz="1400" dirty="0"/>
              <a:t>http://</a:t>
            </a:r>
            <a:r>
              <a:rPr lang="en-US" sz="1400" dirty="0" err="1"/>
              <a:t>schoolengagement.org</a:t>
            </a:r>
            <a:r>
              <a:rPr lang="en-US" sz="1400" dirty="0"/>
              <a:t>/school-engagement-services/at-risk-youth/</a:t>
            </a:r>
          </a:p>
          <a:p>
            <a:pPr>
              <a:lnSpc>
                <a:spcPct val="100000"/>
              </a:lnSpc>
            </a:pPr>
            <a:endParaRPr lang="en-US" sz="1400" dirty="0"/>
          </a:p>
        </p:txBody>
      </p:sp>
    </p:spTree>
    <p:extLst>
      <p:ext uri="{BB962C8B-B14F-4D97-AF65-F5344CB8AC3E}">
        <p14:creationId xmlns:p14="http://schemas.microsoft.com/office/powerpoint/2010/main" val="372423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D416-2117-1B4F-8666-6BD350932BAB}"/>
              </a:ext>
            </a:extLst>
          </p:cNvPr>
          <p:cNvSpPr>
            <a:spLocks noGrp="1"/>
          </p:cNvSpPr>
          <p:nvPr>
            <p:ph type="title"/>
          </p:nvPr>
        </p:nvSpPr>
        <p:spPr/>
        <p:txBody>
          <a:bodyPr>
            <a:normAutofit fontScale="90000"/>
          </a:bodyPr>
          <a:lstStyle/>
          <a:p>
            <a:r>
              <a:rPr lang="en-US" dirty="0"/>
              <a:t/>
            </a:r>
            <a:br>
              <a:rPr lang="en-US" dirty="0"/>
            </a:br>
            <a:r>
              <a:rPr lang="en-US" dirty="0"/>
              <a:t>Are you any of the following?  (Please stand)</a:t>
            </a:r>
          </a:p>
        </p:txBody>
      </p:sp>
      <p:sp>
        <p:nvSpPr>
          <p:cNvPr id="3" name="Content Placeholder 2">
            <a:extLst>
              <a:ext uri="{FF2B5EF4-FFF2-40B4-BE49-F238E27FC236}">
                <a16:creationId xmlns:a16="http://schemas.microsoft.com/office/drawing/2014/main" id="{8881328D-2356-844F-B121-8A070C95C7D8}"/>
              </a:ext>
            </a:extLst>
          </p:cNvPr>
          <p:cNvSpPr>
            <a:spLocks noGrp="1"/>
          </p:cNvSpPr>
          <p:nvPr>
            <p:ph idx="1"/>
          </p:nvPr>
        </p:nvSpPr>
        <p:spPr/>
        <p:txBody>
          <a:bodyPr/>
          <a:lstStyle/>
          <a:p>
            <a:r>
              <a:rPr lang="en-US" dirty="0"/>
              <a:t>Teachers, educators, administrators</a:t>
            </a:r>
          </a:p>
          <a:p>
            <a:r>
              <a:rPr lang="en-US" dirty="0"/>
              <a:t>Foster parents, adoptive parents, family placements</a:t>
            </a:r>
          </a:p>
          <a:p>
            <a:r>
              <a:rPr lang="en-US" dirty="0"/>
              <a:t>Caseworkers, Practitioners, Therapists, interventionists</a:t>
            </a:r>
          </a:p>
          <a:p>
            <a:r>
              <a:rPr lang="en-US" dirty="0"/>
              <a:t>Involved adult in the life of a child that may be experiencing at-risk situation(s)</a:t>
            </a:r>
          </a:p>
          <a:p>
            <a:endParaRPr lang="en-US" dirty="0"/>
          </a:p>
          <a:p>
            <a:endParaRPr lang="en-US" dirty="0"/>
          </a:p>
        </p:txBody>
      </p:sp>
      <p:sp>
        <p:nvSpPr>
          <p:cNvPr id="4" name="Rectangle 3">
            <a:extLst>
              <a:ext uri="{FF2B5EF4-FFF2-40B4-BE49-F238E27FC236}">
                <a16:creationId xmlns:a16="http://schemas.microsoft.com/office/drawing/2014/main" id="{E84AB656-BE72-EE47-9085-8645914E190E}"/>
              </a:ext>
            </a:extLst>
          </p:cNvPr>
          <p:cNvSpPr/>
          <p:nvPr/>
        </p:nvSpPr>
        <p:spPr>
          <a:xfrm>
            <a:off x="-131211" y="4146139"/>
            <a:ext cx="12411346" cy="1754326"/>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You make a difference &amp; we need you!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81229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4700-070D-1648-AC1C-6E6197654415}"/>
              </a:ext>
            </a:extLst>
          </p:cNvPr>
          <p:cNvSpPr>
            <a:spLocks noGrp="1"/>
          </p:cNvSpPr>
          <p:nvPr>
            <p:ph type="title"/>
          </p:nvPr>
        </p:nvSpPr>
        <p:spPr/>
        <p:txBody>
          <a:bodyPr>
            <a:noAutofit/>
          </a:bodyPr>
          <a:lstStyle/>
          <a:p>
            <a:r>
              <a:rPr lang="en-US" sz="4000" dirty="0"/>
              <a:t>At Risk…</a:t>
            </a:r>
            <a:br>
              <a:rPr lang="en-US" sz="4000" dirty="0"/>
            </a:br>
            <a:r>
              <a:rPr lang="en-US" sz="4000" dirty="0"/>
              <a:t>what does that mean?</a:t>
            </a:r>
          </a:p>
        </p:txBody>
      </p:sp>
      <p:sp>
        <p:nvSpPr>
          <p:cNvPr id="3" name="Content Placeholder 2">
            <a:extLst>
              <a:ext uri="{FF2B5EF4-FFF2-40B4-BE49-F238E27FC236}">
                <a16:creationId xmlns:a16="http://schemas.microsoft.com/office/drawing/2014/main" id="{224AAD32-2145-2E45-B468-653B91D6C689}"/>
              </a:ext>
            </a:extLst>
          </p:cNvPr>
          <p:cNvSpPr>
            <a:spLocks noGrp="1"/>
          </p:cNvSpPr>
          <p:nvPr>
            <p:ph idx="1"/>
          </p:nvPr>
        </p:nvSpPr>
        <p:spPr/>
        <p:txBody>
          <a:bodyPr/>
          <a:lstStyle/>
          <a:p>
            <a:pPr marL="0" indent="0">
              <a:buNone/>
            </a:pPr>
            <a:r>
              <a:rPr lang="en-US" sz="3200" dirty="0"/>
              <a:t>The definition we will use today:</a:t>
            </a:r>
          </a:p>
          <a:p>
            <a:r>
              <a:rPr lang="en-US" b="1" u="sng" dirty="0"/>
              <a:t>At-risk</a:t>
            </a:r>
            <a:r>
              <a:rPr lang="en-US" b="1" dirty="0"/>
              <a:t> refers to a higher probability that an individual youth will </a:t>
            </a:r>
            <a:r>
              <a:rPr lang="en-US" b="1" i="1" dirty="0"/>
              <a:t>not</a:t>
            </a:r>
            <a:r>
              <a:rPr lang="en-US" b="1" dirty="0"/>
              <a:t> transition successfully to adulthood.</a:t>
            </a:r>
            <a:r>
              <a:rPr lang="en-US" dirty="0"/>
              <a:t>  </a:t>
            </a:r>
          </a:p>
          <a:p>
            <a:r>
              <a:rPr lang="en-US" dirty="0"/>
              <a:t>An individual experiencing an at-risk situation(s) may find that they are unable to avoid interruptions to adult success through situations including substance abuse, incarceration, domestic violence, poverty, homelessness (and housing insecurity), and chronic unemployment.</a:t>
            </a:r>
          </a:p>
          <a:p>
            <a:endParaRPr lang="en-US" dirty="0"/>
          </a:p>
        </p:txBody>
      </p:sp>
      <p:graphicFrame>
        <p:nvGraphicFramePr>
          <p:cNvPr id="6" name="Diagram 5">
            <a:extLst>
              <a:ext uri="{FF2B5EF4-FFF2-40B4-BE49-F238E27FC236}">
                <a16:creationId xmlns:a16="http://schemas.microsoft.com/office/drawing/2014/main" id="{F66BA77E-E9E2-3449-8E39-EA6DAD35E80F}"/>
              </a:ext>
            </a:extLst>
          </p:cNvPr>
          <p:cNvGraphicFramePr/>
          <p:nvPr>
            <p:extLst>
              <p:ext uri="{D42A27DB-BD31-4B8C-83A1-F6EECF244321}">
                <p14:modId xmlns:p14="http://schemas.microsoft.com/office/powerpoint/2010/main" val="255424292"/>
              </p:ext>
            </p:extLst>
          </p:nvPr>
        </p:nvGraphicFramePr>
        <p:xfrm>
          <a:off x="1143449" y="3128387"/>
          <a:ext cx="3574321" cy="3515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85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591115-DF19-F347-92B0-E596C6E73E22}"/>
              </a:ext>
            </a:extLst>
          </p:cNvPr>
          <p:cNvSpPr txBox="1"/>
          <p:nvPr/>
        </p:nvSpPr>
        <p:spPr>
          <a:xfrm>
            <a:off x="572876" y="1454226"/>
            <a:ext cx="10763480" cy="6063198"/>
          </a:xfrm>
          <a:prstGeom prst="rect">
            <a:avLst/>
          </a:prstGeom>
          <a:noFill/>
        </p:spPr>
        <p:txBody>
          <a:bodyPr wrap="square" rtlCol="0">
            <a:spAutoFit/>
          </a:bodyPr>
          <a:lstStyle/>
          <a:p>
            <a:r>
              <a:rPr lang="en-US" sz="3600" b="1" dirty="0"/>
              <a:t>It’s not the youth that are at-risk</a:t>
            </a:r>
            <a:r>
              <a:rPr lang="en-US" sz="3200" dirty="0"/>
              <a:t>…it’s us, it’s our community!  </a:t>
            </a:r>
          </a:p>
          <a:p>
            <a:r>
              <a:rPr lang="en-US" sz="3200" dirty="0"/>
              <a:t>We are at-risk of losing a priceless resource - our </a:t>
            </a:r>
            <a:r>
              <a:rPr lang="en-US" sz="3200" b="1" i="1" dirty="0"/>
              <a:t>precious potential future</a:t>
            </a:r>
            <a:r>
              <a:rPr lang="en-US" sz="3200" dirty="0"/>
              <a:t>.  We are at-risk of missing out on loving parents, amazing innovators, educators, brilliant doctors, and artists.  </a:t>
            </a:r>
          </a:p>
          <a:p>
            <a:r>
              <a:rPr lang="en-US" sz="3200" b="1" i="1" dirty="0"/>
              <a:t>We are at-risk of great loss</a:t>
            </a:r>
            <a:r>
              <a:rPr lang="en-US" sz="3200" dirty="0"/>
              <a:t> if we don’t step up and speak out for all of our children!</a:t>
            </a:r>
          </a:p>
          <a:p>
            <a:endParaRPr lang="en-US" sz="3200" dirty="0"/>
          </a:p>
          <a:p>
            <a:endParaRPr lang="en-US" sz="3200" dirty="0"/>
          </a:p>
          <a:p>
            <a:r>
              <a:rPr lang="en-US" sz="3200" dirty="0"/>
              <a:t/>
            </a:r>
            <a:br>
              <a:rPr lang="en-US" sz="3200" dirty="0"/>
            </a:br>
            <a:endParaRPr lang="en-US" sz="3200" dirty="0"/>
          </a:p>
        </p:txBody>
      </p:sp>
      <p:sp>
        <p:nvSpPr>
          <p:cNvPr id="3" name="Rectangle 2">
            <a:extLst>
              <a:ext uri="{FF2B5EF4-FFF2-40B4-BE49-F238E27FC236}">
                <a16:creationId xmlns:a16="http://schemas.microsoft.com/office/drawing/2014/main" id="{D8989525-AC70-FC45-83BA-DEFDAC034AE9}"/>
              </a:ext>
            </a:extLst>
          </p:cNvPr>
          <p:cNvSpPr/>
          <p:nvPr/>
        </p:nvSpPr>
        <p:spPr>
          <a:xfrm>
            <a:off x="1572069" y="374037"/>
            <a:ext cx="8765093"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Stepping on my soapbox…</a:t>
            </a:r>
          </a:p>
        </p:txBody>
      </p:sp>
    </p:spTree>
    <p:extLst>
      <p:ext uri="{BB962C8B-B14F-4D97-AF65-F5344CB8AC3E}">
        <p14:creationId xmlns:p14="http://schemas.microsoft.com/office/powerpoint/2010/main" val="43796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1FAA-F24B-E742-BF8C-3D0A9DED5BBC}"/>
              </a:ext>
            </a:extLst>
          </p:cNvPr>
          <p:cNvSpPr>
            <a:spLocks noGrp="1"/>
          </p:cNvSpPr>
          <p:nvPr>
            <p:ph type="title"/>
          </p:nvPr>
        </p:nvSpPr>
        <p:spPr>
          <a:xfrm>
            <a:off x="5135321" y="1002535"/>
            <a:ext cx="6439734" cy="874092"/>
          </a:xfrm>
        </p:spPr>
        <p:txBody>
          <a:bodyPr>
            <a:normAutofit/>
          </a:bodyPr>
          <a:lstStyle/>
          <a:p>
            <a:r>
              <a:rPr lang="en-US" b="1" dirty="0"/>
              <a:t>Adverse Childhood Experiences</a:t>
            </a:r>
            <a:br>
              <a:rPr lang="en-US" b="1" dirty="0"/>
            </a:br>
            <a:r>
              <a:rPr lang="en-US" b="1" dirty="0"/>
              <a:t>(ACE Scores)</a:t>
            </a:r>
          </a:p>
        </p:txBody>
      </p:sp>
      <p:sp>
        <p:nvSpPr>
          <p:cNvPr id="3" name="Content Placeholder 2">
            <a:extLst>
              <a:ext uri="{FF2B5EF4-FFF2-40B4-BE49-F238E27FC236}">
                <a16:creationId xmlns:a16="http://schemas.microsoft.com/office/drawing/2014/main" id="{00AB6597-10D3-3742-9F40-5E37A33B14CF}"/>
              </a:ext>
            </a:extLst>
          </p:cNvPr>
          <p:cNvSpPr>
            <a:spLocks noGrp="1"/>
          </p:cNvSpPr>
          <p:nvPr>
            <p:ph idx="1"/>
          </p:nvPr>
        </p:nvSpPr>
        <p:spPr/>
        <p:txBody>
          <a:bodyPr/>
          <a:lstStyle/>
          <a:p>
            <a:r>
              <a:rPr lang="en-US" dirty="0"/>
              <a:t>An ACE score is a tally of different types of abuse, neglect, and other hallmarks of a rough childhood. According to the Adverse Childhood Experiences study, the rougher your childhood, the higher your score is likely to be and the higher your risk for later health problems. </a:t>
            </a:r>
          </a:p>
        </p:txBody>
      </p:sp>
      <p:sp>
        <p:nvSpPr>
          <p:cNvPr id="4" name="Text Placeholder 3">
            <a:extLst>
              <a:ext uri="{FF2B5EF4-FFF2-40B4-BE49-F238E27FC236}">
                <a16:creationId xmlns:a16="http://schemas.microsoft.com/office/drawing/2014/main" id="{3E448DE1-A481-1E4E-89BB-2A4B63592F9E}"/>
              </a:ext>
            </a:extLst>
          </p:cNvPr>
          <p:cNvSpPr>
            <a:spLocks noGrp="1"/>
          </p:cNvSpPr>
          <p:nvPr>
            <p:ph type="body" sz="half" idx="2"/>
          </p:nvPr>
        </p:nvSpPr>
        <p:spPr>
          <a:xfrm>
            <a:off x="223077" y="3448280"/>
            <a:ext cx="2487801" cy="2390659"/>
          </a:xfrm>
        </p:spPr>
        <p:txBody>
          <a:bodyPr>
            <a:normAutofit fontScale="92500" lnSpcReduction="10000"/>
          </a:bodyPr>
          <a:lstStyle/>
          <a:p>
            <a:r>
              <a:rPr lang="en-US" dirty="0"/>
              <a:t>○ </a:t>
            </a:r>
            <a:r>
              <a:rPr lang="en-US" sz="1800" dirty="0"/>
              <a:t>Poverty</a:t>
            </a:r>
            <a:br>
              <a:rPr lang="en-US" sz="1800" dirty="0"/>
            </a:br>
            <a:r>
              <a:rPr lang="en-US" dirty="0"/>
              <a:t>○ </a:t>
            </a:r>
            <a:r>
              <a:rPr lang="en-US" sz="1800" dirty="0"/>
              <a:t>low level of            parental education</a:t>
            </a:r>
            <a:br>
              <a:rPr lang="en-US" sz="1800" dirty="0"/>
            </a:br>
            <a:r>
              <a:rPr lang="en-US" dirty="0"/>
              <a:t>○ </a:t>
            </a:r>
            <a:r>
              <a:rPr lang="en-US" sz="1800" dirty="0"/>
              <a:t>large number of children</a:t>
            </a:r>
            <a:br>
              <a:rPr lang="en-US" sz="1800" dirty="0"/>
            </a:br>
            <a:r>
              <a:rPr lang="en-US" dirty="0"/>
              <a:t>○ </a:t>
            </a:r>
            <a:r>
              <a:rPr lang="en-US" sz="1800" dirty="0"/>
              <a:t>not owning a home</a:t>
            </a:r>
            <a:br>
              <a:rPr lang="en-US" sz="1800" dirty="0"/>
            </a:br>
            <a:r>
              <a:rPr lang="en-US" dirty="0"/>
              <a:t>○ </a:t>
            </a:r>
            <a:r>
              <a:rPr lang="en-US" sz="1800" dirty="0"/>
              <a:t>single parenthood</a:t>
            </a:r>
            <a:br>
              <a:rPr lang="en-US" sz="1800" dirty="0"/>
            </a:br>
            <a:r>
              <a:rPr lang="en-US" dirty="0"/>
              <a:t>○ </a:t>
            </a:r>
            <a:r>
              <a:rPr lang="en-US" sz="1800" dirty="0"/>
              <a:t>welfare dependence</a:t>
            </a:r>
          </a:p>
        </p:txBody>
      </p:sp>
      <p:sp>
        <p:nvSpPr>
          <p:cNvPr id="5" name="Title 1">
            <a:extLst>
              <a:ext uri="{FF2B5EF4-FFF2-40B4-BE49-F238E27FC236}">
                <a16:creationId xmlns:a16="http://schemas.microsoft.com/office/drawing/2014/main" id="{49ADE333-EE12-8646-8833-5044B066B107}"/>
              </a:ext>
            </a:extLst>
          </p:cNvPr>
          <p:cNvSpPr txBox="1">
            <a:spLocks/>
          </p:cNvSpPr>
          <p:nvPr/>
        </p:nvSpPr>
        <p:spPr>
          <a:xfrm>
            <a:off x="1433654" y="642899"/>
            <a:ext cx="3273099" cy="224711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400" b="0" i="0" kern="1200" cap="all">
                <a:solidFill>
                  <a:schemeClr val="tx1"/>
                </a:solidFill>
                <a:effectLst/>
                <a:latin typeface="+mj-lt"/>
                <a:ea typeface="+mj-ea"/>
                <a:cs typeface="+mj-cs"/>
              </a:defRPr>
            </a:lvl1pPr>
          </a:lstStyle>
          <a:p>
            <a:r>
              <a:rPr lang="en-US" sz="3600" dirty="0"/>
              <a:t>At Risk…</a:t>
            </a:r>
            <a:br>
              <a:rPr lang="en-US" sz="3600" dirty="0"/>
            </a:br>
            <a:r>
              <a:rPr lang="en-US" sz="3600" dirty="0"/>
              <a:t>How do we measure that?</a:t>
            </a:r>
          </a:p>
        </p:txBody>
      </p:sp>
      <p:sp>
        <p:nvSpPr>
          <p:cNvPr id="6" name="TextBox 5">
            <a:extLst>
              <a:ext uri="{FF2B5EF4-FFF2-40B4-BE49-F238E27FC236}">
                <a16:creationId xmlns:a16="http://schemas.microsoft.com/office/drawing/2014/main" id="{02B9F5AE-1B61-9948-9A41-903DE00AE085}"/>
              </a:ext>
            </a:extLst>
          </p:cNvPr>
          <p:cNvSpPr txBox="1"/>
          <p:nvPr/>
        </p:nvSpPr>
        <p:spPr>
          <a:xfrm>
            <a:off x="2555913" y="3448281"/>
            <a:ext cx="2487801" cy="2031325"/>
          </a:xfrm>
          <a:prstGeom prst="rect">
            <a:avLst/>
          </a:prstGeom>
          <a:noFill/>
        </p:spPr>
        <p:txBody>
          <a:bodyPr wrap="square" rtlCol="0">
            <a:spAutoFit/>
          </a:bodyPr>
          <a:lstStyle/>
          <a:p>
            <a:r>
              <a:rPr lang="en-US" dirty="0"/>
              <a:t>○ family dysfunction</a:t>
            </a:r>
            <a:br>
              <a:rPr lang="en-US" dirty="0"/>
            </a:br>
            <a:r>
              <a:rPr lang="en-US" dirty="0"/>
              <a:t>○ abuse</a:t>
            </a:r>
            <a:br>
              <a:rPr lang="en-US" dirty="0"/>
            </a:br>
            <a:r>
              <a:rPr lang="en-US" dirty="0"/>
              <a:t>○ parental mental illness</a:t>
            </a:r>
            <a:br>
              <a:rPr lang="en-US" dirty="0"/>
            </a:br>
            <a:r>
              <a:rPr lang="en-US" dirty="0"/>
              <a:t>○ parental substance use</a:t>
            </a:r>
            <a:br>
              <a:rPr lang="en-US" dirty="0"/>
            </a:br>
            <a:r>
              <a:rPr lang="en-US" dirty="0"/>
              <a:t>○ family discord or illness</a:t>
            </a:r>
          </a:p>
          <a:p>
            <a:endParaRPr lang="en-US" dirty="0"/>
          </a:p>
        </p:txBody>
      </p:sp>
      <p:sp>
        <p:nvSpPr>
          <p:cNvPr id="7" name="Rectangle 6">
            <a:extLst>
              <a:ext uri="{FF2B5EF4-FFF2-40B4-BE49-F238E27FC236}">
                <a16:creationId xmlns:a16="http://schemas.microsoft.com/office/drawing/2014/main" id="{C16AFD74-5544-2A4E-AD5C-A764ADA15D69}"/>
              </a:ext>
            </a:extLst>
          </p:cNvPr>
          <p:cNvSpPr/>
          <p:nvPr/>
        </p:nvSpPr>
        <p:spPr>
          <a:xfrm>
            <a:off x="5074753" y="5338195"/>
            <a:ext cx="6096000" cy="646331"/>
          </a:xfrm>
          <a:prstGeom prst="rect">
            <a:avLst/>
          </a:prstGeom>
        </p:spPr>
        <p:txBody>
          <a:bodyPr>
            <a:spAutoFit/>
          </a:bodyPr>
          <a:lstStyle/>
          <a:p>
            <a:r>
              <a:rPr lang="en-US" dirty="0"/>
              <a:t>Measures of community risk might include rates of poverty, crime, unemployment, or teen parenthood in the community. </a:t>
            </a:r>
          </a:p>
        </p:txBody>
      </p:sp>
    </p:spTree>
    <p:extLst>
      <p:ext uri="{BB962C8B-B14F-4D97-AF65-F5344CB8AC3E}">
        <p14:creationId xmlns:p14="http://schemas.microsoft.com/office/powerpoint/2010/main" val="71540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9F7E-3518-704B-ACE7-8772877947F1}"/>
              </a:ext>
            </a:extLst>
          </p:cNvPr>
          <p:cNvSpPr>
            <a:spLocks noGrp="1"/>
          </p:cNvSpPr>
          <p:nvPr>
            <p:ph type="title"/>
          </p:nvPr>
        </p:nvSpPr>
        <p:spPr/>
        <p:txBody>
          <a:bodyPr>
            <a:normAutofit/>
          </a:bodyPr>
          <a:lstStyle/>
          <a:p>
            <a:r>
              <a:rPr lang="en-US" dirty="0"/>
              <a:t>Ace Score test</a:t>
            </a:r>
            <a:br>
              <a:rPr lang="en-US" dirty="0"/>
            </a:br>
            <a:r>
              <a:rPr lang="en-US" sz="1800" dirty="0">
                <a:solidFill>
                  <a:schemeClr val="accent1">
                    <a:lumMod val="50000"/>
                  </a:schemeClr>
                </a:solidFill>
              </a:rPr>
              <a:t>(**Trigger warning-these questions can be upsetting to some individuals**)</a:t>
            </a:r>
          </a:p>
        </p:txBody>
      </p:sp>
      <p:sp>
        <p:nvSpPr>
          <p:cNvPr id="3" name="TextBox 2">
            <a:extLst>
              <a:ext uri="{FF2B5EF4-FFF2-40B4-BE49-F238E27FC236}">
                <a16:creationId xmlns:a16="http://schemas.microsoft.com/office/drawing/2014/main" id="{B7DB2EB5-229B-3B4B-ADB9-0C2513ADCC99}"/>
              </a:ext>
            </a:extLst>
          </p:cNvPr>
          <p:cNvSpPr txBox="1"/>
          <p:nvPr/>
        </p:nvSpPr>
        <p:spPr>
          <a:xfrm>
            <a:off x="363557" y="2225408"/>
            <a:ext cx="3778786" cy="2862322"/>
          </a:xfrm>
          <a:prstGeom prst="rect">
            <a:avLst/>
          </a:prstGeom>
          <a:noFill/>
        </p:spPr>
        <p:txBody>
          <a:bodyPr wrap="square" rtlCol="0">
            <a:spAutoFit/>
          </a:bodyPr>
          <a:lstStyle/>
          <a:p>
            <a:r>
              <a:rPr lang="en-US" dirty="0"/>
              <a:t>#1</a:t>
            </a:r>
          </a:p>
          <a:p>
            <a:r>
              <a:rPr lang="en-US" dirty="0"/>
              <a:t>Before your 18th birthday, did a parent or other adult in the household often or very often…</a:t>
            </a:r>
            <a:br>
              <a:rPr lang="en-US" dirty="0"/>
            </a:br>
            <a:r>
              <a:rPr lang="en-US" dirty="0"/>
              <a:t>swear at you, insult you, put you down, or humiliate you?</a:t>
            </a:r>
            <a:br>
              <a:rPr lang="en-US" dirty="0"/>
            </a:br>
            <a:r>
              <a:rPr lang="en-US" i="1" dirty="0"/>
              <a:t>or</a:t>
            </a:r>
            <a:r>
              <a:rPr lang="en-US" dirty="0"/>
              <a:t/>
            </a:r>
            <a:br>
              <a:rPr lang="en-US" dirty="0"/>
            </a:br>
            <a:r>
              <a:rPr lang="en-US" dirty="0"/>
              <a:t>act in a way that made you afraid that you might be physically hurt?</a:t>
            </a:r>
          </a:p>
          <a:p>
            <a:endParaRPr lang="en-US" dirty="0"/>
          </a:p>
        </p:txBody>
      </p:sp>
      <p:sp>
        <p:nvSpPr>
          <p:cNvPr id="5" name="TextBox 4">
            <a:extLst>
              <a:ext uri="{FF2B5EF4-FFF2-40B4-BE49-F238E27FC236}">
                <a16:creationId xmlns:a16="http://schemas.microsoft.com/office/drawing/2014/main" id="{882DBAF6-7F69-5E4B-A77A-DD2A65DD8CC3}"/>
              </a:ext>
            </a:extLst>
          </p:cNvPr>
          <p:cNvSpPr txBox="1"/>
          <p:nvPr/>
        </p:nvSpPr>
        <p:spPr>
          <a:xfrm>
            <a:off x="4638101" y="2225409"/>
            <a:ext cx="3712684" cy="2585323"/>
          </a:xfrm>
          <a:prstGeom prst="rect">
            <a:avLst/>
          </a:prstGeom>
          <a:noFill/>
        </p:spPr>
        <p:txBody>
          <a:bodyPr wrap="square" rtlCol="0">
            <a:spAutoFit/>
          </a:bodyPr>
          <a:lstStyle/>
          <a:p>
            <a:r>
              <a:rPr lang="en-US" dirty="0"/>
              <a:t>#2</a:t>
            </a:r>
          </a:p>
          <a:p>
            <a:r>
              <a:rPr lang="en-US" dirty="0"/>
              <a:t>Before your 18th birthday, did a parent or other adult in the household often or very often…</a:t>
            </a:r>
            <a:br>
              <a:rPr lang="en-US" dirty="0"/>
            </a:br>
            <a:r>
              <a:rPr lang="en-US" dirty="0"/>
              <a:t>push, grab, slap, or throw something at you?</a:t>
            </a:r>
            <a:br>
              <a:rPr lang="en-US" dirty="0"/>
            </a:br>
            <a:r>
              <a:rPr lang="en-US" i="1" dirty="0"/>
              <a:t>or</a:t>
            </a:r>
            <a:r>
              <a:rPr lang="en-US" dirty="0"/>
              <a:t/>
            </a:r>
            <a:br>
              <a:rPr lang="en-US" dirty="0"/>
            </a:br>
            <a:r>
              <a:rPr lang="en-US" dirty="0"/>
              <a:t>ever hit you so hard that you had marks or were injured?</a:t>
            </a:r>
          </a:p>
        </p:txBody>
      </p:sp>
      <p:sp>
        <p:nvSpPr>
          <p:cNvPr id="6" name="TextBox 5">
            <a:extLst>
              <a:ext uri="{FF2B5EF4-FFF2-40B4-BE49-F238E27FC236}">
                <a16:creationId xmlns:a16="http://schemas.microsoft.com/office/drawing/2014/main" id="{97318202-A88E-3243-8E95-759B502D1122}"/>
              </a:ext>
            </a:extLst>
          </p:cNvPr>
          <p:cNvSpPr txBox="1"/>
          <p:nvPr/>
        </p:nvSpPr>
        <p:spPr>
          <a:xfrm>
            <a:off x="8637224" y="2225408"/>
            <a:ext cx="3018622" cy="3139321"/>
          </a:xfrm>
          <a:prstGeom prst="rect">
            <a:avLst/>
          </a:prstGeom>
          <a:noFill/>
        </p:spPr>
        <p:txBody>
          <a:bodyPr wrap="square" rtlCol="0">
            <a:spAutoFit/>
          </a:bodyPr>
          <a:lstStyle/>
          <a:p>
            <a:r>
              <a:rPr lang="en-US" dirty="0"/>
              <a:t>#3</a:t>
            </a:r>
          </a:p>
          <a:p>
            <a:r>
              <a:rPr lang="en-US" dirty="0"/>
              <a:t>Before your 18th birthday, did an adult or person at least five years older than you ever…</a:t>
            </a:r>
            <a:br>
              <a:rPr lang="en-US" dirty="0"/>
            </a:br>
            <a:r>
              <a:rPr lang="en-US" dirty="0"/>
              <a:t>touch or fondle you or have you touch their body in a sexual way?</a:t>
            </a:r>
            <a:br>
              <a:rPr lang="en-US" dirty="0"/>
            </a:br>
            <a:r>
              <a:rPr lang="en-US" i="1" dirty="0"/>
              <a:t>or</a:t>
            </a:r>
            <a:r>
              <a:rPr lang="en-US" dirty="0"/>
              <a:t/>
            </a:r>
            <a:br>
              <a:rPr lang="en-US" dirty="0"/>
            </a:br>
            <a:r>
              <a:rPr lang="en-US" dirty="0"/>
              <a:t>attempt or actually have oral, anal, or vaginal intercourse with you?</a:t>
            </a:r>
          </a:p>
        </p:txBody>
      </p:sp>
    </p:spTree>
    <p:extLst>
      <p:ext uri="{BB962C8B-B14F-4D97-AF65-F5344CB8AC3E}">
        <p14:creationId xmlns:p14="http://schemas.microsoft.com/office/powerpoint/2010/main" val="7762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9F7E-3518-704B-ACE7-8772877947F1}"/>
              </a:ext>
            </a:extLst>
          </p:cNvPr>
          <p:cNvSpPr>
            <a:spLocks noGrp="1"/>
          </p:cNvSpPr>
          <p:nvPr>
            <p:ph type="title"/>
          </p:nvPr>
        </p:nvSpPr>
        <p:spPr/>
        <p:txBody>
          <a:bodyPr>
            <a:normAutofit/>
          </a:bodyPr>
          <a:lstStyle/>
          <a:p>
            <a:r>
              <a:rPr lang="en-US" dirty="0"/>
              <a:t>Ace Score test</a:t>
            </a:r>
            <a:br>
              <a:rPr lang="en-US" dirty="0"/>
            </a:br>
            <a:r>
              <a:rPr lang="en-US" sz="1800" dirty="0">
                <a:solidFill>
                  <a:schemeClr val="accent1">
                    <a:lumMod val="50000"/>
                  </a:schemeClr>
                </a:solidFill>
              </a:rPr>
              <a:t>(**Trigger warning-these questions can be upsetting to some individuals**)</a:t>
            </a:r>
          </a:p>
        </p:txBody>
      </p:sp>
      <p:sp>
        <p:nvSpPr>
          <p:cNvPr id="3" name="TextBox 2">
            <a:extLst>
              <a:ext uri="{FF2B5EF4-FFF2-40B4-BE49-F238E27FC236}">
                <a16:creationId xmlns:a16="http://schemas.microsoft.com/office/drawing/2014/main" id="{B7DB2EB5-229B-3B4B-ADB9-0C2513ADCC99}"/>
              </a:ext>
            </a:extLst>
          </p:cNvPr>
          <p:cNvSpPr txBox="1"/>
          <p:nvPr/>
        </p:nvSpPr>
        <p:spPr>
          <a:xfrm>
            <a:off x="627963" y="2291509"/>
            <a:ext cx="3866920" cy="2585323"/>
          </a:xfrm>
          <a:prstGeom prst="rect">
            <a:avLst/>
          </a:prstGeom>
          <a:noFill/>
        </p:spPr>
        <p:txBody>
          <a:bodyPr wrap="square" rtlCol="0">
            <a:spAutoFit/>
          </a:bodyPr>
          <a:lstStyle/>
          <a:p>
            <a:r>
              <a:rPr lang="en-US" dirty="0"/>
              <a:t>#4</a:t>
            </a:r>
          </a:p>
          <a:p>
            <a:r>
              <a:rPr lang="en-US" dirty="0"/>
              <a:t>Before your eighteenth birthday, did you often or very often feel that…</a:t>
            </a:r>
            <a:br>
              <a:rPr lang="en-US" dirty="0"/>
            </a:br>
            <a:r>
              <a:rPr lang="en-US" dirty="0"/>
              <a:t>no one in your family loved you or thought you were important or special?</a:t>
            </a:r>
            <a:br>
              <a:rPr lang="en-US" dirty="0"/>
            </a:br>
            <a:r>
              <a:rPr lang="en-US" i="1" dirty="0"/>
              <a:t>or</a:t>
            </a:r>
            <a:r>
              <a:rPr lang="en-US" dirty="0"/>
              <a:t/>
            </a:r>
            <a:br>
              <a:rPr lang="en-US" dirty="0"/>
            </a:br>
            <a:r>
              <a:rPr lang="en-US" dirty="0"/>
              <a:t>your family didn’t look out for each other, feel close to each other, or support each other?</a:t>
            </a:r>
          </a:p>
        </p:txBody>
      </p:sp>
      <p:sp>
        <p:nvSpPr>
          <p:cNvPr id="5" name="TextBox 4">
            <a:extLst>
              <a:ext uri="{FF2B5EF4-FFF2-40B4-BE49-F238E27FC236}">
                <a16:creationId xmlns:a16="http://schemas.microsoft.com/office/drawing/2014/main" id="{882DBAF6-7F69-5E4B-A77A-DD2A65DD8CC3}"/>
              </a:ext>
            </a:extLst>
          </p:cNvPr>
          <p:cNvSpPr txBox="1"/>
          <p:nvPr/>
        </p:nvSpPr>
        <p:spPr>
          <a:xfrm>
            <a:off x="8328752" y="2280492"/>
            <a:ext cx="3712684" cy="1477328"/>
          </a:xfrm>
          <a:prstGeom prst="rect">
            <a:avLst/>
          </a:prstGeom>
          <a:noFill/>
        </p:spPr>
        <p:txBody>
          <a:bodyPr wrap="square" rtlCol="0">
            <a:spAutoFit/>
          </a:bodyPr>
          <a:lstStyle/>
          <a:p>
            <a:r>
              <a:rPr lang="en-US" dirty="0"/>
              <a:t>#6</a:t>
            </a:r>
          </a:p>
          <a:p>
            <a:r>
              <a:rPr lang="en-US" dirty="0"/>
              <a:t>Before your 18th birthday, was a biological parent ever lost to you through divorce, abandonment, or other reason?</a:t>
            </a:r>
          </a:p>
        </p:txBody>
      </p:sp>
      <p:sp>
        <p:nvSpPr>
          <p:cNvPr id="4" name="TextBox 3">
            <a:extLst>
              <a:ext uri="{FF2B5EF4-FFF2-40B4-BE49-F238E27FC236}">
                <a16:creationId xmlns:a16="http://schemas.microsoft.com/office/drawing/2014/main" id="{D57DB8D9-7B81-C74D-9220-13DF3E3ABB3D}"/>
              </a:ext>
            </a:extLst>
          </p:cNvPr>
          <p:cNvSpPr txBox="1"/>
          <p:nvPr/>
        </p:nvSpPr>
        <p:spPr>
          <a:xfrm>
            <a:off x="4616066" y="2280492"/>
            <a:ext cx="3360145" cy="3139321"/>
          </a:xfrm>
          <a:prstGeom prst="rect">
            <a:avLst/>
          </a:prstGeom>
          <a:noFill/>
        </p:spPr>
        <p:txBody>
          <a:bodyPr wrap="square" rtlCol="0">
            <a:spAutoFit/>
          </a:bodyPr>
          <a:lstStyle/>
          <a:p>
            <a:r>
              <a:rPr lang="en-US" dirty="0"/>
              <a:t>#5</a:t>
            </a:r>
          </a:p>
          <a:p>
            <a:r>
              <a:rPr lang="en-US" dirty="0"/>
              <a:t>Before your 18th birthday, did you often or very often feel that…</a:t>
            </a:r>
            <a:br>
              <a:rPr lang="en-US" dirty="0"/>
            </a:br>
            <a:r>
              <a:rPr lang="en-US" dirty="0"/>
              <a:t>you didn’t have enough to eat, had to wear dirty clothes, and had no one to protect you?</a:t>
            </a:r>
            <a:br>
              <a:rPr lang="en-US" dirty="0"/>
            </a:br>
            <a:r>
              <a:rPr lang="en-US" i="1" dirty="0"/>
              <a:t>or</a:t>
            </a:r>
            <a:r>
              <a:rPr lang="en-US" dirty="0"/>
              <a:t/>
            </a:r>
            <a:br>
              <a:rPr lang="en-US" dirty="0"/>
            </a:br>
            <a:r>
              <a:rPr lang="en-US" dirty="0"/>
              <a:t>your parents were too drunk or high to take care of you or take you to the doctor if you needed it?</a:t>
            </a:r>
          </a:p>
        </p:txBody>
      </p:sp>
    </p:spTree>
    <p:extLst>
      <p:ext uri="{BB962C8B-B14F-4D97-AF65-F5344CB8AC3E}">
        <p14:creationId xmlns:p14="http://schemas.microsoft.com/office/powerpoint/2010/main" val="395288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9F7E-3518-704B-ACE7-8772877947F1}"/>
              </a:ext>
            </a:extLst>
          </p:cNvPr>
          <p:cNvSpPr>
            <a:spLocks noGrp="1"/>
          </p:cNvSpPr>
          <p:nvPr>
            <p:ph type="title"/>
          </p:nvPr>
        </p:nvSpPr>
        <p:spPr/>
        <p:txBody>
          <a:bodyPr>
            <a:normAutofit/>
          </a:bodyPr>
          <a:lstStyle/>
          <a:p>
            <a:r>
              <a:rPr lang="en-US" dirty="0"/>
              <a:t>Ace Score test</a:t>
            </a:r>
            <a:br>
              <a:rPr lang="en-US" dirty="0"/>
            </a:br>
            <a:r>
              <a:rPr lang="en-US" sz="1800" dirty="0">
                <a:solidFill>
                  <a:schemeClr val="accent1">
                    <a:lumMod val="50000"/>
                  </a:schemeClr>
                </a:solidFill>
              </a:rPr>
              <a:t>(**Trigger warning-these questions can be upsetting to some individuals**)</a:t>
            </a:r>
          </a:p>
        </p:txBody>
      </p:sp>
      <p:sp>
        <p:nvSpPr>
          <p:cNvPr id="3" name="TextBox 2">
            <a:extLst>
              <a:ext uri="{FF2B5EF4-FFF2-40B4-BE49-F238E27FC236}">
                <a16:creationId xmlns:a16="http://schemas.microsoft.com/office/drawing/2014/main" id="{B7DB2EB5-229B-3B4B-ADB9-0C2513ADCC99}"/>
              </a:ext>
            </a:extLst>
          </p:cNvPr>
          <p:cNvSpPr txBox="1"/>
          <p:nvPr/>
        </p:nvSpPr>
        <p:spPr>
          <a:xfrm>
            <a:off x="4395729" y="2026050"/>
            <a:ext cx="3988107" cy="1200329"/>
          </a:xfrm>
          <a:prstGeom prst="rect">
            <a:avLst/>
          </a:prstGeom>
          <a:noFill/>
        </p:spPr>
        <p:txBody>
          <a:bodyPr wrap="square" rtlCol="0">
            <a:spAutoFit/>
          </a:bodyPr>
          <a:lstStyle/>
          <a:p>
            <a:r>
              <a:rPr lang="en-US" dirty="0"/>
              <a:t>#8</a:t>
            </a:r>
          </a:p>
          <a:p>
            <a:r>
              <a:rPr lang="en-US" dirty="0"/>
              <a:t>Before your 18th birthday, did you live with anyone who was a problem drinker or alcoholic, or who used street drugs?</a:t>
            </a:r>
          </a:p>
        </p:txBody>
      </p:sp>
      <p:sp>
        <p:nvSpPr>
          <p:cNvPr id="5" name="TextBox 4">
            <a:extLst>
              <a:ext uri="{FF2B5EF4-FFF2-40B4-BE49-F238E27FC236}">
                <a16:creationId xmlns:a16="http://schemas.microsoft.com/office/drawing/2014/main" id="{882DBAF6-7F69-5E4B-A77A-DD2A65DD8CC3}"/>
              </a:ext>
            </a:extLst>
          </p:cNvPr>
          <p:cNvSpPr txBox="1"/>
          <p:nvPr/>
        </p:nvSpPr>
        <p:spPr>
          <a:xfrm>
            <a:off x="8383836" y="2026050"/>
            <a:ext cx="3712684" cy="1477328"/>
          </a:xfrm>
          <a:prstGeom prst="rect">
            <a:avLst/>
          </a:prstGeom>
          <a:noFill/>
        </p:spPr>
        <p:txBody>
          <a:bodyPr wrap="square" rtlCol="0">
            <a:spAutoFit/>
          </a:bodyPr>
          <a:lstStyle/>
          <a:p>
            <a:r>
              <a:rPr lang="en-US" dirty="0"/>
              <a:t>#9</a:t>
            </a:r>
          </a:p>
          <a:p>
            <a:r>
              <a:rPr lang="en-US" dirty="0"/>
              <a:t>Before your 18th birthday, was a household member depressed or mentally ill, or did a household member attempt suicide?</a:t>
            </a:r>
          </a:p>
        </p:txBody>
      </p:sp>
      <p:sp>
        <p:nvSpPr>
          <p:cNvPr id="6" name="TextBox 5">
            <a:extLst>
              <a:ext uri="{FF2B5EF4-FFF2-40B4-BE49-F238E27FC236}">
                <a16:creationId xmlns:a16="http://schemas.microsoft.com/office/drawing/2014/main" id="{97318202-A88E-3243-8E95-759B502D1122}"/>
              </a:ext>
            </a:extLst>
          </p:cNvPr>
          <p:cNvSpPr txBox="1"/>
          <p:nvPr/>
        </p:nvSpPr>
        <p:spPr>
          <a:xfrm>
            <a:off x="8383836" y="4307596"/>
            <a:ext cx="3514381" cy="923330"/>
          </a:xfrm>
          <a:prstGeom prst="rect">
            <a:avLst/>
          </a:prstGeom>
          <a:noFill/>
        </p:spPr>
        <p:txBody>
          <a:bodyPr wrap="square" rtlCol="0">
            <a:spAutoFit/>
          </a:bodyPr>
          <a:lstStyle/>
          <a:p>
            <a:r>
              <a:rPr lang="en-US" dirty="0"/>
              <a:t>#10</a:t>
            </a:r>
          </a:p>
          <a:p>
            <a:r>
              <a:rPr lang="en-US" dirty="0"/>
              <a:t>Before your 18th birthday, did a household member go to prison?</a:t>
            </a:r>
          </a:p>
        </p:txBody>
      </p:sp>
      <p:sp>
        <p:nvSpPr>
          <p:cNvPr id="7" name="TextBox 6">
            <a:extLst>
              <a:ext uri="{FF2B5EF4-FFF2-40B4-BE49-F238E27FC236}">
                <a16:creationId xmlns:a16="http://schemas.microsoft.com/office/drawing/2014/main" id="{A025260E-3CAC-A44D-98BB-A41A78281508}"/>
              </a:ext>
            </a:extLst>
          </p:cNvPr>
          <p:cNvSpPr txBox="1"/>
          <p:nvPr/>
        </p:nvSpPr>
        <p:spPr>
          <a:xfrm>
            <a:off x="683044" y="2026050"/>
            <a:ext cx="3514381" cy="3970318"/>
          </a:xfrm>
          <a:prstGeom prst="rect">
            <a:avLst/>
          </a:prstGeom>
          <a:noFill/>
        </p:spPr>
        <p:txBody>
          <a:bodyPr wrap="square" rtlCol="0">
            <a:spAutoFit/>
          </a:bodyPr>
          <a:lstStyle/>
          <a:p>
            <a:r>
              <a:rPr lang="en-US" dirty="0"/>
              <a:t>#7</a:t>
            </a:r>
          </a:p>
          <a:p>
            <a:r>
              <a:rPr lang="en-US" dirty="0"/>
              <a:t>Before your 18th birthday, was your mother or stepmother:</a:t>
            </a:r>
            <a:br>
              <a:rPr lang="en-US" dirty="0"/>
            </a:br>
            <a:r>
              <a:rPr lang="en-US" dirty="0"/>
              <a:t>often or very often pushed, grabbed, slapped, or had something thrown at her?</a:t>
            </a:r>
            <a:br>
              <a:rPr lang="en-US" dirty="0"/>
            </a:br>
            <a:r>
              <a:rPr lang="en-US" i="1" dirty="0"/>
              <a:t>or</a:t>
            </a:r>
            <a:r>
              <a:rPr lang="en-US" dirty="0"/>
              <a:t/>
            </a:r>
            <a:br>
              <a:rPr lang="en-US" dirty="0"/>
            </a:br>
            <a:r>
              <a:rPr lang="en-US" dirty="0"/>
              <a:t>sometimes, often, or very often kicked, bitten, hit with a fist, or hit with something hard?</a:t>
            </a:r>
            <a:br>
              <a:rPr lang="en-US" dirty="0"/>
            </a:br>
            <a:r>
              <a:rPr lang="en-US" i="1" dirty="0"/>
              <a:t>or</a:t>
            </a:r>
            <a:r>
              <a:rPr lang="en-US" dirty="0"/>
              <a:t/>
            </a:r>
            <a:br>
              <a:rPr lang="en-US" dirty="0"/>
            </a:br>
            <a:r>
              <a:rPr lang="en-US" dirty="0"/>
              <a:t>ever repeatedly hit over at least a few minutes or threatened with a gun or knife?</a:t>
            </a:r>
          </a:p>
        </p:txBody>
      </p:sp>
    </p:spTree>
    <p:extLst>
      <p:ext uri="{BB962C8B-B14F-4D97-AF65-F5344CB8AC3E}">
        <p14:creationId xmlns:p14="http://schemas.microsoft.com/office/powerpoint/2010/main" val="4220975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AED78-8C3A-634D-BAF2-FEA4028F8296}"/>
              </a:ext>
            </a:extLst>
          </p:cNvPr>
          <p:cNvSpPr>
            <a:spLocks noGrp="1"/>
          </p:cNvSpPr>
          <p:nvPr>
            <p:ph type="title"/>
          </p:nvPr>
        </p:nvSpPr>
        <p:spPr/>
        <p:txBody>
          <a:bodyPr>
            <a:normAutofit/>
          </a:bodyPr>
          <a:lstStyle/>
          <a:p>
            <a:r>
              <a:rPr lang="en-US" sz="4000" dirty="0"/>
              <a:t>So, now what?</a:t>
            </a:r>
          </a:p>
        </p:txBody>
      </p:sp>
      <p:sp>
        <p:nvSpPr>
          <p:cNvPr id="3" name="Content Placeholder 2">
            <a:extLst>
              <a:ext uri="{FF2B5EF4-FFF2-40B4-BE49-F238E27FC236}">
                <a16:creationId xmlns:a16="http://schemas.microsoft.com/office/drawing/2014/main" id="{8A7A8C6E-9EA9-854C-9014-F10AB641C08C}"/>
              </a:ext>
            </a:extLst>
          </p:cNvPr>
          <p:cNvSpPr>
            <a:spLocks noGrp="1"/>
          </p:cNvSpPr>
          <p:nvPr>
            <p:ph idx="1"/>
          </p:nvPr>
        </p:nvSpPr>
        <p:spPr/>
        <p:txBody>
          <a:bodyPr/>
          <a:lstStyle/>
          <a:p>
            <a:r>
              <a:rPr lang="en-US" dirty="0"/>
              <a:t>Don’t reinvent the wheel.  There are supports within your school, district, community, and State/National PTA…make use of them!</a:t>
            </a:r>
          </a:p>
          <a:p>
            <a:r>
              <a:rPr lang="en-US" dirty="0"/>
              <a:t>Step up but don’t overstep.</a:t>
            </a:r>
          </a:p>
          <a:p>
            <a:r>
              <a:rPr lang="en-US" dirty="0"/>
              <a:t>Find ways to ENGAGE students &amp; parents and WELCOME them into the PTA family!</a:t>
            </a:r>
          </a:p>
          <a:p>
            <a:r>
              <a:rPr lang="en-US" dirty="0"/>
              <a:t>Support the adults in the child’s life including:</a:t>
            </a:r>
          </a:p>
          <a:p>
            <a:pPr lvl="1"/>
            <a:r>
              <a:rPr lang="en-US" dirty="0"/>
              <a:t>Parents, grandparents, foster parents, teachers, aides, social workers, counselors, nurses, administrators, coaches, tutors, etc.  </a:t>
            </a:r>
          </a:p>
          <a:p>
            <a:pPr marL="457200" lvl="1" indent="0">
              <a:buNone/>
            </a:pPr>
            <a:endParaRPr lang="en-US" dirty="0"/>
          </a:p>
        </p:txBody>
      </p:sp>
      <p:sp>
        <p:nvSpPr>
          <p:cNvPr id="4" name="Text Placeholder 3">
            <a:extLst>
              <a:ext uri="{FF2B5EF4-FFF2-40B4-BE49-F238E27FC236}">
                <a16:creationId xmlns:a16="http://schemas.microsoft.com/office/drawing/2014/main" id="{9FFD4A36-871D-694F-8285-C5826588FDEE}"/>
              </a:ext>
            </a:extLst>
          </p:cNvPr>
          <p:cNvSpPr>
            <a:spLocks noGrp="1"/>
          </p:cNvSpPr>
          <p:nvPr>
            <p:ph type="body" sz="half" idx="2"/>
          </p:nvPr>
        </p:nvSpPr>
        <p:spPr/>
        <p:txBody>
          <a:bodyPr>
            <a:normAutofit fontScale="85000" lnSpcReduction="20000"/>
          </a:bodyPr>
          <a:lstStyle/>
          <a:p>
            <a:r>
              <a:rPr lang="en-US" dirty="0"/>
              <a:t>Remember this, too:  ACE scores don't tally the positive experiences in early life that can help build resilience and protect a child from the effects of trauma. Having a grandparent who loves you, a teacher who understands and believes in you, or a trusted friend you can confide in may mitigate the long-term effects of early trauma, psychologists say.  -Laura </a:t>
            </a:r>
            <a:r>
              <a:rPr lang="en-US" dirty="0" err="1"/>
              <a:t>Starecheski</a:t>
            </a:r>
            <a:r>
              <a:rPr lang="en-US" dirty="0"/>
              <a:t>, </a:t>
            </a:r>
            <a:r>
              <a:rPr lang="en-US" dirty="0" err="1"/>
              <a:t>npr.com</a:t>
            </a:r>
            <a:endParaRPr lang="en-US" dirty="0"/>
          </a:p>
        </p:txBody>
      </p:sp>
    </p:spTree>
    <p:extLst>
      <p:ext uri="{BB962C8B-B14F-4D97-AF65-F5344CB8AC3E}">
        <p14:creationId xmlns:p14="http://schemas.microsoft.com/office/powerpoint/2010/main" val="13547248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2826</TotalTime>
  <Words>1094</Words>
  <Application>Microsoft Office PowerPoint</Application>
  <PresentationFormat>Widescreen</PresentationFormat>
  <Paragraphs>95</Paragraphs>
  <Slides>14</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proxima-nova</vt:lpstr>
      <vt:lpstr>Gallery</vt:lpstr>
      <vt:lpstr>Engaging At-risk youth &amp; families </vt:lpstr>
      <vt:lpstr> Are you any of the following?  (Please stand)</vt:lpstr>
      <vt:lpstr>At Risk… what does that mean?</vt:lpstr>
      <vt:lpstr>PowerPoint Presentation</vt:lpstr>
      <vt:lpstr>Adverse Childhood Experiences (ACE Scores)</vt:lpstr>
      <vt:lpstr>Ace Score test (**Trigger warning-these questions can be upsetting to some individuals**)</vt:lpstr>
      <vt:lpstr>Ace Score test (**Trigger warning-these questions can be upsetting to some individuals**)</vt:lpstr>
      <vt:lpstr>Ace Score test (**Trigger warning-these questions can be upsetting to some individuals**)</vt:lpstr>
      <vt:lpstr>So, now what?</vt:lpstr>
      <vt:lpstr>video</vt:lpstr>
      <vt:lpstr>Meet my bunny girl and my Munchkin </vt:lpstr>
      <vt:lpstr>PowerPoint Presentation</vt:lpstr>
      <vt:lpstr>Group exercise:  Meet your kids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At-risk youth &amp; families</dc:title>
  <dc:creator>Wilmoth, Kristina C</dc:creator>
  <cp:lastModifiedBy>Stephanie Wade</cp:lastModifiedBy>
  <cp:revision>25</cp:revision>
  <dcterms:created xsi:type="dcterms:W3CDTF">2019-03-14T20:22:00Z</dcterms:created>
  <dcterms:modified xsi:type="dcterms:W3CDTF">2019-04-03T16:35:01Z</dcterms:modified>
</cp:coreProperties>
</file>