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  <p:sldMasterId id="2147483769" r:id="rId3"/>
    <p:sldMasterId id="2147483776" r:id="rId4"/>
    <p:sldMasterId id="2147483793" r:id="rId5"/>
  </p:sldMasterIdLst>
  <p:notesMasterIdLst>
    <p:notesMasterId r:id="rId27"/>
  </p:notesMasterIdLst>
  <p:handoutMasterIdLst>
    <p:handoutMasterId r:id="rId28"/>
  </p:handoutMasterIdLst>
  <p:sldIdLst>
    <p:sldId id="256" r:id="rId6"/>
    <p:sldId id="257" r:id="rId7"/>
    <p:sldId id="278" r:id="rId8"/>
    <p:sldId id="258" r:id="rId9"/>
    <p:sldId id="259" r:id="rId10"/>
    <p:sldId id="260" r:id="rId11"/>
    <p:sldId id="275" r:id="rId12"/>
    <p:sldId id="261" r:id="rId13"/>
    <p:sldId id="262" r:id="rId14"/>
    <p:sldId id="263" r:id="rId15"/>
    <p:sldId id="264" r:id="rId16"/>
    <p:sldId id="276" r:id="rId17"/>
    <p:sldId id="265" r:id="rId18"/>
    <p:sldId id="266" r:id="rId19"/>
    <p:sldId id="267" r:id="rId20"/>
    <p:sldId id="268" r:id="rId21"/>
    <p:sldId id="269" r:id="rId22"/>
    <p:sldId id="277" r:id="rId23"/>
    <p:sldId id="270" r:id="rId24"/>
    <p:sldId id="271" r:id="rId25"/>
    <p:sldId id="272" r:id="rId2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946" y="-9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669627D8-8C91-4FFF-B6AF-BACE6FFD066F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7679ABF7-1B14-44F8-844E-5682A54B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4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B774B83C-94EF-4744-9BF9-A5365195A909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23DBFA78-5231-4B7E-908A-088042FF1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C:\2-WPDOCS\Handouts\How to Get Home By Midnight.ppt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b="1" u="sng" dirty="0"/>
              <a:t>Introduction</a:t>
            </a:r>
            <a:r>
              <a:rPr lang="en-US" sz="1400" b="1" dirty="0"/>
              <a:t>:		Do the Card Trick about the Deacon!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How do magicians learn to do their magic tricks?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(AUDIENCE SUGGESTIONS)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How do we learn to preside?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>
                <a:sym typeface="WP TypographicSymbols"/>
              </a:rPr>
              <a:t>-  </a:t>
            </a:r>
            <a:r>
              <a:rPr lang="en-US" sz="1400" b="1" dirty="0"/>
              <a:t>doing it</a:t>
            </a:r>
            <a:endParaRPr lang="en-US" sz="1400" dirty="0"/>
          </a:p>
          <a:p>
            <a:r>
              <a:rPr lang="en-US" sz="1400" b="1" dirty="0">
                <a:sym typeface="WP TypographicSymbols"/>
              </a:rPr>
              <a:t>-  </a:t>
            </a:r>
            <a:r>
              <a:rPr lang="en-US" sz="1400" b="1" dirty="0"/>
              <a:t>observation</a:t>
            </a:r>
            <a:endParaRPr lang="en-US" sz="1400" dirty="0"/>
          </a:p>
          <a:p>
            <a:r>
              <a:rPr lang="en-US" sz="1400" b="1" dirty="0">
                <a:sym typeface="WP TypographicSymbols"/>
              </a:rPr>
              <a:t>-  </a:t>
            </a:r>
            <a:r>
              <a:rPr lang="en-US" sz="1400" b="1" dirty="0"/>
              <a:t>study </a:t>
            </a:r>
            <a:r>
              <a:rPr lang="en-US" sz="1400" b="1" u="sng" dirty="0"/>
              <a:t>RONR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The presider can be like a wizard or a magician.  He works his magic using ordinary things, and in ordinary ways</a:t>
            </a:r>
            <a:endParaRPr lang="en-US" sz="1400" dirty="0"/>
          </a:p>
          <a:p>
            <a:r>
              <a:rPr lang="en-US" sz="1400" b="1" dirty="0"/>
              <a:t> . . . but those watching are marveled at the grace he exhibits </a:t>
            </a:r>
            <a:endParaRPr lang="en-US" sz="1400" dirty="0"/>
          </a:p>
          <a:p>
            <a:r>
              <a:rPr lang="en-US" sz="1400" b="1" dirty="0"/>
              <a:t> . . .which appears to them to be effortless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Learning the ingredients or the steps involved process is the real trick.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b="1" dirty="0"/>
              <a:t>My favorite card trick . . .  The hard part is learning the story.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3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Tip O’Neil, that great presiding officer of United States House of Representatives, once was heard to say:</a:t>
            </a:r>
            <a:endParaRPr lang="en-US" dirty="0"/>
          </a:p>
          <a:p>
            <a:r>
              <a:rPr lang="en-US" b="1" dirty="0"/>
              <a:t> </a:t>
            </a:r>
            <a:endParaRPr lang="en-US" dirty="0"/>
          </a:p>
          <a:p>
            <a:r>
              <a:rPr lang="en-US" b="1" i="1" dirty="0"/>
              <a:t>“Poise is that pose that makes others think we know what we are doing.</a:t>
            </a:r>
            <a:r>
              <a:rPr lang="en-US" b="1" i="1" dirty="0">
                <a:sym typeface="WP TypographicSymbols"/>
              </a:rPr>
              <a:t>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FA78-5231-4B7E-908A-088042FF17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287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2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0"/>
            <a:ext cx="2057400" cy="3124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0"/>
            <a:ext cx="6019800" cy="3124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3985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0859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20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816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8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21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63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22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5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5084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36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9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92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2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9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28800"/>
            <a:ext cx="7772400" cy="1362075"/>
          </a:xfrm>
        </p:spPr>
        <p:txBody>
          <a:bodyPr anchor="t">
            <a:normAutofit/>
          </a:bodyPr>
          <a:lstStyle>
            <a:lvl1pPr algn="ctr">
              <a:defRPr sz="6400" b="1" strike="noStrike" cap="all" baseline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6400" strike="noStrike" dirty="0"/>
              <a:t>Click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99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4900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40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41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0" y="-1219200"/>
            <a:ext cx="3048212" cy="913193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25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27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366F-EF4F-40C6-9841-08BB8968652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60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0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1236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5603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5872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4197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8572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2304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040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F7015-C964-469D-B13B-A842AD13A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16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48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64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83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343400"/>
            <a:ext cx="40386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343400"/>
            <a:ext cx="40386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7790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132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63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9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28800"/>
            <a:ext cx="7772400" cy="1362075"/>
          </a:xfrm>
        </p:spPr>
        <p:txBody>
          <a:bodyPr anchor="t">
            <a:normAutofit/>
          </a:bodyPr>
          <a:lstStyle>
            <a:lvl1pPr algn="ctr">
              <a:defRPr sz="6400" b="1" strike="noStrike" cap="all" baseline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6400" strike="noStrike" dirty="0"/>
              <a:t>Click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E605-B5D1-49AB-B399-70DD7AC26EFB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2013 World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96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9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28800"/>
            <a:ext cx="7772400" cy="1362075"/>
          </a:xfrm>
        </p:spPr>
        <p:txBody>
          <a:bodyPr anchor="t">
            <a:normAutofit/>
          </a:bodyPr>
          <a:lstStyle>
            <a:lvl1pPr algn="ctr">
              <a:defRPr sz="6400" b="1" strike="noStrike" cap="all" baseline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6400" strike="noStrike" dirty="0"/>
              <a:t>Click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E605-B5D1-49AB-B399-70DD7AC26EFB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2013 World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628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9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28800"/>
            <a:ext cx="7772400" cy="1362075"/>
          </a:xfrm>
        </p:spPr>
        <p:txBody>
          <a:bodyPr anchor="t">
            <a:normAutofit/>
          </a:bodyPr>
          <a:lstStyle>
            <a:lvl1pPr algn="ctr">
              <a:defRPr sz="6400" b="1" strike="noStrike" cap="all" baseline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6400" strike="noStrike" dirty="0"/>
              <a:t>Click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E605-B5D1-49AB-B399-70DD7AC26EFB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2013 World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817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9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28800"/>
            <a:ext cx="7772400" cy="1362075"/>
          </a:xfrm>
        </p:spPr>
        <p:txBody>
          <a:bodyPr anchor="t">
            <a:normAutofit/>
          </a:bodyPr>
          <a:lstStyle>
            <a:lvl1pPr algn="ctr">
              <a:defRPr sz="6400" b="1" strike="noStrike" cap="all" baseline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6400" strike="noStrike" dirty="0"/>
              <a:t>Click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E605-B5D1-49AB-B399-70DD7AC26EFB}" type="datetime1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2013 World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780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0" y="-1219200"/>
            <a:ext cx="3048212" cy="9131931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61662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366F-EF4F-40C6-9841-08BB896865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769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09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88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10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1437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3456"/>
            </a:xfrm>
            <a:prstGeom prst="rect">
              <a:avLst/>
            </a:prstGeom>
            <a:solidFill>
              <a:srgbClr val="B8DB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231438" name="Picture 14" descr="hand in hand BLUE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43"/>
              <a:ext cx="5760" cy="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14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3434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2314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31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D26B2B"/>
          </a:solidFill>
          <a:latin typeface="Trebuchet MS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610E-238E-4310-8EF8-3D08704D1F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081F-97A6-4C33-93F8-2C661A65FB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3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872E-3511-403E-980A-56247C334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6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7D1D8F3-F017-4C0E-87DA-B59A0B2E1026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F7015-C964-469D-B13B-A842AD13A42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0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019800" cy="2193831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The KEY TO PRESIDING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33400" y="3429000"/>
            <a:ext cx="7620000" cy="2133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Dr. Leonard M. Young, PRP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1. Prepare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sz="3200" b="1" dirty="0"/>
              <a:t>Check </a:t>
            </a:r>
            <a:r>
              <a:rPr lang="en-US" sz="3200" b="1" u="sng" dirty="0"/>
              <a:t>with those who might have presentations to make</a:t>
            </a:r>
            <a:r>
              <a:rPr lang="en-US" sz="3200" b="1" dirty="0"/>
              <a:t>:</a:t>
            </a:r>
            <a:endParaRPr lang="en-US" sz="3200" dirty="0"/>
          </a:p>
          <a:p>
            <a:pPr lvl="1"/>
            <a:r>
              <a:rPr lang="en-US" sz="3000" b="1" dirty="0"/>
              <a:t>If </a:t>
            </a:r>
            <a:r>
              <a:rPr lang="en-US" sz="3000" b="1" dirty="0">
                <a:sym typeface="WP TypographicSymbols"/>
              </a:rPr>
              <a:t>“</a:t>
            </a:r>
            <a:r>
              <a:rPr lang="en-US" sz="3000" b="1" dirty="0"/>
              <a:t>no report” don’t place on the agenda</a:t>
            </a:r>
            <a:endParaRPr lang="en-US" sz="3000" dirty="0"/>
          </a:p>
          <a:p>
            <a:pPr lvl="1"/>
            <a:r>
              <a:rPr lang="en-US" sz="3000" b="1" dirty="0"/>
              <a:t>Assign this job to 1st VP to be sure reports are in and who needs to speak</a:t>
            </a:r>
            <a:endParaRPr lang="en-US" sz="3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477962"/>
          </a:xfrm>
        </p:spPr>
        <p:txBody>
          <a:bodyPr>
            <a:noAutofit/>
          </a:bodyPr>
          <a:lstStyle/>
          <a:p>
            <a:r>
              <a:rPr lang="en-US" sz="4800" b="1" dirty="0"/>
              <a:t>2.  Exercise </a:t>
            </a:r>
            <a:r>
              <a:rPr lang="en-US" sz="4800" b="1" u="sng" dirty="0"/>
              <a:t>Authority with Tact &amp;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239000" cy="48006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Don</a:t>
            </a:r>
            <a:r>
              <a:rPr lang="en-US" sz="3200" b="1" u="sng" dirty="0">
                <a:sym typeface="WP TypographicSymbols"/>
              </a:rPr>
              <a:t>’</a:t>
            </a:r>
            <a:r>
              <a:rPr lang="en-US" sz="3200" b="1" u="sng" dirty="0"/>
              <a:t>t force, but help</a:t>
            </a:r>
            <a:endParaRPr lang="en-US" sz="3200" u="sng" dirty="0"/>
          </a:p>
          <a:p>
            <a:r>
              <a:rPr lang="en-US" sz="3200" b="1" u="sng" dirty="0"/>
              <a:t>Clarify the wording of motions</a:t>
            </a:r>
            <a:endParaRPr lang="en-US" sz="3200" u="sng" dirty="0"/>
          </a:p>
          <a:p>
            <a:r>
              <a:rPr lang="en-US" sz="3200" b="1" u="sng" dirty="0"/>
              <a:t>When making a ruling. . . be kind </a:t>
            </a:r>
          </a:p>
          <a:p>
            <a:pPr lvl="1"/>
            <a:r>
              <a:rPr lang="en-US" sz="3200" b="1" dirty="0"/>
              <a:t>speak well of others</a:t>
            </a:r>
            <a:endParaRPr lang="en-US" sz="3200" dirty="0"/>
          </a:p>
          <a:p>
            <a:pPr lvl="1"/>
            <a:r>
              <a:rPr lang="en-US" sz="3200" b="1" dirty="0"/>
              <a:t>assume the best in others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2.  Exercise Authority with Tact and Discretion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36377"/>
            <a:ext cx="5791200" cy="3886200"/>
          </a:xfrm>
        </p:spPr>
        <p:txBody>
          <a:bodyPr/>
          <a:lstStyle/>
          <a:p>
            <a:r>
              <a:rPr lang="en-US" sz="3200" b="1" dirty="0"/>
              <a:t>Refer to self as </a:t>
            </a:r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the chair” or “your president”</a:t>
            </a:r>
            <a:endParaRPr lang="en-US" sz="3200" dirty="0"/>
          </a:p>
          <a:p>
            <a:r>
              <a:rPr lang="en-US" sz="3200" b="1" dirty="0"/>
              <a:t>Show no favoritism to anyone</a:t>
            </a:r>
            <a:endParaRPr lang="en-US" sz="3200" dirty="0"/>
          </a:p>
          <a:p>
            <a:pPr lvl="1"/>
            <a:r>
              <a:rPr lang="en-US" sz="3200" b="1" dirty="0"/>
              <a:t>personalities should be avoided</a:t>
            </a:r>
            <a:endParaRPr lang="en-US" sz="3200" dirty="0"/>
          </a:p>
          <a:p>
            <a:pPr lvl="1"/>
            <a:r>
              <a:rPr lang="en-US" sz="3200" b="1" dirty="0"/>
              <a:t>firm but fair to all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3.  Show </a:t>
            </a:r>
            <a:r>
              <a:rPr lang="en-US" sz="4800" b="1" u="sng" dirty="0"/>
              <a:t>Enthusiasm for the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7010400" cy="4191000"/>
          </a:xfrm>
        </p:spPr>
        <p:txBody>
          <a:bodyPr>
            <a:normAutofit/>
          </a:bodyPr>
          <a:lstStyle/>
          <a:p>
            <a:r>
              <a:rPr lang="en-US" sz="3200" b="1" dirty="0"/>
              <a:t>Voice inflection</a:t>
            </a:r>
            <a:endParaRPr lang="en-US" sz="3200" dirty="0"/>
          </a:p>
          <a:p>
            <a:r>
              <a:rPr lang="en-US" sz="3200" b="1" dirty="0"/>
              <a:t>Vitality &amp; energy for the work</a:t>
            </a:r>
            <a:endParaRPr lang="en-US" sz="3200" dirty="0"/>
          </a:p>
          <a:p>
            <a:r>
              <a:rPr lang="en-US" sz="3200" b="1" dirty="0"/>
              <a:t>Be early for the meeting</a:t>
            </a:r>
            <a:endParaRPr lang="en-US" sz="3200" dirty="0"/>
          </a:p>
          <a:p>
            <a:r>
              <a:rPr lang="en-US" sz="3200" b="1" dirty="0"/>
              <a:t>Speak optimistically</a:t>
            </a:r>
            <a:endParaRPr lang="en-US" sz="3200" dirty="0"/>
          </a:p>
          <a:p>
            <a:r>
              <a:rPr lang="en-US" sz="3200" b="1" dirty="0"/>
              <a:t>Work to make each officer successful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4.  Stand </a:t>
            </a:r>
            <a:r>
              <a:rPr lang="en-US" sz="4800" b="1" u="sng" dirty="0"/>
              <a:t>When Presiding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876800"/>
          </a:xfrm>
        </p:spPr>
        <p:txBody>
          <a:bodyPr/>
          <a:lstStyle/>
          <a:p>
            <a:r>
              <a:rPr lang="en-US" sz="3200" b="1" dirty="0"/>
              <a:t>Assures eye contact</a:t>
            </a:r>
            <a:endParaRPr lang="en-US" sz="3200" dirty="0"/>
          </a:p>
          <a:p>
            <a:r>
              <a:rPr lang="en-US" sz="3200" b="1" dirty="0"/>
              <a:t>Helps to keep the attention of the group</a:t>
            </a:r>
            <a:endParaRPr lang="en-US" sz="3200" dirty="0"/>
          </a:p>
          <a:p>
            <a:r>
              <a:rPr lang="en-US" sz="3200" b="1" dirty="0"/>
              <a:t>Stay out of the chair before the meeting and during recesses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4800" b="1" dirty="0"/>
              <a:t>5.  Clarify </a:t>
            </a:r>
            <a:r>
              <a:rPr lang="en-US" sz="4800" b="1" u="sng" dirty="0"/>
              <a:t>the Business Before the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6858000" cy="4648200"/>
          </a:xfrm>
        </p:spPr>
        <p:txBody>
          <a:bodyPr>
            <a:normAutofit/>
          </a:bodyPr>
          <a:lstStyle/>
          <a:p>
            <a:r>
              <a:rPr lang="en-US" sz="3200" b="1" dirty="0"/>
              <a:t>Restating motions to clarify</a:t>
            </a:r>
            <a:endParaRPr lang="en-US" sz="3200" dirty="0"/>
          </a:p>
          <a:p>
            <a:r>
              <a:rPr lang="en-US" sz="3200" b="1" dirty="0"/>
              <a:t>Be sure the members always know what they are voting on:</a:t>
            </a:r>
            <a:endParaRPr lang="en-US" sz="3200" dirty="0"/>
          </a:p>
          <a:p>
            <a:pPr lvl="1"/>
            <a:r>
              <a:rPr lang="en-US" sz="3200" b="1" dirty="0"/>
              <a:t>previous question</a:t>
            </a:r>
            <a:endParaRPr lang="en-US" sz="3200" dirty="0"/>
          </a:p>
          <a:p>
            <a:pPr lvl="1"/>
            <a:r>
              <a:rPr lang="en-US" sz="3200" b="1" dirty="0"/>
              <a:t>second degree amendment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2514600"/>
          </a:xfrm>
        </p:spPr>
        <p:txBody>
          <a:bodyPr>
            <a:noAutofit/>
          </a:bodyPr>
          <a:lstStyle/>
          <a:p>
            <a:r>
              <a:rPr lang="en-US" sz="4800" b="1" dirty="0"/>
              <a:t>6.  Control </a:t>
            </a:r>
            <a:r>
              <a:rPr lang="en-US" sz="4800" b="1" u="sng" dirty="0"/>
              <a:t>Debate </a:t>
            </a:r>
            <a:r>
              <a:rPr lang="en-US" sz="4800" b="1" dirty="0"/>
              <a:t>	</a:t>
            </a:r>
            <a:r>
              <a:rPr lang="en-US" sz="4800" b="1" u="sng" dirty="0"/>
              <a:t>Democratically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7086600" cy="3581400"/>
          </a:xfrm>
        </p:spPr>
        <p:txBody>
          <a:bodyPr/>
          <a:lstStyle/>
          <a:p>
            <a:r>
              <a:rPr lang="en-US" sz="3200" b="1" dirty="0"/>
              <a:t>2/3rds required to close debate</a:t>
            </a:r>
            <a:endParaRPr lang="en-US" sz="3200" dirty="0"/>
          </a:p>
          <a:p>
            <a:r>
              <a:rPr lang="en-US" sz="3200" b="1" dirty="0"/>
              <a:t>Focus all debate to the chair or thru the chair</a:t>
            </a:r>
            <a:endParaRPr lang="en-US" sz="3200" dirty="0"/>
          </a:p>
          <a:p>
            <a:r>
              <a:rPr lang="en-US" sz="3200" b="1" dirty="0"/>
              <a:t>Use </a:t>
            </a:r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just a moment. . .</a:t>
            </a:r>
            <a:r>
              <a:rPr lang="en-US" sz="3200" b="1" dirty="0">
                <a:sym typeface="WP TypographicSymbols"/>
              </a:rPr>
              <a:t>”</a:t>
            </a:r>
            <a:r>
              <a:rPr lang="en-US" sz="3200" b="1" dirty="0"/>
              <a:t> to get control back if needed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7.  Expedite </a:t>
            </a:r>
            <a:r>
              <a:rPr lang="en-US" sz="4800" b="1" u="sng" dirty="0"/>
              <a:t>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800600"/>
          </a:xfrm>
        </p:spPr>
        <p:txBody>
          <a:bodyPr>
            <a:noAutofit/>
          </a:bodyPr>
          <a:lstStyle/>
          <a:p>
            <a:r>
              <a:rPr lang="en-US" sz="3200" b="1" dirty="0"/>
              <a:t>Use committee whenever possible</a:t>
            </a:r>
            <a:endParaRPr lang="en-US" sz="3200" dirty="0"/>
          </a:p>
          <a:p>
            <a:r>
              <a:rPr lang="en-US" sz="3200" b="1" dirty="0"/>
              <a:t>Use unanimous consent on matters of general agreement</a:t>
            </a:r>
            <a:endParaRPr lang="en-US" sz="3200" dirty="0"/>
          </a:p>
          <a:p>
            <a:r>
              <a:rPr lang="en-US" sz="3200" b="1" dirty="0"/>
              <a:t>Use of a </a:t>
            </a:r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consent agenda</a:t>
            </a:r>
            <a:r>
              <a:rPr lang="en-US" sz="3200" b="1" dirty="0">
                <a:sym typeface="WP TypographicSymbols"/>
              </a:rPr>
              <a:t>”</a:t>
            </a:r>
            <a:r>
              <a:rPr lang="en-US" sz="3200" b="1" dirty="0"/>
              <a:t> or </a:t>
            </a:r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consent calendar”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7.  Expedite Business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934200" cy="502920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Ask for permission not to read motions that are printed</a:t>
            </a:r>
            <a:endParaRPr lang="en-US" sz="3200" dirty="0"/>
          </a:p>
          <a:p>
            <a:r>
              <a:rPr lang="en-US" sz="3200" b="1" dirty="0"/>
              <a:t>Print reports &amp; minutes and do not read them</a:t>
            </a:r>
            <a:endParaRPr lang="en-US" sz="3200" dirty="0"/>
          </a:p>
          <a:p>
            <a:pPr lvl="1"/>
            <a:r>
              <a:rPr lang="en-US" sz="3200" b="1" dirty="0"/>
              <a:t>call attention to the report and ask for questions, but don</a:t>
            </a:r>
            <a:r>
              <a:rPr lang="en-US" sz="3200" b="1" dirty="0">
                <a:sym typeface="WP TypographicSymbols"/>
              </a:rPr>
              <a:t>’</a:t>
            </a:r>
            <a:r>
              <a:rPr lang="en-US" sz="3200" b="1" dirty="0"/>
              <a:t>t read it</a:t>
            </a:r>
            <a:endParaRPr lang="en-US" sz="3200" dirty="0"/>
          </a:p>
          <a:p>
            <a:r>
              <a:rPr lang="en-US" sz="3200" b="1" dirty="0"/>
              <a:t>Require all motions to be in writing</a:t>
            </a:r>
            <a:endParaRPr lang="en-US" sz="3200" dirty="0"/>
          </a:p>
          <a:p>
            <a:r>
              <a:rPr lang="en-US" sz="3200" b="1" dirty="0"/>
              <a:t>Don</a:t>
            </a:r>
            <a:r>
              <a:rPr lang="en-US" sz="3200" b="1" dirty="0">
                <a:sym typeface="WP TypographicSymbols"/>
              </a:rPr>
              <a:t>’</a:t>
            </a:r>
            <a:r>
              <a:rPr lang="en-US" sz="3200" b="1" dirty="0"/>
              <a:t>t read printed motions over and over again; read them once only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8.  Clarify </a:t>
            </a:r>
            <a:r>
              <a:rPr lang="en-US" sz="4800" b="1" u="sng" dirty="0"/>
              <a:t>What Is Being </a:t>
            </a:r>
            <a:r>
              <a:rPr lang="en-US" sz="4800" dirty="0"/>
              <a:t>	</a:t>
            </a:r>
            <a:r>
              <a:rPr lang="en-US" sz="4800" b="1" u="sng" dirty="0"/>
              <a:t>Voted Upon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0"/>
            <a:ext cx="7086600" cy="4191000"/>
          </a:xfrm>
        </p:spPr>
        <p:txBody>
          <a:bodyPr>
            <a:normAutofit/>
          </a:bodyPr>
          <a:lstStyle/>
          <a:p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The question is on . . .</a:t>
            </a:r>
            <a:r>
              <a:rPr lang="en-US" sz="3200" b="1" dirty="0">
                <a:sym typeface="WP TypographicSymbols"/>
              </a:rPr>
              <a:t>”</a:t>
            </a:r>
            <a:endParaRPr lang="en-US" sz="3200" dirty="0"/>
          </a:p>
          <a:p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The pending questions is . . .</a:t>
            </a:r>
            <a:r>
              <a:rPr lang="en-US" sz="3200" b="1" dirty="0">
                <a:sym typeface="WP TypographicSymbols"/>
              </a:rPr>
              <a:t>”</a:t>
            </a:r>
            <a:endParaRPr lang="en-US" sz="3200" dirty="0"/>
          </a:p>
          <a:p>
            <a:r>
              <a:rPr lang="en-US" sz="3200" b="1" dirty="0">
                <a:sym typeface="WP TypographicSymbols"/>
              </a:rPr>
              <a:t>“</a:t>
            </a:r>
            <a:r>
              <a:rPr lang="en-US" sz="3200" b="1" dirty="0"/>
              <a:t>We are now voting on the motion that . . .</a:t>
            </a:r>
            <a:r>
              <a:rPr lang="en-US" sz="3200" b="1" dirty="0">
                <a:sym typeface="WP TypographicSymbols"/>
              </a:rPr>
              <a:t>”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do you learn to preside?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05000"/>
            <a:ext cx="6324600" cy="4572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Doing it</a:t>
            </a:r>
          </a:p>
          <a:p>
            <a:endParaRPr lang="en-US" sz="3200" b="1" dirty="0"/>
          </a:p>
          <a:p>
            <a:r>
              <a:rPr lang="en-US" sz="3200" b="1" u="sng" dirty="0"/>
              <a:t>Observation</a:t>
            </a:r>
          </a:p>
          <a:p>
            <a:endParaRPr lang="en-US" sz="3200" b="1" dirty="0"/>
          </a:p>
          <a:p>
            <a:r>
              <a:rPr lang="en-US" sz="3200" b="1" u="sng" dirty="0"/>
              <a:t>Studying </a:t>
            </a:r>
            <a:r>
              <a:rPr lang="en-US" sz="3200" b="1" i="1" u="sng" dirty="0"/>
              <a:t>RONR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9.  Take </a:t>
            </a:r>
            <a:r>
              <a:rPr lang="en-US" sz="4800" b="1" u="sng" dirty="0"/>
              <a:t>a Proper Vote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5943600" cy="4527177"/>
          </a:xfrm>
        </p:spPr>
        <p:txBody>
          <a:bodyPr>
            <a:noAutofit/>
          </a:bodyPr>
          <a:lstStyle/>
          <a:p>
            <a:r>
              <a:rPr lang="en-US" sz="3200" b="1" dirty="0"/>
              <a:t>Voice vote if relatively little controversy</a:t>
            </a:r>
            <a:endParaRPr lang="en-US" sz="3200" dirty="0"/>
          </a:p>
          <a:p>
            <a:r>
              <a:rPr lang="en-US" sz="3200" b="1" dirty="0"/>
              <a:t>Standing vote if controversial or if 2/3rds required</a:t>
            </a:r>
            <a:endParaRPr lang="en-US" sz="3200" dirty="0"/>
          </a:p>
          <a:p>
            <a:r>
              <a:rPr lang="en-US" sz="3200" b="1" dirty="0"/>
              <a:t>Counted vote if appear to be very close </a:t>
            </a:r>
            <a:endParaRPr lang="en-US" sz="3200" dirty="0"/>
          </a:p>
          <a:p>
            <a:r>
              <a:rPr lang="en-US" sz="3200" b="1" dirty="0"/>
              <a:t>Show of hands is permissible in small groups instead of standing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9.  Take a Proper Vote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5943600" cy="4222377"/>
          </a:xfrm>
        </p:spPr>
        <p:txBody>
          <a:bodyPr>
            <a:normAutofit/>
          </a:bodyPr>
          <a:lstStyle/>
          <a:p>
            <a:r>
              <a:rPr lang="en-US" sz="3200" b="1" dirty="0"/>
              <a:t>DEFINITIONS: majority, 2/3rds, plurality</a:t>
            </a:r>
            <a:endParaRPr lang="en-US" sz="3200" dirty="0"/>
          </a:p>
          <a:p>
            <a:r>
              <a:rPr lang="en-US" sz="3200" b="1" dirty="0"/>
              <a:t>Use voting cards instead of standing in large assemblies</a:t>
            </a:r>
            <a:endParaRPr lang="en-US" sz="3200" dirty="0"/>
          </a:p>
          <a:p>
            <a:r>
              <a:rPr lang="en-US" sz="3200" b="1" dirty="0"/>
              <a:t>Concern for the rights of disabled persons who cannot stand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</a:t>
            </a:r>
            <a:r>
              <a:rPr lang="en-US" sz="4300" b="1" dirty="0"/>
              <a:t>ultimately</a:t>
            </a:r>
            <a:r>
              <a:rPr lang="en-US" b="1" dirty="0"/>
              <a:t> responsible?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7086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/>
              <a:t>The presider is a </a:t>
            </a:r>
            <a:r>
              <a:rPr lang="en-US" sz="4400" b="1" u="sng" dirty="0"/>
              <a:t>facilitator</a:t>
            </a:r>
            <a:r>
              <a:rPr lang="en-US" sz="4400" b="1" dirty="0"/>
              <a:t> and when people criticize the meeting they may often really be criticizing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 good leader knows that: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3000"/>
            <a:ext cx="59436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5400" b="1" i="1" dirty="0"/>
              <a:t>“</a:t>
            </a:r>
            <a:r>
              <a:rPr lang="en-US" sz="5400" b="1" i="1" u="sng" dirty="0"/>
              <a:t>Poise</a:t>
            </a:r>
            <a:r>
              <a:rPr lang="en-US" sz="5400" b="1" i="1" dirty="0"/>
              <a:t> is that </a:t>
            </a:r>
            <a:r>
              <a:rPr lang="en-US" sz="5400" b="1" i="1" u="sng" dirty="0"/>
              <a:t>pose</a:t>
            </a:r>
            <a:r>
              <a:rPr lang="en-US" sz="5400" b="1" i="1" dirty="0"/>
              <a:t> that makes others think we </a:t>
            </a:r>
            <a:r>
              <a:rPr lang="en-US" sz="5400" b="1" i="1" u="sng" dirty="0"/>
              <a:t>know what we are doing</a:t>
            </a:r>
            <a:r>
              <a:rPr lang="en-US" sz="5400" b="1" i="1" dirty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2743200"/>
          </a:xfrm>
        </p:spPr>
        <p:txBody>
          <a:bodyPr anchor="t" anchorCtr="0"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A Good 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	Presider  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		Will: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8153400" cy="2846293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(9 Tips for Effective Presiding)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1. 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36376"/>
            <a:ext cx="5943600" cy="454062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u="sng" dirty="0"/>
              <a:t>Talk to participants to form the agenda</a:t>
            </a:r>
          </a:p>
          <a:p>
            <a:pPr lvl="1"/>
            <a:r>
              <a:rPr lang="en-US" sz="3000" b="1" dirty="0"/>
              <a:t>Especially the Secretary (consult minutes)</a:t>
            </a:r>
          </a:p>
          <a:p>
            <a:pPr lvl="1"/>
            <a:r>
              <a:rPr lang="en-US" sz="3000" b="1" dirty="0"/>
              <a:t>Coordination with other officers</a:t>
            </a:r>
          </a:p>
          <a:p>
            <a:pPr lvl="1"/>
            <a:r>
              <a:rPr lang="en-US" sz="3000" b="1" dirty="0"/>
              <a:t>Arrange for things to be done in the meeting (assigning persons to move certain items)</a:t>
            </a:r>
            <a:endParaRPr lang="en-US" sz="3000" dirty="0"/>
          </a:p>
          <a:p>
            <a:pPr>
              <a:buNone/>
            </a:pPr>
            <a:r>
              <a:rPr lang="en-US" sz="3200" b="1" dirty="0"/>
              <a:t> </a:t>
            </a:r>
            <a:endParaRPr lang="en-US" sz="3200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AGENDA LOGIC: 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524000" y="1981200"/>
            <a:ext cx="74676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b="1" dirty="0"/>
          </a:p>
          <a:p>
            <a:pPr algn="ctr">
              <a:buNone/>
            </a:pPr>
            <a:r>
              <a:rPr lang="en-US" sz="6000" b="1" dirty="0"/>
              <a:t>PAST   </a:t>
            </a:r>
            <a:r>
              <a:rPr lang="en-US" sz="6000" b="1" dirty="0">
                <a:latin typeface="Arial"/>
                <a:cs typeface="Arial"/>
                <a:sym typeface="WP IconicSymbolsA"/>
              </a:rPr>
              <a:t>►</a:t>
            </a:r>
            <a:r>
              <a:rPr lang="en-US" sz="6000" b="1" dirty="0"/>
              <a:t>  FUTURE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1. Prepare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 lnSpcReduction="10000"/>
          </a:bodyPr>
          <a:lstStyle/>
          <a:p>
            <a:r>
              <a:rPr lang="en-US" sz="4100" b="1" u="sng" dirty="0"/>
              <a:t>Be sure you have everything you need</a:t>
            </a:r>
          </a:p>
          <a:p>
            <a:pPr lvl="1"/>
            <a:r>
              <a:rPr lang="en-US" sz="3900" b="1" dirty="0"/>
              <a:t>Bylaws and standing rules</a:t>
            </a:r>
          </a:p>
          <a:p>
            <a:pPr lvl="1"/>
            <a:r>
              <a:rPr lang="en-US" sz="3900" b="1" dirty="0"/>
              <a:t>List of committees, boards, officers</a:t>
            </a:r>
          </a:p>
          <a:p>
            <a:pPr lvl="1"/>
            <a:r>
              <a:rPr lang="en-US" sz="3900" b="1" dirty="0"/>
              <a:t>Ballot paper</a:t>
            </a:r>
          </a:p>
          <a:p>
            <a:pPr lvl="1"/>
            <a:r>
              <a:rPr lang="en-US" sz="3900" b="1" u="sng" dirty="0"/>
              <a:t>RONR</a:t>
            </a:r>
            <a:endParaRPr lang="en-US" sz="3900" u="sng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1. Prepare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</p:spPr>
        <p:txBody>
          <a:bodyPr>
            <a:normAutofit/>
          </a:bodyPr>
          <a:lstStyle/>
          <a:p>
            <a:r>
              <a:rPr lang="en-US" sz="3200" b="1" dirty="0"/>
              <a:t>Check </a:t>
            </a:r>
            <a:r>
              <a:rPr lang="en-US" sz="3200" b="1" u="sng" dirty="0"/>
              <a:t>the room arrangements</a:t>
            </a:r>
            <a:endParaRPr lang="en-US" sz="3200" u="sng" dirty="0"/>
          </a:p>
          <a:p>
            <a:pPr lvl="1"/>
            <a:r>
              <a:rPr lang="en-US" sz="3000" b="1" dirty="0"/>
              <a:t>Comfort</a:t>
            </a:r>
            <a:endParaRPr lang="en-US" sz="3000" dirty="0"/>
          </a:p>
          <a:p>
            <a:pPr lvl="1"/>
            <a:r>
              <a:rPr lang="en-US" sz="3000" b="1" dirty="0"/>
              <a:t>Sight &amp; hearing</a:t>
            </a:r>
            <a:endParaRPr lang="en-US" sz="3000" dirty="0"/>
          </a:p>
          <a:p>
            <a:pPr lvl="1"/>
            <a:r>
              <a:rPr lang="en-US" sz="3000" b="1" dirty="0"/>
              <a:t>Facility to obtain the floor</a:t>
            </a:r>
            <a:endParaRPr lang="en-US" sz="3000" dirty="0"/>
          </a:p>
          <a:p>
            <a:pPr lvl="1"/>
            <a:r>
              <a:rPr lang="en-US" sz="3000" b="1" dirty="0"/>
              <a:t>Seating at head - parliamentarian &amp; secretary</a:t>
            </a:r>
            <a:endParaRPr lang="en-US" sz="3000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Unity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Unity</Template>
  <TotalTime>300</TotalTime>
  <Words>666</Words>
  <Application>Microsoft Office PowerPoint</Application>
  <PresentationFormat>On-screen Show (4:3)</PresentationFormat>
  <Paragraphs>142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Georgia</vt:lpstr>
      <vt:lpstr>Trebuchet MS</vt:lpstr>
      <vt:lpstr>Wingdings</vt:lpstr>
      <vt:lpstr>Wingdings 2</vt:lpstr>
      <vt:lpstr>Unity</vt:lpstr>
      <vt:lpstr>Office Theme</vt:lpstr>
      <vt:lpstr>1_Office Theme</vt:lpstr>
      <vt:lpstr>Civic</vt:lpstr>
      <vt:lpstr>Clarity</vt:lpstr>
      <vt:lpstr>The KEY TO PRESIDING</vt:lpstr>
      <vt:lpstr>How do you learn to preside?</vt:lpstr>
      <vt:lpstr>Who is ultimately responsible?</vt:lpstr>
      <vt:lpstr>A good leader knows that:</vt:lpstr>
      <vt:lpstr>A Good   Presider     Will:</vt:lpstr>
      <vt:lpstr>1.  Prepare</vt:lpstr>
      <vt:lpstr>  AGENDA LOGIC:   </vt:lpstr>
      <vt:lpstr>1. Prepare (Continued)</vt:lpstr>
      <vt:lpstr>1. Prepare (Continued)</vt:lpstr>
      <vt:lpstr>1. Prepare (Continued)</vt:lpstr>
      <vt:lpstr>2.  Exercise Authority with Tact &amp; Discretion</vt:lpstr>
      <vt:lpstr>2.  Exercise Authority with Tact and Discretion (Cont.)</vt:lpstr>
      <vt:lpstr>3.  Show Enthusiasm for the Organization</vt:lpstr>
      <vt:lpstr>4.  Stand When Presiding</vt:lpstr>
      <vt:lpstr>5.  Clarify the Business Before the Assembly</vt:lpstr>
      <vt:lpstr>6.  Control Debate  Democratically</vt:lpstr>
      <vt:lpstr>7.  Expedite Business</vt:lpstr>
      <vt:lpstr>7.  Expedite Business (Cont.)</vt:lpstr>
      <vt:lpstr>8.  Clarify What Is Being  Voted Upon</vt:lpstr>
      <vt:lpstr>9.  Take a Proper Vote</vt:lpstr>
      <vt:lpstr>9.  Take a Proper Vote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Home by Midnight</dc:title>
  <dc:creator>Len Young</dc:creator>
  <cp:lastModifiedBy>Sarah Day</cp:lastModifiedBy>
  <cp:revision>42</cp:revision>
  <cp:lastPrinted>2014-11-01T20:46:45Z</cp:lastPrinted>
  <dcterms:created xsi:type="dcterms:W3CDTF">2010-04-30T14:26:07Z</dcterms:created>
  <dcterms:modified xsi:type="dcterms:W3CDTF">2019-02-25T01:25:20Z</dcterms:modified>
</cp:coreProperties>
</file>