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256" r:id="rId3"/>
    <p:sldId id="260" r:id="rId4"/>
    <p:sldId id="261" r:id="rId5"/>
    <p:sldId id="268" r:id="rId6"/>
    <p:sldId id="274" r:id="rId7"/>
    <p:sldId id="276" r:id="rId8"/>
    <p:sldId id="277" r:id="rId9"/>
    <p:sldId id="278" r:id="rId10"/>
    <p:sldId id="281" r:id="rId11"/>
    <p:sldId id="280" r:id="rId12"/>
    <p:sldId id="270" r:id="rId13"/>
    <p:sldId id="282" r:id="rId14"/>
    <p:sldId id="279" r:id="rId15"/>
    <p:sldId id="269" r:id="rId16"/>
    <p:sldId id="258" r:id="rId17"/>
    <p:sldId id="259" r:id="rId18"/>
    <p:sldId id="284" r:id="rId19"/>
    <p:sldId id="288" r:id="rId20"/>
    <p:sldId id="272" r:id="rId21"/>
    <p:sldId id="264" r:id="rId22"/>
    <p:sldId id="292" r:id="rId23"/>
    <p:sldId id="294" r:id="rId24"/>
    <p:sldId id="289" r:id="rId25"/>
    <p:sldId id="291" r:id="rId26"/>
    <p:sldId id="287"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DD2"/>
    <a:srgbClr val="CC0066"/>
    <a:srgbClr val="D85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32" autoAdjust="0"/>
    <p:restoredTop sz="91455" autoAdjust="0"/>
  </p:normalViewPr>
  <p:slideViewPr>
    <p:cSldViewPr snapToGrid="0">
      <p:cViewPr varScale="1">
        <p:scale>
          <a:sx n="67" d="100"/>
          <a:sy n="67" d="100"/>
        </p:scale>
        <p:origin x="876" y="72"/>
      </p:cViewPr>
      <p:guideLst/>
    </p:cSldViewPr>
  </p:slideViewPr>
  <p:outlineViewPr>
    <p:cViewPr>
      <p:scale>
        <a:sx n="33" d="100"/>
        <a:sy n="33" d="100"/>
      </p:scale>
      <p:origin x="0" y="-1518"/>
    </p:cViewPr>
  </p:outlineViewPr>
  <p:notesTextViewPr>
    <p:cViewPr>
      <p:scale>
        <a:sx n="1" d="1"/>
        <a:sy n="1" d="1"/>
      </p:scale>
      <p:origin x="0" y="0"/>
    </p:cViewPr>
  </p:notesTextViewPr>
  <p:sorterViewPr>
    <p:cViewPr varScale="1">
      <p:scale>
        <a:sx n="1" d="1"/>
        <a:sy n="1" d="1"/>
      </p:scale>
      <p:origin x="0" y="-5584"/>
    </p:cViewPr>
  </p:sorterViewPr>
  <p:notesViewPr>
    <p:cSldViewPr snapToGrid="0">
      <p:cViewPr>
        <p:scale>
          <a:sx n="90" d="100"/>
          <a:sy n="90" d="100"/>
        </p:scale>
        <p:origin x="2112" y="-4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FAF13-9665-4369-A39D-66F157BAA033}"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27717-0121-44B3-AB2C-43E5BBEB1CF1}" type="slidenum">
              <a:rPr lang="en-US" smtClean="0"/>
              <a:t>‹#›</a:t>
            </a:fld>
            <a:endParaRPr lang="en-US"/>
          </a:p>
        </p:txBody>
      </p:sp>
    </p:spTree>
    <p:extLst>
      <p:ext uri="{BB962C8B-B14F-4D97-AF65-F5344CB8AC3E}">
        <p14:creationId xmlns:p14="http://schemas.microsoft.com/office/powerpoint/2010/main" val="392454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427717-0121-44B3-AB2C-43E5BBEB1CF1}" type="slidenum">
              <a:rPr lang="en-US" smtClean="0"/>
              <a:t>1</a:t>
            </a:fld>
            <a:endParaRPr lang="en-US"/>
          </a:p>
        </p:txBody>
      </p:sp>
    </p:spTree>
    <p:extLst>
      <p:ext uri="{BB962C8B-B14F-4D97-AF65-F5344CB8AC3E}">
        <p14:creationId xmlns:p14="http://schemas.microsoft.com/office/powerpoint/2010/main" val="142710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3079"/>
            <a:ext cx="5486400" cy="4242134"/>
          </a:xfrm>
        </p:spPr>
        <p:txBody>
          <a:bodyPr/>
          <a:lstStyle/>
          <a:p>
            <a:r>
              <a:rPr lang="en-US" dirty="0"/>
              <a:t>Successful presidents strive to build relationships with others that share PTA’s passion of doing what is right for children.  </a:t>
            </a:r>
          </a:p>
          <a:p>
            <a:r>
              <a:rPr lang="en-US" dirty="0"/>
              <a:t>Take advantage of vast network of PTA knowledge and experience that is available to you.  Sharing ideas often eliminates the need to re-invent the wheel, helps to talk with people who have walked in your shoes and speak your language.  </a:t>
            </a:r>
          </a:p>
          <a:p>
            <a:r>
              <a:rPr lang="en-US" dirty="0"/>
              <a:t>It is very important to have a good relationship with our school staff and principal.  Your staff needs to know that the PTA can be that foundation for building their relationship with their parents.  Finding ways to have parents in the building working beside staff at PTA events is a great way to do that.  Like coordinating parent volunteers to help with picture day, or the librarian with the book fair or the PE teacher with field day.  Include and invite administrators and </a:t>
            </a:r>
            <a:r>
              <a:rPr lang="en-US" dirty="0" err="1"/>
              <a:t>sb</a:t>
            </a:r>
            <a:r>
              <a:rPr lang="en-US" dirty="0"/>
              <a:t> members to your activities and to join.  Principals provide monthly reports to the board about activities in their buildings.  Be sure to always give her/him an update to share and include state/national legislative news. </a:t>
            </a:r>
          </a:p>
          <a:p>
            <a:r>
              <a:rPr lang="en-US" dirty="0"/>
              <a:t>When the school is strong so is the community.  Look for ways businesses and organizations can support student success.  Invite local law enforcement to be a part of activities that focus on student safety.  </a:t>
            </a:r>
          </a:p>
          <a:p>
            <a:r>
              <a:rPr lang="en-US" dirty="0"/>
              <a:t>PTA needs to have the welcome mat out at all times.  Families need to know they are welcome to join and participate.  Know what their needs are and strive to meet those needs.   For example, several families of seniors need help completing the FAFSA.  Coordinate with the HS counselor's office to have a computer lab open and help available.  </a:t>
            </a:r>
          </a:p>
        </p:txBody>
      </p:sp>
      <p:sp>
        <p:nvSpPr>
          <p:cNvPr id="4" name="Slide Number Placeholder 3"/>
          <p:cNvSpPr>
            <a:spLocks noGrp="1"/>
          </p:cNvSpPr>
          <p:nvPr>
            <p:ph type="sldNum" sz="quarter" idx="10"/>
          </p:nvPr>
        </p:nvSpPr>
        <p:spPr/>
        <p:txBody>
          <a:bodyPr/>
          <a:lstStyle/>
          <a:p>
            <a:fld id="{0A427717-0121-44B3-AB2C-43E5BBEB1CF1}" type="slidenum">
              <a:rPr lang="en-US" smtClean="0"/>
              <a:t>18</a:t>
            </a:fld>
            <a:endParaRPr lang="en-US"/>
          </a:p>
        </p:txBody>
      </p:sp>
    </p:spTree>
    <p:extLst>
      <p:ext uri="{BB962C8B-B14F-4D97-AF65-F5344CB8AC3E}">
        <p14:creationId xmlns:p14="http://schemas.microsoft.com/office/powerpoint/2010/main" val="185095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3079"/>
            <a:ext cx="5486400" cy="4242134"/>
          </a:xfrm>
        </p:spPr>
        <p:txBody>
          <a:bodyPr/>
          <a:lstStyle/>
          <a:p>
            <a:r>
              <a:rPr lang="en-US" dirty="0"/>
              <a:t>Even though we are a volunteer based organization, there are several parts of what we do that should be viewed as a business. </a:t>
            </a:r>
          </a:p>
          <a:p>
            <a:r>
              <a:rPr lang="en-US" dirty="0"/>
              <a:t>Training or professional development is one of those. </a:t>
            </a:r>
          </a:p>
          <a:p>
            <a:r>
              <a:rPr lang="en-US" sz="1200" b="0" i="0" kern="1200" dirty="0">
                <a:solidFill>
                  <a:schemeClr val="tx1"/>
                </a:solidFill>
                <a:effectLst/>
                <a:latin typeface="+mn-lt"/>
                <a:ea typeface="+mn-ea"/>
                <a:cs typeface="+mn-cs"/>
              </a:rPr>
              <a:t>Training is an integral part of any organization; </a:t>
            </a:r>
            <a:r>
              <a:rPr lang="en-US" dirty="0"/>
              <a:t>reduction in errors or defects, enhanced productivity, increased motivation, helps in retaining the talent pool, capacity building, groom the leaders</a:t>
            </a:r>
          </a:p>
          <a:p>
            <a:r>
              <a:rPr lang="en-US" dirty="0"/>
              <a:t>Training helps in building capacity within an organization, and investing in people is vital</a:t>
            </a:r>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19</a:t>
            </a:fld>
            <a:endParaRPr lang="en-US"/>
          </a:p>
        </p:txBody>
      </p:sp>
    </p:spTree>
    <p:extLst>
      <p:ext uri="{BB962C8B-B14F-4D97-AF65-F5344CB8AC3E}">
        <p14:creationId xmlns:p14="http://schemas.microsoft.com/office/powerpoint/2010/main" val="232438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we are a volunteer based organization,</a:t>
            </a:r>
            <a:r>
              <a:rPr lang="en-US" baseline="0" dirty="0"/>
              <a:t> there are several parts of what we do that should be viewed as a business. </a:t>
            </a:r>
          </a:p>
          <a:p>
            <a:r>
              <a:rPr lang="en-US" baseline="0" dirty="0"/>
              <a:t>Training </a:t>
            </a:r>
            <a:r>
              <a:rPr lang="en-US" dirty="0"/>
              <a:t>or professional development is one of those. </a:t>
            </a:r>
            <a:endParaRPr lang="en-US" baseline="0" dirty="0"/>
          </a:p>
          <a:p>
            <a:r>
              <a:rPr lang="en-US" dirty="0"/>
              <a:t>When you google Professional Development there are examples of activities that contribute to growth and development:</a:t>
            </a:r>
          </a:p>
          <a:p>
            <a:r>
              <a:rPr lang="en-US" b="1" dirty="0"/>
              <a:t>Continuing Education-</a:t>
            </a:r>
            <a:r>
              <a:rPr lang="en-US" dirty="0"/>
              <a:t>Pursuing certificates, accreditations or other credentials</a:t>
            </a:r>
          </a:p>
          <a:p>
            <a:r>
              <a:rPr lang="en-US" b="1" dirty="0"/>
              <a:t>Participation - </a:t>
            </a:r>
            <a:r>
              <a:rPr lang="en-US" dirty="0"/>
              <a:t>Attending local, regional, state and national meetings, conferences and workshops</a:t>
            </a:r>
          </a:p>
          <a:p>
            <a:r>
              <a:rPr lang="en-US" dirty="0"/>
              <a:t>PTA offers many opportunities for volunteers to receive training most is free or minimal in cost.  </a:t>
            </a:r>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20</a:t>
            </a:fld>
            <a:endParaRPr lang="en-US"/>
          </a:p>
        </p:txBody>
      </p:sp>
    </p:spTree>
    <p:extLst>
      <p:ext uri="{BB962C8B-B14F-4D97-AF65-F5344CB8AC3E}">
        <p14:creationId xmlns:p14="http://schemas.microsoft.com/office/powerpoint/2010/main" val="258638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The final key to being a successful president is yourself. </a:t>
            </a:r>
          </a:p>
          <a:p>
            <a:r>
              <a:rPr lang="en-US" dirty="0"/>
              <a:t>The are two ways to categorize the elements that make up the environment of the president’s role.  The things you can control and the things you cannot control. Honestly the things you cannot control out weight those you can.  I think we would all agree that is the case anytime you are dealing with people and PTA is all about people. </a:t>
            </a:r>
          </a:p>
          <a:p>
            <a:r>
              <a:rPr lang="en-US" dirty="0"/>
              <a:t>As President, we cannot control if someone drops the ball in their position, decides to resign, doesn’t show up to volunteer or posts a negative comment on social media about the PTA.  We cannot change the fact the principal forgot to include meeting details in this week’s newsletter and only 5 parents showed up to hear the superintendent speak on the importance of family engagement. </a:t>
            </a:r>
          </a:p>
          <a:p>
            <a:r>
              <a:rPr lang="en-US" dirty="0"/>
              <a:t>We also can not control the fact Mother Nature has caused your Valentines Fundraiser to be canceled, the officers election to be postponed for the third time and school is closed again with the Reflections entries locked safely inside.    </a:t>
            </a:r>
          </a:p>
          <a:p>
            <a:r>
              <a:rPr lang="en-US" dirty="0"/>
              <a:t>We cannot control these types of situations but what we can control is how we prepare ourselves for the task ahead and how we respond when we hit that bump in the road.  You are the only one that decides how you are going prepare to be president.  What kind of leader are you going to be? </a:t>
            </a:r>
          </a:p>
          <a:p>
            <a:r>
              <a:rPr lang="en-US" dirty="0"/>
              <a:t>You are the one that decides what comes after “I am …” </a:t>
            </a:r>
            <a:r>
              <a:rPr lang="en-US" baseline="0" dirty="0"/>
              <a:t> </a:t>
            </a:r>
          </a:p>
          <a:p>
            <a:r>
              <a:rPr lang="en-US" dirty="0"/>
              <a:t>If </a:t>
            </a:r>
            <a:r>
              <a:rPr lang="en-US" baseline="0" dirty="0"/>
              <a:t>you see this year as a chore, that was dumped on you, you were talked into it, do the bare minimum,</a:t>
            </a:r>
            <a:r>
              <a:rPr lang="en-US" dirty="0"/>
              <a:t> done and out</a:t>
            </a:r>
            <a:r>
              <a:rPr lang="en-US" baseline="0" dirty="0"/>
              <a:t>; o</a:t>
            </a:r>
            <a:r>
              <a:rPr lang="en-US" dirty="0"/>
              <a:t>r the Lone Ranger, t</a:t>
            </a:r>
            <a:r>
              <a:rPr lang="en-US" baseline="0" dirty="0"/>
              <a:t>rying to do everything</a:t>
            </a:r>
            <a:r>
              <a:rPr lang="en-US" dirty="0"/>
              <a:t> yourself and not involve anyone else because you hate to ask for help; , </a:t>
            </a:r>
            <a:r>
              <a:rPr lang="en-US" baseline="0" dirty="0"/>
              <a:t>that is going to set the tone for the entire term and possibly for the unit as well.  </a:t>
            </a:r>
          </a:p>
          <a:p>
            <a:r>
              <a:rPr lang="en-US" dirty="0"/>
              <a:t>The way you approach your term in the role of the president will determine how successful the year will be for the unit and you.  </a:t>
            </a:r>
            <a:endParaRPr lang="en-US" baseline="0" dirty="0"/>
          </a:p>
        </p:txBody>
      </p:sp>
      <p:sp>
        <p:nvSpPr>
          <p:cNvPr id="4" name="Slide Number Placeholder 3"/>
          <p:cNvSpPr>
            <a:spLocks noGrp="1"/>
          </p:cNvSpPr>
          <p:nvPr>
            <p:ph type="sldNum" sz="quarter" idx="10"/>
          </p:nvPr>
        </p:nvSpPr>
        <p:spPr/>
        <p:txBody>
          <a:bodyPr/>
          <a:lstStyle/>
          <a:p>
            <a:fld id="{0A427717-0121-44B3-AB2C-43E5BBEB1CF1}" type="slidenum">
              <a:rPr lang="en-US" smtClean="0"/>
              <a:t>21</a:t>
            </a:fld>
            <a:endParaRPr lang="en-US"/>
          </a:p>
        </p:txBody>
      </p:sp>
    </p:spTree>
    <p:extLst>
      <p:ext uri="{BB962C8B-B14F-4D97-AF65-F5344CB8AC3E}">
        <p14:creationId xmlns:p14="http://schemas.microsoft.com/office/powerpoint/2010/main" val="113777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the one that decides what comes after “I am …”  </a:t>
            </a:r>
          </a:p>
          <a:p>
            <a:r>
              <a:rPr lang="en-US" dirty="0"/>
              <a:t>If you see this year as a chore, that was dumped on you, you were talked into it, do the bare minimum, done and out; or the Lone Ranger, trying to do everything yourself and not involve anyone else because you hate to ask for help; , that is going to set the tone for the entire term and possibly for the unit as well.  </a:t>
            </a:r>
          </a:p>
          <a:p>
            <a:r>
              <a:rPr lang="en-US" dirty="0"/>
              <a:t>The way you approach your term in the role of the president will determine how successful the year will be for you and your unit or council.   </a:t>
            </a:r>
          </a:p>
        </p:txBody>
      </p:sp>
      <p:sp>
        <p:nvSpPr>
          <p:cNvPr id="4" name="Slide Number Placeholder 3"/>
          <p:cNvSpPr>
            <a:spLocks noGrp="1"/>
          </p:cNvSpPr>
          <p:nvPr>
            <p:ph type="sldNum" sz="quarter" idx="10"/>
          </p:nvPr>
        </p:nvSpPr>
        <p:spPr/>
        <p:txBody>
          <a:bodyPr/>
          <a:lstStyle/>
          <a:p>
            <a:fld id="{0A427717-0121-44B3-AB2C-43E5BBEB1CF1}" type="slidenum">
              <a:rPr lang="en-US" smtClean="0"/>
              <a:t>22</a:t>
            </a:fld>
            <a:endParaRPr lang="en-US"/>
          </a:p>
        </p:txBody>
      </p:sp>
    </p:spTree>
    <p:extLst>
      <p:ext uri="{BB962C8B-B14F-4D97-AF65-F5344CB8AC3E}">
        <p14:creationId xmlns:p14="http://schemas.microsoft.com/office/powerpoint/2010/main" val="36881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5106"/>
          </a:xfrm>
        </p:spPr>
        <p:txBody>
          <a:bodyPr/>
          <a:lstStyle/>
          <a:p>
            <a:r>
              <a:rPr lang="en-US" dirty="0"/>
              <a:t>When working on this portion of the presentation the word approach was in the forefront of my thoughts.  How we decide to prepare, our attitude, our outlook, expectations, fear, excitement  There are so many things that can affect our approach to our role then suddenly I thought of a young man I know named Isaac </a:t>
            </a:r>
            <a:r>
              <a:rPr lang="en-US" dirty="0" err="1"/>
              <a:t>Haahr</a:t>
            </a:r>
            <a:r>
              <a:rPr lang="en-US" dirty="0"/>
              <a:t>.  </a:t>
            </a:r>
          </a:p>
          <a:p>
            <a:r>
              <a:rPr lang="en-US" dirty="0"/>
              <a:t>Isaac is in his mid twenties and lives in Nebraska.  When you look at his FB posts it is very obviously he has always wanted to fly.  After lots of determination, hard work, positive attitude and training he reached his goal. He is a pilot for SkyWest Airlines.</a:t>
            </a:r>
          </a:p>
          <a:p>
            <a:r>
              <a:rPr lang="en-US" dirty="0"/>
              <a:t>I remember hearing about a part of his training –  instrument flight rules and visual flight rules. One you totally rely on the instruments to guide you and the other you have to navigate by using landmarks on the ground, interstates, stars, etc. </a:t>
            </a:r>
          </a:p>
          <a:p>
            <a:endParaRPr lang="en-US" sz="800" dirty="0"/>
          </a:p>
          <a:p>
            <a:r>
              <a:rPr lang="en-US" dirty="0"/>
              <a:t>I believe Isaac came to my mind because when pilots are getting ready to land or make their approach to the airport they must rely on themselves to remember that training, be calm and confident, and have a clear vision of where they are going. </a:t>
            </a:r>
          </a:p>
          <a:p>
            <a:endParaRPr lang="en-US" sz="800" dirty="0"/>
          </a:p>
          <a:p>
            <a:r>
              <a:rPr lang="en-US" dirty="0"/>
              <a:t>They also have to be willing to recognize they need to rely on and trust others for guidance and support.  Isaac relies on the tower to provide that information on what runaway to use and trust that there are no other planes in that same flight pattern. </a:t>
            </a:r>
          </a:p>
          <a:p>
            <a:r>
              <a:rPr lang="en-US" dirty="0"/>
              <a:t>He counts on the flight attendants to have the passengers seated and items secured.  He has to have confidence the ground crew has done their part in ensuring it is safe for the plane to land.   Even though Isaac is the pilot and is in charge of the plane, it takes a whole team to work together to ensure the flight’s success. </a:t>
            </a:r>
          </a:p>
        </p:txBody>
      </p:sp>
      <p:sp>
        <p:nvSpPr>
          <p:cNvPr id="4" name="Slide Number Placeholder 3"/>
          <p:cNvSpPr>
            <a:spLocks noGrp="1"/>
          </p:cNvSpPr>
          <p:nvPr>
            <p:ph type="sldNum" sz="quarter" idx="10"/>
          </p:nvPr>
        </p:nvSpPr>
        <p:spPr/>
        <p:txBody>
          <a:bodyPr/>
          <a:lstStyle/>
          <a:p>
            <a:fld id="{0A427717-0121-44B3-AB2C-43E5BBEB1CF1}" type="slidenum">
              <a:rPr lang="en-US" smtClean="0"/>
              <a:t>23</a:t>
            </a:fld>
            <a:endParaRPr lang="en-US"/>
          </a:p>
        </p:txBody>
      </p:sp>
    </p:spTree>
    <p:extLst>
      <p:ext uri="{BB962C8B-B14F-4D97-AF65-F5344CB8AC3E}">
        <p14:creationId xmlns:p14="http://schemas.microsoft.com/office/powerpoint/2010/main" val="33314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have a positive attitude and an open mind that is ready to learn.  It doesn’t matter how long you have been in PTA there is always the opportunity to learn something new and make a difference. </a:t>
            </a:r>
          </a:p>
          <a:p>
            <a:endParaRPr lang="en-US" dirty="0"/>
          </a:p>
          <a:p>
            <a:r>
              <a:rPr lang="en-US" dirty="0"/>
              <a:t>You need to be willing to educate and invest in yourself.  You may need to learn new skills.  You are going to want to expand your knowledge of PTA, its benefits and resources.  </a:t>
            </a:r>
          </a:p>
          <a:p>
            <a:endParaRPr lang="en-US" dirty="0"/>
          </a:p>
          <a:p>
            <a:r>
              <a:rPr lang="en-US" dirty="0"/>
              <a:t>As president, your team is going to look to you for answers and guidance.  It’s ok not to know everything and it’s ok to admit that you don’t know everything. The key is to be willing to learn it with them as a team.  </a:t>
            </a:r>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24</a:t>
            </a:fld>
            <a:endParaRPr lang="en-US"/>
          </a:p>
        </p:txBody>
      </p:sp>
    </p:spTree>
    <p:extLst>
      <p:ext uri="{BB962C8B-B14F-4D97-AF65-F5344CB8AC3E}">
        <p14:creationId xmlns:p14="http://schemas.microsoft.com/office/powerpoint/2010/main" val="299415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295553"/>
            <a:ext cx="5486400" cy="4389660"/>
          </a:xfrm>
        </p:spPr>
        <p:txBody>
          <a:bodyPr/>
          <a:lstStyle/>
          <a:p>
            <a:r>
              <a:rPr lang="en-US" dirty="0"/>
              <a:t>We promote the important</a:t>
            </a:r>
            <a:r>
              <a:rPr lang="en-US" baseline="0" dirty="0"/>
              <a:t> role that family engagement plays in student success.  A student who has a family member or members (parent, guardian, grandparent, care giver) engaged in their education is more likely to attend school on a regular basis, have a high level of achievement and be more engaged themselves in their school community.  </a:t>
            </a:r>
          </a:p>
          <a:p>
            <a:endParaRPr lang="en-US" sz="800" baseline="0" dirty="0"/>
          </a:p>
          <a:p>
            <a:r>
              <a:rPr lang="en-US" baseline="0" dirty="0"/>
              <a:t>Your engagement as a PTA leader in the school and community plays a important role in student success and to your unit’s or councils success as well. </a:t>
            </a:r>
          </a:p>
          <a:p>
            <a:r>
              <a:rPr lang="en-US" baseline="0" dirty="0"/>
              <a:t>Making those connections and building those relationships helps promote what PTA is doing on behalf of children within the four walls at your school, in</a:t>
            </a:r>
            <a:r>
              <a:rPr lang="en-US" dirty="0"/>
              <a:t> the buildings of the district, </a:t>
            </a:r>
            <a:r>
              <a:rPr lang="en-US" baseline="0" dirty="0"/>
              <a:t>throughout the state and across the country. </a:t>
            </a:r>
          </a:p>
          <a:p>
            <a:endParaRPr lang="en-US" sz="800" dirty="0"/>
          </a:p>
          <a:p>
            <a:r>
              <a:rPr lang="en-US" dirty="0"/>
              <a:t>If your unit is part of a council be engaged with your council.   The council needs to be engaged with each unit.  Both need to be engaged with Missouri PTA and National PTA.  You as president have to set the example and be engaged yourself.  You can’t be the best possible resource to your team, members or school by making yourself a little island out there in xyz Missouri!</a:t>
            </a:r>
          </a:p>
          <a:p>
            <a:endParaRPr lang="en-US" sz="800" dirty="0"/>
          </a:p>
          <a:p>
            <a:r>
              <a:rPr lang="en-US" dirty="0"/>
              <a:t>It is important to make sure we have your correct email and it’s an email you check. </a:t>
            </a:r>
          </a:p>
          <a:p>
            <a:r>
              <a:rPr lang="en-US" dirty="0"/>
              <a:t>You should be receiving CONTACT magazine by email – be sure to read it </a:t>
            </a:r>
          </a:p>
          <a:p>
            <a:pPr fontAlgn="base"/>
            <a:r>
              <a:rPr lang="en-US" dirty="0"/>
              <a:t>Join the JC/DC network – respond to legislative alerts. Sign up to receive </a:t>
            </a:r>
            <a:r>
              <a:rPr lang="en-US" b="1" dirty="0"/>
              <a:t>NPT OC e-newsletter PTA Weekend Update, Advocacy Insider, Leadership Briefing and </a:t>
            </a:r>
          </a:p>
          <a:p>
            <a:pPr fontAlgn="base"/>
            <a:r>
              <a:rPr lang="en-US" b="1" dirty="0"/>
              <a:t>Local Leader News</a:t>
            </a:r>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25</a:t>
            </a:fld>
            <a:endParaRPr lang="en-US"/>
          </a:p>
        </p:txBody>
      </p:sp>
    </p:spTree>
    <p:extLst>
      <p:ext uri="{BB962C8B-B14F-4D97-AF65-F5344CB8AC3E}">
        <p14:creationId xmlns:p14="http://schemas.microsoft.com/office/powerpoint/2010/main" val="223664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Embrace this opportunity to make a difference not just for the children in your school but for all children.  </a:t>
            </a:r>
          </a:p>
          <a:p>
            <a:r>
              <a:rPr lang="en-US" baseline="0" dirty="0"/>
              <a:t>Excitement and enthusiasm is infectious.   </a:t>
            </a:r>
          </a:p>
          <a:p>
            <a:r>
              <a:rPr lang="en-US" baseline="0" dirty="0"/>
              <a:t>If you are excited then your team will be excited. </a:t>
            </a:r>
            <a:endParaRPr lang="en-US" dirty="0"/>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26</a:t>
            </a:fld>
            <a:endParaRPr lang="en-US"/>
          </a:p>
        </p:txBody>
      </p:sp>
    </p:spTree>
    <p:extLst>
      <p:ext uri="{BB962C8B-B14F-4D97-AF65-F5344CB8AC3E}">
        <p14:creationId xmlns:p14="http://schemas.microsoft.com/office/powerpoint/2010/main" val="52097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panic! </a:t>
            </a:r>
          </a:p>
          <a:p>
            <a:r>
              <a:rPr lang="en-US" dirty="0"/>
              <a:t>Let’s look at the keys that will help you unlock a successful first year as a council or unit president. </a:t>
            </a:r>
          </a:p>
          <a:p>
            <a:r>
              <a:rPr lang="en-US" dirty="0"/>
              <a:t>By the</a:t>
            </a:r>
            <a:r>
              <a:rPr lang="en-US" baseline="0" dirty="0"/>
              <a:t> end of the workshop you should feel a little more at ease with what </a:t>
            </a:r>
            <a:r>
              <a:rPr lang="en-US" dirty="0"/>
              <a:t>it means to be president</a:t>
            </a:r>
            <a:r>
              <a:rPr lang="en-US" baseline="0" dirty="0"/>
              <a:t> and the responsibilities that come with that. </a:t>
            </a:r>
            <a:r>
              <a:rPr lang="en-US" dirty="0"/>
              <a:t> </a:t>
            </a:r>
          </a:p>
        </p:txBody>
      </p:sp>
      <p:sp>
        <p:nvSpPr>
          <p:cNvPr id="4" name="Slide Number Placeholder 3"/>
          <p:cNvSpPr>
            <a:spLocks noGrp="1"/>
          </p:cNvSpPr>
          <p:nvPr>
            <p:ph type="sldNum" sz="quarter" idx="10"/>
          </p:nvPr>
        </p:nvSpPr>
        <p:spPr/>
        <p:txBody>
          <a:bodyPr/>
          <a:lstStyle/>
          <a:p>
            <a:fld id="{0A427717-0121-44B3-AB2C-43E5BBEB1CF1}" type="slidenum">
              <a:rPr lang="en-US" smtClean="0"/>
              <a:t>4</a:t>
            </a:fld>
            <a:endParaRPr lang="en-US"/>
          </a:p>
        </p:txBody>
      </p:sp>
    </p:spTree>
    <p:extLst>
      <p:ext uri="{BB962C8B-B14F-4D97-AF65-F5344CB8AC3E}">
        <p14:creationId xmlns:p14="http://schemas.microsoft.com/office/powerpoint/2010/main" val="159717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5</a:t>
            </a:fld>
            <a:endParaRPr lang="en-US"/>
          </a:p>
        </p:txBody>
      </p:sp>
    </p:spTree>
    <p:extLst>
      <p:ext uri="{BB962C8B-B14F-4D97-AF65-F5344CB8AC3E}">
        <p14:creationId xmlns:p14="http://schemas.microsoft.com/office/powerpoint/2010/main" val="116305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83892"/>
          </a:xfrm>
        </p:spPr>
        <p:txBody>
          <a:bodyPr/>
          <a:lstStyle/>
          <a:p>
            <a:r>
              <a:rPr lang="en-US" dirty="0"/>
              <a:t>Alice McLellan Birney, Phoebe </a:t>
            </a:r>
            <a:r>
              <a:rPr lang="en-US" dirty="0" err="1"/>
              <a:t>Apperson</a:t>
            </a:r>
            <a:r>
              <a:rPr lang="en-US" dirty="0"/>
              <a:t> Hearst and Selena Butler are recognized as the founders of National PTA.  Learning more about them helps us to understand their passion and know more about the history of our organization.  </a:t>
            </a:r>
          </a:p>
          <a:p>
            <a:r>
              <a:rPr lang="en-US" dirty="0"/>
              <a:t>The National Congress of Mothers was founded by Phoebe </a:t>
            </a:r>
            <a:r>
              <a:rPr lang="en-US" dirty="0" err="1"/>
              <a:t>Apperson</a:t>
            </a:r>
            <a:r>
              <a:rPr lang="en-US" dirty="0"/>
              <a:t> Hearst and Alice McLellan Birney on 2/17/1897. Birney said the goal of the organization was …..</a:t>
            </a:r>
          </a:p>
          <a:p>
            <a:r>
              <a:rPr lang="en-US" dirty="0"/>
              <a:t>The name was changed to National Parents and Teachers Association in 1924. </a:t>
            </a:r>
          </a:p>
          <a:p>
            <a:r>
              <a:rPr lang="en-US" dirty="0"/>
              <a:t>Selena Sloan Butler organized the first black Parent-Teacher Association in the U.S. at Yonge Street School in Atlanta in 1911(Where Dr. MLK attended elementary school).  It was with her help, a group named the National Congress of Colored Parents and Teachers appeared a few years later. This group maintained close contact with the white Parent-Teacher Association and modeled its policies in cooperation with that organization. The two organizations merged in 1970. </a:t>
            </a:r>
          </a:p>
          <a:p>
            <a:r>
              <a:rPr lang="en-US" dirty="0"/>
              <a:t>The passion and commitment this women must have processed to accomplished this is beyond amazing.  Consider the pushback and road blocks we encounter in 2019 when we try something new or different.  Think back to your history classes.  Women did not have the right to vote and social activism was not popular.  The challenges they faced must have been incredible.  Two that come immediately to my mind  – transportation and communication.  They couldn’t jump in the car and drive to the other side of the state in 3 hours for training or fly to DC to advocate on the Hill.  They couldn’t contact their members or keep them informed through email, text messages or social media.  Think To better the lives of every child in education, health and safety</a:t>
            </a:r>
          </a:p>
          <a:p>
            <a:endParaRPr lang="en-US" sz="1200" b="0" i="0" kern="1200" dirty="0">
              <a:solidFill>
                <a:schemeClr val="tx1"/>
              </a:solidFill>
              <a:effectLst/>
              <a:latin typeface="+mn-lt"/>
              <a:ea typeface="+mn-ea"/>
              <a:cs typeface="+mn-cs"/>
            </a:endParaRP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6</a:t>
            </a:fld>
            <a:endParaRPr lang="en-US" dirty="0"/>
          </a:p>
        </p:txBody>
      </p:sp>
    </p:spTree>
    <p:extLst>
      <p:ext uri="{BB962C8B-B14F-4D97-AF65-F5344CB8AC3E}">
        <p14:creationId xmlns:p14="http://schemas.microsoft.com/office/powerpoint/2010/main" val="370925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Missouri PTA – started</a:t>
            </a:r>
            <a:r>
              <a:rPr lang="en-US" sz="1200" b="0" i="0" kern="1200" baseline="0" dirty="0">
                <a:solidFill>
                  <a:schemeClr val="tx1"/>
                </a:solidFill>
                <a:effectLst/>
                <a:latin typeface="+mn-lt"/>
                <a:ea typeface="+mn-ea"/>
                <a:cs typeface="+mn-cs"/>
              </a:rPr>
              <a:t> in 1912</a:t>
            </a:r>
          </a:p>
          <a:p>
            <a:pPr fontAlgn="base"/>
            <a:r>
              <a:rPr lang="en-US" sz="1200" b="0" i="0" kern="1200" baseline="0" dirty="0">
                <a:solidFill>
                  <a:schemeClr val="tx1"/>
                </a:solidFill>
                <a:effectLst/>
                <a:latin typeface="+mn-lt"/>
                <a:ea typeface="+mn-ea"/>
                <a:cs typeface="+mn-cs"/>
              </a:rPr>
              <a:t>One of the first state associations to have student serve on the state board.  </a:t>
            </a:r>
          </a:p>
          <a:p>
            <a:pPr fontAlgn="base"/>
            <a:r>
              <a:rPr lang="en-US" sz="1200" b="0" i="0" kern="1200" baseline="0" dirty="0">
                <a:solidFill>
                  <a:schemeClr val="tx1"/>
                </a:solidFill>
                <a:effectLst/>
                <a:latin typeface="+mn-lt"/>
                <a:ea typeface="+mn-ea"/>
                <a:cs typeface="+mn-cs"/>
              </a:rPr>
              <a:t>Our student are very involved in our advocacy.  </a:t>
            </a:r>
          </a:p>
          <a:p>
            <a:pPr fontAlgn="base"/>
            <a:r>
              <a:rPr lang="en-US" sz="1200" b="0" i="0" kern="1200" baseline="0" dirty="0">
                <a:solidFill>
                  <a:schemeClr val="tx1"/>
                </a:solidFill>
                <a:effectLst/>
                <a:latin typeface="+mn-lt"/>
                <a:ea typeface="+mn-ea"/>
                <a:cs typeface="+mn-cs"/>
              </a:rPr>
              <a:t>At the 2013 National Convention our student representatives presented a </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distracted resolution they drafted.  It was adopted by National PTA. </a:t>
            </a:r>
          </a:p>
          <a:p>
            <a:pPr fontAlgn="base"/>
            <a:r>
              <a:rPr lang="en-US" sz="1200" b="0" i="0" kern="1200" baseline="0" dirty="0">
                <a:solidFill>
                  <a:schemeClr val="tx1"/>
                </a:solidFill>
                <a:effectLst/>
                <a:latin typeface="+mn-lt"/>
                <a:ea typeface="+mn-ea"/>
                <a:cs typeface="+mn-cs"/>
              </a:rPr>
              <a:t>More recently they played a major role in helping the #18in18, 17 is too young initiative signed into law by former Governor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Greitens</a:t>
            </a:r>
            <a:r>
              <a:rPr lang="en-US" sz="1200" b="0" i="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A427717-0121-44B3-AB2C-43E5BBEB1CF1}" type="slidenum">
              <a:rPr lang="en-US" smtClean="0"/>
              <a:t>11</a:t>
            </a:fld>
            <a:endParaRPr lang="en-US"/>
          </a:p>
        </p:txBody>
      </p:sp>
    </p:spTree>
    <p:extLst>
      <p:ext uri="{BB962C8B-B14F-4D97-AF65-F5344CB8AC3E}">
        <p14:creationId xmlns:p14="http://schemas.microsoft.com/office/powerpoint/2010/main" val="350949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Prior to Missouri PTA’s advocacy efforts, Missouri was one of only five states that housed juveniles—some as young as nine—in adult facilities, even prior to their conviction. Missouri PTA worked with a coalition to plan and implement an initiative to support legislation that would make sure juveniles involved in the justice system are housed separately from adults. PTA members met with their local legislators, garnered the support of law enforcement and juvenile justice departments, and implemented a robust media campaign on the issue. Last year, after five years of concerted effort, Missouri PTA’s advocacy efforts saw success when SB 793 “Raise the Age” was signed into law. The new law requires that children be prosecuted in juvenile courts and ensures that no person under the age of 18 may be detained in an adult jail unless the person has been certified as an adult.</a:t>
            </a:r>
          </a:p>
          <a:p>
            <a:pPr fontAlgn="base"/>
            <a:endParaRPr lang="en-US" sz="1200" b="0" i="0" kern="1200" dirty="0">
              <a:solidFill>
                <a:schemeClr val="tx1"/>
              </a:solidFill>
              <a:effectLst/>
              <a:latin typeface="+mn-lt"/>
              <a:ea typeface="+mn-ea"/>
              <a:cs typeface="+mn-cs"/>
            </a:endParaRPr>
          </a:p>
          <a:p>
            <a:pPr fontAlgn="base"/>
            <a:r>
              <a:rPr lang="en-US" dirty="0"/>
              <a:t>Missouri PTA was awarded the 2019 Outstanding State PTA Advocacy Award during the 2019 Legislative Conference in March </a:t>
            </a:r>
            <a:r>
              <a:rPr lang="en-US"/>
              <a:t>in Washington DC</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12</a:t>
            </a:fld>
            <a:endParaRPr lang="en-US"/>
          </a:p>
        </p:txBody>
      </p:sp>
    </p:spTree>
    <p:extLst>
      <p:ext uri="{BB962C8B-B14F-4D97-AF65-F5344CB8AC3E}">
        <p14:creationId xmlns:p14="http://schemas.microsoft.com/office/powerpoint/2010/main" val="39441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Your unit bylaws will outline the responsibilities</a:t>
            </a:r>
            <a:r>
              <a:rPr lang="en-US" baseline="0" dirty="0"/>
              <a:t> of the elected officers. </a:t>
            </a:r>
          </a:p>
          <a:p>
            <a:pPr fontAlgn="base"/>
            <a:r>
              <a:rPr lang="en-US" baseline="0" dirty="0"/>
              <a:t>National PTA Official Local Leader Kit also give insight to some responsibilities. </a:t>
            </a:r>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15</a:t>
            </a:fld>
            <a:endParaRPr lang="en-US"/>
          </a:p>
        </p:txBody>
      </p:sp>
    </p:spTree>
    <p:extLst>
      <p:ext uri="{BB962C8B-B14F-4D97-AF65-F5344CB8AC3E}">
        <p14:creationId xmlns:p14="http://schemas.microsoft.com/office/powerpoint/2010/main" val="143967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description of PTA Officer roles and responsibilities will be listed in your bylaws.</a:t>
            </a:r>
            <a:r>
              <a:rPr lang="en-US" baseline="0" dirty="0"/>
              <a:t>  </a:t>
            </a:r>
            <a:endParaRPr lang="en-US" dirty="0"/>
          </a:p>
        </p:txBody>
      </p:sp>
      <p:sp>
        <p:nvSpPr>
          <p:cNvPr id="4" name="Slide Number Placeholder 3"/>
          <p:cNvSpPr>
            <a:spLocks noGrp="1"/>
          </p:cNvSpPr>
          <p:nvPr>
            <p:ph type="sldNum" sz="quarter" idx="10"/>
          </p:nvPr>
        </p:nvSpPr>
        <p:spPr/>
        <p:txBody>
          <a:bodyPr/>
          <a:lstStyle/>
          <a:p>
            <a:fld id="{0A427717-0121-44B3-AB2C-43E5BBEB1CF1}" type="slidenum">
              <a:rPr lang="en-US" smtClean="0"/>
              <a:t>16</a:t>
            </a:fld>
            <a:endParaRPr lang="en-US"/>
          </a:p>
        </p:txBody>
      </p:sp>
    </p:spTree>
    <p:extLst>
      <p:ext uri="{BB962C8B-B14F-4D97-AF65-F5344CB8AC3E}">
        <p14:creationId xmlns:p14="http://schemas.microsoft.com/office/powerpoint/2010/main" val="339377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473" y="4400549"/>
            <a:ext cx="6485021" cy="4623135"/>
          </a:xfrm>
        </p:spPr>
        <p:txBody>
          <a:bodyPr/>
          <a:lstStyle/>
          <a:p>
            <a:r>
              <a:rPr lang="en-US" dirty="0"/>
              <a:t>Official</a:t>
            </a:r>
            <a:r>
              <a:rPr lang="en-US" baseline="0" dirty="0"/>
              <a:t> Local Leader Kit goes into more details and expands on the role of the president. </a:t>
            </a:r>
          </a:p>
          <a:p>
            <a:r>
              <a:rPr lang="en-US" baseline="0" dirty="0"/>
              <a:t>As President your are expected to chair all board and general meetings.  In your absence, the vice president assumes that role. </a:t>
            </a:r>
          </a:p>
          <a:p>
            <a:r>
              <a:rPr lang="en-US" baseline="0" dirty="0"/>
              <a:t>The treasurer will keep the books, write checks, watch the budget, but it is the president to oversee that this is being done and that steps are being take to ensure fiscal compliance – monthly treasurer reports are reviewed, bank statements are reconciled, the appropriate tax return is filed with the IRS on time.  PTA promotes best practices to help you with ensuring fiscal compliance.  </a:t>
            </a:r>
          </a:p>
          <a:p>
            <a:r>
              <a:rPr lang="en-US" dirty="0"/>
              <a:t>As PTA President – you represent your unit or council and you need to lead the charge in building the partnership between the school &amp; PTA and your community &amp; PTA.  When the school or community has a PTA question they will be looking to you for the answer. </a:t>
            </a:r>
          </a:p>
          <a:p>
            <a:r>
              <a:rPr lang="en-US" dirty="0"/>
              <a:t>You are the coach or task master and regular communication with your officers and committees is very important for several reasons.  It helps keep everyone on track and in the loop.  You need to know the food details for parent/teacher conferences because your principal will ask you.  It also shows your team members you are supportive and engaged in their volunteer work.  </a:t>
            </a:r>
          </a:p>
          <a:p>
            <a:r>
              <a:rPr lang="en-US" dirty="0"/>
              <a:t>Just because we have always done it that way doesn’t mean it can’t be improved on.  Transitioning positions is a huge challenge for all PTAs.  We have implemented Google drive and trained our board on how to use it for document sharing, collaboration and storage.  </a:t>
            </a:r>
          </a:p>
          <a:p>
            <a:r>
              <a:rPr lang="en-US" dirty="0"/>
              <a:t>Being familiar with PTA programs and resources and where to find them – I will come back to this in a few minutes. </a:t>
            </a:r>
          </a:p>
          <a:p>
            <a:r>
              <a:rPr lang="en-US" dirty="0"/>
              <a:t>It is not uncommon to be called upon to represent PTA in the community. </a:t>
            </a:r>
          </a:p>
          <a:p>
            <a:r>
              <a:rPr lang="en-US" dirty="0"/>
              <a:t>Recruiting and mentoring volunteers and future leaders is very important to ensure the continued success of your organization no matter what level you serve on. Building your team a KEY. </a:t>
            </a:r>
          </a:p>
          <a:p>
            <a:r>
              <a:rPr lang="en-US" dirty="0"/>
              <a:t>Volunteers are the lifeblood of our organization.  We cannot do what we need to accomplish for children all by ourselves.  Do not be the Lone Ranger!  Allow others to be coordinate events and volunteer </a:t>
            </a:r>
          </a:p>
        </p:txBody>
      </p:sp>
      <p:sp>
        <p:nvSpPr>
          <p:cNvPr id="4" name="Slide Number Placeholder 3"/>
          <p:cNvSpPr>
            <a:spLocks noGrp="1"/>
          </p:cNvSpPr>
          <p:nvPr>
            <p:ph type="sldNum" sz="quarter" idx="10"/>
          </p:nvPr>
        </p:nvSpPr>
        <p:spPr/>
        <p:txBody>
          <a:bodyPr/>
          <a:lstStyle/>
          <a:p>
            <a:fld id="{0A427717-0121-44B3-AB2C-43E5BBEB1CF1}" type="slidenum">
              <a:rPr lang="en-US" smtClean="0"/>
              <a:t>17</a:t>
            </a:fld>
            <a:endParaRPr lang="en-US"/>
          </a:p>
        </p:txBody>
      </p:sp>
    </p:spTree>
    <p:extLst>
      <p:ext uri="{BB962C8B-B14F-4D97-AF65-F5344CB8AC3E}">
        <p14:creationId xmlns:p14="http://schemas.microsoft.com/office/powerpoint/2010/main" val="300999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2BD37A-BDD6-48FF-BAC1-9F49B47780F4}"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38334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BD37A-BDD6-48FF-BAC1-9F49B47780F4}"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391250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BD37A-BDD6-48FF-BAC1-9F49B47780F4}"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222551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BD37A-BDD6-48FF-BAC1-9F49B47780F4}"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198261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2BD37A-BDD6-48FF-BAC1-9F49B47780F4}"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233708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2BD37A-BDD6-48FF-BAC1-9F49B47780F4}"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368698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2BD37A-BDD6-48FF-BAC1-9F49B47780F4}"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342046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2BD37A-BDD6-48FF-BAC1-9F49B47780F4}"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353832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BD37A-BDD6-48FF-BAC1-9F49B47780F4}"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273991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2BD37A-BDD6-48FF-BAC1-9F49B47780F4}"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368975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2BD37A-BDD6-48FF-BAC1-9F49B47780F4}"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E54BE-91D0-44C7-974E-17CAFAA9411C}" type="slidenum">
              <a:rPr lang="en-US" smtClean="0"/>
              <a:t>‹#›</a:t>
            </a:fld>
            <a:endParaRPr lang="en-US"/>
          </a:p>
        </p:txBody>
      </p:sp>
    </p:spTree>
    <p:extLst>
      <p:ext uri="{BB962C8B-B14F-4D97-AF65-F5344CB8AC3E}">
        <p14:creationId xmlns:p14="http://schemas.microsoft.com/office/powerpoint/2010/main" val="221155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BD37A-BDD6-48FF-BAC1-9F49B47780F4}" type="datetimeFigureOut">
              <a:rPr lang="en-US" smtClean="0"/>
              <a:t>3/5/2019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E54BE-91D0-44C7-974E-17CAFAA9411C}" type="slidenum">
              <a:rPr lang="en-US" smtClean="0"/>
              <a:t>‹#›</a:t>
            </a:fld>
            <a:endParaRPr lang="en-US"/>
          </a:p>
        </p:txBody>
      </p:sp>
    </p:spTree>
    <p:extLst>
      <p:ext uri="{BB962C8B-B14F-4D97-AF65-F5344CB8AC3E}">
        <p14:creationId xmlns:p14="http://schemas.microsoft.com/office/powerpoint/2010/main" val="239767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pt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gif"/><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19" y="601287"/>
            <a:ext cx="10968525" cy="5951913"/>
          </a:xfrm>
          <a:prstGeom prst="rect">
            <a:avLst/>
          </a:prstGeom>
        </p:spPr>
      </p:pic>
    </p:spTree>
    <p:extLst>
      <p:ext uri="{BB962C8B-B14F-4D97-AF65-F5344CB8AC3E}">
        <p14:creationId xmlns:p14="http://schemas.microsoft.com/office/powerpoint/2010/main" val="308618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51692" y="1410789"/>
            <a:ext cx="4831496" cy="5447211"/>
          </a:xfrm>
        </p:spPr>
        <p:txBody>
          <a:bodyPr>
            <a:noAutofit/>
          </a:bodyPr>
          <a:lstStyle/>
          <a:p>
            <a:r>
              <a:rPr lang="en-US" sz="2800" dirty="0"/>
              <a:t>8 Regions</a:t>
            </a:r>
          </a:p>
          <a:p>
            <a:r>
              <a:rPr lang="en-US" sz="2800" dirty="0"/>
              <a:t>15 Councils</a:t>
            </a:r>
          </a:p>
          <a:p>
            <a:r>
              <a:rPr lang="en-US" sz="2800" dirty="0"/>
              <a:t>412 Units </a:t>
            </a:r>
          </a:p>
          <a:p>
            <a:r>
              <a:rPr lang="en-US" sz="2000" dirty="0"/>
              <a:t>		FOOTHILLS - 2</a:t>
            </a:r>
          </a:p>
          <a:p>
            <a:r>
              <a:rPr lang="en-US" sz="2000" dirty="0"/>
              <a:t>		GATEWAY -  36</a:t>
            </a:r>
          </a:p>
          <a:p>
            <a:r>
              <a:rPr lang="en-US" sz="2000" dirty="0"/>
              <a:t>		HERITAGE - 41</a:t>
            </a:r>
          </a:p>
          <a:p>
            <a:r>
              <a:rPr lang="en-US" sz="2000" dirty="0"/>
              <a:t>		MARK TWAIN - 3</a:t>
            </a:r>
          </a:p>
          <a:p>
            <a:r>
              <a:rPr lang="en-US" sz="2000" dirty="0"/>
              <a:t>		MERAMEC - 10</a:t>
            </a:r>
          </a:p>
          <a:p>
            <a:r>
              <a:rPr lang="en-US" sz="2000" dirty="0"/>
              <a:t>		OZARK - 83</a:t>
            </a:r>
          </a:p>
          <a:p>
            <a:r>
              <a:rPr lang="en-US" sz="2000" dirty="0"/>
              <a:t>		PONY EXPRESS - 83</a:t>
            </a:r>
          </a:p>
          <a:p>
            <a:r>
              <a:rPr lang="en-US" sz="2000" dirty="0"/>
              <a:t>		THREE TRAILS – 139</a:t>
            </a:r>
          </a:p>
          <a:p>
            <a:r>
              <a:rPr lang="en-US" sz="2000" dirty="0"/>
              <a:t>		“SHOW ME” PTA</a:t>
            </a:r>
          </a:p>
          <a:p>
            <a:br>
              <a:rPr lang="en-US" sz="2400" dirty="0"/>
            </a:br>
            <a:endParaRPr lang="en-US" sz="2400" dirty="0"/>
          </a:p>
        </p:txBody>
      </p:sp>
      <p:pic>
        <p:nvPicPr>
          <p:cNvPr id="1026" name="Picture 2" descr="https://lh6.googleusercontent.com/IEyPgL-YkxYgxOPBpRzQAP_n88AmT2TtKoCG7dUvYHk02o0lKZtu0_D5eztFIwfQ55O6XfFV27AB0q7e2D7LZ3p0j0H8NB6xHxB92K3VCPaoXq2b5SJMQGLgRGlkgeo9JD8KUD8J2KI"/>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001" b="7001"/>
          <a:stretch>
            <a:fillRect/>
          </a:stretch>
        </p:blipFill>
        <p:spPr bwMode="auto">
          <a:xfrm>
            <a:off x="5183188" y="169816"/>
            <a:ext cx="6821578" cy="63224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82880" y="169818"/>
            <a:ext cx="4589145" cy="1045028"/>
          </a:xfrm>
        </p:spPr>
        <p:txBody>
          <a:bodyPr>
            <a:noAutofit/>
          </a:bodyPr>
          <a:lstStyle/>
          <a:p>
            <a:r>
              <a:rPr lang="en-US" sz="6000" b="1" dirty="0"/>
              <a:t>Missouri PTA </a:t>
            </a:r>
          </a:p>
        </p:txBody>
      </p:sp>
    </p:spTree>
    <p:extLst>
      <p:ext uri="{BB962C8B-B14F-4D97-AF65-F5344CB8AC3E}">
        <p14:creationId xmlns:p14="http://schemas.microsoft.com/office/powerpoint/2010/main" val="177245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510" t="2758" r="13732" b="17897"/>
          <a:stretch/>
        </p:blipFill>
        <p:spPr>
          <a:xfrm>
            <a:off x="545055" y="246719"/>
            <a:ext cx="2548732" cy="3329385"/>
          </a:xfrm>
        </p:spPr>
      </p:pic>
      <p:sp>
        <p:nvSpPr>
          <p:cNvPr id="17" name="TextBox 16"/>
          <p:cNvSpPr txBox="1"/>
          <p:nvPr/>
        </p:nvSpPr>
        <p:spPr>
          <a:xfrm>
            <a:off x="0" y="95318"/>
            <a:ext cx="4192172" cy="615553"/>
          </a:xfrm>
          <a:prstGeom prst="rect">
            <a:avLst/>
          </a:prstGeom>
          <a:solidFill>
            <a:schemeClr val="bg1"/>
          </a:solidFill>
        </p:spPr>
        <p:txBody>
          <a:bodyPr wrap="square" rtlCol="0">
            <a:spAutoFit/>
          </a:bodyPr>
          <a:lstStyle/>
          <a:p>
            <a:pPr algn="ctr"/>
            <a:r>
              <a:rPr lang="en-US" b="1" i="1" dirty="0">
                <a:solidFill>
                  <a:srgbClr val="FF0000"/>
                </a:solidFill>
              </a:rPr>
              <a:t>PTA is the key</a:t>
            </a:r>
            <a:endParaRPr lang="en-US" dirty="0">
              <a:solidFill>
                <a:srgbClr val="FF0000"/>
              </a:solidFill>
            </a:endParaRPr>
          </a:p>
          <a:p>
            <a:pPr algn="ctr"/>
            <a:r>
              <a:rPr lang="en-US" sz="1600" b="1" dirty="0">
                <a:solidFill>
                  <a:srgbClr val="FF0000"/>
                </a:solidFill>
              </a:rPr>
              <a:t>• Brave Advocates • Big Voice • Bold Purpose</a:t>
            </a:r>
            <a:endParaRPr lang="en-US" sz="1600" dirty="0">
              <a:solidFill>
                <a:srgbClr val="FF000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172" y="0"/>
            <a:ext cx="4743186" cy="43671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8939" t="-3501" r="16743" b="9410"/>
          <a:stretch/>
        </p:blipFill>
        <p:spPr>
          <a:xfrm>
            <a:off x="154744" y="3615397"/>
            <a:ext cx="3639736" cy="317759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193" y="4140537"/>
            <a:ext cx="5837936" cy="178968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134" y="5525375"/>
            <a:ext cx="1720995" cy="126761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8220" y="1747304"/>
            <a:ext cx="2844800" cy="50038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66541" y="95318"/>
            <a:ext cx="2475404" cy="2139565"/>
          </a:xfrm>
          <a:prstGeom prst="rect">
            <a:avLst/>
          </a:prstGeom>
        </p:spPr>
      </p:pic>
    </p:spTree>
    <p:extLst>
      <p:ext uri="{BB962C8B-B14F-4D97-AF65-F5344CB8AC3E}">
        <p14:creationId xmlns:p14="http://schemas.microsoft.com/office/powerpoint/2010/main" val="148831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31" y="207818"/>
            <a:ext cx="6977933" cy="6456218"/>
          </a:xfrm>
          <a:prstGeom prst="rect">
            <a:avLst/>
          </a:prstGeom>
          <a:solidFill>
            <a:schemeClr val="tx1"/>
          </a:solidFill>
          <a:ln w="57150">
            <a:solidFill>
              <a:schemeClr val="tx1"/>
            </a:solidFill>
          </a:ln>
        </p:spPr>
      </p:pic>
      <p:sp>
        <p:nvSpPr>
          <p:cNvPr id="11" name="TextBox 10"/>
          <p:cNvSpPr txBox="1"/>
          <p:nvPr/>
        </p:nvSpPr>
        <p:spPr>
          <a:xfrm>
            <a:off x="7384473" y="997527"/>
            <a:ext cx="4516583" cy="3077766"/>
          </a:xfrm>
          <a:prstGeom prst="rect">
            <a:avLst/>
          </a:prstGeom>
          <a:noFill/>
        </p:spPr>
        <p:txBody>
          <a:bodyPr wrap="square" rtlCol="0">
            <a:spAutoFit/>
          </a:bodyPr>
          <a:lstStyle/>
          <a:p>
            <a:pPr algn="ctr" fontAlgn="base"/>
            <a:r>
              <a:rPr lang="en-US" b="1" dirty="0"/>
              <a:t>National PTA is pleased to announce</a:t>
            </a:r>
          </a:p>
          <a:p>
            <a:pPr algn="ctr" fontAlgn="base"/>
            <a:r>
              <a:rPr lang="en-US" sz="3600" b="1" dirty="0"/>
              <a:t>2019 </a:t>
            </a:r>
          </a:p>
          <a:p>
            <a:pPr algn="ctr" fontAlgn="base"/>
            <a:r>
              <a:rPr lang="en-US" sz="3600" b="1" dirty="0"/>
              <a:t>Outstanding State PTA Advocacy Award</a:t>
            </a:r>
          </a:p>
          <a:p>
            <a:pPr algn="ctr" fontAlgn="base"/>
            <a:r>
              <a:rPr lang="en-US" sz="2400" b="1" dirty="0"/>
              <a:t>recipient is </a:t>
            </a:r>
          </a:p>
          <a:p>
            <a:pPr algn="ctr" fontAlgn="base"/>
            <a:r>
              <a:rPr lang="en-US" sz="4400" b="1" dirty="0"/>
              <a:t>Missouri PTA</a:t>
            </a:r>
          </a:p>
        </p:txBody>
      </p:sp>
      <p:sp>
        <p:nvSpPr>
          <p:cNvPr id="3" name="Rectangle 2"/>
          <p:cNvSpPr/>
          <p:nvPr/>
        </p:nvSpPr>
        <p:spPr>
          <a:xfrm>
            <a:off x="7384473" y="4822094"/>
            <a:ext cx="4807527" cy="646331"/>
          </a:xfrm>
          <a:prstGeom prst="rect">
            <a:avLst/>
          </a:prstGeom>
        </p:spPr>
        <p:txBody>
          <a:bodyPr wrap="square">
            <a:spAutoFit/>
          </a:bodyPr>
          <a:lstStyle/>
          <a:p>
            <a:pPr algn="ctr"/>
            <a:r>
              <a:rPr lang="en-US" b="1" i="1" dirty="0">
                <a:solidFill>
                  <a:srgbClr val="FF0000"/>
                </a:solidFill>
              </a:rPr>
              <a:t>PTA is the key</a:t>
            </a:r>
            <a:endParaRPr lang="en-US" dirty="0">
              <a:solidFill>
                <a:srgbClr val="FF0000"/>
              </a:solidFill>
            </a:endParaRPr>
          </a:p>
          <a:p>
            <a:pPr algn="ctr"/>
            <a:r>
              <a:rPr lang="en-US" b="1" dirty="0">
                <a:solidFill>
                  <a:srgbClr val="FF0000"/>
                </a:solidFill>
              </a:rPr>
              <a:t>• Brave Advocates • Big Voice • Bold Purpose</a:t>
            </a:r>
            <a:endParaRPr lang="en-US" dirty="0">
              <a:solidFill>
                <a:srgbClr val="FF0000"/>
              </a:solidFill>
            </a:endParaRPr>
          </a:p>
        </p:txBody>
      </p:sp>
    </p:spTree>
    <p:extLst>
      <p:ext uri="{BB962C8B-B14F-4D97-AF65-F5344CB8AC3E}">
        <p14:creationId xmlns:p14="http://schemas.microsoft.com/office/powerpoint/2010/main" val="380753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006" y="169818"/>
            <a:ext cx="4754880" cy="1371600"/>
          </a:xfrm>
        </p:spPr>
        <p:txBody>
          <a:bodyPr>
            <a:noAutofit/>
          </a:bodyPr>
          <a:lstStyle/>
          <a:p>
            <a:r>
              <a:rPr lang="en-US" sz="6000" b="1" dirty="0"/>
              <a:t>Did you Know?</a:t>
            </a:r>
          </a:p>
        </p:txBody>
      </p:sp>
      <p:sp>
        <p:nvSpPr>
          <p:cNvPr id="10" name="Content Placeholder 9"/>
          <p:cNvSpPr>
            <a:spLocks noGrp="1"/>
          </p:cNvSpPr>
          <p:nvPr>
            <p:ph idx="1"/>
          </p:nvPr>
        </p:nvSpPr>
        <p:spPr>
          <a:xfrm>
            <a:off x="5956662" y="169817"/>
            <a:ext cx="6048104" cy="6516074"/>
          </a:xfrm>
        </p:spPr>
        <p:txBody>
          <a:bodyPr>
            <a:normAutofit/>
          </a:bodyPr>
          <a:lstStyle/>
          <a:p>
            <a:pPr marL="0" indent="0">
              <a:buNone/>
            </a:pPr>
            <a:r>
              <a:rPr lang="en-US" sz="2800" dirty="0">
                <a:solidFill>
                  <a:srgbClr val="2B2B2B"/>
                </a:solidFill>
              </a:rPr>
              <a:t>Your PTA is an independent nonprofit association – your members get to make the decisions.</a:t>
            </a:r>
          </a:p>
          <a:p>
            <a:r>
              <a:rPr lang="en-US" sz="2000" dirty="0"/>
              <a:t>Approve your bylaws</a:t>
            </a:r>
          </a:p>
          <a:p>
            <a:r>
              <a:rPr lang="en-US" sz="2000" dirty="0"/>
              <a:t>Elect your officers</a:t>
            </a:r>
          </a:p>
          <a:p>
            <a:r>
              <a:rPr lang="en-US" sz="2000" dirty="0"/>
              <a:t>Budget process</a:t>
            </a:r>
          </a:p>
          <a:p>
            <a:r>
              <a:rPr lang="en-US" sz="2000" dirty="0"/>
              <a:t>Plan of work </a:t>
            </a:r>
          </a:p>
          <a:p>
            <a:endParaRPr lang="en-US" sz="800" dirty="0"/>
          </a:p>
          <a:p>
            <a:pPr marL="0" indent="0">
              <a:buNone/>
            </a:pPr>
            <a:r>
              <a:rPr lang="en-US" sz="2800" dirty="0"/>
              <a:t>Your PTA is an advocacy organization – focus on the mission. </a:t>
            </a:r>
          </a:p>
          <a:p>
            <a:r>
              <a:rPr lang="en-US" sz="2000" dirty="0"/>
              <a:t>Support student success </a:t>
            </a:r>
          </a:p>
          <a:p>
            <a:r>
              <a:rPr lang="en-US" sz="2000" dirty="0"/>
              <a:t>Improve school/community for students </a:t>
            </a:r>
          </a:p>
          <a:p>
            <a:endParaRPr lang="en-US" sz="800" dirty="0"/>
          </a:p>
          <a:p>
            <a:pPr marL="0" indent="0">
              <a:buNone/>
            </a:pPr>
            <a:r>
              <a:rPr lang="en-US" sz="2800" dirty="0"/>
              <a:t>Your PTA is connect to approximately 24,000 other PTAs through National PTA</a:t>
            </a:r>
          </a:p>
          <a:p>
            <a:r>
              <a:rPr lang="en-US" sz="2000" dirty="0"/>
              <a:t>Exist to achieve the mission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55" y="2954215"/>
            <a:ext cx="4840156" cy="3123027"/>
          </a:xfrm>
          <a:prstGeom prst="rect">
            <a:avLst/>
          </a:prstGeom>
        </p:spPr>
      </p:pic>
    </p:spTree>
    <p:extLst>
      <p:ext uri="{BB962C8B-B14F-4D97-AF65-F5344CB8AC3E}">
        <p14:creationId xmlns:p14="http://schemas.microsoft.com/office/powerpoint/2010/main" val="326968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Seeing the Big Picture!</a:t>
            </a:r>
          </a:p>
        </p:txBody>
      </p:sp>
      <p:pic>
        <p:nvPicPr>
          <p:cNvPr id="5" name="Content Placeholder 4" descr="ZenChemistry: mais limpeza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2397" y="1928654"/>
            <a:ext cx="5181600" cy="4145280"/>
          </a:xfrm>
        </p:spPr>
      </p:pic>
      <p:sp>
        <p:nvSpPr>
          <p:cNvPr id="4" name="Content Placeholder 3"/>
          <p:cNvSpPr>
            <a:spLocks noGrp="1"/>
          </p:cNvSpPr>
          <p:nvPr>
            <p:ph sz="half" idx="2"/>
          </p:nvPr>
        </p:nvSpPr>
        <p:spPr>
          <a:xfrm>
            <a:off x="6133514" y="1814732"/>
            <a:ext cx="5220285" cy="4362231"/>
          </a:xfrm>
        </p:spPr>
        <p:txBody>
          <a:bodyPr/>
          <a:lstStyle/>
          <a:p>
            <a:pPr marL="0" indent="0">
              <a:buNone/>
            </a:pPr>
            <a:endParaRPr lang="en-US" dirty="0"/>
          </a:p>
        </p:txBody>
      </p:sp>
      <p:sp>
        <p:nvSpPr>
          <p:cNvPr id="6" name="Rectangle 5"/>
          <p:cNvSpPr/>
          <p:nvPr/>
        </p:nvSpPr>
        <p:spPr>
          <a:xfrm>
            <a:off x="422031" y="2840726"/>
            <a:ext cx="4783015" cy="3539430"/>
          </a:xfrm>
          <a:prstGeom prst="rect">
            <a:avLst/>
          </a:prstGeom>
        </p:spPr>
        <p:txBody>
          <a:bodyPr wrap="square">
            <a:spAutoFit/>
          </a:bodyPr>
          <a:lstStyle/>
          <a:p>
            <a:r>
              <a:rPr lang="en-US" sz="3200" dirty="0"/>
              <a:t>When you understand what our organization was founded on and what we continue to stand for, it makes it easier to get on your soapbox to speak up for all children. </a:t>
            </a:r>
          </a:p>
        </p:txBody>
      </p:sp>
    </p:spTree>
    <p:extLst>
      <p:ext uri="{BB962C8B-B14F-4D97-AF65-F5344CB8AC3E}">
        <p14:creationId xmlns:p14="http://schemas.microsoft.com/office/powerpoint/2010/main" val="392051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65125"/>
            <a:ext cx="11948160" cy="1325563"/>
          </a:xfrm>
        </p:spPr>
        <p:txBody>
          <a:bodyPr>
            <a:normAutofit fontScale="90000"/>
          </a:bodyPr>
          <a:lstStyle/>
          <a:p>
            <a:pPr algn="ctr"/>
            <a:r>
              <a:rPr lang="en-US" sz="6000" b="1" dirty="0"/>
              <a:t>The Expectations of the President</a:t>
            </a:r>
            <a:br>
              <a:rPr lang="en-US" sz="6000" b="1" dirty="0"/>
            </a:br>
            <a:endParaRPr lang="en-US" sz="6000" b="1" dirty="0"/>
          </a:p>
        </p:txBody>
      </p:sp>
      <p:sp>
        <p:nvSpPr>
          <p:cNvPr id="9" name="Text Placeholder 8"/>
          <p:cNvSpPr>
            <a:spLocks noGrp="1"/>
          </p:cNvSpPr>
          <p:nvPr>
            <p:ph type="body" idx="1"/>
          </p:nvPr>
        </p:nvSpPr>
        <p:spPr>
          <a:xfrm>
            <a:off x="337624" y="1097281"/>
            <a:ext cx="3976884" cy="2250830"/>
          </a:xfrm>
        </p:spPr>
        <p:txBody>
          <a:bodyPr>
            <a:noAutofit/>
          </a:bodyPr>
          <a:lstStyle/>
          <a:p>
            <a:r>
              <a:rPr lang="en-US" sz="4800" dirty="0">
                <a:latin typeface="+mj-lt"/>
              </a:rPr>
              <a:t>Know your role as the President</a:t>
            </a:r>
          </a:p>
        </p:txBody>
      </p:sp>
      <p:pic>
        <p:nvPicPr>
          <p:cNvPr id="7" name="Content Placeholder 6" descr="Original file ‎ (SVG file, nominally 64 × 64 pixels, file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7624" y="2678753"/>
            <a:ext cx="5219114" cy="4326957"/>
          </a:xfrm>
        </p:spPr>
      </p:pic>
      <p:sp>
        <p:nvSpPr>
          <p:cNvPr id="10" name="Text Placeholder 9"/>
          <p:cNvSpPr>
            <a:spLocks noGrp="1"/>
          </p:cNvSpPr>
          <p:nvPr>
            <p:ph type="body" sz="quarter" idx="3"/>
          </p:nvPr>
        </p:nvSpPr>
        <p:spPr>
          <a:xfrm>
            <a:off x="5992836" y="1681163"/>
            <a:ext cx="5362551" cy="823912"/>
          </a:xfrm>
        </p:spPr>
        <p:txBody>
          <a:bodyPr>
            <a:noAutofit/>
          </a:bodyPr>
          <a:lstStyle/>
          <a:p>
            <a:r>
              <a:rPr lang="en-US" sz="3200" dirty="0"/>
              <a:t>Definition and Responsibilities</a:t>
            </a:r>
          </a:p>
        </p:txBody>
      </p:sp>
      <p:sp>
        <p:nvSpPr>
          <p:cNvPr id="4" name="Content Placeholder 3"/>
          <p:cNvSpPr>
            <a:spLocks noGrp="1"/>
          </p:cNvSpPr>
          <p:nvPr>
            <p:ph sz="quarter" idx="4"/>
          </p:nvPr>
        </p:nvSpPr>
        <p:spPr>
          <a:xfrm>
            <a:off x="6187440" y="2697480"/>
            <a:ext cx="5167948" cy="3703319"/>
          </a:xfrm>
        </p:spPr>
        <p:txBody>
          <a:bodyPr>
            <a:normAutofit fontScale="85000" lnSpcReduction="20000"/>
          </a:bodyPr>
          <a:lstStyle/>
          <a:p>
            <a:r>
              <a:rPr lang="en-US" dirty="0"/>
              <a:t>Where to look </a:t>
            </a:r>
          </a:p>
          <a:p>
            <a:pPr marL="0" indent="0">
              <a:buNone/>
            </a:pPr>
            <a:r>
              <a:rPr lang="en-US" dirty="0"/>
              <a:t>	unit bylaws</a:t>
            </a:r>
          </a:p>
          <a:p>
            <a:pPr marL="0" indent="0">
              <a:buNone/>
            </a:pPr>
            <a:r>
              <a:rPr lang="en-US" dirty="0"/>
              <a:t>	</a:t>
            </a:r>
            <a:r>
              <a:rPr lang="en-US" dirty="0">
                <a:hlinkClick r:id="rId4"/>
              </a:rPr>
              <a:t>www.pta.org</a:t>
            </a:r>
            <a:r>
              <a:rPr lang="en-US" dirty="0"/>
              <a:t> (Run your PTA)</a:t>
            </a:r>
          </a:p>
          <a:p>
            <a:r>
              <a:rPr lang="en-US" dirty="0"/>
              <a:t>Understand what it means</a:t>
            </a:r>
          </a:p>
          <a:p>
            <a:pPr marL="0" indent="0">
              <a:buNone/>
            </a:pPr>
            <a:endParaRPr lang="en-US" sz="1800" dirty="0"/>
          </a:p>
          <a:p>
            <a:pPr marL="0" indent="0">
              <a:buNone/>
            </a:pPr>
            <a:endParaRPr lang="en-US" sz="1800" dirty="0"/>
          </a:p>
          <a:p>
            <a:pPr marL="0" indent="0">
              <a:buNone/>
            </a:pPr>
            <a:r>
              <a:rPr lang="en-US" sz="3200" b="1" dirty="0"/>
              <a:t>Benefits:  </a:t>
            </a:r>
          </a:p>
          <a:p>
            <a:r>
              <a:rPr lang="en-US" dirty="0"/>
              <a:t>No surprises </a:t>
            </a:r>
          </a:p>
          <a:p>
            <a:r>
              <a:rPr lang="en-US" dirty="0"/>
              <a:t>Less frustrating</a:t>
            </a:r>
          </a:p>
          <a:p>
            <a:r>
              <a:rPr lang="en-US" dirty="0"/>
              <a:t>Fewer misunderstandings </a:t>
            </a:r>
          </a:p>
          <a:p>
            <a:pPr marL="0" indent="0">
              <a:buNone/>
            </a:pPr>
            <a:endParaRPr lang="en-US" sz="2000" dirty="0"/>
          </a:p>
        </p:txBody>
      </p:sp>
    </p:spTree>
    <p:extLst>
      <p:ext uri="{BB962C8B-B14F-4D97-AF65-F5344CB8AC3E}">
        <p14:creationId xmlns:p14="http://schemas.microsoft.com/office/powerpoint/2010/main" val="350639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t>Official responsibilities</a:t>
            </a:r>
          </a:p>
        </p:txBody>
      </p:sp>
      <p:sp>
        <p:nvSpPr>
          <p:cNvPr id="6" name="Content Placeholder 5"/>
          <p:cNvSpPr>
            <a:spLocks noGrp="1"/>
          </p:cNvSpPr>
          <p:nvPr>
            <p:ph sz="half" idx="1"/>
          </p:nvPr>
        </p:nvSpPr>
        <p:spPr>
          <a:xfrm>
            <a:off x="252548" y="1825624"/>
            <a:ext cx="6361612" cy="4575175"/>
          </a:xfrm>
        </p:spPr>
        <p:txBody>
          <a:bodyPr>
            <a:normAutofit/>
          </a:bodyPr>
          <a:lstStyle/>
          <a:p>
            <a:pPr marL="0" lvl="0" indent="0">
              <a:buNone/>
            </a:pPr>
            <a:r>
              <a:rPr lang="en-US" b="1" dirty="0"/>
              <a:t>ARTICLE VII: DUTIES OF OFFICERS</a:t>
            </a:r>
          </a:p>
          <a:p>
            <a:pPr marL="0" indent="0">
              <a:buNone/>
            </a:pPr>
            <a:r>
              <a:rPr lang="en-US" b="1" dirty="0"/>
              <a:t>Section 1</a:t>
            </a:r>
            <a:r>
              <a:rPr lang="en-US" dirty="0"/>
              <a:t>.  The president shall:</a:t>
            </a:r>
          </a:p>
          <a:p>
            <a:pPr lvl="0"/>
            <a:r>
              <a:rPr lang="en-US" dirty="0"/>
              <a:t>preside at all meetings of this local PTA;</a:t>
            </a:r>
          </a:p>
          <a:p>
            <a:pPr lvl="0"/>
            <a:r>
              <a:rPr lang="en-US" dirty="0"/>
              <a:t>serve as an ex-officio member of all committees except the nominating committee; </a:t>
            </a:r>
          </a:p>
          <a:p>
            <a:pPr lvl="0"/>
            <a:r>
              <a:rPr lang="en-US" dirty="0"/>
              <a:t>coordinate the work of the officers and committees of this local PTA in order that the Purposes may be promoted; and</a:t>
            </a:r>
          </a:p>
          <a:p>
            <a:pPr lvl="0"/>
            <a:r>
              <a:rPr lang="en-US" dirty="0"/>
              <a:t>appoint a parliamentarian, if desired.</a:t>
            </a:r>
          </a:p>
          <a:p>
            <a:endParaRPr lang="en-US" dirty="0"/>
          </a:p>
        </p:txBody>
      </p:sp>
      <p:pic>
        <p:nvPicPr>
          <p:cNvPr id="7" name="Content Placeholder 2" descr="&lt;strong&gt;Bylaws&lt;/strong&gt; Are Required of All Healthcare Coaliti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71410" y="1690688"/>
            <a:ext cx="4351338" cy="4351338"/>
          </a:xfrm>
          <a:prstGeom prst="rect">
            <a:avLst/>
          </a:prstGeom>
        </p:spPr>
      </p:pic>
    </p:spTree>
    <p:extLst>
      <p:ext uri="{BB962C8B-B14F-4D97-AF65-F5344CB8AC3E}">
        <p14:creationId xmlns:p14="http://schemas.microsoft.com/office/powerpoint/2010/main" val="425819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0" indent="0"/>
            <a:r>
              <a:rPr lang="en-US" sz="5400" b="1" dirty="0"/>
              <a:t>Responsibilities include: </a:t>
            </a:r>
          </a:p>
        </p:txBody>
      </p:sp>
      <p:sp>
        <p:nvSpPr>
          <p:cNvPr id="9" name="Content Placeholder 8"/>
          <p:cNvSpPr>
            <a:spLocks noGrp="1"/>
          </p:cNvSpPr>
          <p:nvPr>
            <p:ph idx="1"/>
          </p:nvPr>
        </p:nvSpPr>
        <p:spPr>
          <a:xfrm>
            <a:off x="838200" y="1825625"/>
            <a:ext cx="10515600" cy="4351338"/>
          </a:xfrm>
        </p:spPr>
        <p:txBody>
          <a:bodyPr>
            <a:normAutofit fontScale="92500" lnSpcReduction="10000"/>
          </a:bodyPr>
          <a:lstStyle/>
          <a:p>
            <a:r>
              <a:rPr lang="en-US" dirty="0"/>
              <a:t>Chairing Board and general meetings; </a:t>
            </a:r>
          </a:p>
          <a:p>
            <a:r>
              <a:rPr lang="en-US" dirty="0"/>
              <a:t>Overseeing fiscal compliance; </a:t>
            </a:r>
          </a:p>
          <a:p>
            <a:r>
              <a:rPr lang="en-US" dirty="0"/>
              <a:t>Serving as a liaison with school administration or community partners; </a:t>
            </a:r>
          </a:p>
          <a:p>
            <a:r>
              <a:rPr lang="en-US" dirty="0"/>
              <a:t>Checking in regularly with officers and committees to ensure the overall plan is on target; </a:t>
            </a:r>
          </a:p>
          <a:p>
            <a:r>
              <a:rPr lang="en-US" dirty="0"/>
              <a:t>Identifying challenges and inviting solutions; </a:t>
            </a:r>
          </a:p>
          <a:p>
            <a:r>
              <a:rPr lang="en-US" dirty="0"/>
              <a:t>Familiarizing yourself with all PTA programs and resources; </a:t>
            </a:r>
          </a:p>
          <a:p>
            <a:r>
              <a:rPr lang="en-US" dirty="0"/>
              <a:t>Representing PTA to the community;</a:t>
            </a:r>
          </a:p>
          <a:p>
            <a:r>
              <a:rPr lang="en-US" dirty="0"/>
              <a:t>Recruiting and mentoring volunteers and future leaders; and </a:t>
            </a:r>
          </a:p>
          <a:p>
            <a:r>
              <a:rPr lang="en-US" dirty="0"/>
              <a:t>Volunteering at events, when available</a:t>
            </a:r>
          </a:p>
        </p:txBody>
      </p:sp>
    </p:spTree>
    <p:extLst>
      <p:ext uri="{BB962C8B-B14F-4D97-AF65-F5344CB8AC3E}">
        <p14:creationId xmlns:p14="http://schemas.microsoft.com/office/powerpoint/2010/main" val="238549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57200"/>
            <a:ext cx="5098473" cy="1953492"/>
          </a:xfrm>
        </p:spPr>
        <p:txBody>
          <a:bodyPr>
            <a:normAutofit/>
          </a:bodyPr>
          <a:lstStyle/>
          <a:p>
            <a:r>
              <a:rPr lang="en-US" sz="5400" b="1" dirty="0"/>
              <a:t>Building Relationships </a:t>
            </a:r>
            <a:endParaRPr lang="en-US" sz="5400" b="1" dirty="0">
              <a:latin typeface="+mn-lt"/>
            </a:endParaRPr>
          </a:p>
        </p:txBody>
      </p:sp>
      <p:pic>
        <p:nvPicPr>
          <p:cNvPr id="7" name="Content Placeholder 6" descr="Original file ‎ (SVG file, nominally 64 × 64 pixels, file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759" b="6759"/>
          <a:stretch>
            <a:fillRect/>
          </a:stretch>
        </p:blipFill>
        <p:spPr>
          <a:xfrm>
            <a:off x="297657" y="2867891"/>
            <a:ext cx="5033998" cy="3810000"/>
          </a:xfrm>
        </p:spPr>
      </p:pic>
      <p:sp>
        <p:nvSpPr>
          <p:cNvPr id="10" name="Text Placeholder 9"/>
          <p:cNvSpPr>
            <a:spLocks noGrp="1"/>
          </p:cNvSpPr>
          <p:nvPr>
            <p:ph type="body" sz="quarter" idx="4294967295"/>
          </p:nvPr>
        </p:nvSpPr>
        <p:spPr>
          <a:xfrm>
            <a:off x="6316394" y="96982"/>
            <a:ext cx="5767753" cy="3884175"/>
          </a:xfrm>
        </p:spPr>
        <p:txBody>
          <a:bodyPr>
            <a:noAutofit/>
          </a:bodyPr>
          <a:lstStyle/>
          <a:p>
            <a:pPr>
              <a:buFont typeface="Wingdings" panose="05000000000000000000" pitchFamily="2" charset="2"/>
              <a:buChar char="Ø"/>
            </a:pPr>
            <a:r>
              <a:rPr lang="en-US" sz="3200" dirty="0"/>
              <a:t>PTA – Networking </a:t>
            </a:r>
          </a:p>
          <a:p>
            <a:pPr marL="0" indent="0">
              <a:buNone/>
            </a:pPr>
            <a:r>
              <a:rPr lang="en-US" sz="1800" dirty="0"/>
              <a:t>	Other Presidents, MO/National PTA</a:t>
            </a:r>
          </a:p>
          <a:p>
            <a:pPr>
              <a:buFont typeface="Wingdings" panose="05000000000000000000" pitchFamily="2" charset="2"/>
              <a:buChar char="Ø"/>
            </a:pPr>
            <a:r>
              <a:rPr lang="en-US" sz="3200" dirty="0"/>
              <a:t>School – Partnerships</a:t>
            </a:r>
          </a:p>
          <a:p>
            <a:pPr marL="0" indent="0">
              <a:buNone/>
            </a:pPr>
            <a:r>
              <a:rPr lang="en-US" sz="1800" dirty="0"/>
              <a:t>	Staff, Principal, Superintendent, School Board</a:t>
            </a:r>
          </a:p>
          <a:p>
            <a:pPr>
              <a:buFont typeface="Wingdings" panose="05000000000000000000" pitchFamily="2" charset="2"/>
              <a:buChar char="Ø"/>
            </a:pPr>
            <a:r>
              <a:rPr lang="en-US" sz="3200" dirty="0"/>
              <a:t>Community - Outreach </a:t>
            </a:r>
            <a:endParaRPr lang="en-US" sz="1800" dirty="0"/>
          </a:p>
          <a:p>
            <a:pPr marL="0" indent="0">
              <a:buNone/>
            </a:pPr>
            <a:r>
              <a:rPr lang="en-US" sz="1800" dirty="0"/>
              <a:t> 	Businesses, Service Organizations, Public Officials </a:t>
            </a:r>
          </a:p>
          <a:p>
            <a:pPr>
              <a:buFont typeface="Wingdings" panose="05000000000000000000" pitchFamily="2" charset="2"/>
              <a:buChar char="Ø"/>
            </a:pPr>
            <a:r>
              <a:rPr lang="en-US" sz="3200" dirty="0"/>
              <a:t>Families – Inclusive</a:t>
            </a:r>
            <a:endParaRPr lang="en-US" sz="1800" dirty="0"/>
          </a:p>
          <a:p>
            <a:pPr marL="0" indent="0">
              <a:buNone/>
            </a:pPr>
            <a:r>
              <a:rPr lang="en-US" sz="1800" dirty="0"/>
              <a:t>	New, Established, Grandparents/Caregivers  </a:t>
            </a:r>
          </a:p>
          <a:p>
            <a:pPr marL="0" indent="0">
              <a:buNone/>
            </a:pPr>
            <a:endParaRPr lang="en-US" sz="3200" dirty="0"/>
          </a:p>
          <a:p>
            <a:pPr marL="0" indent="0">
              <a:buNone/>
            </a:pPr>
            <a:endParaRPr lang="en-US" sz="1800" dirty="0"/>
          </a:p>
          <a:p>
            <a:pPr marL="0" indent="0">
              <a:buNone/>
            </a:pPr>
            <a:r>
              <a:rPr lang="en-US" sz="1800" dirty="0"/>
              <a:t>	</a:t>
            </a:r>
            <a:r>
              <a:rPr lang="en-US" sz="3200" b="1" dirty="0">
                <a:solidFill>
                  <a:schemeClr val="accent1">
                    <a:lumMod val="75000"/>
                  </a:schemeClr>
                </a:solidFill>
              </a:rPr>
              <a:t>As PTA President </a:t>
            </a:r>
          </a:p>
          <a:p>
            <a:pPr marL="0" indent="0">
              <a:buNone/>
            </a:pPr>
            <a:r>
              <a:rPr lang="en-US" sz="2400" dirty="0"/>
              <a:t>Your members look to you for leadership in creating partnerships within your community and fostering an environment where family engagement is encouraged and respected. </a:t>
            </a:r>
          </a:p>
          <a:p>
            <a:pPr marL="0" indent="0">
              <a:buNone/>
            </a:pPr>
            <a:endParaRPr lang="en-US" sz="1800" dirty="0"/>
          </a:p>
        </p:txBody>
      </p:sp>
    </p:spTree>
    <p:extLst>
      <p:ext uri="{BB962C8B-B14F-4D97-AF65-F5344CB8AC3E}">
        <p14:creationId xmlns:p14="http://schemas.microsoft.com/office/powerpoint/2010/main" val="188340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703384"/>
            <a:ext cx="6428935" cy="2391507"/>
          </a:xfrm>
        </p:spPr>
        <p:txBody>
          <a:bodyPr>
            <a:normAutofit fontScale="90000"/>
          </a:bodyPr>
          <a:lstStyle/>
          <a:p>
            <a:r>
              <a:rPr lang="en-US" sz="7200" b="1" dirty="0"/>
              <a:t>Training </a:t>
            </a:r>
            <a:br>
              <a:rPr lang="en-US" sz="7200" b="1" dirty="0"/>
            </a:br>
            <a:br>
              <a:rPr lang="en-US" sz="5300" b="1" dirty="0"/>
            </a:br>
            <a:r>
              <a:rPr lang="en-US" sz="5300" b="1" dirty="0"/>
              <a:t> </a:t>
            </a:r>
            <a:endParaRPr lang="en-US" sz="5300" b="1" dirty="0">
              <a:latin typeface="+mn-lt"/>
            </a:endParaRPr>
          </a:p>
        </p:txBody>
      </p:sp>
      <p:pic>
        <p:nvPicPr>
          <p:cNvPr id="7" name="Content Placeholder 6" descr="Original file ‎ (SVG file, nominally 64 × 64 pixels, file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759" b="6759"/>
          <a:stretch>
            <a:fillRect/>
          </a:stretch>
        </p:blipFill>
        <p:spPr>
          <a:xfrm>
            <a:off x="281354" y="2067952"/>
            <a:ext cx="5500468" cy="4497398"/>
          </a:xfrm>
        </p:spPr>
      </p:pic>
      <p:sp>
        <p:nvSpPr>
          <p:cNvPr id="10" name="Text Placeholder 9"/>
          <p:cNvSpPr>
            <a:spLocks noGrp="1"/>
          </p:cNvSpPr>
          <p:nvPr>
            <p:ph type="body" sz="quarter" idx="4294967295"/>
          </p:nvPr>
        </p:nvSpPr>
        <p:spPr>
          <a:xfrm>
            <a:off x="7076049" y="96983"/>
            <a:ext cx="5008098" cy="4193664"/>
          </a:xfrm>
        </p:spPr>
        <p:txBody>
          <a:bodyPr>
            <a:noAutofit/>
          </a:bodyPr>
          <a:lstStyle/>
          <a:p>
            <a:pPr marL="285750" indent="-285750"/>
            <a:r>
              <a:rPr lang="en-US" sz="3200" dirty="0"/>
              <a:t>Engagement </a:t>
            </a:r>
          </a:p>
          <a:p>
            <a:pPr marL="285750" indent="-285750"/>
            <a:r>
              <a:rPr lang="en-US" sz="3200" dirty="0"/>
              <a:t>Networking </a:t>
            </a:r>
          </a:p>
          <a:p>
            <a:pPr marL="285750" indent="-285750"/>
            <a:r>
              <a:rPr lang="en-US" sz="3200" dirty="0"/>
              <a:t>Longevity</a:t>
            </a:r>
          </a:p>
          <a:p>
            <a:pPr marL="285750" indent="-285750"/>
            <a:r>
              <a:rPr lang="en-US" sz="3200" dirty="0"/>
              <a:t>Helps PTAs succeed</a:t>
            </a:r>
          </a:p>
          <a:p>
            <a:pPr marL="285750" indent="-285750"/>
            <a:r>
              <a:rPr lang="en-US" sz="3200" dirty="0"/>
              <a:t>Valid expense</a:t>
            </a:r>
          </a:p>
          <a:p>
            <a:pPr marL="285750" indent="-285750"/>
            <a:r>
              <a:rPr lang="en-US" sz="3200" dirty="0"/>
              <a:t>Investment in your team</a:t>
            </a:r>
          </a:p>
          <a:p>
            <a:pPr marL="285750" indent="-285750"/>
            <a:r>
              <a:rPr lang="en-US" sz="3200" dirty="0"/>
              <a:t>Investment in yourself</a:t>
            </a:r>
          </a:p>
          <a:p>
            <a:pPr marL="0" indent="0">
              <a:buNone/>
            </a:pPr>
            <a:endParaRPr lang="en-US" sz="3200" dirty="0"/>
          </a:p>
          <a:p>
            <a:pPr marL="0" indent="0">
              <a:buNone/>
            </a:pPr>
            <a:r>
              <a:rPr lang="en-US" b="1" dirty="0"/>
              <a:t>Training</a:t>
            </a:r>
            <a:r>
              <a:rPr lang="en-US" dirty="0"/>
              <a:t> is an integral part of any organization; it equips individuals with skills required to perform the job.</a:t>
            </a:r>
            <a:endParaRPr lang="en-US" sz="1800" dirty="0"/>
          </a:p>
          <a:p>
            <a:pPr marL="0" indent="0">
              <a:buNone/>
            </a:pPr>
            <a:r>
              <a:rPr lang="en-US" sz="1800" dirty="0"/>
              <a:t>	</a:t>
            </a:r>
          </a:p>
        </p:txBody>
      </p:sp>
    </p:spTree>
    <p:extLst>
      <p:ext uri="{BB962C8B-B14F-4D97-AF65-F5344CB8AC3E}">
        <p14:creationId xmlns:p14="http://schemas.microsoft.com/office/powerpoint/2010/main" val="394785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oguramu: Resolviendo &lt;strong&gt;keys&lt;/strong&gt; para Putty SSH a Hostmons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 y="42333"/>
            <a:ext cx="7698105" cy="4720167"/>
          </a:xfrm>
          <a:prstGeom prst="rect">
            <a:avLst/>
          </a:prstGeom>
        </p:spPr>
      </p:pic>
      <p:sp>
        <p:nvSpPr>
          <p:cNvPr id="2" name="Title 1"/>
          <p:cNvSpPr>
            <a:spLocks noGrp="1"/>
          </p:cNvSpPr>
          <p:nvPr>
            <p:ph type="ctrTitle"/>
          </p:nvPr>
        </p:nvSpPr>
        <p:spPr>
          <a:xfrm>
            <a:off x="6858000" y="1122362"/>
            <a:ext cx="5090160" cy="3342958"/>
          </a:xfrm>
        </p:spPr>
        <p:txBody>
          <a:bodyPr>
            <a:normAutofit/>
          </a:bodyPr>
          <a:lstStyle/>
          <a:p>
            <a:r>
              <a:rPr lang="en-US" b="1" dirty="0"/>
              <a:t>The Keys to Being President </a:t>
            </a:r>
            <a:r>
              <a:rPr lang="en-US" sz="4000" b="1" dirty="0"/>
              <a:t>Workshop #201 </a:t>
            </a:r>
          </a:p>
        </p:txBody>
      </p:sp>
      <p:sp>
        <p:nvSpPr>
          <p:cNvPr id="3" name="Subtitle 2"/>
          <p:cNvSpPr>
            <a:spLocks noGrp="1"/>
          </p:cNvSpPr>
          <p:nvPr>
            <p:ph type="subTitle" idx="1"/>
          </p:nvPr>
        </p:nvSpPr>
        <p:spPr>
          <a:xfrm>
            <a:off x="198120" y="5149108"/>
            <a:ext cx="4130040" cy="1404092"/>
          </a:xfrm>
        </p:spPr>
        <p:txBody>
          <a:bodyPr/>
          <a:lstStyle/>
          <a:p>
            <a:r>
              <a:rPr lang="en-US" dirty="0"/>
              <a:t>Susan Rupert</a:t>
            </a:r>
          </a:p>
          <a:p>
            <a:r>
              <a:rPr lang="en-US" dirty="0"/>
              <a:t>Missouri PTA </a:t>
            </a:r>
          </a:p>
          <a:p>
            <a:r>
              <a:rPr lang="en-US" dirty="0"/>
              <a:t>President 2018-2020</a:t>
            </a:r>
          </a:p>
        </p:txBody>
      </p:sp>
    </p:spTree>
    <p:extLst>
      <p:ext uri="{BB962C8B-B14F-4D97-AF65-F5344CB8AC3E}">
        <p14:creationId xmlns:p14="http://schemas.microsoft.com/office/powerpoint/2010/main" val="31553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228" y="225084"/>
            <a:ext cx="5359790" cy="1828800"/>
          </a:xfrm>
        </p:spPr>
        <p:txBody>
          <a:bodyPr>
            <a:normAutofit/>
          </a:bodyPr>
          <a:lstStyle/>
          <a:p>
            <a:r>
              <a:rPr lang="en-US" sz="6000" b="1" dirty="0"/>
              <a:t>Opportunities </a:t>
            </a:r>
            <a:br>
              <a:rPr lang="en-US" sz="3600" dirty="0"/>
            </a:br>
            <a:endParaRPr lang="en-US" sz="3600" dirty="0"/>
          </a:p>
        </p:txBody>
      </p:sp>
      <p:sp>
        <p:nvSpPr>
          <p:cNvPr id="3" name="Content Placeholder 2"/>
          <p:cNvSpPr>
            <a:spLocks noGrp="1"/>
          </p:cNvSpPr>
          <p:nvPr>
            <p:ph idx="1"/>
          </p:nvPr>
        </p:nvSpPr>
        <p:spPr>
          <a:xfrm>
            <a:off x="193964" y="3144982"/>
            <a:ext cx="4904509" cy="3380508"/>
          </a:xfrm>
        </p:spPr>
        <p:txBody>
          <a:bodyPr>
            <a:normAutofit/>
          </a:bodyPr>
          <a:lstStyle/>
          <a:p>
            <a:r>
              <a:rPr lang="en-US" dirty="0"/>
              <a:t>E-Learning Courses </a:t>
            </a:r>
          </a:p>
          <a:p>
            <a:r>
              <a:rPr lang="en-US" dirty="0"/>
              <a:t>Webinars/Conference Calls</a:t>
            </a:r>
          </a:p>
          <a:p>
            <a:r>
              <a:rPr lang="en-US" dirty="0"/>
              <a:t>Schools of Information </a:t>
            </a:r>
          </a:p>
          <a:p>
            <a:r>
              <a:rPr lang="en-US" dirty="0"/>
              <a:t>Regional Training</a:t>
            </a:r>
          </a:p>
          <a:p>
            <a:r>
              <a:rPr lang="en-US" dirty="0"/>
              <a:t>State Convention</a:t>
            </a:r>
          </a:p>
          <a:p>
            <a:r>
              <a:rPr lang="en-US" dirty="0"/>
              <a:t>National Convention </a:t>
            </a:r>
          </a:p>
          <a:p>
            <a:endParaRPr lang="en-US" dirty="0"/>
          </a:p>
        </p:txBody>
      </p:sp>
      <p:sp>
        <p:nvSpPr>
          <p:cNvPr id="4" name="Text Placeholder 3"/>
          <p:cNvSpPr>
            <a:spLocks noGrp="1"/>
          </p:cNvSpPr>
          <p:nvPr>
            <p:ph type="body" sz="half" idx="2"/>
          </p:nvPr>
        </p:nvSpPr>
        <p:spPr>
          <a:xfrm>
            <a:off x="6330462" y="1758462"/>
            <a:ext cx="5667573" cy="2841673"/>
          </a:xfrm>
        </p:spPr>
        <p:txBody>
          <a:bodyPr>
            <a:normAutofit fontScale="92500" lnSpcReduction="10000"/>
          </a:bodyPr>
          <a:lstStyle/>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500" dirty="0"/>
              <a:t>Certified Leaders Project</a:t>
            </a:r>
          </a:p>
          <a:p>
            <a:pPr marL="285750" indent="-285750">
              <a:buFont typeface="Arial" panose="020B0604020202020204" pitchFamily="34" charset="0"/>
              <a:buChar char="•"/>
            </a:pPr>
            <a:r>
              <a:rPr lang="en-US" sz="3500" dirty="0" err="1"/>
              <a:t>AtLaw</a:t>
            </a:r>
            <a:r>
              <a:rPr lang="en-US" sz="3500" dirty="0"/>
              <a:t> Award</a:t>
            </a:r>
          </a:p>
          <a:p>
            <a:pPr marL="285750" indent="-285750">
              <a:buFont typeface="Arial" panose="020B0604020202020204" pitchFamily="34" charset="0"/>
              <a:buChar char="•"/>
            </a:pPr>
            <a:r>
              <a:rPr lang="en-US" sz="3500" dirty="0"/>
              <a:t>Advanced Leaders Project</a:t>
            </a:r>
          </a:p>
          <a:p>
            <a:pPr marL="285750" indent="-285750">
              <a:buFont typeface="Arial" panose="020B0604020202020204" pitchFamily="34" charset="0"/>
              <a:buChar char="•"/>
            </a:pPr>
            <a:r>
              <a:rPr lang="en-US" sz="3500" dirty="0"/>
              <a:t>State Board Positions </a:t>
            </a:r>
          </a:p>
          <a:p>
            <a:r>
              <a:rPr lang="en-US" dirty="0"/>
              <a:t> </a:t>
            </a:r>
          </a:p>
        </p:txBody>
      </p:sp>
      <p:pic>
        <p:nvPicPr>
          <p:cNvPr id="1026" name="Picture 2" descr="Annual National PTA Convention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982" y="4467225"/>
            <a:ext cx="7636163" cy="2390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963" y="112543"/>
            <a:ext cx="5067354" cy="2574386"/>
          </a:xfrm>
          <a:prstGeom prst="rect">
            <a:avLst/>
          </a:prstGeom>
        </p:spPr>
      </p:pic>
    </p:spTree>
    <p:extLst>
      <p:ext uri="{BB962C8B-B14F-4D97-AF65-F5344CB8AC3E}">
        <p14:creationId xmlns:p14="http://schemas.microsoft.com/office/powerpoint/2010/main" val="2124297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57199"/>
            <a:ext cx="4223385" cy="2159391"/>
          </a:xfrm>
        </p:spPr>
        <p:txBody>
          <a:bodyPr>
            <a:normAutofit/>
          </a:bodyPr>
          <a:lstStyle/>
          <a:p>
            <a:r>
              <a:rPr lang="en-US" sz="6600" b="1" dirty="0"/>
              <a:t>Yourself</a:t>
            </a:r>
            <a:br>
              <a:rPr lang="en-US" sz="6600" dirty="0"/>
            </a:br>
            <a:endParaRPr lang="en-US" sz="6600" dirty="0"/>
          </a:p>
        </p:txBody>
      </p:sp>
      <p:pic>
        <p:nvPicPr>
          <p:cNvPr id="8" name="Content Placeholder 6" descr="Original file ‎ (SVG file, nominally 64 × 64 pixels, fil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452" y="2219460"/>
            <a:ext cx="5001594" cy="4265746"/>
          </a:xfrm>
        </p:spPr>
      </p:pic>
      <p:pic>
        <p:nvPicPr>
          <p:cNvPr id="9" name="Picture 2" descr="Image result for I am"/>
          <p:cNvPicPr>
            <a:picLocks noChangeAspect="1" noChangeArrowheads="1"/>
          </p:cNvPicPr>
          <p:nvPr/>
        </p:nvPicPr>
        <p:blipFill rotWithShape="1">
          <a:blip r:embed="rId4">
            <a:extLst>
              <a:ext uri="{28A0092B-C50C-407E-A947-70E740481C1C}">
                <a14:useLocalDpi xmlns:a14="http://schemas.microsoft.com/office/drawing/2010/main" val="0"/>
              </a:ext>
            </a:extLst>
          </a:blip>
          <a:srcRect b="8859"/>
          <a:stretch/>
        </p:blipFill>
        <p:spPr bwMode="auto">
          <a:xfrm>
            <a:off x="6300788" y="639102"/>
            <a:ext cx="5400675" cy="540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5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 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4395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86849" y="1457325"/>
            <a:ext cx="2957513" cy="4154984"/>
          </a:xfrm>
          <a:prstGeom prst="rect">
            <a:avLst/>
          </a:prstGeom>
          <a:noFill/>
        </p:spPr>
        <p:txBody>
          <a:bodyPr wrap="square" rtlCol="0">
            <a:spAutoFit/>
          </a:bodyPr>
          <a:lstStyle/>
          <a:p>
            <a:r>
              <a:rPr lang="en-US" sz="4400" dirty="0"/>
              <a:t>What words will you select to shape your reality as President?</a:t>
            </a:r>
          </a:p>
        </p:txBody>
      </p:sp>
    </p:spTree>
    <p:extLst>
      <p:ext uri="{BB962C8B-B14F-4D97-AF65-F5344CB8AC3E}">
        <p14:creationId xmlns:p14="http://schemas.microsoft.com/office/powerpoint/2010/main" val="32201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746" y="365124"/>
            <a:ext cx="3191818" cy="1978025"/>
          </a:xfrm>
        </p:spPr>
        <p:txBody>
          <a:bodyPr>
            <a:normAutofit fontScale="90000"/>
          </a:bodyPr>
          <a:lstStyle/>
          <a:p>
            <a:r>
              <a:rPr lang="en-US" sz="6600" b="1" dirty="0"/>
              <a:t>Your Approach </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t="22564" r="-122" b="10974"/>
          <a:stretch/>
        </p:blipFill>
        <p:spPr>
          <a:xfrm>
            <a:off x="3357563" y="365124"/>
            <a:ext cx="4875553" cy="610711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5989" b="20442"/>
          <a:stretch/>
        </p:blipFill>
        <p:spPr>
          <a:xfrm>
            <a:off x="8421133" y="171450"/>
            <a:ext cx="3641034" cy="41148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7867" r="662" b="18275"/>
          <a:stretch/>
        </p:blipFill>
        <p:spPr>
          <a:xfrm>
            <a:off x="165745" y="2951358"/>
            <a:ext cx="2820371" cy="3727939"/>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482" t="26400" r="-1482" b="26261"/>
          <a:stretch/>
        </p:blipFill>
        <p:spPr>
          <a:xfrm>
            <a:off x="8901113" y="4532032"/>
            <a:ext cx="3003891" cy="2147265"/>
          </a:xfrm>
          <a:prstGeom prst="rect">
            <a:avLst/>
          </a:prstGeom>
        </p:spPr>
      </p:pic>
    </p:spTree>
    <p:extLst>
      <p:ext uri="{BB962C8B-B14F-4D97-AF65-F5344CB8AC3E}">
        <p14:creationId xmlns:p14="http://schemas.microsoft.com/office/powerpoint/2010/main" val="142955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54" y="365125"/>
            <a:ext cx="11171346" cy="1325563"/>
          </a:xfrm>
        </p:spPr>
        <p:txBody>
          <a:bodyPr>
            <a:normAutofit/>
          </a:bodyPr>
          <a:lstStyle/>
          <a:p>
            <a:r>
              <a:rPr lang="en-US" sz="5400" b="1" dirty="0"/>
              <a:t>Educate Yourself – be the PTA guru!  </a:t>
            </a:r>
          </a:p>
        </p:txBody>
      </p:sp>
      <p:sp>
        <p:nvSpPr>
          <p:cNvPr id="4" name="Content Placeholder 3"/>
          <p:cNvSpPr>
            <a:spLocks noGrp="1"/>
          </p:cNvSpPr>
          <p:nvPr>
            <p:ph sz="half" idx="2"/>
          </p:nvPr>
        </p:nvSpPr>
        <p:spPr>
          <a:xfrm>
            <a:off x="5387926" y="1690688"/>
            <a:ext cx="5839264" cy="4351338"/>
          </a:xfrm>
        </p:spPr>
        <p:txBody>
          <a:bodyPr/>
          <a:lstStyle/>
          <a:p>
            <a:r>
              <a:rPr lang="en-US" dirty="0"/>
              <a:t>Unit Bylaws &amp; Standing Rules</a:t>
            </a:r>
          </a:p>
          <a:p>
            <a:r>
              <a:rPr lang="en-US" dirty="0"/>
              <a:t>Basic Parliamentary Procedure </a:t>
            </a:r>
          </a:p>
          <a:p>
            <a:r>
              <a:rPr lang="en-US" dirty="0"/>
              <a:t>Meeting Agenda</a:t>
            </a:r>
          </a:p>
          <a:p>
            <a:r>
              <a:rPr lang="en-US" dirty="0"/>
              <a:t>Good Standing </a:t>
            </a:r>
          </a:p>
          <a:p>
            <a:r>
              <a:rPr lang="en-US" dirty="0"/>
              <a:t>Local Leader Kit </a:t>
            </a:r>
          </a:p>
          <a:p>
            <a:r>
              <a:rPr lang="en-US" dirty="0"/>
              <a:t>E-learning courses</a:t>
            </a:r>
          </a:p>
          <a:p>
            <a:r>
              <a:rPr lang="en-US" dirty="0"/>
              <a:t>Workshops</a:t>
            </a:r>
          </a:p>
          <a:p>
            <a:r>
              <a:rPr lang="en-US" dirty="0"/>
              <a:t>Websites</a:t>
            </a:r>
          </a:p>
        </p:txBody>
      </p:sp>
      <p:pic>
        <p:nvPicPr>
          <p:cNvPr id="5" name="Content Placeholder 6" descr="LOGOPEDIA Y EDUCACIÓN: RUTA LÉXICA Y RUTA FONOLÓGICA DE LA ..."/>
          <p:cNvPicPr>
            <a:picLocks noGrp="1" noChangeAspect="1"/>
          </p:cNvPicPr>
          <p:nvPr>
            <p:ph sz="half" idx="1"/>
          </p:nvPr>
        </p:nvPicPr>
        <p:blipFill>
          <a:blip r:embed="rId3">
            <a:extLst>
              <a:ext uri="{28A0092B-C50C-407E-A947-70E740481C1C}">
                <a14:useLocalDpi xmlns:a14="http://schemas.microsoft.com/office/drawing/2010/main" val="0"/>
              </a:ext>
            </a:extLst>
          </a:blip>
          <a:srcRect l="2508" r="2508"/>
          <a:stretch>
            <a:fillRect/>
          </a:stretch>
        </p:blipFill>
        <p:spPr>
          <a:xfrm>
            <a:off x="182454" y="2370101"/>
            <a:ext cx="4523613" cy="3571875"/>
          </a:xfrm>
        </p:spPr>
      </p:pic>
    </p:spTree>
    <p:extLst>
      <p:ext uri="{BB962C8B-B14F-4D97-AF65-F5344CB8AC3E}">
        <p14:creationId xmlns:p14="http://schemas.microsoft.com/office/powerpoint/2010/main" val="2079922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gagement Archives - Redes&amp;Mark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3043238"/>
            <a:ext cx="11815763" cy="3814762"/>
          </a:xfrm>
          <a:prstGeom prst="rect">
            <a:avLst/>
          </a:prstGeom>
        </p:spPr>
      </p:pic>
      <p:pic>
        <p:nvPicPr>
          <p:cNvPr id="5" name="Picture 4"/>
          <p:cNvPicPr>
            <a:picLocks noChangeAspect="1"/>
          </p:cNvPicPr>
          <p:nvPr/>
        </p:nvPicPr>
        <p:blipFill>
          <a:blip r:embed="rId4"/>
          <a:stretch>
            <a:fillRect/>
          </a:stretch>
        </p:blipFill>
        <p:spPr>
          <a:xfrm>
            <a:off x="10761992" y="188202"/>
            <a:ext cx="1430008" cy="1204914"/>
          </a:xfrm>
          <a:prstGeom prst="rect">
            <a:avLst/>
          </a:prstGeom>
        </p:spPr>
      </p:pic>
      <p:pic>
        <p:nvPicPr>
          <p:cNvPr id="6" name="Picture 5"/>
          <p:cNvPicPr>
            <a:picLocks noChangeAspect="1"/>
          </p:cNvPicPr>
          <p:nvPr/>
        </p:nvPicPr>
        <p:blipFill>
          <a:blip r:embed="rId5"/>
          <a:stretch>
            <a:fillRect/>
          </a:stretch>
        </p:blipFill>
        <p:spPr>
          <a:xfrm>
            <a:off x="8413184" y="2232478"/>
            <a:ext cx="1263319" cy="1238250"/>
          </a:xfrm>
          <a:prstGeom prst="rect">
            <a:avLst/>
          </a:prstGeom>
        </p:spPr>
      </p:pic>
      <p:pic>
        <p:nvPicPr>
          <p:cNvPr id="7" name="Picture 6"/>
          <p:cNvPicPr>
            <a:picLocks noChangeAspect="1"/>
          </p:cNvPicPr>
          <p:nvPr/>
        </p:nvPicPr>
        <p:blipFill>
          <a:blip r:embed="rId6"/>
          <a:stretch>
            <a:fillRect/>
          </a:stretch>
        </p:blipFill>
        <p:spPr>
          <a:xfrm>
            <a:off x="9238352" y="857931"/>
            <a:ext cx="1628775" cy="1181100"/>
          </a:xfrm>
          <a:prstGeom prst="rect">
            <a:avLst/>
          </a:prstGeom>
        </p:spPr>
      </p:pic>
      <p:pic>
        <p:nvPicPr>
          <p:cNvPr id="8" name="Picture 7"/>
          <p:cNvPicPr>
            <a:picLocks noChangeAspect="1"/>
          </p:cNvPicPr>
          <p:nvPr/>
        </p:nvPicPr>
        <p:blipFill>
          <a:blip r:embed="rId7"/>
          <a:stretch>
            <a:fillRect/>
          </a:stretch>
        </p:blipFill>
        <p:spPr>
          <a:xfrm>
            <a:off x="10825163" y="2495610"/>
            <a:ext cx="1133475" cy="113347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1460" y="262023"/>
            <a:ext cx="1824037" cy="1824037"/>
          </a:xfrm>
          <a:prstGeom prst="rect">
            <a:avLst/>
          </a:prstGeom>
        </p:spPr>
      </p:pic>
      <p:pic>
        <p:nvPicPr>
          <p:cNvPr id="10" name="Picture 9"/>
          <p:cNvPicPr>
            <a:picLocks noChangeAspect="1"/>
          </p:cNvPicPr>
          <p:nvPr/>
        </p:nvPicPr>
        <p:blipFill rotWithShape="1">
          <a:blip r:embed="rId9"/>
          <a:srcRect l="12663" t="2560" r="39058" b="12030"/>
          <a:stretch/>
        </p:blipFill>
        <p:spPr>
          <a:xfrm>
            <a:off x="150648" y="101317"/>
            <a:ext cx="2845237" cy="1984743"/>
          </a:xfrm>
          <a:prstGeom prst="rect">
            <a:avLst/>
          </a:prstGeom>
        </p:spPr>
      </p:pic>
      <p:pic>
        <p:nvPicPr>
          <p:cNvPr id="11" name="Picture 10"/>
          <p:cNvPicPr>
            <a:picLocks noChangeAspect="1"/>
          </p:cNvPicPr>
          <p:nvPr/>
        </p:nvPicPr>
        <p:blipFill>
          <a:blip r:embed="rId10"/>
          <a:stretch>
            <a:fillRect/>
          </a:stretch>
        </p:blipFill>
        <p:spPr>
          <a:xfrm>
            <a:off x="3333956" y="545437"/>
            <a:ext cx="3329433" cy="1257208"/>
          </a:xfrm>
          <a:prstGeom prst="rect">
            <a:avLst/>
          </a:prstGeom>
        </p:spPr>
      </p:pic>
    </p:spTree>
    <p:extLst>
      <p:ext uri="{BB962C8B-B14F-4D97-AF65-F5344CB8AC3E}">
        <p14:creationId xmlns:p14="http://schemas.microsoft.com/office/powerpoint/2010/main" val="375070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50" y="365125"/>
            <a:ext cx="5734050" cy="1325563"/>
          </a:xfrm>
        </p:spPr>
        <p:txBody>
          <a:bodyPr>
            <a:noAutofit/>
          </a:bodyPr>
          <a:lstStyle/>
          <a:p>
            <a:r>
              <a:rPr lang="en-US" sz="6000" b="1" dirty="0"/>
              <a:t>Embrace this time</a:t>
            </a:r>
            <a:endParaRPr lang="en-US" sz="6000" dirty="0"/>
          </a:p>
        </p:txBody>
      </p:sp>
      <p:pic>
        <p:nvPicPr>
          <p:cNvPr id="2050" name="Picture 2" descr="Image result for quote about training is an investment in your employees"/>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285749" y="2114550"/>
            <a:ext cx="6057899"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7158037" y="465138"/>
            <a:ext cx="4114799" cy="6042377"/>
          </a:xfrm>
        </p:spPr>
        <p:txBody>
          <a:bodyPr/>
          <a:lstStyle/>
          <a:p>
            <a:r>
              <a:rPr lang="en-US" dirty="0"/>
              <a:t>Important role in your community</a:t>
            </a:r>
          </a:p>
          <a:p>
            <a:r>
              <a:rPr lang="en-US" dirty="0"/>
              <a:t>Exciting opportunity to make a difference</a:t>
            </a:r>
          </a:p>
          <a:p>
            <a:r>
              <a:rPr lang="en-US" dirty="0"/>
              <a:t>Help implement PTA’s mission </a:t>
            </a:r>
          </a:p>
        </p:txBody>
      </p:sp>
      <p:sp>
        <p:nvSpPr>
          <p:cNvPr id="3" name="Rectangle 2"/>
          <p:cNvSpPr/>
          <p:nvPr/>
        </p:nvSpPr>
        <p:spPr>
          <a:xfrm>
            <a:off x="7729539" y="2114550"/>
            <a:ext cx="4071936" cy="3477875"/>
          </a:xfrm>
          <a:prstGeom prst="rect">
            <a:avLst/>
          </a:prstGeom>
        </p:spPr>
        <p:txBody>
          <a:bodyPr wrap="square">
            <a:spAutoFit/>
          </a:bodyPr>
          <a:lstStyle/>
          <a:p>
            <a:pPr fontAlgn="base"/>
            <a:endParaRPr lang="en-US" sz="2400" b="1" dirty="0"/>
          </a:p>
          <a:p>
            <a:pPr fontAlgn="base"/>
            <a:endParaRPr lang="en-US" sz="2400" b="1" dirty="0"/>
          </a:p>
          <a:p>
            <a:pPr fontAlgn="base"/>
            <a:endParaRPr lang="en-US" sz="2400" b="1" dirty="0"/>
          </a:p>
          <a:p>
            <a:pPr fontAlgn="base"/>
            <a:endParaRPr lang="en-US" sz="2400" b="1" dirty="0"/>
          </a:p>
          <a:p>
            <a:pPr fontAlgn="base"/>
            <a:endParaRPr lang="en-US" sz="2400" b="1" dirty="0"/>
          </a:p>
          <a:p>
            <a:pPr fontAlgn="base"/>
            <a:r>
              <a:rPr lang="en-US" sz="2800" b="1" dirty="0"/>
              <a:t>Every Child. One Voice.</a:t>
            </a:r>
          </a:p>
          <a:p>
            <a:pPr fontAlgn="base"/>
            <a:r>
              <a:rPr lang="en-US" dirty="0"/>
              <a:t>PTA's mission is to make every child’s potential a reality by engaging and empowering families and communities to advocate for all children</a:t>
            </a:r>
          </a:p>
        </p:txBody>
      </p:sp>
    </p:spTree>
    <p:extLst>
      <p:ext uri="{BB962C8B-B14F-4D97-AF65-F5344CB8AC3E}">
        <p14:creationId xmlns:p14="http://schemas.microsoft.com/office/powerpoint/2010/main" val="21896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5143500" cy="3486150"/>
          </a:xfrm>
        </p:spPr>
        <p:txBody>
          <a:bodyPr>
            <a:noAutofit/>
          </a:bodyPr>
          <a:lstStyle/>
          <a:p>
            <a:r>
              <a:rPr lang="en-US" sz="6600" b="1" dirty="0"/>
              <a:t>Thank you!!!</a:t>
            </a:r>
            <a:endParaRPr lang="en-US" sz="6600" dirty="0"/>
          </a:p>
        </p:txBody>
      </p:sp>
      <p:pic>
        <p:nvPicPr>
          <p:cNvPr id="5" name="Picture 2" descr="Image result for self investment quote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972175" y="457201"/>
            <a:ext cx="5900737" cy="541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2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583"/>
            <a:ext cx="10515600" cy="1325563"/>
          </a:xfrm>
        </p:spPr>
        <p:txBody>
          <a:bodyPr>
            <a:noAutofit/>
          </a:bodyPr>
          <a:lstStyle/>
          <a:p>
            <a:br>
              <a:rPr lang="en-US" b="1" dirty="0"/>
            </a:br>
            <a:br>
              <a:rPr lang="en-US" b="1" dirty="0"/>
            </a:br>
            <a:r>
              <a:rPr lang="en-US" sz="5400" b="1" dirty="0"/>
              <a:t>I have been just elected president! </a:t>
            </a:r>
            <a:br>
              <a:rPr lang="en-US" sz="5400" b="1" dirty="0"/>
            </a:br>
            <a:br>
              <a:rPr lang="en-US" sz="5400" b="1" dirty="0"/>
            </a:br>
            <a:endParaRPr lang="en-US" sz="5400" b="1" dirty="0"/>
          </a:p>
        </p:txBody>
      </p:sp>
      <p:pic>
        <p:nvPicPr>
          <p:cNvPr id="5" name="Content Placeholder 4" descr="What Happens When Technology Fails? 3 Work-Arounds | Ask a ..."/>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4669311" cy="4351338"/>
          </a:xfrm>
        </p:spPr>
      </p:pic>
      <p:sp>
        <p:nvSpPr>
          <p:cNvPr id="4" name="Content Placeholder 3"/>
          <p:cNvSpPr>
            <a:spLocks noGrp="1"/>
          </p:cNvSpPr>
          <p:nvPr>
            <p:ph sz="half" idx="2"/>
          </p:nvPr>
        </p:nvSpPr>
        <p:spPr>
          <a:xfrm>
            <a:off x="6172200" y="2563091"/>
            <a:ext cx="5181600" cy="3613872"/>
          </a:xfrm>
        </p:spPr>
        <p:txBody>
          <a:bodyPr/>
          <a:lstStyle/>
          <a:p>
            <a:r>
              <a:rPr lang="en-US" dirty="0"/>
              <a:t>What does this mean?</a:t>
            </a:r>
          </a:p>
          <a:p>
            <a:r>
              <a:rPr lang="en-US" dirty="0"/>
              <a:t>What do I have to do?</a:t>
            </a:r>
          </a:p>
          <a:p>
            <a:r>
              <a:rPr lang="en-US" dirty="0"/>
              <a:t>What are my responsibilities?</a:t>
            </a:r>
          </a:p>
          <a:p>
            <a:r>
              <a:rPr lang="en-US" dirty="0"/>
              <a:t>Where do I get help?</a:t>
            </a:r>
          </a:p>
          <a:p>
            <a:endParaRPr lang="en-US" dirty="0"/>
          </a:p>
          <a:p>
            <a:pPr marL="0" indent="0">
              <a:buNone/>
            </a:pPr>
            <a:r>
              <a:rPr lang="en-US" sz="4400" dirty="0"/>
              <a:t>What did I say yes to?</a:t>
            </a:r>
          </a:p>
        </p:txBody>
      </p:sp>
    </p:spTree>
    <p:extLst>
      <p:ext uri="{BB962C8B-B14F-4D97-AF65-F5344CB8AC3E}">
        <p14:creationId xmlns:p14="http://schemas.microsoft.com/office/powerpoint/2010/main" val="302056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Don’t panic!</a:t>
            </a:r>
          </a:p>
        </p:txBody>
      </p:sp>
      <p:sp>
        <p:nvSpPr>
          <p:cNvPr id="6" name="Text Placeholder 5"/>
          <p:cNvSpPr>
            <a:spLocks noGrp="1"/>
          </p:cNvSpPr>
          <p:nvPr>
            <p:ph type="body" idx="1"/>
          </p:nvPr>
        </p:nvSpPr>
        <p:spPr/>
        <p:txBody>
          <a:bodyPr>
            <a:normAutofit/>
          </a:bodyPr>
          <a:lstStyle/>
          <a:p>
            <a:r>
              <a:rPr lang="en-US" sz="3600" dirty="0"/>
              <a:t>Breath and relax</a:t>
            </a:r>
          </a:p>
        </p:txBody>
      </p:sp>
      <p:pic>
        <p:nvPicPr>
          <p:cNvPr id="5" name="Content Placeholder 4" descr="File:Love &lt;strong&gt;Coffee&lt;/strong&gt;.jpg - Wikipedi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9788" y="2505075"/>
            <a:ext cx="5157787" cy="3684588"/>
          </a:xfrm>
          <a:effectLst>
            <a:glow rad="63500">
              <a:schemeClr val="accent3">
                <a:satMod val="175000"/>
                <a:alpha val="40000"/>
              </a:schemeClr>
            </a:glow>
            <a:softEdge rad="635000"/>
          </a:effectLst>
        </p:spPr>
      </p:pic>
      <p:sp>
        <p:nvSpPr>
          <p:cNvPr id="7" name="Text Placeholder 6"/>
          <p:cNvSpPr>
            <a:spLocks noGrp="1"/>
          </p:cNvSpPr>
          <p:nvPr>
            <p:ph type="body" sz="quarter" idx="3"/>
          </p:nvPr>
        </p:nvSpPr>
        <p:spPr/>
        <p:txBody>
          <a:bodyPr>
            <a:normAutofit/>
          </a:bodyPr>
          <a:lstStyle/>
          <a:p>
            <a:r>
              <a:rPr lang="en-US" sz="3600" dirty="0"/>
              <a:t>Keys to Success </a:t>
            </a:r>
          </a:p>
        </p:txBody>
      </p:sp>
      <p:pic>
        <p:nvPicPr>
          <p:cNvPr id="11" name="Content Placeholder 10" descr="Mis reflexiones sobre Presentaciones Eficaces"/>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307402" y="2505075"/>
            <a:ext cx="4912784" cy="3684588"/>
          </a:xfrm>
          <a:effectLst>
            <a:glow rad="101600">
              <a:schemeClr val="accent3">
                <a:satMod val="175000"/>
                <a:alpha val="40000"/>
              </a:schemeClr>
            </a:glow>
          </a:effectLst>
        </p:spPr>
        <p:style>
          <a:lnRef idx="0">
            <a:scrgbClr r="0" g="0" b="0"/>
          </a:lnRef>
          <a:fillRef idx="1001">
            <a:schemeClr val="dk2"/>
          </a:fillRef>
          <a:effectRef idx="0">
            <a:scrgbClr r="0" g="0" b="0"/>
          </a:effectRef>
          <a:fontRef idx="major"/>
        </p:style>
      </p:pic>
    </p:spTree>
    <p:extLst>
      <p:ext uri="{BB962C8B-B14F-4D97-AF65-F5344CB8AC3E}">
        <p14:creationId xmlns:p14="http://schemas.microsoft.com/office/powerpoint/2010/main" val="145124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57199"/>
            <a:ext cx="5098473" cy="3006437"/>
          </a:xfrm>
        </p:spPr>
        <p:txBody>
          <a:bodyPr>
            <a:normAutofit fontScale="90000"/>
          </a:bodyPr>
          <a:lstStyle/>
          <a:p>
            <a:r>
              <a:rPr lang="en-US" sz="5400" b="1" dirty="0"/>
              <a:t>Know the organization you are representing</a:t>
            </a:r>
            <a:br>
              <a:rPr lang="en-US" sz="5400" dirty="0">
                <a:latin typeface="+mn-lt"/>
              </a:rPr>
            </a:br>
            <a:endParaRPr lang="en-US" sz="5400" b="1" dirty="0">
              <a:latin typeface="+mn-lt"/>
            </a:endParaRPr>
          </a:p>
        </p:txBody>
      </p:sp>
      <p:pic>
        <p:nvPicPr>
          <p:cNvPr id="7" name="Content Placeholder 6" descr="Original file ‎ (SVG file, nominally 64 × 64 pixels, file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759" b="6759"/>
          <a:stretch>
            <a:fillRect/>
          </a:stretch>
        </p:blipFill>
        <p:spPr>
          <a:xfrm>
            <a:off x="297657" y="2867891"/>
            <a:ext cx="5216452" cy="3810000"/>
          </a:xfrm>
        </p:spPr>
      </p:pic>
      <p:sp>
        <p:nvSpPr>
          <p:cNvPr id="10" name="Text Placeholder 9"/>
          <p:cNvSpPr>
            <a:spLocks noGrp="1"/>
          </p:cNvSpPr>
          <p:nvPr>
            <p:ph type="body" sz="quarter" idx="4294967295"/>
          </p:nvPr>
        </p:nvSpPr>
        <p:spPr>
          <a:xfrm>
            <a:off x="6414654" y="96982"/>
            <a:ext cx="4765963" cy="2313709"/>
          </a:xfrm>
        </p:spPr>
        <p:txBody>
          <a:bodyPr>
            <a:noAutofit/>
          </a:bodyPr>
          <a:lstStyle/>
          <a:p>
            <a:pPr>
              <a:buFont typeface="Wingdings" panose="05000000000000000000" pitchFamily="2" charset="2"/>
              <a:buChar char="Ø"/>
            </a:pPr>
            <a:r>
              <a:rPr lang="en-US" sz="3200" dirty="0"/>
              <a:t>National PTA</a:t>
            </a:r>
          </a:p>
          <a:p>
            <a:pPr>
              <a:buFont typeface="Wingdings" panose="05000000000000000000" pitchFamily="2" charset="2"/>
              <a:buChar char="Ø"/>
            </a:pPr>
            <a:r>
              <a:rPr lang="en-US" sz="3200" dirty="0"/>
              <a:t>Missouri PTA</a:t>
            </a:r>
          </a:p>
          <a:p>
            <a:pPr>
              <a:buFont typeface="Wingdings" panose="05000000000000000000" pitchFamily="2" charset="2"/>
              <a:buChar char="Ø"/>
            </a:pPr>
            <a:r>
              <a:rPr lang="en-US" sz="3200" dirty="0"/>
              <a:t>Council </a:t>
            </a:r>
          </a:p>
          <a:p>
            <a:pPr>
              <a:buFont typeface="Wingdings" panose="05000000000000000000" pitchFamily="2" charset="2"/>
              <a:buChar char="Ø"/>
            </a:pPr>
            <a:r>
              <a:rPr lang="en-US" sz="3200" dirty="0"/>
              <a:t>Local Unit  </a:t>
            </a:r>
          </a:p>
        </p:txBody>
      </p:sp>
      <p:sp>
        <p:nvSpPr>
          <p:cNvPr id="4" name="Content Placeholder 3"/>
          <p:cNvSpPr>
            <a:spLocks noGrp="1"/>
          </p:cNvSpPr>
          <p:nvPr>
            <p:ph sz="quarter" idx="4294967295"/>
          </p:nvPr>
        </p:nvSpPr>
        <p:spPr>
          <a:xfrm>
            <a:off x="8007928" y="2867891"/>
            <a:ext cx="3422073" cy="3810000"/>
          </a:xfrm>
        </p:spPr>
        <p:txBody>
          <a:bodyPr>
            <a:normAutofit lnSpcReduction="10000"/>
          </a:bodyPr>
          <a:lstStyle/>
          <a:p>
            <a:r>
              <a:rPr lang="en-US" dirty="0"/>
              <a:t>Who, When &amp; Why  </a:t>
            </a:r>
          </a:p>
          <a:p>
            <a:r>
              <a:rPr lang="en-US" dirty="0"/>
              <a:t>Accomplishments</a:t>
            </a:r>
          </a:p>
          <a:p>
            <a:r>
              <a:rPr lang="en-US" dirty="0"/>
              <a:t>Goals</a:t>
            </a:r>
          </a:p>
          <a:p>
            <a:pPr marL="0" indent="0">
              <a:buNone/>
            </a:pPr>
            <a:endParaRPr lang="en-US" sz="1800" dirty="0"/>
          </a:p>
          <a:p>
            <a:pPr marL="0" indent="0">
              <a:buNone/>
            </a:pPr>
            <a:r>
              <a:rPr lang="en-US" sz="3200" b="1" dirty="0"/>
              <a:t>Benefits:  </a:t>
            </a:r>
          </a:p>
          <a:p>
            <a:r>
              <a:rPr lang="en-US" dirty="0"/>
              <a:t>Better resource</a:t>
            </a:r>
          </a:p>
          <a:p>
            <a:r>
              <a:rPr lang="en-US" dirty="0"/>
              <a:t>Connected</a:t>
            </a:r>
          </a:p>
          <a:p>
            <a:r>
              <a:rPr lang="en-US" dirty="0"/>
              <a:t>Passionate </a:t>
            </a:r>
          </a:p>
          <a:p>
            <a:pPr marL="0" indent="0">
              <a:buNone/>
            </a:pPr>
            <a:endParaRPr lang="en-US" sz="2000" dirty="0"/>
          </a:p>
        </p:txBody>
      </p:sp>
    </p:spTree>
    <p:extLst>
      <p:ext uri="{BB962C8B-B14F-4D97-AF65-F5344CB8AC3E}">
        <p14:creationId xmlns:p14="http://schemas.microsoft.com/office/powerpoint/2010/main" val="214661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72600" cy="1325563"/>
          </a:xfrm>
        </p:spPr>
        <p:txBody>
          <a:bodyPr/>
          <a:lstStyle/>
          <a:p>
            <a:r>
              <a:rPr lang="en-US" b="1" dirty="0"/>
              <a:t>PTA 101 </a:t>
            </a:r>
            <a:br>
              <a:rPr lang="en-US" b="1" dirty="0"/>
            </a:br>
            <a:r>
              <a:rPr lang="en-US" b="1" dirty="0"/>
              <a:t>The History of Our Organization</a:t>
            </a:r>
            <a:endParaRPr lang="en-US" dirty="0"/>
          </a:p>
        </p:txBody>
      </p:sp>
      <p:sp>
        <p:nvSpPr>
          <p:cNvPr id="7" name="Content Placeholder 6"/>
          <p:cNvSpPr>
            <a:spLocks noGrp="1"/>
          </p:cNvSpPr>
          <p:nvPr>
            <p:ph sz="half" idx="1"/>
          </p:nvPr>
        </p:nvSpPr>
        <p:spPr>
          <a:xfrm>
            <a:off x="838200" y="2285999"/>
            <a:ext cx="5181600" cy="4448101"/>
          </a:xfrm>
        </p:spPr>
        <p:txBody>
          <a:bodyPr>
            <a:normAutofit lnSpcReduction="10000"/>
          </a:bodyPr>
          <a:lstStyle/>
          <a:p>
            <a:pPr marL="0" indent="0" fontAlgn="base">
              <a:buNone/>
            </a:pPr>
            <a:r>
              <a:rPr lang="en-US" b="1" dirty="0"/>
              <a:t>Over 120 years of Advocacy!</a:t>
            </a:r>
          </a:p>
          <a:p>
            <a:pPr fontAlgn="base"/>
            <a:r>
              <a:rPr lang="en-US" dirty="0"/>
              <a:t>Kindergarten classes</a:t>
            </a:r>
          </a:p>
          <a:p>
            <a:pPr fontAlgn="base"/>
            <a:r>
              <a:rPr lang="en-US" dirty="0"/>
              <a:t>Child labor laws</a:t>
            </a:r>
          </a:p>
          <a:p>
            <a:pPr fontAlgn="base"/>
            <a:r>
              <a:rPr lang="en-US" dirty="0"/>
              <a:t>Public health service</a:t>
            </a:r>
          </a:p>
          <a:p>
            <a:pPr fontAlgn="base"/>
            <a:r>
              <a:rPr lang="en-US" dirty="0"/>
              <a:t>Hot and healthy lunch program </a:t>
            </a:r>
          </a:p>
          <a:p>
            <a:pPr fontAlgn="base"/>
            <a:r>
              <a:rPr lang="en-US" dirty="0"/>
              <a:t>Juvenile justice system</a:t>
            </a:r>
          </a:p>
          <a:p>
            <a:pPr fontAlgn="base"/>
            <a:r>
              <a:rPr lang="en-US" dirty="0"/>
              <a:t>Mandatory immunization</a:t>
            </a:r>
          </a:p>
          <a:p>
            <a:pPr fontAlgn="base"/>
            <a:r>
              <a:rPr lang="en-US" dirty="0"/>
              <a:t>Arts in Education</a:t>
            </a:r>
          </a:p>
          <a:p>
            <a:pPr fontAlgn="base"/>
            <a:r>
              <a:rPr lang="en-US" dirty="0"/>
              <a:t>School Safety</a:t>
            </a:r>
          </a:p>
          <a:p>
            <a:endParaRPr lang="en-US" dirty="0"/>
          </a:p>
        </p:txBody>
      </p:sp>
      <p:pic>
        <p:nvPicPr>
          <p:cNvPr id="1026" name="Picture 2" descr="birne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874904" y="405916"/>
            <a:ext cx="1767532" cy="2032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r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673" y="2599589"/>
            <a:ext cx="1686763" cy="1958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t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5673" y="4789539"/>
            <a:ext cx="1664539" cy="19445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tional Parent Teacher Associ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1894" y="2050907"/>
            <a:ext cx="3183466" cy="26046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09309" y="5250873"/>
            <a:ext cx="4558145" cy="1323439"/>
          </a:xfrm>
          <a:prstGeom prst="rect">
            <a:avLst/>
          </a:prstGeom>
          <a:noFill/>
        </p:spPr>
        <p:txBody>
          <a:bodyPr wrap="square" rtlCol="0">
            <a:spAutoFit/>
          </a:bodyPr>
          <a:lstStyle/>
          <a:p>
            <a:r>
              <a:rPr lang="en-US" sz="2000" i="1" dirty="0"/>
              <a:t>“The goal of the organization was to unite the forces of home, school, and community in recognizing the supreme importance of the child." </a:t>
            </a:r>
          </a:p>
        </p:txBody>
      </p:sp>
    </p:spTree>
    <p:extLst>
      <p:ext uri="{BB962C8B-B14F-4D97-AF65-F5344CB8AC3E}">
        <p14:creationId xmlns:p14="http://schemas.microsoft.com/office/powerpoint/2010/main" val="396371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691" y="104503"/>
            <a:ext cx="11887200" cy="1312533"/>
          </a:xfrm>
        </p:spPr>
        <p:txBody>
          <a:bodyPr>
            <a:noAutofit/>
          </a:bodyPr>
          <a:lstStyle/>
          <a:p>
            <a:pPr algn="ctr"/>
            <a:br>
              <a:rPr lang="en-US" b="1" dirty="0"/>
            </a:br>
            <a:r>
              <a:rPr lang="en-US" b="1" dirty="0"/>
              <a:t>PTA is the largest &amp; oldest child advocacy organization in the country </a:t>
            </a:r>
            <a:br>
              <a:rPr lang="en-US" sz="5400" b="1" dirty="0">
                <a:solidFill>
                  <a:schemeClr val="accent1">
                    <a:lumMod val="50000"/>
                  </a:schemeClr>
                </a:solidFill>
              </a:rPr>
            </a:br>
            <a:endParaRPr lang="en-US" sz="5400" b="1" dirty="0">
              <a:solidFill>
                <a:schemeClr val="accent1">
                  <a:lumMod val="50000"/>
                </a:schemeClr>
              </a:solidFill>
            </a:endParaRPr>
          </a:p>
        </p:txBody>
      </p:sp>
      <p:pic>
        <p:nvPicPr>
          <p:cNvPr id="5" name="Content Placeholder 4" descr="File:PNGedUSoutline.pn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6120" y="1690687"/>
            <a:ext cx="7823518" cy="4906055"/>
          </a:xfrm>
        </p:spPr>
      </p:pic>
      <p:sp>
        <p:nvSpPr>
          <p:cNvPr id="6" name="Rectangle 5"/>
          <p:cNvSpPr/>
          <p:nvPr/>
        </p:nvSpPr>
        <p:spPr>
          <a:xfrm>
            <a:off x="4493624" y="2967334"/>
            <a:ext cx="2416628" cy="1569660"/>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rPr>
              <a:t>PTA</a:t>
            </a:r>
          </a:p>
        </p:txBody>
      </p:sp>
      <p:pic>
        <p:nvPicPr>
          <p:cNvPr id="12" name="Picture 11"/>
          <p:cNvPicPr>
            <a:picLocks noChangeAspect="1"/>
          </p:cNvPicPr>
          <p:nvPr/>
        </p:nvPicPr>
        <p:blipFill>
          <a:blip r:embed="rId3"/>
          <a:stretch>
            <a:fillRect/>
          </a:stretch>
        </p:blipFill>
        <p:spPr>
          <a:xfrm>
            <a:off x="3674842" y="4316827"/>
            <a:ext cx="4054191" cy="493819"/>
          </a:xfrm>
          <a:prstGeom prst="rect">
            <a:avLst/>
          </a:prstGeom>
        </p:spPr>
      </p:pic>
    </p:spTree>
    <p:extLst>
      <p:ext uri="{BB962C8B-B14F-4D97-AF65-F5344CB8AC3E}">
        <p14:creationId xmlns:p14="http://schemas.microsoft.com/office/powerpoint/2010/main" val="77167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1"/>
          </p:nvPr>
        </p:nvSpPr>
        <p:spPr>
          <a:xfrm>
            <a:off x="457200" y="410844"/>
            <a:ext cx="4598126" cy="5766120"/>
          </a:xfrm>
        </p:spPr>
        <p:txBody>
          <a:bodyPr>
            <a:normAutofit fontScale="85000" lnSpcReduction="20000"/>
          </a:bodyPr>
          <a:lstStyle/>
          <a:p>
            <a:pPr marL="0" indent="0">
              <a:buNone/>
            </a:pPr>
            <a:r>
              <a:rPr lang="en-US" altLang="en-US" sz="4200" b="1" dirty="0"/>
              <a:t>Mission of PTA</a:t>
            </a:r>
            <a:br>
              <a:rPr lang="en-US" altLang="en-US" sz="4200" dirty="0">
                <a:sym typeface="Courier New" charset="0"/>
              </a:rPr>
            </a:br>
            <a:br>
              <a:rPr lang="en-US" altLang="en-US" dirty="0"/>
            </a:br>
            <a:r>
              <a:rPr lang="en-US" altLang="en-US" dirty="0"/>
              <a:t>To make every child’s potential a reality by engaging and empowering families and communities to advocate for all children.</a:t>
            </a:r>
            <a:br>
              <a:rPr lang="en-US" altLang="en-US" dirty="0"/>
            </a:br>
            <a:br>
              <a:rPr lang="en-US" altLang="en-US" dirty="0">
                <a:sym typeface="Trebushet MS" charset="0"/>
              </a:rPr>
            </a:br>
            <a:endParaRPr lang="en-US" dirty="0"/>
          </a:p>
        </p:txBody>
      </p:sp>
      <p:sp>
        <p:nvSpPr>
          <p:cNvPr id="13" name="Content Placeholder 12"/>
          <p:cNvSpPr>
            <a:spLocks noGrp="1"/>
          </p:cNvSpPr>
          <p:nvPr>
            <p:ph sz="half" idx="2"/>
          </p:nvPr>
        </p:nvSpPr>
        <p:spPr>
          <a:xfrm>
            <a:off x="6172200" y="410844"/>
            <a:ext cx="5806440" cy="6329590"/>
          </a:xfrm>
        </p:spPr>
        <p:txBody>
          <a:bodyPr>
            <a:normAutofit fontScale="85000" lnSpcReduction="20000"/>
          </a:bodyPr>
          <a:lstStyle/>
          <a:p>
            <a:pPr marL="0" lvl="0" indent="0">
              <a:buNone/>
            </a:pPr>
            <a:r>
              <a:rPr lang="en-US" sz="4200" b="1" dirty="0"/>
              <a:t>PTA Purposes</a:t>
            </a:r>
          </a:p>
          <a:p>
            <a:pPr marL="285750" lvl="0" indent="-285750">
              <a:buFont typeface="Arial" charset="0"/>
              <a:buChar char="•"/>
            </a:pPr>
            <a:r>
              <a:rPr lang="en-US" dirty="0"/>
              <a:t>To promote the welfare of children and youth in home, school, community, place of worship, and throughout the community.</a:t>
            </a:r>
          </a:p>
          <a:p>
            <a:pPr marL="285750" lvl="0" indent="-285750">
              <a:buFont typeface="Arial" charset="0"/>
              <a:buChar char="•"/>
            </a:pPr>
            <a:r>
              <a:rPr lang="en-US" dirty="0"/>
              <a:t>To raise the standards of home life.</a:t>
            </a:r>
          </a:p>
          <a:p>
            <a:pPr marL="285750" lvl="0" indent="-285750">
              <a:buFont typeface="Arial" charset="0"/>
              <a:buChar char="•"/>
            </a:pPr>
            <a:r>
              <a:rPr lang="en-US" dirty="0"/>
              <a:t>To advocate for laws that further the education, physical and mental health, welfare and safety of children and youth.</a:t>
            </a:r>
          </a:p>
          <a:p>
            <a:pPr marL="285750" lvl="0" indent="-285750">
              <a:buFont typeface="Arial" charset="0"/>
              <a:buChar char="•"/>
            </a:pPr>
            <a:r>
              <a:rPr lang="en-US" dirty="0"/>
              <a:t>To promote the collaboration and engagement of families and educators in the education of children and youth. </a:t>
            </a:r>
          </a:p>
          <a:p>
            <a:pPr marL="285750" lvl="0" indent="-285750">
              <a:buFont typeface="Arial" charset="0"/>
              <a:buChar char="•"/>
            </a:pPr>
            <a:r>
              <a:rPr lang="en-US" dirty="0"/>
              <a:t>To engage the public in united efforts to secure the physical, mental, emotional, spiritual, and social well-being of all children and youth.</a:t>
            </a:r>
          </a:p>
          <a:p>
            <a:pPr marL="285750" indent="-285750">
              <a:buFont typeface="Arial" charset="0"/>
              <a:buChar char="•"/>
            </a:pPr>
            <a:r>
              <a:rPr lang="en-US" dirty="0"/>
              <a:t>To advocate for fiscal responsibility regarding public tax dollars in public education funding.</a:t>
            </a:r>
          </a:p>
        </p:txBody>
      </p:sp>
      <p:pic>
        <p:nvPicPr>
          <p:cNvPr id="5" name="Picture 8" descr="National Parent Teacher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937598"/>
            <a:ext cx="4907182" cy="304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2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6206" y="1922615"/>
            <a:ext cx="4709990" cy="2957574"/>
          </a:xfrm>
        </p:spPr>
        <p:txBody>
          <a:bodyPr>
            <a:normAutofit/>
          </a:bodyPr>
          <a:lstStyle/>
          <a:p>
            <a:r>
              <a:rPr lang="en-US" sz="2000" dirty="0"/>
              <a:t>Since 1897, our social and policy impact  has been felt in schools, in school districts,                              in state assemblies and on Capitol Hill. </a:t>
            </a:r>
          </a:p>
          <a:p>
            <a:endParaRPr lang="en-US" sz="2000" dirty="0"/>
          </a:p>
          <a:p>
            <a:r>
              <a:rPr lang="en-US" sz="2000" dirty="0"/>
              <a:t>				</a:t>
            </a:r>
          </a:p>
          <a:p>
            <a:r>
              <a:rPr lang="en-US" sz="2000" dirty="0"/>
              <a:t>We are a  vital and relevant resource for family engagement  and student programs</a:t>
            </a:r>
          </a:p>
          <a:p>
            <a:endParaRPr lang="en-US" sz="2000" dirty="0"/>
          </a:p>
          <a:p>
            <a:endParaRPr lang="en-US" sz="2000" dirty="0"/>
          </a:p>
          <a:p>
            <a:endParaRPr lang="en-US" sz="2000" dirty="0"/>
          </a:p>
          <a:p>
            <a:endParaRPr lang="en-US" sz="2000" dirty="0"/>
          </a:p>
        </p:txBody>
      </p:sp>
      <p:pic>
        <p:nvPicPr>
          <p:cNvPr id="6" name="Picture 5" descr="File:Flag of &lt;strong&gt;Jefferson&lt;/strong&gt; &lt;strong&gt;City&lt;/strong&gt;, &lt;strong&gt;Missouri&lt;/strong&gt;.sv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752" y="2424392"/>
            <a:ext cx="3790260" cy="2915585"/>
          </a:xfrm>
          <a:prstGeom prst="rect">
            <a:avLst/>
          </a:prstGeom>
          <a:effectLst>
            <a:softEdge rad="317500"/>
          </a:effectLst>
        </p:spPr>
      </p:pic>
      <p:pic>
        <p:nvPicPr>
          <p:cNvPr id="8" name="Picture 7" descr="The Fragile X Files: The Doors on the &lt;strong&gt;Bu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006" y="190839"/>
            <a:ext cx="2543175" cy="1541352"/>
          </a:xfrm>
          <a:prstGeom prst="rect">
            <a:avLst/>
          </a:prstGeom>
          <a:effectLst>
            <a:softEdge rad="127000"/>
          </a:effectLst>
        </p:spPr>
      </p:pic>
      <p:pic>
        <p:nvPicPr>
          <p:cNvPr id="11" name="Picture 10" descr="Blooming Lovely: Any Tips On Keeping Foghorns Qui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881" y="1823479"/>
            <a:ext cx="2554835" cy="3056710"/>
          </a:xfrm>
          <a:prstGeom prst="rect">
            <a:avLst/>
          </a:prstGeom>
        </p:spPr>
      </p:pic>
      <p:pic>
        <p:nvPicPr>
          <p:cNvPr id="5" name="Content Placeholder 4" descr="U.S. honors co-founder of the Center for Plain Language ..."/>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349120" y="99068"/>
            <a:ext cx="4410618" cy="2351314"/>
          </a:xfrm>
          <a:effectLst>
            <a:softEdge rad="317500"/>
          </a:effectLst>
        </p:spPr>
      </p:pic>
      <p:pic>
        <p:nvPicPr>
          <p:cNvPr id="10" name="Picture 9" descr="Why parents support Early Childhood education - Ecedtod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206" y="99068"/>
            <a:ext cx="1828800" cy="1633122"/>
          </a:xfrm>
          <a:prstGeom prst="rect">
            <a:avLst/>
          </a:prstGeom>
        </p:spPr>
      </p:pic>
      <p:sp>
        <p:nvSpPr>
          <p:cNvPr id="3" name="TextBox 2"/>
          <p:cNvSpPr txBox="1"/>
          <p:nvPr/>
        </p:nvSpPr>
        <p:spPr>
          <a:xfrm>
            <a:off x="4023096" y="4979324"/>
            <a:ext cx="4080547" cy="923330"/>
          </a:xfrm>
          <a:prstGeom prst="rect">
            <a:avLst/>
          </a:prstGeom>
          <a:noFill/>
        </p:spPr>
        <p:txBody>
          <a:bodyPr wrap="square" rtlCol="0">
            <a:spAutoFit/>
          </a:bodyPr>
          <a:lstStyle/>
          <a:p>
            <a:r>
              <a:rPr lang="en-US" dirty="0"/>
              <a:t>Your voice—and your members' voices—are amplified when we join together as one PTA for the good of all children </a:t>
            </a:r>
          </a:p>
        </p:txBody>
      </p:sp>
      <p:pic>
        <p:nvPicPr>
          <p:cNvPr id="13" name="Picture 2" descr="https://mopta.org/wp-content/uploads/2018/03/Picture1-300x26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204" y="4581781"/>
            <a:ext cx="1735309" cy="15163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ational Parent Teacher Association"/>
          <p:cNvPicPr>
            <a:picLocks noChangeAspect="1" noChangeArrowheads="1"/>
          </p:cNvPicPr>
          <p:nvPr/>
        </p:nvPicPr>
        <p:blipFill rotWithShape="1">
          <a:blip r:embed="rId8">
            <a:extLst>
              <a:ext uri="{28A0092B-C50C-407E-A947-70E740481C1C}">
                <a14:useLocalDpi xmlns:a14="http://schemas.microsoft.com/office/drawing/2010/main" val="0"/>
              </a:ext>
            </a:extLst>
          </a:blip>
          <a:srcRect t="68620"/>
          <a:stretch/>
        </p:blipFill>
        <p:spPr bwMode="auto">
          <a:xfrm>
            <a:off x="8958522" y="5339977"/>
            <a:ext cx="2438228" cy="39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04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3512</Words>
  <Application>Microsoft Office PowerPoint</Application>
  <PresentationFormat>Widescreen</PresentationFormat>
  <Paragraphs>287</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The Keys to Being President Workshop #201 </vt:lpstr>
      <vt:lpstr>  I have been just elected president!   </vt:lpstr>
      <vt:lpstr>Don’t panic!</vt:lpstr>
      <vt:lpstr>Know the organization you are representing </vt:lpstr>
      <vt:lpstr>PTA 101  The History of Our Organization</vt:lpstr>
      <vt:lpstr> PTA is the largest &amp; oldest child advocacy organization in the country  </vt:lpstr>
      <vt:lpstr>PowerPoint Presentation</vt:lpstr>
      <vt:lpstr>PowerPoint Presentation</vt:lpstr>
      <vt:lpstr>Missouri PTA </vt:lpstr>
      <vt:lpstr>PowerPoint Presentation</vt:lpstr>
      <vt:lpstr>PowerPoint Presentation</vt:lpstr>
      <vt:lpstr>Did you Know?</vt:lpstr>
      <vt:lpstr>Seeing the Big Picture!</vt:lpstr>
      <vt:lpstr>The Expectations of the President </vt:lpstr>
      <vt:lpstr>Official responsibilities</vt:lpstr>
      <vt:lpstr>Responsibilities include: </vt:lpstr>
      <vt:lpstr>Building Relationships </vt:lpstr>
      <vt:lpstr>Training    </vt:lpstr>
      <vt:lpstr>Opportunities  </vt:lpstr>
      <vt:lpstr>Yourself </vt:lpstr>
      <vt:lpstr>PowerPoint Presentation</vt:lpstr>
      <vt:lpstr>Your Approach </vt:lpstr>
      <vt:lpstr>Educate Yourself – be the PTA guru!  </vt:lpstr>
      <vt:lpstr>PowerPoint Presentation</vt:lpstr>
      <vt:lpstr>Embrace this time</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  The Keys to Being President</dc:title>
  <dc:creator>HP</dc:creator>
  <cp:lastModifiedBy>Sarah Day</cp:lastModifiedBy>
  <cp:revision>203</cp:revision>
  <dcterms:created xsi:type="dcterms:W3CDTF">2019-02-18T03:25:27Z</dcterms:created>
  <dcterms:modified xsi:type="dcterms:W3CDTF">2019-03-05T20:12:06Z</dcterms:modified>
</cp:coreProperties>
</file>