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 id="2147483720" r:id="rId2"/>
  </p:sldMasterIdLst>
  <p:notesMasterIdLst>
    <p:notesMasterId r:id="rId19"/>
  </p:notesMasterIdLst>
  <p:handoutMasterIdLst>
    <p:handoutMasterId r:id="rId20"/>
  </p:handoutMasterIdLst>
  <p:sldIdLst>
    <p:sldId id="256" r:id="rId3"/>
    <p:sldId id="274" r:id="rId4"/>
    <p:sldId id="275" r:id="rId5"/>
    <p:sldId id="276" r:id="rId6"/>
    <p:sldId id="277" r:id="rId7"/>
    <p:sldId id="278" r:id="rId8"/>
    <p:sldId id="279" r:id="rId9"/>
    <p:sldId id="280" r:id="rId10"/>
    <p:sldId id="257" r:id="rId11"/>
    <p:sldId id="258" r:id="rId12"/>
    <p:sldId id="262" r:id="rId13"/>
    <p:sldId id="266" r:id="rId14"/>
    <p:sldId id="273" r:id="rId15"/>
    <p:sldId id="265" r:id="rId16"/>
    <p:sldId id="267" r:id="rId17"/>
    <p:sldId id="26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3FCACE6-539B-49AF-AAF9-6EF885EB764E}" type="datetimeFigureOut">
              <a:rPr lang="en-US" smtClean="0"/>
              <a:t>3/28/2019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066CC6-A432-4C41-AD09-14E173AF7F8F}" type="slidenum">
              <a:rPr lang="en-US" smtClean="0"/>
              <a:t>‹#›</a:t>
            </a:fld>
            <a:endParaRPr lang="en-US"/>
          </a:p>
        </p:txBody>
      </p:sp>
    </p:spTree>
    <p:extLst>
      <p:ext uri="{BB962C8B-B14F-4D97-AF65-F5344CB8AC3E}">
        <p14:creationId xmlns:p14="http://schemas.microsoft.com/office/powerpoint/2010/main" val="326401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39A1891-127B-43E4-9932-02E28E57C9A5}" type="datetimeFigureOut">
              <a:rPr lang="en-US" smtClean="0"/>
              <a:t>3/28/2019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4073B8A-4850-48B3-BF63-3051AE33EEDC}" type="slidenum">
              <a:rPr lang="en-US" smtClean="0"/>
              <a:t>‹#›</a:t>
            </a:fld>
            <a:endParaRPr lang="en-US"/>
          </a:p>
        </p:txBody>
      </p:sp>
    </p:spTree>
    <p:extLst>
      <p:ext uri="{BB962C8B-B14F-4D97-AF65-F5344CB8AC3E}">
        <p14:creationId xmlns:p14="http://schemas.microsoft.com/office/powerpoint/2010/main" val="1461681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High School graduates earn more than $143 per week than high school dropouts        $143 x 52 = $7,436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College graduates earn more than $336 per week more than high school graduates      $336 x 52 = $17,472</a:t>
            </a:r>
          </a:p>
          <a:p>
            <a:endParaRPr lang="en-US" dirty="0"/>
          </a:p>
        </p:txBody>
      </p:sp>
      <p:sp>
        <p:nvSpPr>
          <p:cNvPr id="4" name="Slide Number Placeholder 3"/>
          <p:cNvSpPr>
            <a:spLocks noGrp="1"/>
          </p:cNvSpPr>
          <p:nvPr>
            <p:ph type="sldNum" sz="quarter" idx="10"/>
          </p:nvPr>
        </p:nvSpPr>
        <p:spPr/>
        <p:txBody>
          <a:bodyPr/>
          <a:lstStyle/>
          <a:p>
            <a:fld id="{B4073B8A-4850-48B3-BF63-3051AE33EEDC}" type="slidenum">
              <a:rPr lang="en-US" smtClean="0"/>
              <a:t>10</a:t>
            </a:fld>
            <a:endParaRPr lang="en-US"/>
          </a:p>
        </p:txBody>
      </p:sp>
    </p:spTree>
    <p:extLst>
      <p:ext uri="{BB962C8B-B14F-4D97-AF65-F5344CB8AC3E}">
        <p14:creationId xmlns:p14="http://schemas.microsoft.com/office/powerpoint/2010/main" val="344426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colleges/universities</a:t>
            </a:r>
            <a:r>
              <a:rPr lang="en-US" baseline="0" dirty="0" smtClean="0"/>
              <a:t> have additional requirements – University of Missouri, KU, K-State require 2 foreign language credits, and 4 math credits</a:t>
            </a:r>
            <a:endParaRPr lang="en-US" dirty="0"/>
          </a:p>
        </p:txBody>
      </p:sp>
      <p:sp>
        <p:nvSpPr>
          <p:cNvPr id="4" name="Slide Number Placeholder 3"/>
          <p:cNvSpPr>
            <a:spLocks noGrp="1"/>
          </p:cNvSpPr>
          <p:nvPr>
            <p:ph type="sldNum" sz="quarter" idx="10"/>
          </p:nvPr>
        </p:nvSpPr>
        <p:spPr/>
        <p:txBody>
          <a:bodyPr/>
          <a:lstStyle/>
          <a:p>
            <a:fld id="{B4073B8A-4850-48B3-BF63-3051AE33EEDC}" type="slidenum">
              <a:rPr lang="en-US" smtClean="0"/>
              <a:t>11</a:t>
            </a:fld>
            <a:endParaRPr lang="en-US"/>
          </a:p>
        </p:txBody>
      </p:sp>
    </p:spTree>
    <p:extLst>
      <p:ext uri="{BB962C8B-B14F-4D97-AF65-F5344CB8AC3E}">
        <p14:creationId xmlns:p14="http://schemas.microsoft.com/office/powerpoint/2010/main" val="662683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Career</a:t>
            </a:r>
            <a:r>
              <a:rPr lang="en-US" baseline="0" dirty="0" smtClean="0"/>
              <a:t> cluster inventory in order to plan with the end in mind; Course description and career planning guide for help; </a:t>
            </a:r>
          </a:p>
          <a:p>
            <a:r>
              <a:rPr lang="en-US" baseline="0" dirty="0" smtClean="0"/>
              <a:t>At this time, go into the gym and find a table with your career cluster on it, you will log into your google account, access Google classroom, and begin your putting your ICAP into the computer.  This is not set in stone, but can be changed as needed throughout high school. Please keep in mind that as freshman, you will be the last students scheduled, and your first choice elective classes may be full. If this occurs, we will use your alternative classes listed on your ICAP. </a:t>
            </a:r>
            <a:endParaRPr lang="en-US" dirty="0"/>
          </a:p>
        </p:txBody>
      </p:sp>
      <p:sp>
        <p:nvSpPr>
          <p:cNvPr id="4" name="Slide Number Placeholder 3"/>
          <p:cNvSpPr>
            <a:spLocks noGrp="1"/>
          </p:cNvSpPr>
          <p:nvPr>
            <p:ph type="sldNum" sz="quarter" idx="10"/>
          </p:nvPr>
        </p:nvSpPr>
        <p:spPr/>
        <p:txBody>
          <a:bodyPr/>
          <a:lstStyle/>
          <a:p>
            <a:fld id="{B4073B8A-4850-48B3-BF63-3051AE33EEDC}" type="slidenum">
              <a:rPr lang="en-US" smtClean="0"/>
              <a:t>16</a:t>
            </a:fld>
            <a:endParaRPr lang="en-US"/>
          </a:p>
        </p:txBody>
      </p:sp>
    </p:spTree>
    <p:extLst>
      <p:ext uri="{BB962C8B-B14F-4D97-AF65-F5344CB8AC3E}">
        <p14:creationId xmlns:p14="http://schemas.microsoft.com/office/powerpoint/2010/main" val="32778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625E72-7D35-4CE5-9F5B-F518BF2C161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964B0-5842-4110-BFCA-6DC3D276C4FD}"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827449867"/>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25E72-7D35-4CE5-9F5B-F518BF2C161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964B0-5842-4110-BFCA-6DC3D276C4FD}" type="slidenum">
              <a:rPr lang="en-US" smtClean="0"/>
              <a:t>‹#›</a:t>
            </a:fld>
            <a:endParaRPr lang="en-US"/>
          </a:p>
        </p:txBody>
      </p:sp>
    </p:spTree>
    <p:extLst>
      <p:ext uri="{BB962C8B-B14F-4D97-AF65-F5344CB8AC3E}">
        <p14:creationId xmlns:p14="http://schemas.microsoft.com/office/powerpoint/2010/main" val="685995922"/>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625E72-7D35-4CE5-9F5B-F518BF2C161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964B0-5842-4110-BFCA-6DC3D276C4FD}" type="slidenum">
              <a:rPr lang="en-US" smtClean="0"/>
              <a:t>‹#›</a:t>
            </a:fld>
            <a:endParaRPr lang="en-US"/>
          </a:p>
        </p:txBody>
      </p:sp>
    </p:spTree>
    <p:extLst>
      <p:ext uri="{BB962C8B-B14F-4D97-AF65-F5344CB8AC3E}">
        <p14:creationId xmlns:p14="http://schemas.microsoft.com/office/powerpoint/2010/main" val="2132310571"/>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9A118BE2-4A8C-4D06-966F-4AADBC52C073}"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3270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spTree>
    <p:extLst>
      <p:ext uri="{BB962C8B-B14F-4D97-AF65-F5344CB8AC3E}">
        <p14:creationId xmlns:p14="http://schemas.microsoft.com/office/powerpoint/2010/main" val="3558062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18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7E01C-613C-4CA4-9BB8-6B7FED98B1E0}"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18BE2-4A8C-4D06-966F-4AADBC52C073}" type="slidenum">
              <a:rPr lang="en-US" smtClean="0"/>
              <a:t>‹#›</a:t>
            </a:fld>
            <a:endParaRPr lang="en-US"/>
          </a:p>
        </p:txBody>
      </p:sp>
    </p:spTree>
    <p:extLst>
      <p:ext uri="{BB962C8B-B14F-4D97-AF65-F5344CB8AC3E}">
        <p14:creationId xmlns:p14="http://schemas.microsoft.com/office/powerpoint/2010/main" val="417713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67E01C-613C-4CA4-9BB8-6B7FED98B1E0}"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18BE2-4A8C-4D06-966F-4AADBC52C07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569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67E01C-613C-4CA4-9BB8-6B7FED98B1E0}"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18BE2-4A8C-4D06-966F-4AADBC52C07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5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67E01C-613C-4CA4-9BB8-6B7FED98B1E0}"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18BE2-4A8C-4D06-966F-4AADBC52C073}" type="slidenum">
              <a:rPr lang="en-US" smtClean="0"/>
              <a:t>‹#›</a:t>
            </a:fld>
            <a:endParaRPr lang="en-US"/>
          </a:p>
        </p:txBody>
      </p:sp>
    </p:spTree>
    <p:extLst>
      <p:ext uri="{BB962C8B-B14F-4D97-AF65-F5344CB8AC3E}">
        <p14:creationId xmlns:p14="http://schemas.microsoft.com/office/powerpoint/2010/main" val="1285318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67E01C-613C-4CA4-9BB8-6B7FED98B1E0}"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18BE2-4A8C-4D06-966F-4AADBC52C07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29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625E72-7D35-4CE5-9F5B-F518BF2C161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964B0-5842-4110-BFCA-6DC3D276C4F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1765656"/>
      </p:ext>
    </p:extLst>
  </p:cSld>
  <p:clrMapOvr>
    <a:masterClrMapping/>
  </p:clrMapOvr>
  <p:transition spd="slow">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67E01C-613C-4CA4-9BB8-6B7FED98B1E0}"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18BE2-4A8C-4D06-966F-4AADBC52C073}" type="slidenum">
              <a:rPr lang="en-US" smtClean="0"/>
              <a:t>‹#›</a:t>
            </a:fld>
            <a:endParaRPr lang="en-US"/>
          </a:p>
        </p:txBody>
      </p:sp>
    </p:spTree>
    <p:extLst>
      <p:ext uri="{BB962C8B-B14F-4D97-AF65-F5344CB8AC3E}">
        <p14:creationId xmlns:p14="http://schemas.microsoft.com/office/powerpoint/2010/main" val="1058462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67E01C-613C-4CA4-9BB8-6B7FED98B1E0}"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18BE2-4A8C-4D06-966F-4AADBC52C073}" type="slidenum">
              <a:rPr lang="en-US" smtClean="0"/>
              <a:t>‹#›</a:t>
            </a:fld>
            <a:endParaRPr lang="en-US"/>
          </a:p>
        </p:txBody>
      </p:sp>
    </p:spTree>
    <p:extLst>
      <p:ext uri="{BB962C8B-B14F-4D97-AF65-F5344CB8AC3E}">
        <p14:creationId xmlns:p14="http://schemas.microsoft.com/office/powerpoint/2010/main" val="411554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600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6009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spTree>
    <p:extLst>
      <p:ext uri="{BB962C8B-B14F-4D97-AF65-F5344CB8AC3E}">
        <p14:creationId xmlns:p14="http://schemas.microsoft.com/office/powerpoint/2010/main" val="1831283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406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014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0647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67E01C-613C-4CA4-9BB8-6B7FED98B1E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18BE2-4A8C-4D06-966F-4AADBC52C07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095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625E72-7D35-4CE5-9F5B-F518BF2C1610}" type="datetimeFigureOut">
              <a:rPr lang="en-US" smtClean="0"/>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1964B0-5842-4110-BFCA-6DC3D276C4FD}" type="slidenum">
              <a:rPr lang="en-US" smtClean="0"/>
              <a:t>‹#›</a:t>
            </a:fld>
            <a:endParaRPr lang="en-US"/>
          </a:p>
        </p:txBody>
      </p:sp>
    </p:spTree>
    <p:extLst>
      <p:ext uri="{BB962C8B-B14F-4D97-AF65-F5344CB8AC3E}">
        <p14:creationId xmlns:p14="http://schemas.microsoft.com/office/powerpoint/2010/main" val="3441401976"/>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625E72-7D35-4CE5-9F5B-F518BF2C1610}"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964B0-5842-4110-BFCA-6DC3D276C4FD}"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1113302"/>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625E72-7D35-4CE5-9F5B-F518BF2C1610}" type="datetimeFigureOut">
              <a:rPr lang="en-US" smtClean="0"/>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1964B0-5842-4110-BFCA-6DC3D276C4F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64711657"/>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625E72-7D35-4CE5-9F5B-F518BF2C1610}" type="datetimeFigureOut">
              <a:rPr lang="en-US" smtClean="0"/>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1964B0-5842-4110-BFCA-6DC3D276C4FD}" type="slidenum">
              <a:rPr lang="en-US" smtClean="0"/>
              <a:t>‹#›</a:t>
            </a:fld>
            <a:endParaRPr lang="en-US"/>
          </a:p>
        </p:txBody>
      </p:sp>
    </p:spTree>
    <p:extLst>
      <p:ext uri="{BB962C8B-B14F-4D97-AF65-F5344CB8AC3E}">
        <p14:creationId xmlns:p14="http://schemas.microsoft.com/office/powerpoint/2010/main" val="3701900965"/>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25E72-7D35-4CE5-9F5B-F518BF2C1610}" type="datetimeFigureOut">
              <a:rPr lang="en-US" smtClean="0"/>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1964B0-5842-4110-BFCA-6DC3D276C4FD}" type="slidenum">
              <a:rPr lang="en-US" smtClean="0"/>
              <a:t>‹#›</a:t>
            </a:fld>
            <a:endParaRPr lang="en-US"/>
          </a:p>
        </p:txBody>
      </p:sp>
    </p:spTree>
    <p:extLst>
      <p:ext uri="{BB962C8B-B14F-4D97-AF65-F5344CB8AC3E}">
        <p14:creationId xmlns:p14="http://schemas.microsoft.com/office/powerpoint/2010/main" val="1541855566"/>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25E72-7D35-4CE5-9F5B-F518BF2C1610}"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964B0-5842-4110-BFCA-6DC3D276C4FD}" type="slidenum">
              <a:rPr lang="en-US" smtClean="0"/>
              <a:t>‹#›</a:t>
            </a:fld>
            <a:endParaRPr lang="en-US"/>
          </a:p>
        </p:txBody>
      </p:sp>
    </p:spTree>
    <p:extLst>
      <p:ext uri="{BB962C8B-B14F-4D97-AF65-F5344CB8AC3E}">
        <p14:creationId xmlns:p14="http://schemas.microsoft.com/office/powerpoint/2010/main" val="2664166976"/>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625E72-7D35-4CE5-9F5B-F518BF2C1610}" type="datetimeFigureOut">
              <a:rPr lang="en-US" smtClean="0"/>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1964B0-5842-4110-BFCA-6DC3D276C4FD}"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3413626746"/>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5625E72-7D35-4CE5-9F5B-F518BF2C1610}" type="datetimeFigureOut">
              <a:rPr lang="en-US" smtClean="0"/>
              <a:t>3/28/2019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B1964B0-5842-4110-BFCA-6DC3D276C4FD}" type="slidenum">
              <a:rPr lang="en-US" smtClean="0"/>
              <a:t>‹#›</a:t>
            </a:fld>
            <a:endParaRPr lang="en-US"/>
          </a:p>
        </p:txBody>
      </p:sp>
    </p:spTree>
    <p:extLst>
      <p:ext uri="{BB962C8B-B14F-4D97-AF65-F5344CB8AC3E}">
        <p14:creationId xmlns:p14="http://schemas.microsoft.com/office/powerpoint/2010/main" val="27092438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A67E01C-613C-4CA4-9BB8-6B7FED98B1E0}" type="datetimeFigureOut">
              <a:rPr lang="en-US" smtClean="0"/>
              <a:t>3/28/2019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A118BE2-4A8C-4D06-966F-4AADBC52C073}" type="slidenum">
              <a:rPr lang="en-US" smtClean="0"/>
              <a:t>‹#›</a:t>
            </a:fld>
            <a:endParaRPr lang="en-US"/>
          </a:p>
        </p:txBody>
      </p:sp>
    </p:spTree>
    <p:extLst>
      <p:ext uri="{BB962C8B-B14F-4D97-AF65-F5344CB8AC3E}">
        <p14:creationId xmlns:p14="http://schemas.microsoft.com/office/powerpoint/2010/main" val="14241424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8846" y="1371600"/>
            <a:ext cx="6480048" cy="1676400"/>
          </a:xfrm>
        </p:spPr>
        <p:txBody>
          <a:bodyPr>
            <a:normAutofit/>
          </a:bodyPr>
          <a:lstStyle/>
          <a:p>
            <a:r>
              <a:rPr lang="en-US" sz="6000" b="1" dirty="0" smtClean="0">
                <a:latin typeface="Imprint MT Shadow" panose="04020605060303030202" pitchFamily="82" charset="0"/>
              </a:rPr>
              <a:t>Welcome to CHS</a:t>
            </a:r>
            <a:endParaRPr lang="en-US" sz="6000" b="1" dirty="0">
              <a:latin typeface="Imprint MT Shadow" panose="04020605060303030202" pitchFamily="82" charset="0"/>
            </a:endParaRPr>
          </a:p>
        </p:txBody>
      </p:sp>
      <p:sp>
        <p:nvSpPr>
          <p:cNvPr id="3" name="Subtitle 2"/>
          <p:cNvSpPr>
            <a:spLocks noGrp="1"/>
          </p:cNvSpPr>
          <p:nvPr>
            <p:ph type="subTitle" idx="1"/>
          </p:nvPr>
        </p:nvSpPr>
        <p:spPr>
          <a:xfrm>
            <a:off x="1289538" y="3962400"/>
            <a:ext cx="6480048" cy="1524000"/>
          </a:xfrm>
        </p:spPr>
        <p:txBody>
          <a:bodyPr>
            <a:normAutofit/>
          </a:bodyPr>
          <a:lstStyle/>
          <a:p>
            <a:r>
              <a:rPr lang="en-US" sz="4800" dirty="0" smtClean="0">
                <a:latin typeface="Imprint MT Shadow" panose="04020605060303030202" pitchFamily="82" charset="0"/>
              </a:rPr>
              <a:t>CLASS OF 2023</a:t>
            </a:r>
            <a:endParaRPr lang="en-US" sz="4800" dirty="0">
              <a:latin typeface="Imprint MT Shadow" panose="04020605060303030202" pitchFamily="82" charset="0"/>
            </a:endParaRPr>
          </a:p>
        </p:txBody>
      </p:sp>
    </p:spTree>
    <p:extLst>
      <p:ext uri="{BB962C8B-B14F-4D97-AF65-F5344CB8AC3E}">
        <p14:creationId xmlns:p14="http://schemas.microsoft.com/office/powerpoint/2010/main" val="7703776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34" presetClass="emph" presetSubtype="0" fill="hold" grpId="0"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2"/>
                                        </p:tgtEl>
                                        <p:attrNameLst>
                                          <p:attrName>ppt_x</p:attrName>
                                          <p:attrName>ppt_y</p:attrName>
                                        </p:attrNameLst>
                                      </p:cBhvr>
                                    </p:animMotion>
                                    <p:animRot by="1500000">
                                      <p:cBhvr>
                                        <p:cTn id="11" dur="125" fill="hold">
                                          <p:stCondLst>
                                            <p:cond delay="0"/>
                                          </p:stCondLst>
                                        </p:cTn>
                                        <p:tgtEl>
                                          <p:spTgt spid="2"/>
                                        </p:tgtEl>
                                        <p:attrNameLst>
                                          <p:attrName>r</p:attrName>
                                        </p:attrNameLst>
                                      </p:cBhvr>
                                    </p:animRot>
                                    <p:animRot by="-1500000">
                                      <p:cBhvr>
                                        <p:cTn id="12" dur="125" fill="hold">
                                          <p:stCondLst>
                                            <p:cond delay="125"/>
                                          </p:stCondLst>
                                        </p:cTn>
                                        <p:tgtEl>
                                          <p:spTgt spid="2"/>
                                        </p:tgtEl>
                                        <p:attrNameLst>
                                          <p:attrName>r</p:attrName>
                                        </p:attrNameLst>
                                      </p:cBhvr>
                                    </p:animRot>
                                    <p:animRot by="-1500000">
                                      <p:cBhvr>
                                        <p:cTn id="13" dur="125" fill="hold">
                                          <p:stCondLst>
                                            <p:cond delay="250"/>
                                          </p:stCondLst>
                                        </p:cTn>
                                        <p:tgtEl>
                                          <p:spTgt spid="2"/>
                                        </p:tgtEl>
                                        <p:attrNameLst>
                                          <p:attrName>r</p:attrName>
                                        </p:attrNameLst>
                                      </p:cBhvr>
                                    </p:animRot>
                                    <p:animRot by="1500000">
                                      <p:cBhvr>
                                        <p:cTn id="14"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5337"/>
            <a:ext cx="7772400" cy="1303867"/>
          </a:xfrm>
        </p:spPr>
        <p:txBody>
          <a:bodyPr>
            <a:noAutofit/>
          </a:bodyPr>
          <a:lstStyle/>
          <a:p>
            <a:pPr algn="ctr"/>
            <a:r>
              <a:rPr lang="en-US" sz="4400" b="1" dirty="0" smtClean="0">
                <a:solidFill>
                  <a:schemeClr val="tx1"/>
                </a:solidFill>
                <a:latin typeface="Imprint MT Shadow" panose="04020605060303030202" pitchFamily="82" charset="0"/>
              </a:rPr>
              <a:t>HIGH SCHOOL DIPLOMA</a:t>
            </a:r>
            <a:endParaRPr lang="en-US" sz="4400" b="1" dirty="0">
              <a:solidFill>
                <a:schemeClr val="tx1"/>
              </a:solidFill>
              <a:latin typeface="Imprint MT Shadow" panose="04020605060303030202" pitchFamily="82" charset="0"/>
            </a:endParaRPr>
          </a:p>
        </p:txBody>
      </p:sp>
      <p:sp>
        <p:nvSpPr>
          <p:cNvPr id="3" name="Content Placeholder 2"/>
          <p:cNvSpPr>
            <a:spLocks noGrp="1"/>
          </p:cNvSpPr>
          <p:nvPr>
            <p:ph idx="1"/>
          </p:nvPr>
        </p:nvSpPr>
        <p:spPr>
          <a:xfrm>
            <a:off x="1172632" y="2743200"/>
            <a:ext cx="6798736" cy="3444997"/>
          </a:xfrm>
        </p:spPr>
        <p:txBody>
          <a:bodyPr>
            <a:noAutofit/>
          </a:bodyPr>
          <a:lstStyle/>
          <a:p>
            <a:pPr marL="36576" indent="0" algn="ctr">
              <a:buNone/>
            </a:pPr>
            <a:r>
              <a:rPr lang="en-US" sz="4400" dirty="0" smtClean="0"/>
              <a:t>Graduating from high school will determine how well you live for the next 50 years of your life!</a:t>
            </a:r>
            <a:endParaRPr lang="en-US" sz="4400" dirty="0"/>
          </a:p>
        </p:txBody>
      </p:sp>
      <p:pic>
        <p:nvPicPr>
          <p:cNvPr id="2050" name="Picture 2" descr="C:\Users\gheckman\AppData\Local\Microsoft\Windows\Temporary Internet Files\Content.IE5\N8K0IAMX\MC90018371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824038">
            <a:off x="6539740" y="4937594"/>
            <a:ext cx="1838858" cy="1356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84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19200" y="228600"/>
            <a:ext cx="6799262" cy="1303338"/>
          </a:xfrm>
        </p:spPr>
        <p:txBody>
          <a:bodyPr/>
          <a:lstStyle/>
          <a:p>
            <a:pPr algn="ctr"/>
            <a:r>
              <a:rPr lang="en-US" b="1" dirty="0" smtClean="0">
                <a:solidFill>
                  <a:schemeClr val="tx1"/>
                </a:solidFill>
                <a:latin typeface="Imprint MT Shadow" panose="04020605060303030202" pitchFamily="82" charset="0"/>
              </a:rPr>
              <a:t>Graduation Requirements</a:t>
            </a:r>
            <a:endParaRPr lang="en-US" b="1" dirty="0">
              <a:solidFill>
                <a:schemeClr val="tx1"/>
              </a:solidFill>
              <a:latin typeface="Imprint MT Shadow" panose="04020605060303030202" pitchFamily="82" charset="0"/>
            </a:endParaRP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067268913"/>
              </p:ext>
            </p:extLst>
          </p:nvPr>
        </p:nvGraphicFramePr>
        <p:xfrm>
          <a:off x="1676400" y="1371600"/>
          <a:ext cx="5791200" cy="4632960"/>
        </p:xfrm>
        <a:graphic>
          <a:graphicData uri="http://schemas.openxmlformats.org/drawingml/2006/table">
            <a:tbl>
              <a:tblPr firstRow="1" firstCol="1" bandRow="1">
                <a:tableStyleId>{5C22544A-7EE6-4342-B048-85BDC9FD1C3A}</a:tableStyleId>
              </a:tblPr>
              <a:tblGrid>
                <a:gridCol w="3217333">
                  <a:extLst>
                    <a:ext uri="{9D8B030D-6E8A-4147-A177-3AD203B41FA5}">
                      <a16:colId xmlns:a16="http://schemas.microsoft.com/office/drawing/2014/main" val="20000"/>
                    </a:ext>
                  </a:extLst>
                </a:gridCol>
                <a:gridCol w="2573867">
                  <a:extLst>
                    <a:ext uri="{9D8B030D-6E8A-4147-A177-3AD203B41FA5}">
                      <a16:colId xmlns:a16="http://schemas.microsoft.com/office/drawing/2014/main" val="20001"/>
                    </a:ext>
                  </a:extLst>
                </a:gridCol>
              </a:tblGrid>
              <a:tr h="465221">
                <a:tc>
                  <a:txBody>
                    <a:bodyPr/>
                    <a:lstStyle/>
                    <a:p>
                      <a:pPr marL="0" marR="0">
                        <a:spcBef>
                          <a:spcPts val="0"/>
                        </a:spcBef>
                        <a:spcAft>
                          <a:spcPts val="0"/>
                        </a:spcAft>
                      </a:pPr>
                      <a:r>
                        <a:rPr lang="en-US" sz="1600" dirty="0" smtClean="0">
                          <a:effectLst/>
                        </a:rPr>
                        <a:t>LANGUAGE </a:t>
                      </a:r>
                      <a:r>
                        <a:rPr lang="en-US" sz="1600" dirty="0">
                          <a:effectLst/>
                        </a:rPr>
                        <a:t>ARTS</a:t>
                      </a:r>
                      <a:endParaRPr lang="en-US" sz="900" dirty="0">
                        <a:effectLst/>
                      </a:endParaRPr>
                    </a:p>
                    <a:p>
                      <a:pPr marL="0" marR="0">
                        <a:spcBef>
                          <a:spcPts val="0"/>
                        </a:spcBef>
                        <a:spcAft>
                          <a:spcPts val="0"/>
                        </a:spcAft>
                      </a:pPr>
                      <a:r>
                        <a:rPr lang="en-US" sz="1600" dirty="0">
                          <a:effectLst/>
                        </a:rPr>
                        <a:t> </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smtClean="0">
                          <a:effectLst/>
                        </a:rPr>
                        <a:t> 4</a:t>
                      </a:r>
                      <a:r>
                        <a:rPr lang="en-US" sz="1600" dirty="0">
                          <a:effectLst/>
                        </a:rPr>
                        <a:t> </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0"/>
                  </a:ext>
                </a:extLst>
              </a:tr>
              <a:tr h="465221">
                <a:tc>
                  <a:txBody>
                    <a:bodyPr/>
                    <a:lstStyle/>
                    <a:p>
                      <a:pPr marL="0" marR="0">
                        <a:spcBef>
                          <a:spcPts val="0"/>
                        </a:spcBef>
                        <a:spcAft>
                          <a:spcPts val="0"/>
                        </a:spcAft>
                      </a:pPr>
                      <a:r>
                        <a:rPr lang="en-US" sz="1600" dirty="0">
                          <a:effectLst/>
                        </a:rPr>
                        <a:t>SOCIAL STUDIES</a:t>
                      </a:r>
                      <a:endParaRPr lang="en-US" sz="900" dirty="0">
                        <a:effectLst/>
                      </a:endParaRPr>
                    </a:p>
                    <a:p>
                      <a:pPr marL="0" marR="0">
                        <a:spcBef>
                          <a:spcPts val="0"/>
                        </a:spcBef>
                        <a:spcAft>
                          <a:spcPts val="0"/>
                        </a:spcAft>
                      </a:pPr>
                      <a:r>
                        <a:rPr lang="en-US" sz="1600" dirty="0">
                          <a:effectLst/>
                        </a:rPr>
                        <a:t> </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3</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1"/>
                  </a:ext>
                </a:extLst>
              </a:tr>
              <a:tr h="465221">
                <a:tc>
                  <a:txBody>
                    <a:bodyPr/>
                    <a:lstStyle/>
                    <a:p>
                      <a:pPr marL="0" marR="0">
                        <a:spcBef>
                          <a:spcPts val="0"/>
                        </a:spcBef>
                        <a:spcAft>
                          <a:spcPts val="0"/>
                        </a:spcAft>
                      </a:pPr>
                      <a:r>
                        <a:rPr lang="en-US" sz="1600" dirty="0">
                          <a:effectLst/>
                        </a:rPr>
                        <a:t>SCIENCE</a:t>
                      </a:r>
                      <a:endParaRPr lang="en-US" sz="900" dirty="0">
                        <a:effectLst/>
                      </a:endParaRPr>
                    </a:p>
                    <a:p>
                      <a:pPr marL="0" marR="0">
                        <a:spcBef>
                          <a:spcPts val="0"/>
                        </a:spcBef>
                        <a:spcAft>
                          <a:spcPts val="0"/>
                        </a:spcAft>
                      </a:pPr>
                      <a:r>
                        <a:rPr lang="en-US" sz="1600" dirty="0">
                          <a:effectLst/>
                        </a:rPr>
                        <a:t> </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3</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2"/>
                  </a:ext>
                </a:extLst>
              </a:tr>
              <a:tr h="465221">
                <a:tc>
                  <a:txBody>
                    <a:bodyPr/>
                    <a:lstStyle/>
                    <a:p>
                      <a:pPr marL="0" marR="0">
                        <a:spcBef>
                          <a:spcPts val="0"/>
                        </a:spcBef>
                        <a:spcAft>
                          <a:spcPts val="0"/>
                        </a:spcAft>
                      </a:pPr>
                      <a:r>
                        <a:rPr lang="en-US" sz="1600" dirty="0">
                          <a:effectLst/>
                        </a:rPr>
                        <a:t>MATHEMATICS</a:t>
                      </a:r>
                      <a:endParaRPr lang="en-US" sz="900" dirty="0">
                        <a:effectLst/>
                      </a:endParaRPr>
                    </a:p>
                    <a:p>
                      <a:pPr marL="0" marR="0">
                        <a:spcBef>
                          <a:spcPts val="0"/>
                        </a:spcBef>
                        <a:spcAft>
                          <a:spcPts val="0"/>
                        </a:spcAft>
                      </a:pPr>
                      <a:r>
                        <a:rPr lang="en-US" sz="1600" dirty="0">
                          <a:effectLst/>
                        </a:rPr>
                        <a:t> </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3</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3"/>
                  </a:ext>
                </a:extLst>
              </a:tr>
              <a:tr h="465221">
                <a:tc>
                  <a:txBody>
                    <a:bodyPr/>
                    <a:lstStyle/>
                    <a:p>
                      <a:pPr marL="0" marR="0">
                        <a:spcBef>
                          <a:spcPts val="0"/>
                        </a:spcBef>
                        <a:spcAft>
                          <a:spcPts val="0"/>
                        </a:spcAft>
                      </a:pPr>
                      <a:r>
                        <a:rPr lang="en-US" sz="1600" dirty="0">
                          <a:effectLst/>
                        </a:rPr>
                        <a:t>PHYSICAL EDUCATION</a:t>
                      </a:r>
                      <a:endParaRPr lang="en-US" sz="900" dirty="0">
                        <a:effectLst/>
                      </a:endParaRPr>
                    </a:p>
                    <a:p>
                      <a:pPr marL="0" marR="0">
                        <a:spcBef>
                          <a:spcPts val="0"/>
                        </a:spcBef>
                        <a:spcAft>
                          <a:spcPts val="0"/>
                        </a:spcAft>
                      </a:pPr>
                      <a:r>
                        <a:rPr lang="en-US" sz="1600" dirty="0">
                          <a:effectLst/>
                        </a:rPr>
                        <a:t> </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1</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4"/>
                  </a:ext>
                </a:extLst>
              </a:tr>
              <a:tr h="465221">
                <a:tc>
                  <a:txBody>
                    <a:bodyPr/>
                    <a:lstStyle/>
                    <a:p>
                      <a:pPr marL="0" marR="0">
                        <a:spcBef>
                          <a:spcPts val="0"/>
                        </a:spcBef>
                        <a:spcAft>
                          <a:spcPts val="0"/>
                        </a:spcAft>
                      </a:pPr>
                      <a:r>
                        <a:rPr lang="en-US" sz="1600" dirty="0">
                          <a:effectLst/>
                        </a:rPr>
                        <a:t>FINE ARTS</a:t>
                      </a:r>
                      <a:endParaRPr lang="en-US" sz="900" dirty="0">
                        <a:effectLst/>
                      </a:endParaRPr>
                    </a:p>
                    <a:p>
                      <a:pPr marL="0" marR="0">
                        <a:spcBef>
                          <a:spcPts val="0"/>
                        </a:spcBef>
                        <a:spcAft>
                          <a:spcPts val="0"/>
                        </a:spcAft>
                      </a:pPr>
                      <a:r>
                        <a:rPr lang="en-US" sz="1600" dirty="0">
                          <a:effectLst/>
                        </a:rPr>
                        <a:t> </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1</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5"/>
                  </a:ext>
                </a:extLst>
              </a:tr>
              <a:tr h="465221">
                <a:tc>
                  <a:txBody>
                    <a:bodyPr/>
                    <a:lstStyle/>
                    <a:p>
                      <a:pPr marL="0" marR="0">
                        <a:spcBef>
                          <a:spcPts val="0"/>
                        </a:spcBef>
                        <a:spcAft>
                          <a:spcPts val="0"/>
                        </a:spcAft>
                      </a:pPr>
                      <a:r>
                        <a:rPr lang="en-US" sz="1600" dirty="0">
                          <a:effectLst/>
                        </a:rPr>
                        <a:t>PRACTICAL ARTS</a:t>
                      </a:r>
                      <a:endParaRPr lang="en-US" sz="900" dirty="0">
                        <a:effectLst/>
                      </a:endParaRPr>
                    </a:p>
                    <a:p>
                      <a:pPr marL="0" marR="0">
                        <a:spcBef>
                          <a:spcPts val="0"/>
                        </a:spcBef>
                        <a:spcAft>
                          <a:spcPts val="0"/>
                        </a:spcAft>
                      </a:pPr>
                      <a:r>
                        <a:rPr lang="en-US" sz="1600" dirty="0">
                          <a:effectLst/>
                        </a:rPr>
                        <a:t> </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1</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6"/>
                  </a:ext>
                </a:extLst>
              </a:tr>
              <a:tr h="465221">
                <a:tc>
                  <a:txBody>
                    <a:bodyPr/>
                    <a:lstStyle/>
                    <a:p>
                      <a:pPr marL="0" marR="0">
                        <a:spcBef>
                          <a:spcPts val="0"/>
                        </a:spcBef>
                        <a:spcAft>
                          <a:spcPts val="0"/>
                        </a:spcAft>
                      </a:pPr>
                      <a:r>
                        <a:rPr lang="en-US" sz="1600">
                          <a:effectLst/>
                        </a:rPr>
                        <a:t>HEALTH</a:t>
                      </a:r>
                      <a:endParaRPr lang="en-US" sz="900">
                        <a:effectLst/>
                      </a:endParaRPr>
                    </a:p>
                    <a:p>
                      <a:pPr marL="0" marR="0">
                        <a:spcBef>
                          <a:spcPts val="0"/>
                        </a:spcBef>
                        <a:spcAft>
                          <a:spcPts val="0"/>
                        </a:spcAft>
                      </a:pPr>
                      <a:r>
                        <a:rPr lang="en-US" sz="1600">
                          <a:effectLst/>
                        </a:rPr>
                        <a:t> </a:t>
                      </a:r>
                      <a:endParaRPr lang="en-US" sz="90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.5</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7"/>
                  </a:ext>
                </a:extLst>
              </a:tr>
              <a:tr h="465221">
                <a:tc>
                  <a:txBody>
                    <a:bodyPr/>
                    <a:lstStyle/>
                    <a:p>
                      <a:pPr marL="0" marR="0">
                        <a:spcBef>
                          <a:spcPts val="0"/>
                        </a:spcBef>
                        <a:spcAft>
                          <a:spcPts val="0"/>
                        </a:spcAft>
                      </a:pPr>
                      <a:r>
                        <a:rPr lang="en-US" sz="1600">
                          <a:effectLst/>
                        </a:rPr>
                        <a:t>PERSONAL FINANCE</a:t>
                      </a:r>
                      <a:endParaRPr lang="en-US" sz="900">
                        <a:effectLst/>
                      </a:endParaRPr>
                    </a:p>
                    <a:p>
                      <a:pPr marL="0" marR="0">
                        <a:spcBef>
                          <a:spcPts val="0"/>
                        </a:spcBef>
                        <a:spcAft>
                          <a:spcPts val="0"/>
                        </a:spcAft>
                      </a:pPr>
                      <a:r>
                        <a:rPr lang="en-US" sz="1600">
                          <a:effectLst/>
                        </a:rPr>
                        <a:t> </a:t>
                      </a:r>
                      <a:endParaRPr lang="en-US" sz="90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.5</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8"/>
                  </a:ext>
                </a:extLst>
              </a:tr>
              <a:tr h="232610">
                <a:tc>
                  <a:txBody>
                    <a:bodyPr/>
                    <a:lstStyle/>
                    <a:p>
                      <a:pPr marL="0" marR="0">
                        <a:spcBef>
                          <a:spcPts val="0"/>
                        </a:spcBef>
                        <a:spcAft>
                          <a:spcPts val="0"/>
                        </a:spcAft>
                      </a:pPr>
                      <a:r>
                        <a:rPr lang="en-US" sz="1600" dirty="0">
                          <a:effectLst/>
                        </a:rPr>
                        <a:t>ELECTIVES</a:t>
                      </a:r>
                      <a:endParaRPr lang="en-US" sz="900" dirty="0">
                        <a:effectLst/>
                        <a:latin typeface="Calibri"/>
                        <a:ea typeface="Calibri"/>
                        <a:cs typeface="Times New Roman"/>
                      </a:endParaRPr>
                    </a:p>
                  </a:txBody>
                  <a:tcPr marL="53597" marR="53597" marT="0" marB="0"/>
                </a:tc>
                <a:tc>
                  <a:txBody>
                    <a:bodyPr/>
                    <a:lstStyle/>
                    <a:p>
                      <a:pPr marL="0" marR="0" algn="ctr">
                        <a:spcBef>
                          <a:spcPts val="0"/>
                        </a:spcBef>
                        <a:spcAft>
                          <a:spcPts val="0"/>
                        </a:spcAft>
                      </a:pPr>
                      <a:r>
                        <a:rPr lang="en-US" sz="1600" dirty="0">
                          <a:effectLst/>
                        </a:rPr>
                        <a:t> </a:t>
                      </a:r>
                      <a:r>
                        <a:rPr lang="en-US" sz="1600" dirty="0" smtClean="0">
                          <a:effectLst/>
                        </a:rPr>
                        <a:t>7</a:t>
                      </a:r>
                      <a:endParaRPr lang="en-US" sz="900" dirty="0">
                        <a:effectLst/>
                        <a:latin typeface="Calibri"/>
                        <a:ea typeface="Calibri"/>
                        <a:cs typeface="Times New Roman"/>
                      </a:endParaRPr>
                    </a:p>
                  </a:txBody>
                  <a:tcPr marL="53597" marR="53597"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014664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3000" y="228600"/>
            <a:ext cx="6799263" cy="1303337"/>
          </a:xfrm>
        </p:spPr>
        <p:txBody>
          <a:bodyPr>
            <a:normAutofit/>
          </a:bodyPr>
          <a:lstStyle/>
          <a:p>
            <a:r>
              <a:rPr lang="en-US" sz="4400" b="1" dirty="0" smtClean="0">
                <a:solidFill>
                  <a:schemeClr val="tx1"/>
                </a:solidFill>
                <a:latin typeface="Imprint MT Shadow" panose="04020605060303030202" pitchFamily="82" charset="0"/>
              </a:rPr>
              <a:t>Freshman Classes</a:t>
            </a:r>
            <a:endParaRPr lang="en-US" sz="4400" b="1" dirty="0">
              <a:solidFill>
                <a:schemeClr val="tx1"/>
              </a:solidFill>
              <a:latin typeface="Imprint MT Shadow" panose="04020605060303030202" pitchFamily="82" charset="0"/>
            </a:endParaRPr>
          </a:p>
        </p:txBody>
      </p:sp>
      <p:sp>
        <p:nvSpPr>
          <p:cNvPr id="3" name="Content Placeholder 2"/>
          <p:cNvSpPr>
            <a:spLocks noGrp="1"/>
          </p:cNvSpPr>
          <p:nvPr>
            <p:ph idx="4294967295"/>
          </p:nvPr>
        </p:nvSpPr>
        <p:spPr>
          <a:xfrm>
            <a:off x="1371600" y="1371600"/>
            <a:ext cx="4994030" cy="4876800"/>
          </a:xfrm>
        </p:spPr>
        <p:txBody>
          <a:bodyPr>
            <a:noAutofit/>
          </a:bodyPr>
          <a:lstStyle/>
          <a:p>
            <a:r>
              <a:rPr lang="en-US" sz="2800" b="1" dirty="0" smtClean="0"/>
              <a:t>Language Arts I</a:t>
            </a:r>
          </a:p>
          <a:p>
            <a:r>
              <a:rPr lang="en-US" sz="2800" b="1" dirty="0" smtClean="0"/>
              <a:t>Physical Science</a:t>
            </a:r>
          </a:p>
          <a:p>
            <a:r>
              <a:rPr lang="en-US" sz="2800" b="1" dirty="0" smtClean="0"/>
              <a:t>World History</a:t>
            </a:r>
          </a:p>
          <a:p>
            <a:r>
              <a:rPr lang="en-US" sz="2800" b="1" dirty="0" smtClean="0"/>
              <a:t>Appropriate Level Math</a:t>
            </a:r>
          </a:p>
          <a:p>
            <a:pPr lvl="1"/>
            <a:r>
              <a:rPr lang="en-US" sz="2400" b="1" dirty="0" smtClean="0"/>
              <a:t>Pre-Algebra</a:t>
            </a:r>
          </a:p>
          <a:p>
            <a:pPr lvl="1"/>
            <a:r>
              <a:rPr lang="en-US" sz="2400" b="1" dirty="0" smtClean="0"/>
              <a:t>Algebra I</a:t>
            </a:r>
          </a:p>
          <a:p>
            <a:pPr lvl="1"/>
            <a:r>
              <a:rPr lang="en-US" sz="2400" b="1" dirty="0" smtClean="0"/>
              <a:t>Algebra II</a:t>
            </a:r>
          </a:p>
          <a:p>
            <a:pPr lvl="1"/>
            <a:r>
              <a:rPr lang="en-US" sz="2400" b="1" dirty="0" smtClean="0"/>
              <a:t>Intro to </a:t>
            </a:r>
            <a:r>
              <a:rPr lang="en-US" sz="2400" b="1" dirty="0" err="1" smtClean="0"/>
              <a:t>Alg</a:t>
            </a:r>
            <a:r>
              <a:rPr lang="en-US" sz="2400" b="1" dirty="0" smtClean="0"/>
              <a:t> II</a:t>
            </a:r>
            <a:endParaRPr lang="en-US" sz="2400" b="1" dirty="0"/>
          </a:p>
          <a:p>
            <a:r>
              <a:rPr lang="en-US" sz="2800" b="1" dirty="0" smtClean="0"/>
              <a:t>Recommended - PE/Health</a:t>
            </a:r>
          </a:p>
        </p:txBody>
      </p:sp>
    </p:spTree>
    <p:extLst>
      <p:ext uri="{BB962C8B-B14F-4D97-AF65-F5344CB8AC3E}">
        <p14:creationId xmlns:p14="http://schemas.microsoft.com/office/powerpoint/2010/main" val="332951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arn(inVertical)">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barn(inVertical)">
                                      <p:cBhvr>
                                        <p:cTn id="35" dur="500"/>
                                        <p:tgtEl>
                                          <p:spTgt spid="3">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barn(inVertical)">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latin typeface="Imprint MT Shadow" panose="04020605060303030202" pitchFamily="82" charset="0"/>
              </a:rPr>
              <a:t>Attendance Policy</a:t>
            </a:r>
            <a:endParaRPr lang="en-US" sz="5400" dirty="0">
              <a:solidFill>
                <a:schemeClr val="tx1"/>
              </a:solidFill>
              <a:latin typeface="Imprint MT Shadow" panose="04020605060303030202" pitchFamily="82" charset="0"/>
            </a:endParaRPr>
          </a:p>
        </p:txBody>
      </p:sp>
      <p:sp>
        <p:nvSpPr>
          <p:cNvPr id="3" name="Content Placeholder 2"/>
          <p:cNvSpPr>
            <a:spLocks noGrp="1"/>
          </p:cNvSpPr>
          <p:nvPr>
            <p:ph idx="1"/>
          </p:nvPr>
        </p:nvSpPr>
        <p:spPr>
          <a:xfrm>
            <a:off x="685800" y="2362200"/>
            <a:ext cx="7467600" cy="5181600"/>
          </a:xfrm>
        </p:spPr>
        <p:txBody>
          <a:bodyPr>
            <a:normAutofit/>
          </a:bodyPr>
          <a:lstStyle/>
          <a:p>
            <a:r>
              <a:rPr lang="en-US" sz="2800" dirty="0" smtClean="0"/>
              <a:t>Graduation Ceremony</a:t>
            </a:r>
          </a:p>
          <a:p>
            <a:pPr lvl="1"/>
            <a:r>
              <a:rPr lang="en-US" sz="2400" dirty="0" smtClean="0"/>
              <a:t>Must have cumulative 90% to participate over all four years</a:t>
            </a:r>
            <a:endParaRPr lang="en-US" sz="1050" dirty="0" smtClean="0"/>
          </a:p>
          <a:p>
            <a:r>
              <a:rPr lang="en-US" sz="2800" dirty="0" smtClean="0"/>
              <a:t>Academic Policy</a:t>
            </a:r>
          </a:p>
          <a:p>
            <a:pPr lvl="1"/>
            <a:r>
              <a:rPr lang="en-US" sz="2400" dirty="0" smtClean="0"/>
              <a:t>7 absences in a class per semester = no credit; Appeal process </a:t>
            </a:r>
            <a:endParaRPr lang="en-US" sz="1000" dirty="0" smtClean="0"/>
          </a:p>
          <a:p>
            <a:r>
              <a:rPr lang="en-US" sz="2800" dirty="0" smtClean="0"/>
              <a:t>Activities Policy</a:t>
            </a:r>
          </a:p>
          <a:p>
            <a:pPr lvl="1"/>
            <a:r>
              <a:rPr lang="en-US" sz="2400" dirty="0" smtClean="0"/>
              <a:t>90% attendance percentage</a:t>
            </a:r>
          </a:p>
        </p:txBody>
      </p:sp>
    </p:spTree>
    <p:extLst>
      <p:ext uri="{BB962C8B-B14F-4D97-AF65-F5344CB8AC3E}">
        <p14:creationId xmlns:p14="http://schemas.microsoft.com/office/powerpoint/2010/main" val="296123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43768" y="381000"/>
            <a:ext cx="6799263" cy="1303338"/>
          </a:xfrm>
        </p:spPr>
        <p:txBody>
          <a:bodyPr>
            <a:normAutofit/>
          </a:bodyPr>
          <a:lstStyle/>
          <a:p>
            <a:r>
              <a:rPr lang="en-US" b="1" dirty="0" smtClean="0">
                <a:solidFill>
                  <a:schemeClr val="tx1"/>
                </a:solidFill>
                <a:latin typeface="Imprint MT Shadow" panose="04020605060303030202" pitchFamily="82" charset="0"/>
              </a:rPr>
              <a:t>Academic Letter</a:t>
            </a:r>
            <a:endParaRPr lang="en-US" b="1" dirty="0">
              <a:solidFill>
                <a:schemeClr val="tx1"/>
              </a:solidFill>
              <a:latin typeface="Imprint MT Shadow" panose="04020605060303030202" pitchFamily="82" charset="0"/>
            </a:endParaRPr>
          </a:p>
        </p:txBody>
      </p:sp>
      <p:sp>
        <p:nvSpPr>
          <p:cNvPr id="6" name="Content Placeholder 5"/>
          <p:cNvSpPr>
            <a:spLocks noGrp="1"/>
          </p:cNvSpPr>
          <p:nvPr>
            <p:ph idx="4294967295"/>
          </p:nvPr>
        </p:nvSpPr>
        <p:spPr>
          <a:xfrm>
            <a:off x="609600" y="1600200"/>
            <a:ext cx="7467600" cy="5029200"/>
          </a:xfrm>
        </p:spPr>
        <p:txBody>
          <a:bodyPr>
            <a:normAutofit fontScale="92500" lnSpcReduction="20000"/>
          </a:bodyPr>
          <a:lstStyle/>
          <a:p>
            <a:r>
              <a:rPr lang="en-US" dirty="0"/>
              <a:t>A Cameron academic letter is awarded to every freshman, sophomore, junior, and senior who </a:t>
            </a:r>
            <a:r>
              <a:rPr lang="en-US" dirty="0" smtClean="0"/>
              <a:t>has </a:t>
            </a:r>
            <a:r>
              <a:rPr lang="en-US" dirty="0"/>
              <a:t>met the following requirements</a:t>
            </a:r>
            <a:r>
              <a:rPr lang="en-US" dirty="0" smtClean="0"/>
              <a:t>:</a:t>
            </a:r>
          </a:p>
          <a:p>
            <a:pPr marL="36576" indent="0">
              <a:buNone/>
            </a:pPr>
            <a:endParaRPr lang="en-US" sz="100" dirty="0" smtClean="0"/>
          </a:p>
          <a:p>
            <a:pPr lvl="1"/>
            <a:r>
              <a:rPr lang="en-US" dirty="0" smtClean="0"/>
              <a:t>Must </a:t>
            </a:r>
            <a:r>
              <a:rPr lang="en-US" dirty="0"/>
              <a:t>be enrolled at CHS by the end of 1st quarter</a:t>
            </a:r>
            <a:r>
              <a:rPr lang="en-US" dirty="0" smtClean="0"/>
              <a:t>.</a:t>
            </a:r>
          </a:p>
          <a:p>
            <a:pPr marL="448056" lvl="1" indent="0">
              <a:buNone/>
            </a:pPr>
            <a:endParaRPr lang="en-US" sz="100" dirty="0"/>
          </a:p>
          <a:p>
            <a:pPr lvl="1"/>
            <a:r>
              <a:rPr lang="en-US" dirty="0"/>
              <a:t>Must be enrolled in 1 class from each of the 4 core areas: math, language arts, social studies and </a:t>
            </a:r>
            <a:r>
              <a:rPr lang="en-US" dirty="0" smtClean="0"/>
              <a:t>science</a:t>
            </a:r>
          </a:p>
          <a:p>
            <a:pPr marL="448056" lvl="1" indent="0">
              <a:buNone/>
            </a:pPr>
            <a:endParaRPr lang="en-US" sz="100" dirty="0"/>
          </a:p>
          <a:p>
            <a:pPr lvl="1"/>
            <a:r>
              <a:rPr lang="en-US" dirty="0"/>
              <a:t>Must be enrolled in a total of 7 courses each semester</a:t>
            </a:r>
            <a:r>
              <a:rPr lang="en-US" dirty="0" smtClean="0"/>
              <a:t>.</a:t>
            </a:r>
          </a:p>
          <a:p>
            <a:pPr marL="448056" lvl="1" indent="0">
              <a:buNone/>
            </a:pPr>
            <a:endParaRPr lang="en-US" sz="100" dirty="0"/>
          </a:p>
          <a:p>
            <a:pPr lvl="1"/>
            <a:r>
              <a:rPr lang="en-US" dirty="0"/>
              <a:t>Must have maintained a 3.2 GPA through the last grade check of the school year</a:t>
            </a:r>
            <a:r>
              <a:rPr lang="en-US" dirty="0" smtClean="0"/>
              <a:t>.</a:t>
            </a:r>
          </a:p>
          <a:p>
            <a:pPr marL="448056" lvl="1" indent="0">
              <a:buNone/>
            </a:pPr>
            <a:endParaRPr lang="en-US" sz="100" dirty="0"/>
          </a:p>
          <a:p>
            <a:pPr lvl="1"/>
            <a:r>
              <a:rPr lang="en-US" dirty="0"/>
              <a:t>A student may be eligible for the first 4 consecutive years, beginning with the initial enrollment in grade 9</a:t>
            </a:r>
            <a:r>
              <a:rPr lang="en-US" dirty="0" smtClean="0"/>
              <a:t>.</a:t>
            </a:r>
          </a:p>
          <a:p>
            <a:pPr marL="448056" lvl="1" indent="0">
              <a:buNone/>
            </a:pPr>
            <a:endParaRPr lang="en-US" sz="100" dirty="0"/>
          </a:p>
          <a:p>
            <a:pPr lvl="1"/>
            <a:r>
              <a:rPr lang="en-US" dirty="0"/>
              <a:t>Any student receiving a failing grade in any class, in any grading period will be ineligible for this award.</a:t>
            </a:r>
          </a:p>
          <a:p>
            <a:endParaRPr lang="en-US" dirty="0"/>
          </a:p>
        </p:txBody>
      </p:sp>
      <p:pic>
        <p:nvPicPr>
          <p:cNvPr id="1026" name="Picture 2" descr="C:\Users\gheckman\AppData\Local\Microsoft\Windows\Temporary Internet Files\Content.IE5\N8K0IAMX\MP9004011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55623">
            <a:off x="7485497" y="138835"/>
            <a:ext cx="1455017" cy="151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6811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par>
                                <p:cTn id="11" presetID="14" presetClass="entr" presetSubtype="1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7" y="914400"/>
            <a:ext cx="6798734" cy="1303867"/>
          </a:xfrm>
        </p:spPr>
        <p:txBody>
          <a:bodyPr>
            <a:noAutofit/>
          </a:bodyPr>
          <a:lstStyle/>
          <a:p>
            <a:r>
              <a:rPr lang="en-US" b="1" dirty="0" smtClean="0">
                <a:solidFill>
                  <a:schemeClr val="tx1"/>
                </a:solidFill>
                <a:latin typeface="Imprint MT Shadow" panose="04020605060303030202" pitchFamily="82" charset="0"/>
              </a:rPr>
              <a:t>Eligibility for </a:t>
            </a:r>
            <a:br>
              <a:rPr lang="en-US" b="1" dirty="0" smtClean="0">
                <a:solidFill>
                  <a:schemeClr val="tx1"/>
                </a:solidFill>
                <a:latin typeface="Imprint MT Shadow" panose="04020605060303030202" pitchFamily="82" charset="0"/>
              </a:rPr>
            </a:br>
            <a:r>
              <a:rPr lang="en-US" b="1" dirty="0" smtClean="0">
                <a:solidFill>
                  <a:schemeClr val="tx1"/>
                </a:solidFill>
                <a:latin typeface="Imprint MT Shadow" panose="04020605060303030202" pitchFamily="82" charset="0"/>
              </a:rPr>
              <a:t>Athletics &amp; Activities</a:t>
            </a:r>
            <a:endParaRPr lang="en-US" b="1" dirty="0">
              <a:solidFill>
                <a:schemeClr val="tx1"/>
              </a:solidFill>
              <a:latin typeface="Imprint MT Shadow" panose="04020605060303030202" pitchFamily="82" charset="0"/>
            </a:endParaRPr>
          </a:p>
        </p:txBody>
      </p:sp>
      <p:sp>
        <p:nvSpPr>
          <p:cNvPr id="3" name="Content Placeholder 2"/>
          <p:cNvSpPr>
            <a:spLocks noGrp="1"/>
          </p:cNvSpPr>
          <p:nvPr>
            <p:ph idx="1"/>
          </p:nvPr>
        </p:nvSpPr>
        <p:spPr/>
        <p:txBody>
          <a:bodyPr>
            <a:normAutofit/>
          </a:bodyPr>
          <a:lstStyle/>
          <a:p>
            <a:pPr lvl="0"/>
            <a:r>
              <a:rPr lang="en-US" dirty="0"/>
              <a:t>If you are a beginning ninth grade student, you must have been promoted at the end of the previous year</a:t>
            </a:r>
            <a:r>
              <a:rPr lang="en-US" dirty="0" smtClean="0"/>
              <a:t>.</a:t>
            </a:r>
          </a:p>
          <a:p>
            <a:pPr marL="36576" lvl="0" indent="0">
              <a:buNone/>
            </a:pPr>
            <a:endParaRPr lang="en-US" sz="400" dirty="0"/>
          </a:p>
          <a:p>
            <a:pPr lvl="0"/>
            <a:r>
              <a:rPr lang="en-US" dirty="0"/>
              <a:t>Students must be earning credit in at least 6 of the 7 periods of classes per semester to maintain </a:t>
            </a:r>
            <a:r>
              <a:rPr lang="en-US" dirty="0" smtClean="0"/>
              <a:t>eligibility.  </a:t>
            </a:r>
            <a:r>
              <a:rPr lang="en-US" dirty="0"/>
              <a:t>(No more than one F</a:t>
            </a:r>
            <a:r>
              <a:rPr lang="en-US" dirty="0" smtClean="0"/>
              <a:t>)</a:t>
            </a:r>
          </a:p>
          <a:p>
            <a:pPr marL="36576" lvl="0" indent="0">
              <a:buNone/>
            </a:pPr>
            <a:endParaRPr lang="en-US" sz="400" dirty="0" smtClean="0"/>
          </a:p>
          <a:p>
            <a:pPr lvl="0"/>
            <a:r>
              <a:rPr lang="en-US" dirty="0" smtClean="0"/>
              <a:t>Attendance of 90% or better</a:t>
            </a:r>
          </a:p>
          <a:p>
            <a:pPr marL="36576" lvl="0" indent="0">
              <a:buNone/>
            </a:pPr>
            <a:endParaRPr lang="en-US" dirty="0"/>
          </a:p>
          <a:p>
            <a:endParaRPr lang="en-US" dirty="0"/>
          </a:p>
        </p:txBody>
      </p:sp>
    </p:spTree>
    <p:extLst>
      <p:ext uri="{BB962C8B-B14F-4D97-AF65-F5344CB8AC3E}">
        <p14:creationId xmlns:p14="http://schemas.microsoft.com/office/powerpoint/2010/main" val="24015335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33" y="990600"/>
            <a:ext cx="8534400" cy="1143000"/>
          </a:xfrm>
        </p:spPr>
        <p:txBody>
          <a:bodyPr>
            <a:noAutofit/>
          </a:bodyPr>
          <a:lstStyle/>
          <a:p>
            <a:pPr algn="ctr"/>
            <a:r>
              <a:rPr lang="en-US" sz="4400" b="1" dirty="0" smtClean="0">
                <a:solidFill>
                  <a:schemeClr val="tx1"/>
                </a:solidFill>
                <a:latin typeface="Imprint MT Shadow" panose="04020605060303030202" pitchFamily="82" charset="0"/>
              </a:rPr>
              <a:t>Individual Career and </a:t>
            </a:r>
            <a:br>
              <a:rPr lang="en-US" sz="4400" b="1" dirty="0" smtClean="0">
                <a:solidFill>
                  <a:schemeClr val="tx1"/>
                </a:solidFill>
                <a:latin typeface="Imprint MT Shadow" panose="04020605060303030202" pitchFamily="82" charset="0"/>
              </a:rPr>
            </a:br>
            <a:r>
              <a:rPr lang="en-US" sz="4400" b="1" dirty="0" smtClean="0">
                <a:solidFill>
                  <a:schemeClr val="tx1"/>
                </a:solidFill>
                <a:latin typeface="Imprint MT Shadow" panose="04020605060303030202" pitchFamily="82" charset="0"/>
              </a:rPr>
              <a:t>Academic Plan (ICAP)</a:t>
            </a:r>
            <a:endParaRPr lang="en-US" sz="4400" b="1" dirty="0">
              <a:solidFill>
                <a:schemeClr val="tx1"/>
              </a:solidFill>
              <a:latin typeface="Imprint MT Shadow" panose="04020605060303030202" pitchFamily="82" charset="0"/>
            </a:endParaRPr>
          </a:p>
        </p:txBody>
      </p:sp>
      <p:sp>
        <p:nvSpPr>
          <p:cNvPr id="3" name="Content Placeholder 2"/>
          <p:cNvSpPr>
            <a:spLocks noGrp="1"/>
          </p:cNvSpPr>
          <p:nvPr>
            <p:ph idx="1"/>
          </p:nvPr>
        </p:nvSpPr>
        <p:spPr>
          <a:xfrm>
            <a:off x="1176865" y="2438400"/>
            <a:ext cx="6798736" cy="2658532"/>
          </a:xfrm>
        </p:spPr>
        <p:txBody>
          <a:bodyPr>
            <a:normAutofit fontScale="92500" lnSpcReduction="20000"/>
          </a:bodyPr>
          <a:lstStyle/>
          <a:p>
            <a:pPr marL="36576" indent="0">
              <a:buNone/>
            </a:pPr>
            <a:endParaRPr lang="en-US" dirty="0" smtClean="0"/>
          </a:p>
          <a:p>
            <a:pPr marL="36576" indent="0" algn="ctr">
              <a:buNone/>
            </a:pPr>
            <a:r>
              <a:rPr lang="en-US" sz="6000" dirty="0" smtClean="0">
                <a:solidFill>
                  <a:schemeClr val="tx1"/>
                </a:solidFill>
              </a:rPr>
              <a:t>Your road map to completing high school ready for success!</a:t>
            </a:r>
            <a:endParaRPr lang="en-US" sz="6000" dirty="0">
              <a:solidFill>
                <a:schemeClr val="tx1"/>
              </a:solidFill>
            </a:endParaRPr>
          </a:p>
        </p:txBody>
      </p:sp>
    </p:spTree>
    <p:extLst>
      <p:ext uri="{BB962C8B-B14F-4D97-AF65-F5344CB8AC3E}">
        <p14:creationId xmlns:p14="http://schemas.microsoft.com/office/powerpoint/2010/main" val="38940757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par>
                          <p:cTn id="11" fill="hold">
                            <p:stCondLst>
                              <p:cond delay="2300"/>
                            </p:stCondLst>
                            <p:childTnLst>
                              <p:par>
                                <p:cTn id="12" presetID="26" presetClass="emph" presetSubtype="0" fill="hold" nodeType="afterEffect">
                                  <p:stCondLst>
                                    <p:cond delay="0"/>
                                  </p:stCondLst>
                                  <p:childTnLst>
                                    <p:animEffect transition="out" filter="fade">
                                      <p:cBhvr>
                                        <p:cTn id="13" dur="500" tmFilter="0, 0; .2, .5; .8, .5; 1, 0"/>
                                        <p:tgtEl>
                                          <p:spTgt spid="3">
                                            <p:txEl>
                                              <p:pRg st="1" end="1"/>
                                            </p:txEl>
                                          </p:spTgt>
                                        </p:tgtEl>
                                      </p:cBhvr>
                                    </p:animEffect>
                                    <p:animScale>
                                      <p:cBhvr>
                                        <p:cTn id="14"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2286000"/>
            <a:ext cx="8077200" cy="4399946"/>
          </a:xfrm>
        </p:spPr>
        <p:txBody>
          <a:bodyPr>
            <a:normAutofit/>
          </a:bodyPr>
          <a:lstStyle/>
          <a:p>
            <a:r>
              <a:rPr lang="en-US" sz="3200" i="1" dirty="0" smtClean="0"/>
              <a:t>The A+ Program is a Missouri funded program which provides scholarship funds to eligible graduates of A+ designated high schools who attend a participating community college or vocational/technical school.</a:t>
            </a:r>
          </a:p>
          <a:p>
            <a:endParaRPr lang="en-US" sz="3200" i="1" dirty="0"/>
          </a:p>
          <a:p>
            <a:endParaRPr lang="en-US" sz="3200" i="1" dirty="0" smtClean="0"/>
          </a:p>
          <a:p>
            <a:endParaRPr lang="en-US" sz="3200" i="1" dirty="0"/>
          </a:p>
        </p:txBody>
      </p:sp>
      <p:sp>
        <p:nvSpPr>
          <p:cNvPr id="3" name="Title 2"/>
          <p:cNvSpPr>
            <a:spLocks noGrp="1"/>
          </p:cNvSpPr>
          <p:nvPr>
            <p:ph type="ctrTitle"/>
          </p:nvPr>
        </p:nvSpPr>
        <p:spPr>
          <a:xfrm>
            <a:off x="152400" y="685800"/>
            <a:ext cx="8610600" cy="1981200"/>
          </a:xfrm>
        </p:spPr>
        <p:txBody>
          <a:bodyPr/>
          <a:lstStyle/>
          <a:p>
            <a:r>
              <a:rPr lang="en-US" dirty="0" smtClean="0"/>
              <a:t>What is the A+ Program</a:t>
            </a:r>
            <a:endParaRPr lang="en-US" dirty="0"/>
          </a:p>
        </p:txBody>
      </p:sp>
      <p:pic>
        <p:nvPicPr>
          <p:cNvPr id="1027" name="Picture 3" descr="C:\Users\marlenej\AppData\Local\Microsoft\Windows\Temporary Internet Files\Content.IE5\VP9H0Q95\dollar[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724400"/>
            <a:ext cx="2048968" cy="196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2800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1981200"/>
            <a:ext cx="9144000" cy="4724400"/>
          </a:xfrm>
        </p:spPr>
        <p:txBody>
          <a:bodyPr>
            <a:normAutofit/>
          </a:bodyPr>
          <a:lstStyle/>
          <a:p>
            <a:pPr marL="457200" indent="-457200">
              <a:buFont typeface="Arial" panose="020B0604020202020204" pitchFamily="34" charset="0"/>
              <a:buChar char="•"/>
            </a:pPr>
            <a:r>
              <a:rPr lang="en-US" sz="3000" i="1" dirty="0" smtClean="0"/>
              <a:t>Students can receive tuition incentives from Missouri community colleges or vocational/technical schools</a:t>
            </a:r>
          </a:p>
          <a:p>
            <a:pPr marL="457200" indent="-457200">
              <a:buFont typeface="Arial" panose="020B0604020202020204" pitchFamily="34" charset="0"/>
              <a:buChar char="•"/>
            </a:pPr>
            <a:r>
              <a:rPr lang="en-US" sz="3000" i="1" dirty="0" smtClean="0"/>
              <a:t>A student has 4 years to utilize the funds</a:t>
            </a:r>
          </a:p>
          <a:p>
            <a:pPr marL="457200" indent="-457200">
              <a:buFont typeface="Arial" panose="020B0604020202020204" pitchFamily="34" charset="0"/>
              <a:buChar char="•"/>
            </a:pPr>
            <a:r>
              <a:rPr lang="en-US" sz="3000" i="1" dirty="0" smtClean="0"/>
              <a:t>Several MO 4-year colleges offer scholarships to students who graduate A+ eligible—</a:t>
            </a:r>
            <a:r>
              <a:rPr lang="en-US" sz="3000" i="1" u="sng" dirty="0" smtClean="0"/>
              <a:t>Please</a:t>
            </a:r>
            <a:r>
              <a:rPr lang="en-US" sz="3000" b="1" i="1" u="sng" dirty="0" smtClean="0"/>
              <a:t> </a:t>
            </a:r>
            <a:r>
              <a:rPr lang="en-US" sz="3000" i="1" u="sng" dirty="0" smtClean="0"/>
              <a:t>check with individual college for requirements</a:t>
            </a:r>
          </a:p>
          <a:p>
            <a:pPr marL="457200" indent="-457200">
              <a:buFont typeface="Arial" panose="020B0604020202020204" pitchFamily="34" charset="0"/>
              <a:buChar char="•"/>
            </a:pPr>
            <a:r>
              <a:rPr lang="en-US" sz="3000" i="1" dirty="0" smtClean="0"/>
              <a:t>Requirement to receive the College Prep Diploma at CHS</a:t>
            </a:r>
          </a:p>
          <a:p>
            <a:pPr marL="457200" indent="-457200">
              <a:buFont typeface="Arial" panose="020B0604020202020204" pitchFamily="34" charset="0"/>
              <a:buChar char="•"/>
            </a:pPr>
            <a:endParaRPr lang="en-US" sz="3200" i="1" dirty="0" smtClean="0"/>
          </a:p>
        </p:txBody>
      </p:sp>
      <p:sp>
        <p:nvSpPr>
          <p:cNvPr id="3" name="Title 2"/>
          <p:cNvSpPr>
            <a:spLocks noGrp="1"/>
          </p:cNvSpPr>
          <p:nvPr>
            <p:ph type="ctrTitle"/>
          </p:nvPr>
        </p:nvSpPr>
        <p:spPr>
          <a:xfrm>
            <a:off x="0" y="762000"/>
            <a:ext cx="9144000" cy="1066800"/>
          </a:xfrm>
        </p:spPr>
        <p:txBody>
          <a:bodyPr/>
          <a:lstStyle/>
          <a:p>
            <a:r>
              <a:rPr lang="en-US" dirty="0" smtClean="0"/>
              <a:t>Why should I participate?</a:t>
            </a:r>
            <a:endParaRPr lang="en-US" dirty="0"/>
          </a:p>
        </p:txBody>
      </p:sp>
    </p:spTree>
    <p:extLst>
      <p:ext uri="{BB962C8B-B14F-4D97-AF65-F5344CB8AC3E}">
        <p14:creationId xmlns:p14="http://schemas.microsoft.com/office/powerpoint/2010/main" val="464324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89" y="76200"/>
            <a:ext cx="6512511" cy="1143000"/>
          </a:xfrm>
        </p:spPr>
        <p:txBody>
          <a:bodyPr/>
          <a:lstStyle/>
          <a:p>
            <a:pPr marL="0" indent="0" algn="ctr">
              <a:buNone/>
            </a:pPr>
            <a:r>
              <a:rPr lang="en-US" sz="3600" dirty="0" smtClean="0"/>
              <a:t>Cameron High School Graduates</a:t>
            </a:r>
            <a:r>
              <a:rPr lang="en-US" sz="3200" dirty="0" smtClean="0"/>
              <a:t/>
            </a:r>
            <a:br>
              <a:rPr lang="en-US" sz="3200" dirty="0" smtClean="0"/>
            </a:br>
            <a:endParaRPr lang="en-US" sz="3200" dirty="0"/>
          </a:p>
        </p:txBody>
      </p:sp>
      <p:sp>
        <p:nvSpPr>
          <p:cNvPr id="3" name="TextBox 2"/>
          <p:cNvSpPr txBox="1"/>
          <p:nvPr/>
        </p:nvSpPr>
        <p:spPr>
          <a:xfrm>
            <a:off x="0" y="1143000"/>
            <a:ext cx="9144000" cy="566308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Trebuchet MS"/>
                <a:ea typeface="+mn-ea"/>
                <a:cs typeface="+mn-cs"/>
              </a:rPr>
              <a:t>“I am a student at NCMC in the PN program at their Bethany Outreach Site (evenings and weekends) which allows me to continue working in Cameron during the week and I don’t owe anything!”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Trebuchet MS"/>
                <a:ea typeface="+mn-ea"/>
                <a:cs typeface="+mn-cs"/>
              </a:rPr>
              <a:t>“I will graduate from NCMC next May with my associates degree.  I have been able to commute and because of A+ I will have no debt when </a:t>
            </a:r>
            <a:r>
              <a:rPr kumimoji="0" lang="en-US" sz="2600" b="0" i="0" u="none" strike="noStrike" kern="1200" cap="none" spc="0" normalizeH="0" baseline="0" noProof="0" smtClean="0">
                <a:ln>
                  <a:noFill/>
                </a:ln>
                <a:solidFill>
                  <a:prstClr val="black"/>
                </a:solidFill>
                <a:effectLst/>
                <a:uLnTx/>
                <a:uFillTx/>
                <a:latin typeface="Trebuchet MS"/>
                <a:ea typeface="+mn-ea"/>
                <a:cs typeface="+mn-cs"/>
              </a:rPr>
              <a:t>I graduate.”</a:t>
            </a:r>
            <a:endParaRPr kumimoji="0" lang="en-US" sz="2600" b="0" i="0"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smtClean="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smtClean="0">
                <a:ln>
                  <a:noFill/>
                </a:ln>
                <a:solidFill>
                  <a:prstClr val="black"/>
                </a:solidFill>
                <a:effectLst/>
                <a:uLnTx/>
                <a:uFillTx/>
                <a:latin typeface="Trebuchet MS"/>
                <a:ea typeface="+mn-ea"/>
                <a:cs typeface="+mn-cs"/>
              </a:rPr>
              <a:t>“I wish I would have done A+, it would have paid for me to go to lineman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23807939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89" y="76200"/>
            <a:ext cx="6512511" cy="1143000"/>
          </a:xfrm>
        </p:spPr>
        <p:txBody>
          <a:bodyPr/>
          <a:lstStyle/>
          <a:p>
            <a:pPr marL="0" indent="0" algn="ctr">
              <a:buNone/>
            </a:pPr>
            <a:r>
              <a:rPr lang="en-US" sz="3600" dirty="0"/>
              <a:t>Cameron High School Graduates</a:t>
            </a:r>
          </a:p>
        </p:txBody>
      </p:sp>
      <p:sp>
        <p:nvSpPr>
          <p:cNvPr id="3" name="TextBox 2"/>
          <p:cNvSpPr txBox="1"/>
          <p:nvPr/>
        </p:nvSpPr>
        <p:spPr>
          <a:xfrm>
            <a:off x="0" y="304800"/>
            <a:ext cx="9296400" cy="67403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smtClean="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a:ea typeface="+mn-ea"/>
                <a:cs typeface="+mn-cs"/>
              </a:rPr>
              <a:t>“I wish I would have completed my A+, I could have used it in the summer to pay for my 2 College English courses (6 hrs.) through NCMC held at CHS, it cost me $1,200.”</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a:ea typeface="+mn-ea"/>
                <a:cs typeface="+mn-cs"/>
              </a:rPr>
              <a:t>“A+ can only help you; it can’t hurt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a:ea typeface="+mn-ea"/>
                <a:cs typeface="+mn-cs"/>
              </a:rPr>
              <a:t>“I didn’t get my A+ because I was given scholarships to attend a school out of state.  When I decided to transfer to a Missouri school, they would have given me more money with 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a:ea typeface="+mn-ea"/>
                <a:cs typeface="+mn-cs"/>
              </a:rPr>
              <a:t>Recruiting coaches will often assume athletes will graduate with A+ to assist in scholarship money.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rebuchet M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Trebuchet MS"/>
                <a:ea typeface="+mn-ea"/>
                <a:cs typeface="+mn-cs"/>
              </a:rPr>
              <a:t>Life changes, people change their minds, etc.</a:t>
            </a:r>
            <a:endParaRPr kumimoji="0" lang="en-US" sz="24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83809873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09600"/>
            <a:ext cx="9067800" cy="830997"/>
          </a:xfrm>
          <a:prstGeom prst="rect">
            <a:avLst/>
          </a:prstGeom>
          <a:noFill/>
          <a:effectLst>
            <a:glow rad="101600">
              <a:schemeClr val="accent2">
                <a:satMod val="175000"/>
                <a:alpha val="40000"/>
              </a:schemeClr>
            </a:glow>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Trebuchet MS"/>
                <a:ea typeface="+mn-ea"/>
                <a:cs typeface="+mn-cs"/>
              </a:rPr>
              <a:t>A+ Benefit to Cameron Students</a:t>
            </a:r>
            <a:endParaRPr kumimoji="0" lang="en-US" sz="4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5" name="TextBox 4"/>
          <p:cNvSpPr txBox="1"/>
          <p:nvPr/>
        </p:nvSpPr>
        <p:spPr>
          <a:xfrm>
            <a:off x="0" y="1412612"/>
            <a:ext cx="9067800" cy="65556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rebuchet MS"/>
                <a:ea typeface="+mn-ea"/>
                <a:cs typeface="+mn-cs"/>
              </a:rPr>
              <a:t>	</a:t>
            </a: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none" strike="noStrike" kern="1200" cap="none" spc="0" normalizeH="0" baseline="0" noProof="0" dirty="0" smtClean="0">
                <a:ln>
                  <a:noFill/>
                </a:ln>
                <a:solidFill>
                  <a:prstClr val="black"/>
                </a:solidFill>
                <a:effectLst/>
                <a:uLnTx/>
                <a:uFillTx/>
                <a:latin typeface="Trebuchet MS"/>
                <a:ea typeface="+mn-ea"/>
                <a:cs typeface="+mn-cs"/>
              </a:rPr>
              <a:t># of</a:t>
            </a: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none" strike="noStrike" kern="1200" cap="none" spc="0" normalizeH="0" baseline="0" noProof="0" dirty="0" smtClean="0">
                <a:ln>
                  <a:noFill/>
                </a:ln>
                <a:solidFill>
                  <a:prstClr val="black"/>
                </a:solidFill>
                <a:effectLst/>
                <a:uLnTx/>
                <a:uFillTx/>
                <a:latin typeface="Trebuchet MS"/>
                <a:ea typeface="+mn-ea"/>
                <a:cs typeface="+mn-cs"/>
              </a:rPr>
              <a:t>Total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NCMC</a:t>
            </a:r>
            <a:r>
              <a:rPr kumimoji="0" lang="en-US" sz="3000" b="0" i="1"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Stud.</a:t>
            </a:r>
            <a:r>
              <a:rPr kumimoji="0" lang="en-US" sz="3000" b="0" i="1" u="none" strike="noStrike" kern="1200" cap="none" spc="0" normalizeH="0" baseline="0" noProof="0" dirty="0">
                <a:ln>
                  <a:noFill/>
                </a:ln>
                <a:solidFill>
                  <a:prstClr val="black"/>
                </a:solidFill>
                <a:effectLst/>
                <a:uLnTx/>
                <a:uFillTx/>
                <a:latin typeface="Trebuchet MS"/>
                <a:ea typeface="+mn-ea"/>
                <a:cs typeface="+mn-cs"/>
              </a:rPr>
              <a:t>	 </a:t>
            </a:r>
            <a:r>
              <a:rPr kumimoji="0" lang="en-US" sz="3000" b="0" i="1"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Pell</a:t>
            </a:r>
            <a:r>
              <a:rPr kumimoji="0" lang="en-US" sz="3000" b="0" i="1"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A+</a:t>
            </a:r>
            <a:r>
              <a:rPr kumimoji="0" lang="en-US" sz="3000" b="0" i="1"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Benefit</a:t>
            </a:r>
            <a:endParaRPr kumimoji="0" lang="en-US" sz="3000" b="0" i="1"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Fall 2018		14	$9,015	$26,355	$34,370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2017-2018		  9	 15,027	  23,714	  38,741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2016-2017		  4	   2,506       11,086	  13,592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MCC</a:t>
            </a:r>
            <a:endParaRPr kumimoji="0" lang="en-US" sz="3000" b="0" i="1"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Fall 2018						      $</a:t>
            </a:r>
            <a:r>
              <a:rPr kumimoji="0" lang="en-US" sz="2800" b="0" i="0" u="none" strike="noStrike" kern="1200" cap="none" spc="0" normalizeH="0" baseline="0" noProof="0" dirty="0" smtClean="0">
                <a:ln>
                  <a:noFill/>
                </a:ln>
                <a:solidFill>
                  <a:prstClr val="black"/>
                </a:solidFill>
                <a:effectLst/>
                <a:uLnTx/>
                <a:uFillTx/>
                <a:latin typeface="Trebuchet MS"/>
                <a:ea typeface="+mn-ea"/>
                <a:cs typeface="+mn-cs"/>
              </a:rPr>
              <a:t>18,574.75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sng"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MWSU</a:t>
            </a:r>
            <a:endParaRPr kumimoji="0" lang="en-US" sz="3000" b="0" i="1"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Fall 2014—Fall 2017:  43 Students received at least one $1,500 A+ scholarship 43@1,500 = $64,500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rebuchet MS"/>
                <a:ea typeface="+mn-ea"/>
                <a:cs typeface="+mn-cs"/>
              </a:rPr>
              <a:t>(Number of renewals </a:t>
            </a: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was not available</a:t>
            </a:r>
            <a:r>
              <a:rPr kumimoji="0" lang="en-US" sz="3000" b="0" i="0" u="none" strike="noStrike" kern="1200" cap="none" spc="0" normalizeH="0" baseline="0" noProof="0" dirty="0">
                <a:ln>
                  <a:noFill/>
                </a:ln>
                <a:solidFill>
                  <a:prstClr val="black"/>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sng"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176838993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980" y="21235"/>
            <a:ext cx="9144000" cy="71711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all" spc="0" normalizeH="0" baseline="0" noProof="0" dirty="0" smtClean="0">
                <a:ln w="0"/>
                <a:gradFill flip="none">
                  <a:gsLst>
                    <a:gs pos="0">
                      <a:srgbClr val="4E67C8">
                        <a:tint val="75000"/>
                        <a:shade val="75000"/>
                        <a:satMod val="170000"/>
                      </a:srgbClr>
                    </a:gs>
                    <a:gs pos="49000">
                      <a:srgbClr val="4E67C8">
                        <a:tint val="88000"/>
                        <a:shade val="65000"/>
                        <a:satMod val="172000"/>
                      </a:srgbClr>
                    </a:gs>
                    <a:gs pos="50000">
                      <a:srgbClr val="4E67C8">
                        <a:shade val="65000"/>
                        <a:satMod val="130000"/>
                      </a:srgbClr>
                    </a:gs>
                    <a:gs pos="92000">
                      <a:srgbClr val="4E67C8">
                        <a:shade val="50000"/>
                        <a:satMod val="120000"/>
                      </a:srgbClr>
                    </a:gs>
                    <a:gs pos="100000">
                      <a:srgbClr val="4E67C8">
                        <a:shade val="48000"/>
                        <a:satMod val="120000"/>
                      </a:srgbClr>
                    </a:gs>
                  </a:gsLst>
                  <a:lin ang="5400000"/>
                </a:gradFill>
                <a:effectLst>
                  <a:reflection blurRad="12700" stA="50000" endPos="50000" dist="5000" dir="5400000" sy="-100000" rotWithShape="0"/>
                </a:effectLst>
                <a:uLnTx/>
                <a:uFillTx/>
                <a:latin typeface="Trebuchet MS"/>
                <a:ea typeface="+mn-ea"/>
                <a:cs typeface="+mn-cs"/>
              </a:rPr>
              <a:t>A+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all" spc="0" normalizeH="0" baseline="0" noProof="0" dirty="0" smtClean="0">
              <a:ln w="0"/>
              <a:gradFill flip="none">
                <a:gsLst>
                  <a:gs pos="0">
                    <a:srgbClr val="4E67C8">
                      <a:tint val="75000"/>
                      <a:shade val="75000"/>
                      <a:satMod val="170000"/>
                    </a:srgbClr>
                  </a:gs>
                  <a:gs pos="49000">
                    <a:srgbClr val="4E67C8">
                      <a:tint val="88000"/>
                      <a:shade val="65000"/>
                      <a:satMod val="172000"/>
                    </a:srgbClr>
                  </a:gs>
                  <a:gs pos="50000">
                    <a:srgbClr val="4E67C8">
                      <a:shade val="65000"/>
                      <a:satMod val="130000"/>
                    </a:srgbClr>
                  </a:gs>
                  <a:gs pos="92000">
                    <a:srgbClr val="4E67C8">
                      <a:shade val="50000"/>
                      <a:satMod val="120000"/>
                    </a:srgbClr>
                  </a:gs>
                  <a:gs pos="100000">
                    <a:srgbClr val="4E67C8">
                      <a:shade val="48000"/>
                      <a:satMod val="120000"/>
                    </a:srgbClr>
                  </a:gs>
                </a:gsLst>
                <a:lin ang="5400000"/>
              </a:gradFill>
              <a:effectLst>
                <a:reflection blurRad="12700" stA="50000" endPos="50000" dist="5000" dir="5400000" sy="-100000" rotWithShape="0"/>
              </a:effectLst>
              <a:uLnTx/>
              <a:uFillTx/>
              <a:latin typeface="Trebuchet MS"/>
              <a:ea typeface="+mn-ea"/>
              <a:cs typeface="+mn-cs"/>
            </a:endParaRPr>
          </a:p>
          <a:p>
            <a:pPr marL="342900" marR="0" lvl="0" indent="-34290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Sign a Participation Agreement Form</a:t>
            </a:r>
          </a:p>
          <a:p>
            <a:pPr marL="342900" marR="0" lvl="0" indent="-34290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Attend a designated A+ School 3 years prior to graduation</a:t>
            </a:r>
          </a:p>
          <a:p>
            <a:pPr marL="342900" marR="0" lvl="0" indent="-34290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Graduate with minimum, cumulative 2.5 GPA</a:t>
            </a:r>
          </a:p>
          <a:p>
            <a:pPr marL="342900" marR="0" lvl="0" indent="-34290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Graduate with minimum, cumulative 95% attendance </a:t>
            </a:r>
            <a:r>
              <a:rPr kumimoji="0" lang="en-US" sz="2000" b="0" i="1" u="none" strike="noStrike" kern="1200" cap="none" spc="0" normalizeH="0" baseline="0" noProof="0" dirty="0">
                <a:ln>
                  <a:noFill/>
                </a:ln>
                <a:solidFill>
                  <a:srgbClr val="212745"/>
                </a:solidFill>
                <a:effectLst/>
                <a:uLnTx/>
                <a:uFillTx/>
                <a:latin typeface="Trebuchet MS"/>
                <a:ea typeface="+mn-ea"/>
                <a:cs typeface="+mn-cs"/>
              </a:rPr>
              <a:t>r</a:t>
            </a: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ate</a:t>
            </a:r>
          </a:p>
          <a:p>
            <a:pPr marL="285750" marR="0" lvl="0" indent="-28575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Complete 50 hours of unpaid, preapproved tutoring (Job Shadowing 12.5 hours)</a:t>
            </a:r>
          </a:p>
          <a:p>
            <a:pPr marL="285750" marR="0" lvl="0" indent="-28575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Maintain a record of good citizenship at school and in community</a:t>
            </a:r>
          </a:p>
          <a:p>
            <a:pPr marL="285750" marR="0" lvl="0" indent="-28575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Avoid the use of illegal drugs, alcohol, and tobacco</a:t>
            </a:r>
          </a:p>
          <a:p>
            <a:pPr marL="285750" marR="0" lvl="0" indent="-28575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smtClean="0">
                <a:ln>
                  <a:noFill/>
                </a:ln>
                <a:solidFill>
                  <a:srgbClr val="212745"/>
                </a:solidFill>
                <a:effectLst/>
                <a:uLnTx/>
                <a:uFillTx/>
                <a:latin typeface="Trebuchet MS"/>
                <a:ea typeface="+mn-ea"/>
                <a:cs typeface="+mn-cs"/>
              </a:rPr>
              <a:t>Complete and submit FAFSA senior year</a:t>
            </a:r>
          </a:p>
          <a:p>
            <a:pPr marL="342900" marR="0" lvl="0" indent="-34290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r>
              <a:rPr kumimoji="0" lang="en-US" sz="2000" b="0" i="1" u="none" strike="noStrike" kern="1200" cap="none" spc="0" normalizeH="0" baseline="0" noProof="0" dirty="0">
                <a:ln>
                  <a:noFill/>
                </a:ln>
                <a:solidFill>
                  <a:srgbClr val="212745"/>
                </a:solidFill>
                <a:effectLst/>
                <a:uLnTx/>
                <a:uFillTx/>
                <a:latin typeface="Trebuchet MS"/>
                <a:ea typeface="+mn-ea"/>
                <a:cs typeface="+mn-cs"/>
              </a:rPr>
              <a:t>Score Proficient or Advanced on Algebra I EOC (or advanced math EOC)</a:t>
            </a:r>
          </a:p>
          <a:p>
            <a:pPr marL="0" marR="0" lvl="0" indent="0" algn="l" defTabSz="914400" rtl="0" eaLnBrk="1" fontAlgn="auto" latinLnBrk="0" hangingPunct="1">
              <a:lnSpc>
                <a:spcPct val="150000"/>
              </a:lnSpc>
              <a:spcBef>
                <a:spcPts val="0"/>
              </a:spcBef>
              <a:spcAft>
                <a:spcPts val="0"/>
              </a:spcAft>
              <a:buClr>
                <a:srgbClr val="F14124">
                  <a:lumMod val="75000"/>
                </a:srgbClr>
              </a:buClr>
              <a:buSzTx/>
              <a:buFontTx/>
              <a:buNone/>
              <a:tabLst/>
              <a:defRPr/>
            </a:pPr>
            <a:r>
              <a:rPr kumimoji="0" lang="en-US" sz="2000" b="0" i="1" u="none" strike="noStrike" kern="1200" cap="none" spc="0" normalizeH="0" baseline="0" noProof="0" dirty="0">
                <a:ln>
                  <a:noFill/>
                </a:ln>
                <a:solidFill>
                  <a:srgbClr val="212745"/>
                </a:solidFill>
                <a:effectLst/>
                <a:uLnTx/>
                <a:uFillTx/>
                <a:latin typeface="Trebuchet MS"/>
                <a:ea typeface="+mn-ea"/>
                <a:cs typeface="+mn-cs"/>
              </a:rPr>
              <a:t>	(see next slide)</a:t>
            </a:r>
          </a:p>
          <a:p>
            <a:pPr marL="285750" marR="0" lvl="0" indent="-285750" algn="l" defTabSz="914400" rtl="0" eaLnBrk="1" fontAlgn="auto" latinLnBrk="0" hangingPunct="1">
              <a:lnSpc>
                <a:spcPct val="150000"/>
              </a:lnSpc>
              <a:spcBef>
                <a:spcPts val="0"/>
              </a:spcBef>
              <a:spcAft>
                <a:spcPts val="0"/>
              </a:spcAft>
              <a:buClr>
                <a:srgbClr val="F14124">
                  <a:lumMod val="75000"/>
                </a:srgbClr>
              </a:buClr>
              <a:buSzTx/>
              <a:buFont typeface="Arial" panose="020B0604020202020204" pitchFamily="34" charset="0"/>
              <a:buChar char="•"/>
              <a:tabLst/>
              <a:defRPr/>
            </a:pPr>
            <a:endParaRPr kumimoji="0" lang="en-US" sz="2000" b="0" i="1" u="none" strike="noStrike" kern="1200" cap="none" spc="0" normalizeH="0" baseline="0" noProof="0" dirty="0" smtClean="0">
              <a:ln>
                <a:noFill/>
              </a:ln>
              <a:solidFill>
                <a:srgbClr val="212745"/>
              </a:solidFill>
              <a:effectLst/>
              <a:uLnTx/>
              <a:uFillTx/>
              <a:latin typeface="Trebuchet MS"/>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619292596"/>
      </p:ext>
    </p:extLst>
  </p:cSld>
  <p:clrMapOvr>
    <a:masterClrMapping/>
  </p:clrMapOvr>
  <p:transition spd="slow" advClick="0">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8001000" cy="923330"/>
          </a:xfrm>
          <a:prstGeom prst="rect">
            <a:avLst/>
          </a:prstGeom>
          <a:noFill/>
          <a:effectLst>
            <a:glow rad="101600">
              <a:schemeClr val="accent2">
                <a:satMod val="175000"/>
                <a:alpha val="40000"/>
              </a:schemeClr>
            </a:glow>
            <a:outerShdw blurRad="50800" dist="38100" dir="8100000" algn="tr"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smtClean="0">
                <a:ln>
                  <a:noFill/>
                </a:ln>
                <a:solidFill>
                  <a:prstClr val="black"/>
                </a:solidFill>
                <a:effectLst/>
                <a:uLnTx/>
                <a:uFillTx/>
                <a:latin typeface="Trebuchet MS"/>
                <a:ea typeface="+mn-ea"/>
                <a:cs typeface="+mn-cs"/>
              </a:rPr>
              <a:t>Math EOC Alternatives </a:t>
            </a:r>
            <a:endParaRPr kumimoji="0" lang="en-US" sz="54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5" name="TextBox 4"/>
          <p:cNvSpPr txBox="1"/>
          <p:nvPr/>
        </p:nvSpPr>
        <p:spPr>
          <a:xfrm>
            <a:off x="762000" y="1905000"/>
            <a:ext cx="7772400"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ACT Math Score</a:t>
            </a:r>
            <a:r>
              <a:rPr kumimoji="0" lang="en-US" sz="3000" b="0" i="1" u="none" strike="noStrike" kern="1200" cap="none" spc="0" normalizeH="0" baseline="0" noProof="0" dirty="0">
                <a:ln>
                  <a:noFill/>
                </a:ln>
                <a:solidFill>
                  <a:prstClr val="black"/>
                </a:solidFill>
                <a:effectLst/>
                <a:uLnTx/>
                <a:uFillTx/>
                <a:latin typeface="Trebuchet MS"/>
                <a:ea typeface="+mn-ea"/>
                <a:cs typeface="+mn-cs"/>
              </a:rPr>
              <a:t>	</a:t>
            </a:r>
            <a:r>
              <a:rPr kumimoji="0" lang="en-US" sz="3000" b="0" i="1" u="none" strike="noStrike" kern="1200" cap="none" spc="0" normalizeH="0" baseline="0" noProof="0" dirty="0" smtClean="0">
                <a:ln>
                  <a:noFill/>
                </a:ln>
                <a:solidFill>
                  <a:prstClr val="black"/>
                </a:solidFill>
                <a:effectLst/>
                <a:uLnTx/>
                <a:uFillTx/>
                <a:latin typeface="Trebuchet MS"/>
                <a:ea typeface="+mn-ea"/>
                <a:cs typeface="+mn-cs"/>
              </a:rPr>
              <a:t>	</a:t>
            </a:r>
            <a:r>
              <a:rPr kumimoji="0" lang="en-US" sz="3000" b="0" i="1" u="sng" strike="noStrike" kern="1200" cap="none" spc="0" normalizeH="0" baseline="0" noProof="0" dirty="0" smtClean="0">
                <a:ln>
                  <a:noFill/>
                </a:ln>
                <a:solidFill>
                  <a:prstClr val="black"/>
                </a:solidFill>
                <a:effectLst/>
                <a:uLnTx/>
                <a:uFillTx/>
                <a:latin typeface="Trebuchet MS"/>
                <a:ea typeface="+mn-ea"/>
                <a:cs typeface="+mn-cs"/>
              </a:rPr>
              <a:t>High School GPA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	          17				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	          16				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smtClean="0">
              <a:ln>
                <a:noFill/>
              </a:ln>
              <a:solidFill>
                <a:prstClr val="black"/>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rebuchet MS"/>
                <a:ea typeface="+mn-ea"/>
                <a:cs typeface="+mn-cs"/>
              </a:rPr>
              <a:t>	          15				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73229919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1"/>
            <a:ext cx="7772400" cy="1609604"/>
          </a:xfrm>
        </p:spPr>
        <p:txBody>
          <a:bodyPr>
            <a:noAutofit/>
          </a:bodyPr>
          <a:lstStyle/>
          <a:p>
            <a:pPr algn="ctr"/>
            <a:r>
              <a:rPr lang="en-US" sz="4800" b="1" dirty="0" smtClean="0">
                <a:solidFill>
                  <a:schemeClr val="tx1"/>
                </a:solidFill>
                <a:latin typeface="Imprint MT Shadow" panose="04020605060303030202" pitchFamily="82" charset="0"/>
              </a:rPr>
              <a:t>Transitioning to</a:t>
            </a:r>
            <a:br>
              <a:rPr lang="en-US" sz="4800" b="1" dirty="0" smtClean="0">
                <a:solidFill>
                  <a:schemeClr val="tx1"/>
                </a:solidFill>
                <a:latin typeface="Imprint MT Shadow" panose="04020605060303030202" pitchFamily="82" charset="0"/>
              </a:rPr>
            </a:br>
            <a:r>
              <a:rPr lang="en-US" sz="4800" b="1" dirty="0" smtClean="0">
                <a:solidFill>
                  <a:schemeClr val="tx1"/>
                </a:solidFill>
                <a:latin typeface="Imprint MT Shadow" panose="04020605060303030202" pitchFamily="82" charset="0"/>
              </a:rPr>
              <a:t>High School</a:t>
            </a:r>
            <a:endParaRPr lang="en-US" sz="4800" b="1" dirty="0">
              <a:solidFill>
                <a:schemeClr val="tx1"/>
              </a:solidFill>
              <a:latin typeface="Imprint MT Shadow" panose="04020605060303030202" pitchFamily="82" charset="0"/>
            </a:endParaRPr>
          </a:p>
        </p:txBody>
      </p:sp>
      <p:sp>
        <p:nvSpPr>
          <p:cNvPr id="3" name="Content Placeholder 2"/>
          <p:cNvSpPr>
            <a:spLocks noGrp="1"/>
          </p:cNvSpPr>
          <p:nvPr>
            <p:ph idx="1"/>
          </p:nvPr>
        </p:nvSpPr>
        <p:spPr>
          <a:xfrm>
            <a:off x="762000" y="2490135"/>
            <a:ext cx="7696199" cy="3444997"/>
          </a:xfrm>
        </p:spPr>
        <p:txBody>
          <a:bodyPr>
            <a:normAutofit/>
          </a:bodyPr>
          <a:lstStyle/>
          <a:p>
            <a:r>
              <a:rPr lang="en-US" sz="3000" dirty="0" smtClean="0"/>
              <a:t>More independence = more responsibility!</a:t>
            </a:r>
          </a:p>
          <a:p>
            <a:pPr marL="0" indent="0">
              <a:buNone/>
            </a:pPr>
            <a:endParaRPr lang="en-US" sz="1050" dirty="0" smtClean="0"/>
          </a:p>
          <a:p>
            <a:r>
              <a:rPr lang="en-US" sz="3000" dirty="0" smtClean="0"/>
              <a:t>Activities, Sports, Clubs, and Organizations</a:t>
            </a:r>
          </a:p>
          <a:p>
            <a:pPr marL="0" indent="0">
              <a:buNone/>
            </a:pPr>
            <a:endParaRPr lang="en-US" sz="1100" dirty="0" smtClean="0"/>
          </a:p>
          <a:p>
            <a:r>
              <a:rPr lang="en-US" sz="3000" dirty="0" smtClean="0"/>
              <a:t>Class choices</a:t>
            </a:r>
          </a:p>
          <a:p>
            <a:pPr marL="0" indent="0">
              <a:buNone/>
            </a:pPr>
            <a:endParaRPr lang="en-US" sz="1100" dirty="0" smtClean="0"/>
          </a:p>
          <a:p>
            <a:r>
              <a:rPr lang="en-US" sz="3000" dirty="0" smtClean="0"/>
              <a:t>Grades in 9</a:t>
            </a:r>
            <a:r>
              <a:rPr lang="en-US" sz="3000" baseline="30000" dirty="0" smtClean="0"/>
              <a:t>th</a:t>
            </a:r>
            <a:r>
              <a:rPr lang="en-US" sz="3000" dirty="0" smtClean="0"/>
              <a:t> grade are just as important as 12th</a:t>
            </a:r>
          </a:p>
          <a:p>
            <a:endParaRPr lang="en-US" sz="3000" dirty="0" smtClean="0"/>
          </a:p>
          <a:p>
            <a:endParaRPr lang="en-US" sz="3000"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142650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6620</TotalTime>
  <Words>941</Words>
  <Application>Microsoft Office PowerPoint</Application>
  <PresentationFormat>On-screen Show (4:3)</PresentationFormat>
  <Paragraphs>154</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Garamond</vt:lpstr>
      <vt:lpstr>Georgia</vt:lpstr>
      <vt:lpstr>Imprint MT Shadow</vt:lpstr>
      <vt:lpstr>Times New Roman</vt:lpstr>
      <vt:lpstr>Trebuchet MS</vt:lpstr>
      <vt:lpstr>Slipstream</vt:lpstr>
      <vt:lpstr>Organic</vt:lpstr>
      <vt:lpstr>Welcome to CHS</vt:lpstr>
      <vt:lpstr>What is the A+ Program</vt:lpstr>
      <vt:lpstr>Why should I participate?</vt:lpstr>
      <vt:lpstr>Cameron High School Graduates </vt:lpstr>
      <vt:lpstr>Cameron High School Graduates</vt:lpstr>
      <vt:lpstr>PowerPoint Presentation</vt:lpstr>
      <vt:lpstr>PowerPoint Presentation</vt:lpstr>
      <vt:lpstr>PowerPoint Presentation</vt:lpstr>
      <vt:lpstr>Transitioning to High School</vt:lpstr>
      <vt:lpstr>HIGH SCHOOL DIPLOMA</vt:lpstr>
      <vt:lpstr>Graduation Requirements</vt:lpstr>
      <vt:lpstr>Freshman Classes</vt:lpstr>
      <vt:lpstr>Attendance Policy</vt:lpstr>
      <vt:lpstr>Academic Letter</vt:lpstr>
      <vt:lpstr>Eligibility for  Athletics &amp; Activities</vt:lpstr>
      <vt:lpstr>Individual Career and  Academic Plan (ICAP)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cameron high school</dc:title>
  <dc:creator>jenniferg</dc:creator>
  <cp:lastModifiedBy>Lacey Henry</cp:lastModifiedBy>
  <cp:revision>44</cp:revision>
  <cp:lastPrinted>2017-02-22T18:59:55Z</cp:lastPrinted>
  <dcterms:created xsi:type="dcterms:W3CDTF">2013-03-05T18:42:19Z</dcterms:created>
  <dcterms:modified xsi:type="dcterms:W3CDTF">2019-03-28T12:26:42Z</dcterms:modified>
</cp:coreProperties>
</file>