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14"/>
      <p:bold r:id="rId15"/>
      <p:italic r:id="rId16"/>
      <p:boldItalic r:id="rId17"/>
    </p:embeddedFont>
    <p:embeddedFont>
      <p:font typeface="Pacifico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80" y="284"/>
      </p:cViewPr>
      <p:guideLst>
        <p:guide orient="horz" pos="12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0300336c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0300336c6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0300336c6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0300336c6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0239490d0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0239490d0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239490d0_0_3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0239490d0_0_3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0239490d0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0239490d0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0300336c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0300336c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0300336c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0300336c6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0300336c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0300336c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0300336c6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0300336c6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0300336c6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0300336c6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4000"/>
            <a:ext cx="7878451" cy="4838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/>
          <p:nvPr/>
        </p:nvSpPr>
        <p:spPr>
          <a:xfrm>
            <a:off x="363963" y="285499"/>
            <a:ext cx="8416068" cy="6959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20124D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Pacifico"/>
              </a:rPr>
              <a:t>What do I do with DUES?</a:t>
            </a:r>
          </a:p>
        </p:txBody>
      </p:sp>
      <p:sp>
        <p:nvSpPr>
          <p:cNvPr id="112" name="Google Shape;112;p22"/>
          <p:cNvSpPr txBox="1"/>
          <p:nvPr/>
        </p:nvSpPr>
        <p:spPr>
          <a:xfrm>
            <a:off x="246400" y="1293575"/>
            <a:ext cx="8777700" cy="3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Order Membership Cards online @ mopta.org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Bylaws, Standing Rules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Submit Dues online @ mopta.org with Paypal or mail in your payment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Send in Dues monthly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Currently the deadline for all membership awards is March 1st. 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/>
          <p:nvPr/>
        </p:nvSpPr>
        <p:spPr>
          <a:xfrm>
            <a:off x="2469012" y="714775"/>
            <a:ext cx="4738863" cy="187191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4C113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Pacifico"/>
              </a:rPr>
              <a:t>Q &amp;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50200" y="3589925"/>
            <a:ext cx="1837250" cy="15535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738875" y="766964"/>
            <a:ext cx="8069125" cy="127129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4C113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FF00"/>
                </a:solidFill>
                <a:latin typeface="Pacifico"/>
              </a:rPr>
              <a:t>Keys to Membership</a:t>
            </a:r>
          </a:p>
        </p:txBody>
      </p:sp>
      <p:sp>
        <p:nvSpPr>
          <p:cNvPr id="61" name="Google Shape;61;p14"/>
          <p:cNvSpPr txBox="1"/>
          <p:nvPr/>
        </p:nvSpPr>
        <p:spPr>
          <a:xfrm>
            <a:off x="94000" y="1780450"/>
            <a:ext cx="8004000" cy="3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0124D"/>
                </a:solidFill>
                <a:latin typeface="Pacifico"/>
                <a:ea typeface="Pacifico"/>
                <a:cs typeface="Pacifico"/>
                <a:sym typeface="Pacifico"/>
              </a:rPr>
              <a:t>Angie Warner</a:t>
            </a:r>
            <a:endParaRPr sz="3000">
              <a:solidFill>
                <a:srgbClr val="20124D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0124D"/>
                </a:solidFill>
                <a:latin typeface="Pacifico"/>
                <a:ea typeface="Pacifico"/>
                <a:cs typeface="Pacifico"/>
                <a:sym typeface="Pacifico"/>
              </a:rPr>
              <a:t>Vice President Membership</a:t>
            </a:r>
            <a:endParaRPr sz="3000">
              <a:solidFill>
                <a:srgbClr val="20124D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0124D"/>
                </a:solidFill>
                <a:latin typeface="Pacifico"/>
                <a:ea typeface="Pacifico"/>
                <a:cs typeface="Pacifico"/>
                <a:sym typeface="Pacifico"/>
              </a:rPr>
              <a:t>Missouri PTA</a:t>
            </a:r>
            <a:endParaRPr sz="3000">
              <a:solidFill>
                <a:srgbClr val="20124D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20124D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0124D"/>
                </a:solidFill>
                <a:latin typeface="Pacifico"/>
                <a:ea typeface="Pacifico"/>
                <a:cs typeface="Pacifico"/>
                <a:sym typeface="Pacifico"/>
              </a:rPr>
              <a:t>Stefanie Adair</a:t>
            </a:r>
            <a:endParaRPr sz="3000">
              <a:solidFill>
                <a:srgbClr val="20124D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0124D"/>
                </a:solidFill>
                <a:latin typeface="Pacifico"/>
                <a:ea typeface="Pacifico"/>
                <a:cs typeface="Pacifico"/>
                <a:sym typeface="Pacifico"/>
              </a:rPr>
              <a:t>Student Involvement Chair</a:t>
            </a:r>
            <a:endParaRPr sz="3000">
              <a:solidFill>
                <a:srgbClr val="20124D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0124D"/>
                </a:solidFill>
                <a:latin typeface="Pacifico"/>
                <a:ea typeface="Pacifico"/>
                <a:cs typeface="Pacifico"/>
                <a:sym typeface="Pacifico"/>
              </a:rPr>
              <a:t>Missouri PTA</a:t>
            </a:r>
            <a:endParaRPr sz="3000">
              <a:solidFill>
                <a:srgbClr val="20124D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2150" y="214125"/>
            <a:ext cx="4767475" cy="47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1759275" y="2726200"/>
            <a:ext cx="7005000" cy="18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				</a:t>
            </a:r>
            <a:endParaRPr/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650" y="2726200"/>
            <a:ext cx="8608058" cy="23044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/>
          <p:nvPr/>
        </p:nvSpPr>
        <p:spPr>
          <a:xfrm>
            <a:off x="559463" y="310300"/>
            <a:ext cx="7774460" cy="135623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Pacifico"/>
              </a:rPr>
              <a:t>I'm the Membership Chair!!!</a:t>
            </a:r>
            <a:br>
              <a:rPr b="0" i="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Pacifico"/>
              </a:rPr>
            </a:br>
            <a:r>
              <a:rPr b="0" i="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Pacifico"/>
              </a:rPr>
              <a:t> What do I do NOW???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FF"/>
                </a:solidFill>
                <a:latin typeface="Pacifico"/>
                <a:ea typeface="Pacifico"/>
                <a:cs typeface="Pacifico"/>
                <a:sym typeface="Pacifico"/>
              </a:rPr>
              <a:t>Membership Theme</a:t>
            </a:r>
            <a:endParaRPr sz="6000">
              <a:solidFill>
                <a:srgbClr val="0000FF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00" y="3172100"/>
            <a:ext cx="2457450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19775" y="3176863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55750" y="3176000"/>
            <a:ext cx="2394120" cy="18495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/>
        </p:nvSpPr>
        <p:spPr>
          <a:xfrm>
            <a:off x="138600" y="1586175"/>
            <a:ext cx="87777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Something catchy</a:t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Easy to advertise</a:t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 for kids</a:t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/>
          <p:nvPr/>
        </p:nvSpPr>
        <p:spPr>
          <a:xfrm>
            <a:off x="634288" y="437686"/>
            <a:ext cx="8060217" cy="103364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Pacifico"/>
              </a:rPr>
              <a:t>What do I get for joining?</a:t>
            </a:r>
          </a:p>
        </p:txBody>
      </p:sp>
      <p:sp>
        <p:nvSpPr>
          <p:cNvPr id="88" name="Google Shape;88;p18"/>
          <p:cNvSpPr txBox="1"/>
          <p:nvPr/>
        </p:nvSpPr>
        <p:spPr>
          <a:xfrm>
            <a:off x="92400" y="1210075"/>
            <a:ext cx="88548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omic Sans MS"/>
                <a:ea typeface="Comic Sans MS"/>
                <a:cs typeface="Comic Sans MS"/>
                <a:sym typeface="Comic Sans MS"/>
              </a:rPr>
              <a:t>We want members to know that their membership helps ensure that PTA has a stronger voice for advocacy.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Comic Sans MS"/>
                <a:ea typeface="Comic Sans MS"/>
                <a:cs typeface="Comic Sans MS"/>
                <a:sym typeface="Comic Sans MS"/>
              </a:rPr>
              <a:t>NO, You don’t have to do anything</a:t>
            </a:r>
            <a:r>
              <a:rPr lang="en" sz="2800">
                <a:latin typeface="Comic Sans MS"/>
                <a:ea typeface="Comic Sans MS"/>
                <a:cs typeface="Comic Sans MS"/>
                <a:sym typeface="Comic Sans MS"/>
              </a:rPr>
              <a:t>. (joining doesn’t mean you are now expected to volunteer)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omic Sans MS"/>
                <a:ea typeface="Comic Sans MS"/>
                <a:cs typeface="Comic Sans MS"/>
                <a:sym typeface="Comic Sans MS"/>
              </a:rPr>
              <a:t>For a successful membership campaign you </a:t>
            </a:r>
            <a:r>
              <a:rPr lang="en" sz="2800" b="1">
                <a:latin typeface="Comic Sans MS"/>
                <a:ea typeface="Comic Sans MS"/>
                <a:cs typeface="Comic Sans MS"/>
                <a:sym typeface="Comic Sans MS"/>
              </a:rPr>
              <a:t>MUST </a:t>
            </a:r>
            <a:r>
              <a:rPr lang="en" sz="2800">
                <a:latin typeface="Comic Sans MS"/>
                <a:ea typeface="Comic Sans MS"/>
                <a:cs typeface="Comic Sans MS"/>
                <a:sym typeface="Comic Sans MS"/>
              </a:rPr>
              <a:t>offer Incentives!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272762" y="652600"/>
            <a:ext cx="8598474" cy="12338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FF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73763"/>
                </a:solidFill>
                <a:latin typeface="Pacifico"/>
              </a:rPr>
              <a:t>INCENTIVES</a:t>
            </a:r>
          </a:p>
        </p:txBody>
      </p:sp>
      <p:sp>
        <p:nvSpPr>
          <p:cNvPr id="94" name="Google Shape;94;p19"/>
          <p:cNvSpPr txBox="1"/>
          <p:nvPr/>
        </p:nvSpPr>
        <p:spPr>
          <a:xfrm>
            <a:off x="169400" y="2094350"/>
            <a:ext cx="8823900" cy="30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FREE ENTRY TO ALL EVENTS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DISCOUNT ON SCHOOL SPIRIT WEAR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DISCOUNT ON YEARBOOK PURCHASE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OBTAIN COUPONS FOR LOCAL BUSINESSES 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MEMBERSHIP RAFFLES WORK GREAT!!!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									AND SO MUCH MORE!!!!!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/>
          <p:nvPr/>
        </p:nvSpPr>
        <p:spPr>
          <a:xfrm>
            <a:off x="223275" y="914458"/>
            <a:ext cx="8697425" cy="13534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Pacifico"/>
              </a:rPr>
              <a:t>What's Next?</a:t>
            </a:r>
          </a:p>
        </p:txBody>
      </p:sp>
      <p:sp>
        <p:nvSpPr>
          <p:cNvPr id="100" name="Google Shape;100;p20"/>
          <p:cNvSpPr txBox="1"/>
          <p:nvPr/>
        </p:nvSpPr>
        <p:spPr>
          <a:xfrm>
            <a:off x="123200" y="2386950"/>
            <a:ext cx="8870100" cy="26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omic Sans MS"/>
                <a:ea typeface="Comic Sans MS"/>
                <a:cs typeface="Comic Sans MS"/>
                <a:sym typeface="Comic Sans MS"/>
              </a:rPr>
              <a:t>Membership Kickoff </a:t>
            </a:r>
            <a:r>
              <a:rPr lang="en" sz="3000">
                <a:latin typeface="Comic Sans MS"/>
                <a:ea typeface="Comic Sans MS"/>
                <a:cs typeface="Comic Sans MS"/>
                <a:sym typeface="Comic Sans MS"/>
              </a:rPr>
              <a:t>-  Meet the Teacher Night, Back to School Events, Teacher PD day’s 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omic Sans MS"/>
                <a:ea typeface="Comic Sans MS"/>
                <a:cs typeface="Comic Sans MS"/>
                <a:sym typeface="Comic Sans MS"/>
              </a:rPr>
              <a:t>Contest for Classrooms </a:t>
            </a:r>
            <a:r>
              <a:rPr lang="en" sz="3000">
                <a:latin typeface="Comic Sans MS"/>
                <a:ea typeface="Comic Sans MS"/>
                <a:cs typeface="Comic Sans MS"/>
                <a:sym typeface="Comic Sans MS"/>
              </a:rPr>
              <a:t>- Offer Pizza party, Popcorn party, something to excite students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omic Sans MS"/>
                <a:ea typeface="Comic Sans MS"/>
                <a:cs typeface="Comic Sans MS"/>
                <a:sym typeface="Comic Sans MS"/>
              </a:rPr>
              <a:t>Membership Table at Every Event</a:t>
            </a:r>
            <a:endParaRPr sz="3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/>
          <p:nvPr/>
        </p:nvSpPr>
        <p:spPr>
          <a:xfrm>
            <a:off x="1179895" y="391375"/>
            <a:ext cx="6784207" cy="148827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73763"/>
                </a:solidFill>
                <a:latin typeface="Pacifico"/>
              </a:rPr>
              <a:t>Personal Invitations to Join</a:t>
            </a:r>
            <a:br>
              <a:rPr b="0" i="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73763"/>
                </a:solidFill>
                <a:latin typeface="Pacifico"/>
              </a:rPr>
            </a:br>
            <a:r>
              <a:rPr b="0" i="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73763"/>
                </a:solidFill>
                <a:latin typeface="Pacifico"/>
              </a:rPr>
              <a:t>Your PTA Community</a:t>
            </a:r>
          </a:p>
        </p:txBody>
      </p:sp>
      <p:sp>
        <p:nvSpPr>
          <p:cNvPr id="106" name="Google Shape;106;p21"/>
          <p:cNvSpPr txBox="1"/>
          <p:nvPr/>
        </p:nvSpPr>
        <p:spPr>
          <a:xfrm>
            <a:off x="77000" y="1924975"/>
            <a:ext cx="8993400" cy="31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Flyers sent home with students, link for Paypal, Venmo on website &amp; social media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Handwritten invitation to all School Board Members, District Administration, Mayor, City Councilman, State Representatives and Senators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Invitation to all local businesses to purchase Business Memberships 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On-screen Show (16:9)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Pacifico</vt:lpstr>
      <vt:lpstr>Arial</vt:lpstr>
      <vt:lpstr>Comic Sans MS</vt:lpstr>
      <vt:lpstr>Simple Light</vt:lpstr>
      <vt:lpstr>PowerPoint Presentation</vt:lpstr>
      <vt:lpstr>PowerPoint Presentation</vt:lpstr>
      <vt:lpstr>PowerPoint Presentation</vt:lpstr>
      <vt:lpstr>PowerPoint Presentation</vt:lpstr>
      <vt:lpstr>Membership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Sarah Day</cp:lastModifiedBy>
  <cp:revision>1</cp:revision>
  <dcterms:modified xsi:type="dcterms:W3CDTF">2019-03-04T01:31:44Z</dcterms:modified>
</cp:coreProperties>
</file>