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45" r:id="rId4"/>
    <p:sldId id="346" r:id="rId5"/>
    <p:sldId id="270" r:id="rId6"/>
    <p:sldId id="274" r:id="rId7"/>
    <p:sldId id="273" r:id="rId8"/>
    <p:sldId id="272" r:id="rId9"/>
    <p:sldId id="313" r:id="rId10"/>
    <p:sldId id="314" r:id="rId11"/>
    <p:sldId id="315" r:id="rId12"/>
    <p:sldId id="316" r:id="rId13"/>
    <p:sldId id="275" r:id="rId14"/>
    <p:sldId id="276" r:id="rId15"/>
    <p:sldId id="277" r:id="rId16"/>
    <p:sldId id="279" r:id="rId17"/>
    <p:sldId id="280" r:id="rId18"/>
    <p:sldId id="288" r:id="rId19"/>
    <p:sldId id="287" r:id="rId20"/>
    <p:sldId id="286" r:id="rId21"/>
    <p:sldId id="285" r:id="rId22"/>
    <p:sldId id="283" r:id="rId23"/>
    <p:sldId id="289" r:id="rId24"/>
    <p:sldId id="284" r:id="rId25"/>
    <p:sldId id="281" r:id="rId26"/>
    <p:sldId id="348" r:id="rId27"/>
    <p:sldId id="299" r:id="rId28"/>
    <p:sldId id="298" r:id="rId29"/>
    <p:sldId id="297" r:id="rId30"/>
    <p:sldId id="296" r:id="rId31"/>
    <p:sldId id="295" r:id="rId32"/>
    <p:sldId id="350" r:id="rId33"/>
    <p:sldId id="320" r:id="rId34"/>
    <p:sldId id="321" r:id="rId35"/>
    <p:sldId id="351" r:id="rId36"/>
    <p:sldId id="322" r:id="rId37"/>
    <p:sldId id="307" r:id="rId38"/>
    <p:sldId id="258" r:id="rId39"/>
  </p:sldIdLst>
  <p:sldSz cx="9144000" cy="5143500" type="screen16x9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" y="2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2B27-0820-48E9-9DF8-C54AE3C703E7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15A6-242F-4226-908F-A86F9050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3184-4DC9-4154-BA95-A45F4A9BA887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8A40-1AF9-4CF4-BA3B-D963BEAF9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EB5F-FDAA-4D87-90E0-B51AA0409F0F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C6E9-F38A-42CC-9620-31473988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7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2B27-0820-48E9-9DF8-C54AE3C703E7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15A6-242F-4226-908F-A86F9050E938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06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7977-ADDD-4FD3-B198-CAFA19654ECD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4486-9751-46DC-B951-7F794914D8DB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74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192D-7B60-468E-A718-FF59A377EABD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EDF2-D0EC-4C51-A332-FD5CB90B56B1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849D-8141-4F53-AF1C-B2AE90248D04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7801-57E4-4D46-9F8C-A46B2D5F0E35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1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BD91-AFCC-4509-B6B2-A442B72959B0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E373-67E4-40E2-8622-F66465709E34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81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9088-318C-4302-A4C7-919C8E2077EF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E378-4782-4CC8-868B-260594A20296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93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D266-B5ED-4418-9326-8055178AB8D6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2FCB-8FD1-4353-A542-F184391E9F93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7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06EC0-E13A-4A18-930A-24EA91119B8B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F7A2-A2ED-4276-A2E8-C7AE7A104741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9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7977-ADDD-4FD3-B198-CAFA19654ECD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4486-9751-46DC-B951-7F794914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0069-FA11-4B2A-A4A6-676B71DBBE4D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AF64-559D-480A-A635-0544AE4CF0A4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90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3184-4DC9-4154-BA95-A45F4A9BA887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8A40-1AF9-4CF4-BA3B-D963BEAF9F59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05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EB5F-FDAA-4D87-90E0-B51AA0409F0F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C6E9-F38A-42CC-9620-3147398860EB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2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192D-7B60-468E-A718-FF59A377EABD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EDF2-D0EC-4C51-A332-FD5CB90B5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849D-8141-4F53-AF1C-B2AE90248D04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7801-57E4-4D46-9F8C-A46B2D5F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BD91-AFCC-4509-B6B2-A442B72959B0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E373-67E4-40E2-8622-F66465709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1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9088-318C-4302-A4C7-919C8E2077EF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E378-4782-4CC8-868B-260594A20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D266-B5ED-4418-9326-8055178AB8D6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2FCB-8FD1-4353-A542-F184391E9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06EC0-E13A-4A18-930A-24EA91119B8B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F7A2-A2ED-4276-A2E8-C7AE7A104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8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0069-FA11-4B2A-A4A6-676B71DBBE4D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AF64-559D-480A-A635-0544AE4CF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4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67FE2-8C09-46E1-95F4-6791A44FB7FC}" type="datetimeFigureOut">
              <a:rPr lang="en-US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9C31D4-CFBD-4F82-8A47-49398199A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67FE2-8C09-46E1-95F4-6791A44FB7FC}" type="datetimeFigureOut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9C31D4-CFBD-4F82-8A47-49398199AD1C}" type="slidenum">
              <a:rPr lang="en-US">
                <a:solidFill>
                  <a:srgbClr val="9C483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8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"/>
            <a:ext cx="7772400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Parliamentary Procedure</a:t>
            </a:r>
            <a:endParaRPr lang="en-US" dirty="0">
              <a:solidFill>
                <a:srgbClr val="9C483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42950"/>
            <a:ext cx="7848600" cy="1676400"/>
          </a:xfrm>
        </p:spPr>
        <p:txBody>
          <a:bodyPr rtlCol="0">
            <a:normAutofit fontScale="4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6000" b="1" dirty="0">
                <a:solidFill>
                  <a:srgbClr val="9C4839"/>
                </a:solidFill>
              </a:rPr>
              <a:t>The Key to a Great Meeting!</a:t>
            </a:r>
          </a:p>
          <a:p>
            <a:pPr algn="l"/>
            <a:endParaRPr lang="en-US" sz="33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7000" b="1" dirty="0">
                <a:solidFill>
                  <a:schemeClr val="tx2"/>
                </a:solidFill>
                <a:latin typeface="Times New Roman"/>
              </a:rPr>
              <a:t> Missouri PTA</a:t>
            </a:r>
            <a:endParaRPr lang="en-US" sz="7000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b="1" dirty="0">
              <a:solidFill>
                <a:srgbClr val="9C4839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4500" b="1" dirty="0">
                <a:solidFill>
                  <a:srgbClr val="9C4839"/>
                </a:solidFill>
              </a:rPr>
              <a:t>Dr. Leonard M. Young</a:t>
            </a:r>
          </a:p>
          <a:p>
            <a:pPr>
              <a:lnSpc>
                <a:spcPct val="80000"/>
              </a:lnSpc>
              <a:defRPr/>
            </a:pPr>
            <a:r>
              <a:rPr lang="en-US" sz="4500" b="1" dirty="0">
                <a:solidFill>
                  <a:srgbClr val="9C4839"/>
                </a:solidFill>
              </a:rPr>
              <a:t>Professional Registered Parliamentarian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9C483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723062" cy="857250"/>
          </a:xfrm>
        </p:spPr>
        <p:txBody>
          <a:bodyPr/>
          <a:lstStyle/>
          <a:p>
            <a:r>
              <a:rPr lang="en-US" b="1" dirty="0"/>
              <a:t>Resolutions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133600" y="819150"/>
            <a:ext cx="6934200" cy="377507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i="1" dirty="0">
                <a:latin typeface="Cambria"/>
                <a:ea typeface="Times New Roman"/>
                <a:cs typeface="Arial"/>
              </a:rPr>
              <a:t>Whereas</a:t>
            </a:r>
            <a:r>
              <a:rPr lang="en-US" sz="1900" b="1" dirty="0">
                <a:latin typeface="Cambria"/>
                <a:ea typeface="Times New Roman"/>
                <a:cs typeface="Arial"/>
              </a:rPr>
              <a:t>,</a:t>
            </a:r>
            <a:r>
              <a:rPr lang="en-US" sz="1900" dirty="0">
                <a:latin typeface="Cambria"/>
                <a:ea typeface="Times New Roman"/>
                <a:cs typeface="Arial"/>
              </a:rPr>
              <a:t> The health and welfare of all children is a primary concern for all members; and</a:t>
            </a:r>
            <a:endParaRPr lang="en-US" sz="1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i="1" dirty="0">
                <a:latin typeface="Cambria"/>
                <a:ea typeface="Times New Roman"/>
                <a:cs typeface="Arial"/>
              </a:rPr>
              <a:t>Whereas</a:t>
            </a:r>
            <a:r>
              <a:rPr lang="en-US" sz="1900" b="1" dirty="0">
                <a:latin typeface="Cambria"/>
                <a:ea typeface="Times New Roman"/>
                <a:cs typeface="Arial"/>
              </a:rPr>
              <a:t>, </a:t>
            </a:r>
            <a:r>
              <a:rPr lang="en-US" sz="1900" dirty="0">
                <a:latin typeface="Cambria"/>
                <a:ea typeface="Times New Roman"/>
                <a:cs typeface="Arial"/>
              </a:rPr>
              <a:t>Pollution of the environment is becoming a matter of grave concern and an identifiable health hazard; and</a:t>
            </a:r>
            <a:endParaRPr lang="en-US" sz="1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i="1" dirty="0">
                <a:latin typeface="Cambria"/>
                <a:ea typeface="Times New Roman"/>
                <a:cs typeface="Arial"/>
              </a:rPr>
              <a:t>Whereas</a:t>
            </a:r>
            <a:r>
              <a:rPr lang="en-US" sz="1900" b="1" dirty="0">
                <a:latin typeface="Cambria"/>
                <a:ea typeface="Times New Roman"/>
                <a:cs typeface="Arial"/>
              </a:rPr>
              <a:t>, </a:t>
            </a:r>
            <a:r>
              <a:rPr lang="en-US" sz="1900" dirty="0">
                <a:latin typeface="Cambria"/>
                <a:ea typeface="Times New Roman"/>
                <a:cs typeface="Arial"/>
              </a:rPr>
              <a:t>Many organizations and concerned citizens are attempting to establish laws to set proper standards of environmental control; therefore, be it</a:t>
            </a:r>
            <a:endParaRPr lang="en-US" sz="1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i="1" dirty="0">
                <a:latin typeface="Cambria"/>
                <a:ea typeface="Times New Roman"/>
                <a:cs typeface="Arial"/>
              </a:rPr>
              <a:t>Resolved</a:t>
            </a:r>
            <a:r>
              <a:rPr lang="en-US" sz="1900" b="1" dirty="0">
                <a:latin typeface="Cambria"/>
                <a:ea typeface="Times New Roman"/>
                <a:cs typeface="Arial"/>
              </a:rPr>
              <a:t>,</a:t>
            </a:r>
            <a:r>
              <a:rPr lang="en-US" sz="1900" dirty="0">
                <a:latin typeface="Cambria"/>
                <a:ea typeface="Times New Roman"/>
                <a:cs typeface="Arial"/>
              </a:rPr>
              <a:t> That this Council urge the State General Assembly to provide needed legislation for environmental control and the funds to enforce such legislation; and</a:t>
            </a:r>
            <a:endParaRPr lang="en-US" sz="1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i="1" dirty="0">
                <a:latin typeface="Cambria"/>
                <a:ea typeface="Times New Roman"/>
                <a:cs typeface="Arial"/>
              </a:rPr>
              <a:t>Resolved</a:t>
            </a:r>
            <a:r>
              <a:rPr lang="en-US" sz="1900" b="1" dirty="0">
                <a:latin typeface="Cambria"/>
                <a:ea typeface="Times New Roman"/>
                <a:cs typeface="Arial"/>
              </a:rPr>
              <a:t>,</a:t>
            </a:r>
            <a:r>
              <a:rPr lang="en-US" sz="1900" dirty="0">
                <a:latin typeface="Cambria"/>
                <a:ea typeface="Times New Roman"/>
                <a:cs typeface="Arial"/>
              </a:rPr>
              <a:t> That this Council develop a campaign on environmental control and urge the National Association to support and encourage the immediate enactment of appropriate national legislation.</a:t>
            </a:r>
            <a:endParaRPr lang="en-US" sz="1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13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-95250"/>
            <a:ext cx="6418262" cy="857250"/>
          </a:xfrm>
        </p:spPr>
        <p:txBody>
          <a:bodyPr/>
          <a:lstStyle/>
          <a:p>
            <a:r>
              <a:rPr lang="en-US" b="1" dirty="0"/>
              <a:t>Amendments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742950"/>
            <a:ext cx="6646862" cy="4191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000" dirty="0"/>
              <a:t>Amendments, like main motions, require a second, are amendable, are debatable, and require a majority vote.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>
                <a:solidFill>
                  <a:srgbClr val="9C4839"/>
                </a:solidFill>
              </a:rPr>
              <a:t>An amendment should be stated so that indicates </a:t>
            </a:r>
            <a:r>
              <a:rPr lang="en-US" sz="3000" u="sng" dirty="0">
                <a:solidFill>
                  <a:srgbClr val="9C4839"/>
                </a:solidFill>
              </a:rPr>
              <a:t>exactly</a:t>
            </a:r>
            <a:r>
              <a:rPr lang="en-US" sz="3000" dirty="0">
                <a:solidFill>
                  <a:srgbClr val="9C4839"/>
                </a:solidFill>
              </a:rPr>
              <a:t> what is being done to the main motion.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3000" dirty="0">
                <a:solidFill>
                  <a:srgbClr val="9C4839"/>
                </a:solidFill>
              </a:rPr>
              <a:t>An amendment must always be handled </a:t>
            </a:r>
            <a:r>
              <a:rPr lang="en-US" sz="3000" u="sng" dirty="0">
                <a:solidFill>
                  <a:srgbClr val="9C4839"/>
                </a:solidFill>
              </a:rPr>
              <a:t>before</a:t>
            </a:r>
            <a:r>
              <a:rPr lang="en-US" sz="3000" dirty="0">
                <a:solidFill>
                  <a:srgbClr val="9C4839"/>
                </a:solidFill>
              </a:rPr>
              <a:t> voting on the motion to which it was applied.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rgbClr val="9C4839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68538" y="206375"/>
            <a:ext cx="6418262" cy="857250"/>
          </a:xfrm>
        </p:spPr>
        <p:txBody>
          <a:bodyPr/>
          <a:lstStyle/>
          <a:p>
            <a:r>
              <a:rPr lang="en-US" b="1" dirty="0"/>
              <a:t>Example:  Main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504950"/>
            <a:ext cx="6418262" cy="3089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“That we sponsor a delegate to the PTA National Convention in June”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5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33600" y="206375"/>
            <a:ext cx="6858000" cy="857250"/>
          </a:xfrm>
        </p:spPr>
        <p:txBody>
          <a:bodyPr/>
          <a:lstStyle/>
          <a:p>
            <a:r>
              <a:rPr lang="en-US" b="1" dirty="0"/>
              <a:t>Example:  Amendment by Striking Out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733550"/>
            <a:ext cx="6418262" cy="28606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to amend by striking out the words ‘in June.’”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90550"/>
            <a:ext cx="6418262" cy="857250"/>
          </a:xfrm>
        </p:spPr>
        <p:txBody>
          <a:bodyPr/>
          <a:lstStyle/>
          <a:p>
            <a:r>
              <a:rPr lang="en-US" b="1" dirty="0"/>
              <a:t>Example:  Amendment by Adding (or inserting)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2038350"/>
            <a:ext cx="6418262" cy="25558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to add the words, ‘with expenses not to exceed $150.00.’”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285750"/>
            <a:ext cx="6418262" cy="857250"/>
          </a:xfrm>
        </p:spPr>
        <p:txBody>
          <a:bodyPr/>
          <a:lstStyle/>
          <a:p>
            <a:r>
              <a:rPr lang="en-US" b="1" dirty="0"/>
              <a:t>Example: Amendment by Striking out and Inserting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0" y="1428750"/>
            <a:ext cx="6418262" cy="27844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to amend the main motion by striking out the words ‘a delegate’ and inserting the words 'two delegates.’”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7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8229600" cy="85725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Primary &amp; Secondary Amendments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1600200" y="364003"/>
            <a:ext cx="6324600" cy="4308872"/>
          </a:xfrm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US" sz="1000" dirty="0"/>
              <a:t>                                                             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 algn="r">
              <a:buNone/>
            </a:pPr>
            <a:r>
              <a:rPr lang="en-US" sz="1000" dirty="0"/>
              <a:t>                                                                    </a:t>
            </a:r>
            <a:r>
              <a:rPr lang="en-US" sz="20000" dirty="0"/>
              <a:t>▲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2150"/>
            <a:ext cx="4270374" cy="2632472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>
                <a:solidFill>
                  <a:srgbClr val="9C48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AMENDMENT</a:t>
            </a:r>
          </a:p>
          <a:p>
            <a:pPr>
              <a:buNone/>
              <a:defRPr/>
            </a:pPr>
            <a:endParaRPr lang="en-US" b="1" dirty="0">
              <a:solidFill>
                <a:srgbClr val="9C48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9C48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AMENDMENT</a:t>
            </a:r>
          </a:p>
          <a:p>
            <a:pPr>
              <a:buNone/>
              <a:defRPr/>
            </a:pPr>
            <a:endParaRPr lang="en-US" b="1" dirty="0">
              <a:solidFill>
                <a:srgbClr val="9C48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9C48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MOTION</a:t>
            </a:r>
          </a:p>
          <a:p>
            <a:endParaRPr lang="en-US" dirty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2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90550"/>
            <a:ext cx="6418262" cy="857250"/>
          </a:xfrm>
        </p:spPr>
        <p:txBody>
          <a:bodyPr/>
          <a:lstStyle/>
          <a:p>
            <a:r>
              <a:rPr lang="en-US" b="1" dirty="0"/>
              <a:t>Example:  Primary Amendment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0" y="2038350"/>
            <a:ext cx="6418262" cy="25558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to add the words, not to exceed $150.00."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90550"/>
            <a:ext cx="6418262" cy="857250"/>
          </a:xfrm>
        </p:spPr>
        <p:txBody>
          <a:bodyPr/>
          <a:lstStyle/>
          <a:p>
            <a:r>
              <a:rPr lang="en-US" b="1" dirty="0"/>
              <a:t>Example:  Secondary Amendment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885950"/>
            <a:ext cx="6418262" cy="2708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to amend the amendment by striking our $150 and inserting $100.”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90550"/>
            <a:ext cx="6418262" cy="857250"/>
          </a:xfrm>
        </p:spPr>
        <p:txBody>
          <a:bodyPr/>
          <a:lstStyle/>
          <a:p>
            <a:r>
              <a:rPr lang="en-US" b="1" dirty="0"/>
              <a:t>Example: Substitute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0" y="1657350"/>
            <a:ext cx="6418262" cy="29368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move that we amend the motion by substituting the words that we encourage all members to bring their own chairs to club meetings.”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3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And just who is this guy “Robert” anyway and why should I follow his rules of order?</a:t>
            </a:r>
            <a:endParaRPr lang="en-US" dirty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74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97819"/>
            <a:ext cx="6400800" cy="1102519"/>
          </a:xfrm>
        </p:spPr>
        <p:txBody>
          <a:bodyPr/>
          <a:lstStyle/>
          <a:p>
            <a:r>
              <a:rPr lang="en-US" sz="5400" b="1" dirty="0"/>
              <a:t>OTHER USEFUL        MOTIONS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4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705600" cy="857250"/>
          </a:xfrm>
        </p:spPr>
        <p:txBody>
          <a:bodyPr/>
          <a:lstStyle/>
          <a:p>
            <a:pPr algn="l"/>
            <a:r>
              <a:rPr lang="en-US" b="1" dirty="0"/>
              <a:t>Postpone to a Definite Time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895350"/>
            <a:ext cx="6418262" cy="3698875"/>
          </a:xfrm>
        </p:spPr>
        <p:txBody>
          <a:bodyPr/>
          <a:lstStyle/>
          <a:p>
            <a:pPr>
              <a:defRPr/>
            </a:pPr>
            <a:r>
              <a:rPr lang="en-US" dirty="0"/>
              <a:t>To postpone action until a certain time or until after a certain event</a:t>
            </a:r>
          </a:p>
          <a:p>
            <a:pPr>
              <a:defRPr/>
            </a:pPr>
            <a:r>
              <a:rPr lang="en-US" dirty="0"/>
              <a:t>Majority or 2/3rds</a:t>
            </a:r>
          </a:p>
          <a:p>
            <a:pPr>
              <a:defRPr/>
            </a:pPr>
            <a:r>
              <a:rPr lang="en-US" dirty="0">
                <a:solidFill>
                  <a:srgbClr val="9C4839"/>
                </a:solidFill>
              </a:rPr>
              <a:t>Form: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“I move to postpone the motion to the next meeting.”</a:t>
            </a:r>
          </a:p>
          <a:p>
            <a:pPr>
              <a:defRPr/>
            </a:pPr>
            <a:r>
              <a:rPr lang="en-US" dirty="0">
                <a:solidFill>
                  <a:srgbClr val="9C4839"/>
                </a:solidFill>
              </a:rPr>
              <a:t>Form: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“I move to postpone the question until 9:00 p.m.”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Lay on the Table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To temporarily set aside pending business because something more urgent needs immediate attention.</a:t>
            </a:r>
          </a:p>
          <a:p>
            <a:pPr>
              <a:defRPr/>
            </a:pPr>
            <a:r>
              <a:rPr lang="en-US" dirty="0">
                <a:solidFill>
                  <a:srgbClr val="9C4839"/>
                </a:solidFill>
              </a:rPr>
              <a:t>Form: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“I move to lay the question on the table.”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Commit/Refer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895350"/>
            <a:ext cx="6418262" cy="3698875"/>
          </a:xfrm>
        </p:spPr>
        <p:txBody>
          <a:bodyPr/>
          <a:lstStyle/>
          <a:p>
            <a:pPr>
              <a:defRPr/>
            </a:pPr>
            <a:r>
              <a:rPr lang="en-US" dirty="0"/>
              <a:t>To send a pending motion to a committee so it can be carefully considered and/or put into better condition for the members to consider.  </a:t>
            </a:r>
            <a:endParaRPr lang="en-US" dirty="0">
              <a:sym typeface="WP TypographicSymbols" pitchFamily="2" charset="0"/>
            </a:endParaRPr>
          </a:p>
          <a:p>
            <a:pPr>
              <a:defRPr/>
            </a:pPr>
            <a:r>
              <a:rPr lang="en-US" dirty="0">
                <a:solidFill>
                  <a:srgbClr val="9C4839"/>
                </a:solidFill>
              </a:rPr>
              <a:t>FORM: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“I move to refer the motion to the Finance Committee.”</a:t>
            </a:r>
            <a:endParaRPr lang="en-US" b="1" i="1" dirty="0">
              <a:solidFill>
                <a:schemeClr val="accent5">
                  <a:lumMod val="75000"/>
                </a:schemeClr>
              </a:solidFill>
              <a:sym typeface="WP TypographicSymbols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Previous Question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To immediately close debate and take a vote. </a:t>
            </a:r>
          </a:p>
          <a:p>
            <a:pPr>
              <a:defRPr/>
            </a:pPr>
            <a:r>
              <a:rPr lang="en-US" dirty="0">
                <a:solidFill>
                  <a:srgbClr val="9C4839"/>
                </a:solidFill>
              </a:rPr>
              <a:t>Form: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“I move the previous question (on all pending questions).” </a:t>
            </a:r>
          </a:p>
        </p:txBody>
      </p:sp>
    </p:spTree>
    <p:extLst>
      <p:ext uri="{BB962C8B-B14F-4D97-AF65-F5344CB8AC3E}">
        <p14:creationId xmlns:p14="http://schemas.microsoft.com/office/powerpoint/2010/main" val="27903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97819"/>
            <a:ext cx="6400800" cy="1102519"/>
          </a:xfrm>
        </p:spPr>
        <p:txBody>
          <a:bodyPr/>
          <a:lstStyle/>
          <a:p>
            <a:r>
              <a:rPr lang="en-US" sz="5400" b="1" dirty="0"/>
              <a:t>DOING THINGS</a:t>
            </a:r>
            <a:br>
              <a:rPr lang="en-US" sz="5400" b="1" dirty="0"/>
            </a:br>
            <a:r>
              <a:rPr lang="en-US" sz="5400" b="1" dirty="0"/>
              <a:t>AGAIN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44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Reconsider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defRPr/>
            </a:pPr>
            <a:r>
              <a:rPr lang="en-US" i="1" dirty="0"/>
              <a:t>“...enables a majority in an assembly, within a limited time and without notice, to bring back for further consideration a motion which has already been voted on.” </a:t>
            </a:r>
            <a:r>
              <a:rPr lang="en-US" dirty="0"/>
              <a:t>(RONR, p. 315)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Reconsider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PURPOSE: to permit correction of hasty, ill-advised or erroneous action to 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can be moved only by a member who VOTED ON THE PREVAILING SIDE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Reconsider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Time Limits:	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9C4839"/>
                </a:solidFill>
              </a:rPr>
              <a:t>1 day session—only on that day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dirty="0">
              <a:solidFill>
                <a:srgbClr val="9C4839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9C4839"/>
                </a:solidFill>
              </a:rPr>
              <a:t>Multi-day session—on the same or next calendar </a:t>
            </a:r>
            <a:r>
              <a:rPr lang="en-US" dirty="0"/>
              <a:t>day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705600" cy="1143000"/>
          </a:xfrm>
        </p:spPr>
        <p:txBody>
          <a:bodyPr/>
          <a:lstStyle/>
          <a:p>
            <a:pPr algn="l"/>
            <a:r>
              <a:rPr lang="en-US" b="1" dirty="0"/>
              <a:t>Rescind/Amend Something Previously Adopted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428750"/>
            <a:ext cx="6418262" cy="3165475"/>
          </a:xfrm>
        </p:spPr>
        <p:txBody>
          <a:bodyPr/>
          <a:lstStyle/>
          <a:p>
            <a:pPr>
              <a:defRPr/>
            </a:pPr>
            <a:r>
              <a:rPr lang="en-US" i="1" dirty="0"/>
              <a:t>“...previous action or orders can be canceled or countermanded (Rescind) . . . Or to change only a part of the text, or to substitute a different version.” (RONR, Page 305)</a:t>
            </a:r>
            <a:endParaRPr lang="en-US" dirty="0"/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"/>
            <a:ext cx="7772400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General Henry Martyn Robert:</a:t>
            </a:r>
            <a:endParaRPr lang="en-US" dirty="0">
              <a:solidFill>
                <a:srgbClr val="9C483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42950"/>
            <a:ext cx="8686800" cy="1371600"/>
          </a:xfrm>
        </p:spPr>
        <p:txBody>
          <a:bodyPr rtlCol="0"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9C4839"/>
                </a:solidFill>
              </a:rPr>
              <a:t>Henry Martyn Robert (1837-1923) </a:t>
            </a:r>
          </a:p>
          <a:p>
            <a:pPr lvl="0">
              <a:defRPr/>
            </a:pPr>
            <a:r>
              <a:rPr lang="en-US" dirty="0">
                <a:solidFill>
                  <a:srgbClr val="9C4839"/>
                </a:solidFill>
              </a:rPr>
              <a:t>engineering officer in U.S. Army Corp of Engineers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9C483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85950"/>
            <a:ext cx="189738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1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629400" cy="1143000"/>
          </a:xfrm>
        </p:spPr>
        <p:txBody>
          <a:bodyPr/>
          <a:lstStyle/>
          <a:p>
            <a:pPr algn="l"/>
            <a:r>
              <a:rPr lang="en-US" b="1" dirty="0"/>
              <a:t>Rescind/Amend Something Previously Adopted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428750"/>
            <a:ext cx="6418262" cy="31654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Vote Required:  2/3rds without previous notice or a majority with previous notice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no time limit to be moved and can be moved by anyone regardless of how they voted originally 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97819"/>
            <a:ext cx="6400800" cy="1102519"/>
          </a:xfrm>
        </p:spPr>
        <p:txBody>
          <a:bodyPr/>
          <a:lstStyle/>
          <a:p>
            <a:r>
              <a:rPr lang="en-US" sz="5400" b="1" dirty="0"/>
              <a:t>DECIDING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63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629400" cy="1143000"/>
          </a:xfrm>
        </p:spPr>
        <p:txBody>
          <a:bodyPr/>
          <a:lstStyle/>
          <a:p>
            <a:pPr algn="l"/>
            <a:r>
              <a:rPr lang="en-US" b="1" dirty="0"/>
              <a:t>Voting </a:t>
            </a:r>
            <a:r>
              <a:rPr lang="en-US" sz="2800" b="1" dirty="0"/>
              <a:t>(Page 18 of 41)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428750"/>
            <a:ext cx="6418262" cy="31654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Majority – more than half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2/3rds – at least 2 out of 3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Plurality – more than any other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8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7150"/>
            <a:ext cx="6629400" cy="762000"/>
          </a:xfrm>
        </p:spPr>
        <p:txBody>
          <a:bodyPr/>
          <a:lstStyle/>
          <a:p>
            <a:pPr algn="l"/>
            <a:r>
              <a:rPr lang="en-US" b="1" dirty="0"/>
              <a:t>Voting </a:t>
            </a:r>
            <a:r>
              <a:rPr lang="en-US" sz="2800" b="1" dirty="0"/>
              <a:t>(Page 18 of 41)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819150"/>
            <a:ext cx="6646862" cy="3775075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Times New Roman"/>
              </a:rPr>
              <a:t>All officers of a group (assuming they are members) have the same voting privileges as other members. However, except in small boards or committees (as distinguished from an assembly), </a:t>
            </a:r>
            <a:r>
              <a:rPr lang="en-US" sz="2400" b="1" u="sng" dirty="0">
                <a:ea typeface="Times New Roman"/>
              </a:rPr>
              <a:t>the presiding officer </a:t>
            </a:r>
            <a:r>
              <a:rPr lang="en-US" sz="2400" dirty="0">
                <a:ea typeface="Times New Roman"/>
              </a:rPr>
              <a:t>should protect his impartiality by voting only: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Times New Roman"/>
              </a:rPr>
              <a:t>   1.  When the vote is by secret ballot.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Times New Roman"/>
              </a:rPr>
              <a:t>   2. When his/her vote will change the outcome: break a tie, thus passing a motion; make a tie, thus defeating a motion; or cast a deciding vote in the case of a motion requiring a 2/3rds vote. </a:t>
            </a:r>
            <a:endParaRPr lang="en-US" dirty="0">
              <a:ea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57150"/>
            <a:ext cx="6629400" cy="762000"/>
          </a:xfrm>
        </p:spPr>
        <p:txBody>
          <a:bodyPr/>
          <a:lstStyle/>
          <a:p>
            <a:r>
              <a:rPr lang="en-US" b="1" dirty="0"/>
              <a:t>Methods of Voting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819150"/>
            <a:ext cx="6646862" cy="37750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A. </a:t>
            </a:r>
            <a:r>
              <a:rPr lang="en-US" b="1" dirty="0"/>
              <a:t>Voice</a:t>
            </a:r>
            <a:r>
              <a:rPr lang="en-US" dirty="0"/>
              <a:t>—the normal method of voting on motions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B. </a:t>
            </a:r>
            <a:r>
              <a:rPr lang="en-US" b="1" dirty="0"/>
              <a:t>Rising</a:t>
            </a:r>
            <a:r>
              <a:rPr lang="en-US" dirty="0"/>
              <a:t>—used in verifying an inconclusive voice vote and is the usual method in a 2/3rds vote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C. </a:t>
            </a:r>
            <a:r>
              <a:rPr lang="en-US" b="1" dirty="0"/>
              <a:t>Show of Hands</a:t>
            </a:r>
            <a:r>
              <a:rPr lang="en-US" dirty="0"/>
              <a:t>—in very small assemblies only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D. </a:t>
            </a:r>
            <a:r>
              <a:rPr lang="en-US" b="1" dirty="0"/>
              <a:t>Counted Vote </a:t>
            </a:r>
            <a:r>
              <a:rPr lang="en-US" dirty="0">
                <a:solidFill>
                  <a:srgbClr val="9C4839"/>
                </a:solidFill>
              </a:rPr>
              <a:t>—</a:t>
            </a:r>
            <a:r>
              <a:rPr lang="en-US" dirty="0"/>
              <a:t>when ordered by the Assembly or the Chair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0" y="133350"/>
            <a:ext cx="6629400" cy="1143000"/>
          </a:xfrm>
        </p:spPr>
        <p:txBody>
          <a:bodyPr/>
          <a:lstStyle/>
          <a:p>
            <a:pPr algn="l"/>
            <a:r>
              <a:rPr lang="en-US" b="1" dirty="0"/>
              <a:t>Quorum </a:t>
            </a:r>
            <a:r>
              <a:rPr lang="en-US" sz="2800" b="1" dirty="0"/>
              <a:t>(Page 19 of 41)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76350"/>
            <a:ext cx="6646862" cy="3581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 quorum in an assembly is the number of members entitled to vote who </a:t>
            </a:r>
            <a:r>
              <a:rPr lang="en-US" b="1" u="sng" dirty="0"/>
              <a:t>must be present </a:t>
            </a:r>
            <a:r>
              <a:rPr lang="en-US" dirty="0"/>
              <a:t>in order that business can be legally transacted.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The quorum refers to the number of such members present, </a:t>
            </a:r>
            <a:r>
              <a:rPr lang="en-US" b="1" u="sng" dirty="0"/>
              <a:t>not to the number actually voting</a:t>
            </a:r>
            <a:r>
              <a:rPr lang="en-US" dirty="0"/>
              <a:t> on a particular question.</a:t>
            </a:r>
          </a:p>
          <a:p>
            <a:pPr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"/>
            <a:ext cx="7772400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General Henry Martyn Robert:</a:t>
            </a:r>
            <a:endParaRPr lang="en-US" dirty="0">
              <a:solidFill>
                <a:srgbClr val="9C483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19150"/>
            <a:ext cx="8686800" cy="13716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dirty="0">
                <a:solidFill>
                  <a:srgbClr val="9C4839"/>
                </a:solidFill>
              </a:rPr>
              <a:t>“When every one does what is right in his own eyes, there is the least of real liberty.”</a:t>
            </a:r>
            <a:endParaRPr lang="en-US" dirty="0">
              <a:solidFill>
                <a:srgbClr val="9C4839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9C483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85950"/>
            <a:ext cx="189738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19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9551"/>
            <a:ext cx="8229600" cy="29718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sz="5400" b="1" cap="small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Association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cap="small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cap="small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Parliamentarians</a:t>
            </a:r>
            <a:r>
              <a:rPr lang="en-US" sz="5400" b="1" cap="small" baseline="300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®</a:t>
            </a:r>
          </a:p>
          <a:p>
            <a:pPr marL="0" indent="0" algn="ctr">
              <a:buFont typeface="Arial" pitchFamily="34" charset="0"/>
              <a:buNone/>
            </a:pPr>
            <a:endParaRPr lang="en-US" sz="5400" b="1" cap="small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81150"/>
            <a:ext cx="1031240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317857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Dr. Leonard M. Young</a:t>
            </a:r>
          </a:p>
          <a:p>
            <a:pPr algn="ctr"/>
            <a:r>
              <a:rPr lang="en-US" sz="2800" b="1" dirty="0"/>
              <a:t>Professional Registered Parliamentarian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68538" y="206374"/>
            <a:ext cx="6799262" cy="993775"/>
          </a:xfrm>
        </p:spPr>
        <p:txBody>
          <a:bodyPr/>
          <a:lstStyle/>
          <a:p>
            <a:r>
              <a:rPr lang="en-US" b="1" dirty="0"/>
              <a:t>Steps in Handling a Motion</a:t>
            </a:r>
            <a:br>
              <a:rPr lang="en-US" b="1" dirty="0"/>
            </a:br>
            <a:endParaRPr lang="en-US" sz="2800" b="1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428750"/>
            <a:ext cx="6418262" cy="31654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1. A </a:t>
            </a:r>
            <a:r>
              <a:rPr lang="en-US" b="1" dirty="0">
                <a:solidFill>
                  <a:srgbClr val="9C4839"/>
                </a:solidFill>
              </a:rPr>
              <a:t>member </a:t>
            </a:r>
            <a:r>
              <a:rPr lang="en-US" b="1" u="sng" dirty="0">
                <a:solidFill>
                  <a:srgbClr val="9C4839"/>
                </a:solidFill>
              </a:rPr>
              <a:t>makes</a:t>
            </a:r>
            <a:r>
              <a:rPr lang="en-US" b="1" dirty="0">
                <a:solidFill>
                  <a:srgbClr val="9C4839"/>
                </a:solidFill>
              </a:rPr>
              <a:t> the motion</a:t>
            </a:r>
            <a:r>
              <a:rPr lang="en-US" dirty="0">
                <a:solidFill>
                  <a:srgbClr val="9C4839"/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9C4839"/>
                </a:solidFill>
              </a:rPr>
              <a:t>2. Another member </a:t>
            </a:r>
            <a:r>
              <a:rPr lang="en-US" b="1" u="sng" dirty="0">
                <a:solidFill>
                  <a:srgbClr val="9C4839"/>
                </a:solidFill>
              </a:rPr>
              <a:t>seconds</a:t>
            </a:r>
            <a:r>
              <a:rPr lang="en-US" b="1" dirty="0">
                <a:solidFill>
                  <a:srgbClr val="9C4839"/>
                </a:solidFill>
              </a:rPr>
              <a:t> the 	motion</a:t>
            </a:r>
            <a:r>
              <a:rPr lang="en-US" dirty="0">
                <a:solidFill>
                  <a:srgbClr val="9C4839"/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9C4839"/>
                </a:solidFill>
              </a:rPr>
              <a:t>3. The Chair </a:t>
            </a:r>
            <a:r>
              <a:rPr lang="en-US" b="1" u="sng" dirty="0">
                <a:solidFill>
                  <a:srgbClr val="9C4839"/>
                </a:solidFill>
              </a:rPr>
              <a:t>states</a:t>
            </a:r>
            <a:r>
              <a:rPr lang="en-US" b="1" dirty="0">
                <a:solidFill>
                  <a:srgbClr val="9C4839"/>
                </a:solidFill>
              </a:rPr>
              <a:t> the </a:t>
            </a:r>
            <a:r>
              <a:rPr lang="en-US" b="1" dirty="0"/>
              <a:t>question</a:t>
            </a:r>
            <a:r>
              <a:rPr lang="en-US" dirty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68538" y="206375"/>
            <a:ext cx="6418262" cy="857250"/>
          </a:xfrm>
        </p:spPr>
        <p:txBody>
          <a:bodyPr/>
          <a:lstStyle/>
          <a:p>
            <a:pPr algn="l"/>
            <a:r>
              <a:rPr lang="en-US" dirty="0"/>
              <a:t>Steps in Handling a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428750"/>
            <a:ext cx="6418262" cy="31654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4. The </a:t>
            </a:r>
            <a:r>
              <a:rPr lang="en-US" b="1" dirty="0">
                <a:solidFill>
                  <a:srgbClr val="9C4839"/>
                </a:solidFill>
              </a:rPr>
              <a:t>members </a:t>
            </a:r>
            <a:r>
              <a:rPr lang="en-US" b="1" u="sng" dirty="0">
                <a:solidFill>
                  <a:srgbClr val="9C4839"/>
                </a:solidFill>
              </a:rPr>
              <a:t>debate</a:t>
            </a:r>
            <a:r>
              <a:rPr lang="en-US" b="1" dirty="0">
                <a:solidFill>
                  <a:srgbClr val="9C4839"/>
                </a:solidFill>
              </a:rPr>
              <a:t> the motion</a:t>
            </a:r>
            <a:r>
              <a:rPr lang="en-US" dirty="0">
                <a:solidFill>
                  <a:srgbClr val="9C4839"/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9C4839"/>
                </a:solidFill>
              </a:rPr>
              <a:t>5. The Chair </a:t>
            </a:r>
            <a:r>
              <a:rPr lang="en-US" b="1" u="sng" dirty="0">
                <a:solidFill>
                  <a:srgbClr val="9C4839"/>
                </a:solidFill>
              </a:rPr>
              <a:t>puts</a:t>
            </a:r>
            <a:r>
              <a:rPr lang="en-US" b="1" dirty="0">
                <a:solidFill>
                  <a:srgbClr val="9C4839"/>
                </a:solidFill>
              </a:rPr>
              <a:t> the question</a:t>
            </a:r>
            <a:r>
              <a:rPr lang="en-US" dirty="0">
                <a:solidFill>
                  <a:srgbClr val="9C4839"/>
                </a:solidFill>
              </a:rPr>
              <a:t> (takes 	the vote).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9C4839"/>
                </a:solidFill>
              </a:rPr>
              <a:t>6. The Chair </a:t>
            </a:r>
            <a:r>
              <a:rPr lang="en-US" b="1" u="sng" dirty="0">
                <a:solidFill>
                  <a:srgbClr val="9C4839"/>
                </a:solidFill>
              </a:rPr>
              <a:t>announces</a:t>
            </a:r>
            <a:r>
              <a:rPr lang="en-US" b="1" dirty="0">
                <a:solidFill>
                  <a:srgbClr val="9C4839"/>
                </a:solidFill>
              </a:rPr>
              <a:t> the results</a:t>
            </a:r>
            <a:r>
              <a:rPr lang="en-US" dirty="0">
                <a:solidFill>
                  <a:srgbClr val="9C4839"/>
                </a:solidFill>
              </a:rPr>
              <a:t> </a:t>
            </a:r>
            <a:r>
              <a:rPr lang="en-US" b="1" dirty="0">
                <a:solidFill>
                  <a:srgbClr val="9C4839"/>
                </a:solidFill>
              </a:rPr>
              <a:t>of 	the vote.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6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68538" y="206375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Debate</a:t>
            </a:r>
            <a:endParaRPr lang="en-US" sz="2800" b="1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One at a time</a:t>
            </a:r>
          </a:p>
          <a:p>
            <a:pPr>
              <a:defRPr/>
            </a:pPr>
            <a:r>
              <a:rPr lang="en-US" dirty="0"/>
              <a:t>All remarks directed to the Chair</a:t>
            </a:r>
          </a:p>
          <a:p>
            <a:pPr>
              <a:defRPr/>
            </a:pPr>
            <a:r>
              <a:rPr lang="en-US" dirty="0"/>
              <a:t>Members do not speak directly to each other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9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68538" y="206375"/>
            <a:ext cx="6418262" cy="857250"/>
          </a:xfrm>
        </p:spPr>
        <p:txBody>
          <a:bodyPr/>
          <a:lstStyle/>
          <a:p>
            <a:pPr algn="l"/>
            <a:r>
              <a:rPr lang="en-US" b="1" dirty="0"/>
              <a:t>Debate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200150"/>
            <a:ext cx="6418262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A member does not call another member’s name</a:t>
            </a:r>
          </a:p>
          <a:p>
            <a:pPr>
              <a:defRPr/>
            </a:pPr>
            <a:r>
              <a:rPr lang="en-US" dirty="0"/>
              <a:t>10 minutes maximum per speech</a:t>
            </a:r>
          </a:p>
          <a:p>
            <a:pPr>
              <a:defRPr/>
            </a:pPr>
            <a:r>
              <a:rPr lang="en-US" dirty="0"/>
              <a:t>The Chair does not speak in debate, but may give information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133350"/>
            <a:ext cx="6723062" cy="857250"/>
          </a:xfrm>
        </p:spPr>
        <p:txBody>
          <a:bodyPr/>
          <a:lstStyle/>
          <a:p>
            <a:r>
              <a:rPr lang="en-US" b="1" dirty="0"/>
              <a:t>Main Motions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133600" y="971550"/>
            <a:ext cx="6858000" cy="3622675"/>
          </a:xfrm>
        </p:spPr>
        <p:txBody>
          <a:bodyPr/>
          <a:lstStyle/>
          <a:p>
            <a:pPr marL="0" indent="0">
              <a:buNone/>
            </a:pPr>
            <a:r>
              <a:rPr lang="en-US" sz="3100" dirty="0"/>
              <a:t>The motion heard most frequently in almost any business meeting of a deliberative assembly is the main motion.  A member who wishes to propose that the organization take certain action or express itself as holding certain views introduces these ideas to the assembly by means of a main motion.</a:t>
            </a:r>
          </a:p>
        </p:txBody>
      </p:sp>
    </p:spTree>
    <p:extLst>
      <p:ext uri="{BB962C8B-B14F-4D97-AF65-F5344CB8AC3E}">
        <p14:creationId xmlns:p14="http://schemas.microsoft.com/office/powerpoint/2010/main" val="148346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133350"/>
            <a:ext cx="6723062" cy="857250"/>
          </a:xfrm>
        </p:spPr>
        <p:txBody>
          <a:bodyPr/>
          <a:lstStyle/>
          <a:p>
            <a:r>
              <a:rPr lang="en-US" b="1" dirty="0"/>
              <a:t>Resolutions</a:t>
            </a:r>
            <a:endParaRPr lang="en-US" sz="28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133600" y="971550"/>
            <a:ext cx="6858000" cy="362267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a typeface="Times New Roman"/>
                <a:cs typeface="Arial"/>
              </a:rPr>
              <a:t>When a main motion is of great importance or lengthy, it is usually written in the form of a </a:t>
            </a:r>
            <a:r>
              <a:rPr lang="en-US" sz="2800" b="1" dirty="0">
                <a:ea typeface="Times New Roman"/>
                <a:cs typeface="Arial"/>
              </a:rPr>
              <a:t>resolution</a:t>
            </a:r>
            <a:r>
              <a:rPr lang="en-US" sz="2800" dirty="0">
                <a:ea typeface="Times New Roman"/>
                <a:cs typeface="Arial"/>
              </a:rPr>
              <a:t>. In this case, the member, having obtained the floor, says, </a:t>
            </a:r>
            <a:r>
              <a:rPr lang="en-US" sz="2800" b="1" dirty="0">
                <a:ea typeface="Times New Roman"/>
                <a:cs typeface="Arial"/>
              </a:rPr>
              <a:t>"I move the adoption of the following resolution..."</a:t>
            </a:r>
            <a:r>
              <a:rPr lang="en-US" sz="2800" dirty="0">
                <a:ea typeface="Times New Roman"/>
                <a:cs typeface="Arial"/>
              </a:rPr>
              <a:t> or </a:t>
            </a:r>
            <a:r>
              <a:rPr lang="en-US" sz="2800" b="1" dirty="0">
                <a:ea typeface="Times New Roman"/>
                <a:cs typeface="Arial"/>
              </a:rPr>
              <a:t>"I offer the following resolution..."</a:t>
            </a:r>
            <a:r>
              <a:rPr lang="en-US" sz="2800" dirty="0">
                <a:ea typeface="Times New Roman"/>
                <a:cs typeface="Arial"/>
              </a:rPr>
              <a:t> The member then reads the resolution and hands it to the presiding officer.</a:t>
            </a:r>
            <a:endParaRPr lang="en-US" sz="28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029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4"/>
  <p:tag name="TPOS" val="2"/>
</p:tagLst>
</file>

<file path=ppt/theme/theme1.xml><?xml version="1.0" encoding="utf-8"?>
<a:theme xmlns:a="http://schemas.openxmlformats.org/drawingml/2006/main" name="189">
  <a:themeElements>
    <a:clrScheme name="Justice gavel PowerPoint Template">
      <a:dk1>
        <a:srgbClr val="9C4839"/>
      </a:dk1>
      <a:lt1>
        <a:srgbClr val="FFFFFF"/>
      </a:lt1>
      <a:dk2>
        <a:srgbClr val="9C4839"/>
      </a:dk2>
      <a:lt2>
        <a:srgbClr val="FFFFFF"/>
      </a:lt2>
      <a:accent1>
        <a:srgbClr val="F79646"/>
      </a:accent1>
      <a:accent2>
        <a:srgbClr val="9BBB59"/>
      </a:accent2>
      <a:accent3>
        <a:srgbClr val="C0504D"/>
      </a:accent3>
      <a:accent4>
        <a:srgbClr val="4F81BD"/>
      </a:accent4>
      <a:accent5>
        <a:srgbClr val="800080"/>
      </a:accent5>
      <a:accent6>
        <a:srgbClr val="EEECE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89">
  <a:themeElements>
    <a:clrScheme name="Justice gavel PowerPoint Template">
      <a:dk1>
        <a:srgbClr val="9C4839"/>
      </a:dk1>
      <a:lt1>
        <a:srgbClr val="FFFFFF"/>
      </a:lt1>
      <a:dk2>
        <a:srgbClr val="9C4839"/>
      </a:dk2>
      <a:lt2>
        <a:srgbClr val="FFFFFF"/>
      </a:lt2>
      <a:accent1>
        <a:srgbClr val="F79646"/>
      </a:accent1>
      <a:accent2>
        <a:srgbClr val="9BBB59"/>
      </a:accent2>
      <a:accent3>
        <a:srgbClr val="C0504D"/>
      </a:accent3>
      <a:accent4>
        <a:srgbClr val="4F81BD"/>
      </a:accent4>
      <a:accent5>
        <a:srgbClr val="800080"/>
      </a:accent5>
      <a:accent6>
        <a:srgbClr val="EEECE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189</Template>
  <TotalTime>316</TotalTime>
  <Words>1218</Words>
  <Application>Microsoft Office PowerPoint</Application>
  <PresentationFormat>On-screen Show (16:9)</PresentationFormat>
  <Paragraphs>123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</vt:lpstr>
      <vt:lpstr>Times New Roman</vt:lpstr>
      <vt:lpstr>189</vt:lpstr>
      <vt:lpstr>1_189</vt:lpstr>
      <vt:lpstr>Parliamentary Procedure</vt:lpstr>
      <vt:lpstr>And just who is this guy “Robert” anyway and why should I follow his rules of order?</vt:lpstr>
      <vt:lpstr>General Henry Martyn Robert:</vt:lpstr>
      <vt:lpstr>Steps in Handling a Motion </vt:lpstr>
      <vt:lpstr>Steps in Handling a Motion</vt:lpstr>
      <vt:lpstr>Debate</vt:lpstr>
      <vt:lpstr>Debate</vt:lpstr>
      <vt:lpstr>Main Motions</vt:lpstr>
      <vt:lpstr>Resolutions</vt:lpstr>
      <vt:lpstr>Resolutions</vt:lpstr>
      <vt:lpstr>Amendments</vt:lpstr>
      <vt:lpstr>Example:  Main Motion</vt:lpstr>
      <vt:lpstr>Example:  Amendment by Striking Out</vt:lpstr>
      <vt:lpstr>Example:  Amendment by Adding (or inserting)</vt:lpstr>
      <vt:lpstr>Example: Amendment by Striking out and Inserting</vt:lpstr>
      <vt:lpstr> Primary &amp; Secondary Amendments</vt:lpstr>
      <vt:lpstr>Example:  Primary Amendment</vt:lpstr>
      <vt:lpstr>Example:  Secondary Amendment</vt:lpstr>
      <vt:lpstr>Example: Substitute Motion</vt:lpstr>
      <vt:lpstr>OTHER USEFUL        MOTIONS</vt:lpstr>
      <vt:lpstr>Postpone to a Definite Time</vt:lpstr>
      <vt:lpstr>Lay on the Table</vt:lpstr>
      <vt:lpstr>Commit/Refer</vt:lpstr>
      <vt:lpstr>Previous Question</vt:lpstr>
      <vt:lpstr>DOING THINGS AGAIN</vt:lpstr>
      <vt:lpstr>Reconsider</vt:lpstr>
      <vt:lpstr>Reconsider</vt:lpstr>
      <vt:lpstr>Reconsider</vt:lpstr>
      <vt:lpstr>Rescind/Amend Something Previously Adopted</vt:lpstr>
      <vt:lpstr>Rescind/Amend Something Previously Adopted</vt:lpstr>
      <vt:lpstr>DECIDING</vt:lpstr>
      <vt:lpstr>Voting (Page 18 of 41)</vt:lpstr>
      <vt:lpstr>Voting (Page 18 of 41)</vt:lpstr>
      <vt:lpstr>Methods of Voting</vt:lpstr>
      <vt:lpstr>Quorum (Page 19 of 41)</vt:lpstr>
      <vt:lpstr>General Henry Martyn Robert: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Procedure</dc:title>
  <dc:creator>Len Young</dc:creator>
  <cp:lastModifiedBy>Sarah Day</cp:lastModifiedBy>
  <cp:revision>82</cp:revision>
  <dcterms:created xsi:type="dcterms:W3CDTF">2012-01-28T17:11:18Z</dcterms:created>
  <dcterms:modified xsi:type="dcterms:W3CDTF">2019-02-25T01:24:02Z</dcterms:modified>
</cp:coreProperties>
</file>