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Gloria Hallelujah"/>
      <p:regular r:id="rId46"/>
    </p:embeddedFont>
    <p:embeddedFont>
      <p:font typeface="Source Code Pro"/>
      <p:regular r:id="rId47"/>
      <p:bold r:id="rId48"/>
    </p:embeddedFont>
    <p:embeddedFont>
      <p:font typeface="Oswald"/>
      <p:regular r:id="rId49"/>
      <p:bold r:id="rId50"/>
    </p:embeddedFont>
    <p:embeddedFont>
      <p:font typeface="Satisfy"/>
      <p:regular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GloriaHallelujah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CodePro-bold.fntdata"/><Relationship Id="rId47" Type="http://schemas.openxmlformats.org/officeDocument/2006/relationships/font" Target="fonts/SourceCodePro-regular.fntdata"/><Relationship Id="rId4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atisfy-regular.fntdata"/><Relationship Id="rId5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466b0ed4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466b0ed4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2116aa0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2116aa0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564790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564790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4564790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4564790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564790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4564790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4564790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4564790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564790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564790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5647906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564790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5647906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4564790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45647906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45647906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45647906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45647906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5647906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564790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45647906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45647906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45647906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45647906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5647906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45647906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45647906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45647906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45647906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45647906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45647906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45647906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5647906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5647906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45647906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45647906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45647906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45647906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2116aa0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2116aa0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45647906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45647906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456479063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45647906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45647906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45647906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45647906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45647906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5647906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545647906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45647906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45647906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45647906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45647906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45647906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45647906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5647906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5647906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456479063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456479063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2116aa0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2116aa0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45647906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45647906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66b0ed4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66b0ed4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45647906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45647906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45647906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45647906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2116aa0f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2116aa0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116aa0f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116aa0f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hyperlink" Target="mailto:paulam@mopta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Missouri PTA Convention 2019</a:t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150" y="267675"/>
            <a:ext cx="5851700" cy="23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Place in the minutes what was done.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what was said.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the opinion of the Secretary.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Ws</a:t>
            </a:r>
            <a:endParaRPr/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Who:  name of assembly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What kind of meeting: unit or board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When:  date and time</a:t>
            </a:r>
            <a:endParaRPr sz="14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Where:  location</a:t>
            </a:r>
            <a:endParaRPr sz="14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Why:  regular or special meeting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in First Paragraph</a:t>
            </a:r>
            <a:endParaRPr/>
          </a:p>
        </p:txBody>
      </p:sp>
      <p:sp>
        <p:nvSpPr>
          <p:cNvPr id="131" name="Google Shape;131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49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■"/>
            </a:pPr>
            <a:r>
              <a:rPr lang="en">
                <a:solidFill>
                  <a:srgbClr val="000000"/>
                </a:solidFill>
              </a:rPr>
              <a:t>State the fact the President and Secretary were present or the names of those fulfilling their responsibilities.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 5 Ws</a:t>
            </a:r>
            <a:endParaRPr/>
          </a:p>
        </p:txBody>
      </p:sp>
      <p:sp>
        <p:nvSpPr>
          <p:cNvPr id="137" name="Google Shape;137;p25"/>
          <p:cNvSpPr txBox="1"/>
          <p:nvPr>
            <p:ph idx="2" type="body"/>
          </p:nvPr>
        </p:nvSpPr>
        <p:spPr>
          <a:xfrm>
            <a:off x="4939500" y="167100"/>
            <a:ext cx="3837000" cy="42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The regular meeting of the board of XYZ Elementary PTA was called to order on March 19, 2013 at 7 PM by president Jane Doe in the school library.The secretary was present.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i="1" lang="en" sz="1200">
                <a:solidFill>
                  <a:srgbClr val="000000"/>
                </a:solidFill>
              </a:rPr>
              <a:t>				</a:t>
            </a:r>
            <a:r>
              <a:rPr b="1" lang="en" sz="1200">
                <a:solidFill>
                  <a:srgbClr val="000000"/>
                </a:solidFill>
              </a:rPr>
              <a:t>OR: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rgbClr val="000000"/>
                </a:solidFill>
              </a:rPr>
              <a:t>			</a:t>
            </a:r>
            <a:r>
              <a:rPr i="1" lang="en" sz="1200">
                <a:solidFill>
                  <a:srgbClr val="000000"/>
                </a:solidFill>
              </a:rPr>
              <a:t>XYZ Elementary PTA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Board Meeting Minutes March 19, 2013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The regular meeting was called to order at 7 PM by President Jane Doe in the school library. The secretary was present.</a:t>
            </a:r>
            <a:endParaRPr b="1" sz="12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200">
                <a:solidFill>
                  <a:srgbClr val="000000"/>
                </a:solidFill>
              </a:rPr>
              <a:t>OR: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Minutes of March 19, 2013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The special meeting of the board of XYZ Elementary PTA was called to fill a vacancy in the office of treasurer.  The meeting was called to order at 7 PM by President Jane Doe in the school library.  The secretary was present.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265500" y="1078750"/>
            <a:ext cx="4045200" cy="272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the Presence of a Quorum</a:t>
            </a:r>
            <a:endParaRPr/>
          </a:p>
        </p:txBody>
      </p:sp>
      <p:sp>
        <p:nvSpPr>
          <p:cNvPr id="143" name="Google Shape;143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•"/>
            </a:pPr>
            <a:r>
              <a:rPr lang="en" sz="1400">
                <a:solidFill>
                  <a:srgbClr val="000000"/>
                </a:solidFill>
              </a:rPr>
              <a:t>A quorum is the minimum number of members necessary to conduct business, as defined in the unit’s current bylaws. 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•"/>
            </a:pPr>
            <a:r>
              <a:rPr lang="en" sz="1400">
                <a:solidFill>
                  <a:srgbClr val="000000"/>
                </a:solidFill>
              </a:rPr>
              <a:t>  The quorum for a board meeting should be less than the quorum set for general membership/unit meeting.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76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•"/>
            </a:pPr>
            <a:r>
              <a:rPr lang="en" sz="1400">
                <a:solidFill>
                  <a:srgbClr val="000000"/>
                </a:solidFill>
              </a:rPr>
              <a:t>  A majority is defined as more than half.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 Quorum</a:t>
            </a:r>
            <a:endParaRPr/>
          </a:p>
        </p:txBody>
      </p:sp>
      <p:sp>
        <p:nvSpPr>
          <p:cNvPr id="149" name="Google Shape;149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>
                <a:solidFill>
                  <a:srgbClr val="000000"/>
                </a:solidFill>
              </a:rPr>
              <a:t>A quorum was present. 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>
                <a:solidFill>
                  <a:srgbClr val="000000"/>
                </a:solidFill>
              </a:rPr>
              <a:t>  </a:t>
            </a:r>
            <a:endParaRPr b="1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>
                <a:solidFill>
                  <a:srgbClr val="000000"/>
                </a:solidFill>
              </a:rPr>
              <a:t>OR: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t/>
            </a:r>
            <a:endParaRPr i="1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>
                <a:solidFill>
                  <a:srgbClr val="000000"/>
                </a:solidFill>
              </a:rPr>
              <a:t>The following members were present(list names), a quorum was present.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Routine Business</a:t>
            </a:r>
            <a:endParaRPr/>
          </a:p>
        </p:txBody>
      </p:sp>
      <p:sp>
        <p:nvSpPr>
          <p:cNvPr id="155" name="Google Shape;155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9944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Record business in the order of which it was covered.  </a:t>
            </a:r>
            <a:endParaRPr>
              <a:solidFill>
                <a:srgbClr val="000000"/>
              </a:solidFill>
            </a:endParaRPr>
          </a:p>
          <a:p>
            <a:pPr indent="-5994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Agenda items should be recorded in separate paragraphs in the order which they were covered.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Routine Business</a:t>
            </a:r>
            <a:endParaRPr/>
          </a:p>
        </p:txBody>
      </p:sp>
      <p:sp>
        <p:nvSpPr>
          <p:cNvPr id="161" name="Google Shape;161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i="1" lang="en" sz="1400">
                <a:solidFill>
                  <a:srgbClr val="000000"/>
                </a:solidFill>
              </a:rPr>
              <a:t>The Opening Thought was presented.</a:t>
            </a:r>
            <a:br>
              <a:rPr i="1" lang="en" sz="1400">
                <a:solidFill>
                  <a:srgbClr val="000000"/>
                </a:solidFill>
              </a:rPr>
            </a:br>
            <a:r>
              <a:rPr i="1" lang="en" sz="1400">
                <a:solidFill>
                  <a:srgbClr val="000000"/>
                </a:solidFill>
              </a:rPr>
              <a:t>      The minutes of the </a:t>
            </a:r>
            <a:r>
              <a:rPr i="1" lang="en" sz="1400" u="sng">
                <a:solidFill>
                  <a:srgbClr val="000000"/>
                </a:solidFill>
              </a:rPr>
              <a:t>(date)</a:t>
            </a:r>
            <a:r>
              <a:rPr i="1" lang="en" sz="1400">
                <a:solidFill>
                  <a:srgbClr val="000000"/>
                </a:solidFill>
              </a:rPr>
              <a:t> meeting were approved as: (presented/read/corrected) </a:t>
            </a:r>
            <a:br>
              <a:rPr i="1" lang="en" sz="1400">
                <a:solidFill>
                  <a:srgbClr val="000000"/>
                </a:solidFill>
              </a:rPr>
            </a:br>
            <a:r>
              <a:rPr i="1" lang="en" sz="1400">
                <a:solidFill>
                  <a:srgbClr val="000000"/>
                </a:solidFill>
              </a:rPr>
              <a:t>     The treasurer’s report was printed showing a balance of $____.  The report was filed for financial review.</a:t>
            </a:r>
            <a:br>
              <a:rPr i="1" lang="en" sz="1400">
                <a:solidFill>
                  <a:srgbClr val="000000"/>
                </a:solidFill>
              </a:rPr>
            </a:br>
            <a:r>
              <a:rPr i="1" lang="en" sz="1400">
                <a:solidFill>
                  <a:srgbClr val="000000"/>
                </a:solidFill>
              </a:rPr>
              <a:t>      Correspondence was read regarding:  Thank you from faculty.  Letter of resignation from John Smith.  Memo from the bank regarding night deposits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Routine Business</a:t>
            </a:r>
            <a:endParaRPr/>
          </a:p>
        </p:txBody>
      </p:sp>
      <p:sp>
        <p:nvSpPr>
          <p:cNvPr id="167" name="Google Shape;167;p3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400">
                <a:solidFill>
                  <a:srgbClr val="000000"/>
                </a:solidFill>
              </a:rPr>
              <a:t>OR:</a:t>
            </a:r>
            <a:br>
              <a:rPr b="1" lang="en" sz="1400">
                <a:solidFill>
                  <a:srgbClr val="000000"/>
                </a:solidFill>
              </a:rPr>
            </a:br>
            <a:r>
              <a:rPr i="1" lang="en" sz="1400">
                <a:solidFill>
                  <a:srgbClr val="000000"/>
                </a:solidFill>
              </a:rPr>
              <a:t>The Opening Thought was presented. 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400">
                <a:solidFill>
                  <a:srgbClr val="000000"/>
                </a:solidFill>
              </a:rPr>
              <a:t>   The minutes of the (date) meeting were approved as (presented/read/corrected).  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400">
                <a:solidFill>
                  <a:srgbClr val="000000"/>
                </a:solidFill>
              </a:rPr>
              <a:t>   The treasurer’s report was printed showing a balance of $_____.  The report was filed for financial review.</a:t>
            </a:r>
            <a:br>
              <a:rPr i="1" lang="en" sz="1400">
                <a:solidFill>
                  <a:srgbClr val="000000"/>
                </a:solidFill>
              </a:rPr>
            </a:br>
            <a:r>
              <a:rPr i="1" lang="en" sz="1400">
                <a:solidFill>
                  <a:srgbClr val="000000"/>
                </a:solidFill>
              </a:rPr>
              <a:t>Correspondence was read including a thank you note from the  faculty, a letter of resignation from John Smith, and a memo from the bank regarding night deposits.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265500" y="1457950"/>
            <a:ext cx="4045200" cy="216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Reports</a:t>
            </a:r>
            <a:endParaRPr/>
          </a:p>
        </p:txBody>
      </p:sp>
      <p:sp>
        <p:nvSpPr>
          <p:cNvPr id="173" name="Google Shape;173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</a:rPr>
              <a:t>Document reports in order of </a:t>
            </a:r>
            <a:endParaRPr sz="1400">
              <a:solidFill>
                <a:srgbClr val="000000"/>
              </a:solidFill>
            </a:endParaRPr>
          </a:p>
          <a:p>
            <a:pPr indent="-609600" lvl="0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</a:rPr>
              <a:t>presentation, such as </a:t>
            </a:r>
            <a:endParaRPr sz="1400">
              <a:solidFill>
                <a:srgbClr val="000000"/>
              </a:solidFill>
            </a:endParaRPr>
          </a:p>
          <a:p>
            <a:pPr indent="-515619" lvl="1" marL="990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Officers		 	</a:t>
            </a:r>
            <a:endParaRPr>
              <a:solidFill>
                <a:srgbClr val="000000"/>
              </a:solidFill>
            </a:endParaRPr>
          </a:p>
          <a:p>
            <a:pPr indent="-515619" lvl="1" marL="990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Committees </a:t>
            </a:r>
            <a:endParaRPr>
              <a:solidFill>
                <a:srgbClr val="000000"/>
              </a:solidFill>
            </a:endParaRPr>
          </a:p>
          <a:p>
            <a:pPr indent="-515619" lvl="1" marL="9906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The board (if at a general membership meeting)</a:t>
            </a:r>
            <a:endParaRPr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➢"/>
            </a:pPr>
            <a:r>
              <a:rPr lang="en" sz="1400">
                <a:solidFill>
                  <a:srgbClr val="000000"/>
                </a:solidFill>
              </a:rPr>
              <a:t>Written reports should be attached to the minutes.  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➢"/>
            </a:pPr>
            <a:r>
              <a:rPr lang="en" sz="1400">
                <a:solidFill>
                  <a:srgbClr val="000000"/>
                </a:solidFill>
              </a:rPr>
              <a:t>Reporting styles vary.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➢"/>
            </a:pPr>
            <a:r>
              <a:rPr lang="en" sz="1400">
                <a:solidFill>
                  <a:srgbClr val="000000"/>
                </a:solidFill>
              </a:rPr>
              <a:t>Keep it brief.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Missouri PTA Secretary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Paula McKinney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214600" y="439925"/>
            <a:ext cx="47148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Satisfy"/>
                <a:ea typeface="Satisfy"/>
                <a:cs typeface="Satisfy"/>
                <a:sym typeface="Satisfy"/>
              </a:rPr>
              <a:t>chaos</a:t>
            </a:r>
            <a:endParaRPr sz="7000"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Gloria Hallelujah"/>
                <a:ea typeface="Gloria Hallelujah"/>
                <a:cs typeface="Gloria Hallelujah"/>
                <a:sym typeface="Gloria Hallelujah"/>
              </a:rPr>
              <a:t>COORDINATOR</a:t>
            </a:r>
            <a:endParaRPr sz="48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259250" y="2171250"/>
            <a:ext cx="4586249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6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Reports</a:t>
            </a:r>
            <a:endParaRPr/>
          </a:p>
        </p:txBody>
      </p:sp>
      <p:sp>
        <p:nvSpPr>
          <p:cNvPr id="179" name="Google Shape;179;p32"/>
          <p:cNvSpPr txBox="1"/>
          <p:nvPr>
            <p:ph idx="2" type="body"/>
          </p:nvPr>
        </p:nvSpPr>
        <p:spPr>
          <a:xfrm>
            <a:off x="4924700" y="449400"/>
            <a:ext cx="3837000" cy="4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President Doe announced the schedule of meetings for the year and thanked those who helped with the program on Saturday.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      The principal reported on district news and adjustments in staff.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     	Cheery Sales reported that membership is at 150 and the incentive coupon is popular.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     	Patti Planner reported on the ABC committee, many more volunteers, funds and equipment are needed for the ABC event on Saturday.  (Written report attached.)</a:t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200">
                <a:solidFill>
                  <a:srgbClr val="000000"/>
                </a:solidFill>
              </a:rPr>
              <a:t>      Fundraiser chairman, Raisin Dough, reported sales of $10,000 from the catalog sales, profit expected to be $5,000.  Prizes will be handed out at the assembly.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Actions Taken</a:t>
            </a:r>
            <a:endParaRPr/>
          </a:p>
        </p:txBody>
      </p:sp>
      <p:sp>
        <p:nvSpPr>
          <p:cNvPr id="185" name="Google Shape;185;p33"/>
          <p:cNvSpPr txBox="1"/>
          <p:nvPr>
            <p:ph idx="2" type="body"/>
          </p:nvPr>
        </p:nvSpPr>
        <p:spPr>
          <a:xfrm>
            <a:off x="4932100" y="621675"/>
            <a:ext cx="3837000" cy="4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404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Maker of the motion.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The second. (The name is not needed.)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Each </a:t>
            </a:r>
            <a:r>
              <a:rPr lang="en" sz="1400" u="sng">
                <a:solidFill>
                  <a:srgbClr val="000000"/>
                </a:solidFill>
              </a:rPr>
              <a:t>motion</a:t>
            </a:r>
            <a:r>
              <a:rPr lang="en" sz="1400">
                <a:solidFill>
                  <a:srgbClr val="000000"/>
                </a:solidFill>
              </a:rPr>
              <a:t> word for word.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Results of the vote.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Noto Sans Symbols"/>
              <a:buChar char="●"/>
            </a:pPr>
            <a:r>
              <a:rPr lang="en" sz="1400">
                <a:solidFill>
                  <a:srgbClr val="000000"/>
                </a:solidFill>
              </a:rPr>
              <a:t>Decisions made by general consent.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Minutes </a:t>
            </a:r>
            <a:r>
              <a:rPr i="1" lang="en" sz="1400">
                <a:solidFill>
                  <a:srgbClr val="000000"/>
                </a:solidFill>
              </a:rPr>
              <a:t>DO NOT</a:t>
            </a:r>
            <a:r>
              <a:rPr lang="en" sz="1400">
                <a:solidFill>
                  <a:srgbClr val="000000"/>
                </a:solidFill>
              </a:rPr>
              <a:t> include a transcript of all that was said.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Ask that long motions be written by the maker for accuracy.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Clarify vague/rambling motions.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Motions</a:t>
            </a:r>
            <a:endParaRPr/>
          </a:p>
        </p:txBody>
      </p:sp>
      <p:sp>
        <p:nvSpPr>
          <p:cNvPr id="191" name="Google Shape;191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600">
                <a:solidFill>
                  <a:srgbClr val="000000"/>
                </a:solidFill>
              </a:rPr>
              <a:t>Missy Notable moved to spend $100 on the teacher appreciation project, using the miscellaneous budget.  Seconded.  Motion Carried.</a:t>
            </a:r>
            <a:endParaRPr sz="16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600">
                <a:solidFill>
                  <a:srgbClr val="000000"/>
                </a:solidFill>
              </a:rPr>
              <a:t>		By general consensus the carnival will be rescheduled for April 30.</a:t>
            </a:r>
            <a:endParaRPr sz="16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600">
                <a:solidFill>
                  <a:srgbClr val="000000"/>
                </a:solidFill>
              </a:rPr>
              <a:t>		Overly Eager moved to spend $1,000 on stage curtains.  Seconded.  After lengthy discussion the motion failed.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265500" y="1078750"/>
            <a:ext cx="4045200" cy="21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the Program</a:t>
            </a:r>
            <a:endParaRPr/>
          </a:p>
        </p:txBody>
      </p:sp>
      <p:sp>
        <p:nvSpPr>
          <p:cNvPr id="197" name="Google Shape;197;p3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Include:</a:t>
            </a:r>
            <a:endParaRPr>
              <a:solidFill>
                <a:srgbClr val="000000"/>
              </a:solidFill>
            </a:endParaRPr>
          </a:p>
          <a:p>
            <a:pPr indent="-5994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•"/>
            </a:pPr>
            <a:r>
              <a:rPr lang="en">
                <a:solidFill>
                  <a:srgbClr val="000000"/>
                </a:solidFill>
              </a:rPr>
              <a:t>Speaker’s name </a:t>
            </a:r>
            <a:endParaRPr>
              <a:solidFill>
                <a:srgbClr val="000000"/>
              </a:solidFill>
            </a:endParaRPr>
          </a:p>
          <a:p>
            <a:pPr indent="-5994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•"/>
            </a:pPr>
            <a:r>
              <a:rPr lang="en">
                <a:solidFill>
                  <a:srgbClr val="000000"/>
                </a:solidFill>
              </a:rPr>
              <a:t>Program topic</a:t>
            </a:r>
            <a:endParaRPr>
              <a:solidFill>
                <a:srgbClr val="000000"/>
              </a:solidFill>
            </a:endParaRPr>
          </a:p>
          <a:p>
            <a:pPr indent="-599440" lvl="0" marL="6096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•"/>
            </a:pPr>
            <a:r>
              <a:rPr lang="en">
                <a:solidFill>
                  <a:srgbClr val="000000"/>
                </a:solidFill>
              </a:rPr>
              <a:t>It is not necessary to include the summary of the remarks.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</a:t>
            </a:r>
            <a:endParaRPr/>
          </a:p>
        </p:txBody>
      </p:sp>
      <p:sp>
        <p:nvSpPr>
          <p:cNvPr id="203" name="Google Shape;203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600">
                <a:solidFill>
                  <a:srgbClr val="000000"/>
                </a:solidFill>
              </a:rPr>
              <a:t>The program was the Fourth Grade Musical, ‘Spring Surprise’, under the direction of music teacher Mrs. Jones.</a:t>
            </a:r>
            <a:endParaRPr b="1" sz="16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600">
                <a:solidFill>
                  <a:srgbClr val="000000"/>
                </a:solidFill>
              </a:rPr>
              <a:t>OR:</a:t>
            </a:r>
            <a:endParaRPr i="1" sz="16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600">
                <a:solidFill>
                  <a:srgbClr val="000000"/>
                </a:solidFill>
              </a:rPr>
              <a:t>		For the program, Dr. Eversmart, Superintendent, explained the items on the election.  Board of Education members Jane Doe and John Smith answered questions.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the Adjournment</a:t>
            </a:r>
            <a:endParaRPr/>
          </a:p>
        </p:txBody>
      </p:sp>
      <p:sp>
        <p:nvSpPr>
          <p:cNvPr id="209" name="Google Shape;209;p3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lang="en">
                <a:solidFill>
                  <a:srgbClr val="000000"/>
                </a:solidFill>
              </a:rPr>
              <a:t>Include:</a:t>
            </a:r>
            <a:endParaRPr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27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Time of adjournment</a:t>
            </a:r>
            <a:endParaRPr>
              <a:solidFill>
                <a:srgbClr val="000000"/>
              </a:solidFill>
            </a:endParaRPr>
          </a:p>
          <a:p>
            <a:pPr indent="-3327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Any special circumstances</a:t>
            </a:r>
            <a:endParaRPr>
              <a:solidFill>
                <a:srgbClr val="000000"/>
              </a:solidFill>
            </a:endParaRPr>
          </a:p>
          <a:p>
            <a:pPr indent="-3327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Whether business is finished or pending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Adjournment</a:t>
            </a:r>
            <a:endParaRPr/>
          </a:p>
        </p:txBody>
      </p:sp>
      <p:sp>
        <p:nvSpPr>
          <p:cNvPr id="215" name="Google Shape;215;p3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400">
                <a:solidFill>
                  <a:srgbClr val="000000"/>
                </a:solidFill>
              </a:rPr>
              <a:t>President Doe thanked everyone for coming.  There being no further business, the meeting adjourned at 8:15 PM.</a:t>
            </a:r>
            <a:endParaRPr b="1" sz="14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400">
                <a:solidFill>
                  <a:srgbClr val="000000"/>
                </a:solidFill>
              </a:rPr>
              <a:t>OR:</a:t>
            </a:r>
            <a:endParaRPr i="1"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400">
                <a:solidFill>
                  <a:srgbClr val="000000"/>
                </a:solidFill>
              </a:rPr>
              <a:t>		There being no further business, the meeting adjourned at 8:15 for the Open House.</a:t>
            </a:r>
            <a:endParaRPr b="1" sz="14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400">
                <a:solidFill>
                  <a:srgbClr val="000000"/>
                </a:solidFill>
              </a:rPr>
              <a:t>OR:</a:t>
            </a:r>
            <a:endParaRPr i="1"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1400">
                <a:solidFill>
                  <a:srgbClr val="000000"/>
                </a:solidFill>
              </a:rPr>
              <a:t>		Due to the late hour the meeting was adjourned at 10:15 and will resume tomorrow at 7:00 pm.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Signature</a:t>
            </a:r>
            <a:endParaRPr/>
          </a:p>
        </p:txBody>
      </p:sp>
      <p:sp>
        <p:nvSpPr>
          <p:cNvPr id="221" name="Google Shape;221;p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000000"/>
                </a:solidFill>
              </a:rPr>
              <a:t>Include:</a:t>
            </a:r>
            <a:endParaRPr sz="16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200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600"/>
              <a:buFont typeface="Source Code Pro"/>
              <a:buChar char="•"/>
            </a:pPr>
            <a:r>
              <a:rPr lang="en" sz="1600">
                <a:solidFill>
                  <a:srgbClr val="000000"/>
                </a:solidFill>
              </a:rPr>
              <a:t>Signature on permanent copy</a:t>
            </a:r>
            <a:endParaRPr sz="1600">
              <a:solidFill>
                <a:srgbClr val="000000"/>
              </a:solidFill>
            </a:endParaRPr>
          </a:p>
          <a:p>
            <a:pPr indent="-3200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600"/>
              <a:buFont typeface="Source Code Pro"/>
              <a:buChar char="•"/>
            </a:pPr>
            <a:r>
              <a:rPr lang="en" sz="1600">
                <a:solidFill>
                  <a:srgbClr val="000000"/>
                </a:solidFill>
              </a:rPr>
              <a:t>Name of the recorder</a:t>
            </a:r>
            <a:endParaRPr sz="1600">
              <a:solidFill>
                <a:srgbClr val="000000"/>
              </a:solidFill>
            </a:endParaRPr>
          </a:p>
          <a:p>
            <a:pPr indent="-3200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600"/>
              <a:buFont typeface="Source Code Pro"/>
              <a:buChar char="•"/>
            </a:pPr>
            <a:r>
              <a:rPr lang="en" sz="1600">
                <a:solidFill>
                  <a:srgbClr val="000000"/>
                </a:solidFill>
              </a:rPr>
              <a:t>Position of the recorder</a:t>
            </a:r>
            <a:endParaRPr sz="1600">
              <a:solidFill>
                <a:srgbClr val="000000"/>
              </a:solidFill>
            </a:endParaRPr>
          </a:p>
          <a:p>
            <a:pPr indent="-2184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960"/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2004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600"/>
              <a:buFont typeface="Source Code Pro"/>
              <a:buChar char="•"/>
            </a:pPr>
            <a:r>
              <a:rPr lang="en" sz="1600">
                <a:solidFill>
                  <a:srgbClr val="000000"/>
                </a:solidFill>
              </a:rPr>
              <a:t>The use of “</a:t>
            </a:r>
            <a:r>
              <a:rPr i="1" lang="en" sz="1600">
                <a:solidFill>
                  <a:srgbClr val="000000"/>
                </a:solidFill>
              </a:rPr>
              <a:t>Respectfully submitted</a:t>
            </a:r>
            <a:r>
              <a:rPr lang="en" sz="1600">
                <a:solidFill>
                  <a:srgbClr val="000000"/>
                </a:solidFill>
              </a:rPr>
              <a:t>” is no longer appropriate.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Minutes</a:t>
            </a:r>
            <a:endParaRPr/>
          </a:p>
        </p:txBody>
      </p:sp>
      <p:sp>
        <p:nvSpPr>
          <p:cNvPr id="227" name="Google Shape;227;p40"/>
          <p:cNvSpPr txBox="1"/>
          <p:nvPr>
            <p:ph idx="2" type="body"/>
          </p:nvPr>
        </p:nvSpPr>
        <p:spPr>
          <a:xfrm>
            <a:off x="4939500" y="107900"/>
            <a:ext cx="3837000" cy="486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XYZ Elementary PTA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Board Meeting Minutes</a:t>
            </a:r>
            <a:r>
              <a:rPr lang="en" sz="800">
                <a:solidFill>
                  <a:srgbClr val="000000"/>
                </a:solidFill>
              </a:rPr>
              <a:t> </a:t>
            </a:r>
            <a:r>
              <a:rPr i="1" lang="en" sz="800">
                <a:solidFill>
                  <a:srgbClr val="000000"/>
                </a:solidFill>
              </a:rPr>
              <a:t>March 19,2013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The regular meeting of XYZ PTA was called to order on March 19, 2013 by President Jane Doe at 7 PM in the school library.  A quorum was present.  The secretary was present.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The Opening Thought was presented. The minutes of the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February 17, 2013  meeting were approved as printed.  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The treasurer’s report was printed showing a balance of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$8,457.  The report was filed for financial review.  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Correspondence was read regarding a thank you from Mrs.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Brady.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President Doe announced the schedule of meetings for the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year and thanked those that helped with the program on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Saturday.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The principal reported on district news and adjustments in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staff.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Cheery Sales reported that membership is at 150 and the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incentive coupon is popular.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Patti Planner reported on the ABC committee, many more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volunteers, funds and equipment are needed for the ABC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event on Saturday.  (Written report attached.)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Fundraiser chairman, Raisin Dough, reported sales of $10,000 from the catalog sales, profit expected to be $5,000. Prizes will be handed out at the assembly.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Missy Notable moved to spend $100 on the teacher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appreciation project, using the miscellaneous budget. 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Seconded.  Carried.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By general consensus the carnival will be rescheduled for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April 30.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Overly Eager moved to spend $1,000 on stage curtains.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Seconded.  After lengthy discussion the motion failed.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The program was the Fourth Grade Musical, “Spring Surprise</a:t>
            </a:r>
            <a:r>
              <a:rPr i="1" lang="en" sz="800">
                <a:solidFill>
                  <a:srgbClr val="000000"/>
                </a:solidFill>
              </a:rPr>
              <a:t>”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under the direction of music teacher Mrs. Jones.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000000"/>
                </a:solidFill>
              </a:rPr>
              <a:t>There being no further business, the meeting adjourned at</a:t>
            </a:r>
            <a:endParaRPr i="1"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8:15 PM 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Speed Writer</a:t>
            </a:r>
            <a:endParaRPr sz="8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i="1" lang="en" sz="800">
                <a:solidFill>
                  <a:srgbClr val="000000"/>
                </a:solidFill>
              </a:rPr>
              <a:t>Secretary</a:t>
            </a:r>
            <a:r>
              <a:rPr lang="en" sz="800">
                <a:solidFill>
                  <a:srgbClr val="000000"/>
                </a:solidFill>
              </a:rPr>
              <a:t> 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Minutes Approval</a:t>
            </a:r>
            <a:endParaRPr/>
          </a:p>
        </p:txBody>
      </p:sp>
      <p:sp>
        <p:nvSpPr>
          <p:cNvPr id="233" name="Google Shape;233;p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9182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Noto Sans Symbols"/>
              <a:buChar char="●"/>
            </a:pPr>
            <a:r>
              <a:rPr lang="en" sz="1400">
                <a:solidFill>
                  <a:srgbClr val="000000"/>
                </a:solidFill>
              </a:rPr>
              <a:t>Minutes must be approved by the body that conducted the business being reported, a quorum being  present.</a:t>
            </a:r>
            <a:endParaRPr sz="1400">
              <a:solidFill>
                <a:srgbClr val="000000"/>
              </a:solidFill>
            </a:endParaRPr>
          </a:p>
          <a:p>
            <a:pPr indent="-59182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Example: Minutes from a Board Meeting are to be approved by the board.  Unit Meeting minutes are to be approved by the General Membership.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Are you overwhelmed with the legal and practical perspective of being a PTA Unit Secretary??</a:t>
            </a:r>
            <a:endParaRPr sz="24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675" y="239175"/>
            <a:ext cx="182880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Minutes for Approval</a:t>
            </a:r>
            <a:endParaRPr/>
          </a:p>
        </p:txBody>
      </p:sp>
      <p:sp>
        <p:nvSpPr>
          <p:cNvPr id="239" name="Google Shape;239;p4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1400">
                <a:solidFill>
                  <a:srgbClr val="000000"/>
                </a:solidFill>
              </a:rPr>
              <a:t>Minutes are presented to the members of the same group (board or unit).</a:t>
            </a:r>
            <a:endParaRPr sz="1400">
              <a:solidFill>
                <a:srgbClr val="000000"/>
              </a:solidFill>
            </a:endParaRPr>
          </a:p>
          <a:p>
            <a:pPr indent="-524510" lvl="1" marL="990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AutoNum type="alphaLcParenR"/>
            </a:pPr>
            <a:r>
              <a:rPr lang="en">
                <a:solidFill>
                  <a:srgbClr val="000000"/>
                </a:solidFill>
              </a:rPr>
              <a:t>Printed copies (May email in advance.)</a:t>
            </a:r>
            <a:endParaRPr>
              <a:solidFill>
                <a:srgbClr val="000000"/>
              </a:solidFill>
            </a:endParaRPr>
          </a:p>
          <a:p>
            <a:pPr indent="-524510" lvl="1" marL="990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AutoNum type="alphaLcParenR"/>
            </a:pPr>
            <a:r>
              <a:rPr lang="en">
                <a:solidFill>
                  <a:srgbClr val="000000"/>
                </a:solidFill>
              </a:rPr>
              <a:t>Read aloud</a:t>
            </a:r>
            <a:endParaRPr>
              <a:solidFill>
                <a:srgbClr val="000000"/>
              </a:solidFill>
            </a:endParaRPr>
          </a:p>
          <a:p>
            <a:pPr indent="-533400" lvl="1" marL="990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C36C03"/>
              </a:buClr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591820" lvl="0" marL="609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Minutes are approved on the factual record of what was done, not the secretary’s report.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Minutes</a:t>
            </a:r>
            <a:endParaRPr/>
          </a:p>
        </p:txBody>
      </p:sp>
      <p:sp>
        <p:nvSpPr>
          <p:cNvPr id="245" name="Google Shape;245;p43"/>
          <p:cNvSpPr txBox="1"/>
          <p:nvPr>
            <p:ph idx="2" type="body"/>
          </p:nvPr>
        </p:nvSpPr>
        <p:spPr>
          <a:xfrm>
            <a:off x="4939500" y="724200"/>
            <a:ext cx="3837000" cy="42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Minutes are reviewed by members</a:t>
            </a:r>
            <a:endParaRPr sz="1400">
              <a:solidFill>
                <a:srgbClr val="000000"/>
              </a:solidFill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who were present at the last</a:t>
            </a:r>
            <a:endParaRPr sz="1400">
              <a:solidFill>
                <a:srgbClr val="000000"/>
              </a:solidFill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meeting and corrections made if</a:t>
            </a:r>
            <a:endParaRPr sz="1400">
              <a:solidFill>
                <a:srgbClr val="000000"/>
              </a:solidFill>
            </a:endParaRPr>
          </a:p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</a:rPr>
              <a:t>necessary.</a:t>
            </a:r>
            <a:endParaRPr sz="1400">
              <a:solidFill>
                <a:srgbClr val="000000"/>
              </a:solidFill>
            </a:endParaRPr>
          </a:p>
          <a:p>
            <a:pPr indent="-524510" lvl="1" marL="990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➢"/>
            </a:pPr>
            <a:r>
              <a:rPr lang="en">
                <a:solidFill>
                  <a:srgbClr val="000000"/>
                </a:solidFill>
              </a:rPr>
              <a:t>Correct original copy:</a:t>
            </a:r>
            <a:endParaRPr>
              <a:solidFill>
                <a:srgbClr val="000000"/>
              </a:solidFill>
            </a:endParaRPr>
          </a:p>
          <a:p>
            <a:pPr indent="-4572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Note in the current minutes what was corrected .Make the correction in the  previous minutes.</a:t>
            </a:r>
            <a:endParaRPr>
              <a:solidFill>
                <a:srgbClr val="000000"/>
              </a:solidFill>
            </a:endParaRPr>
          </a:p>
          <a:p>
            <a:pPr indent="-524510" lvl="1" marL="990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➢"/>
            </a:pPr>
            <a:r>
              <a:rPr lang="en">
                <a:solidFill>
                  <a:srgbClr val="000000"/>
                </a:solidFill>
              </a:rPr>
              <a:t>Do not erase, scribble around or White Out the original copy</a:t>
            </a:r>
            <a:endParaRPr>
              <a:solidFill>
                <a:srgbClr val="000000"/>
              </a:solidFill>
            </a:endParaRPr>
          </a:p>
          <a:p>
            <a:pPr indent="-524510" lvl="1" marL="9906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➢"/>
            </a:pPr>
            <a:r>
              <a:rPr lang="en">
                <a:solidFill>
                  <a:srgbClr val="000000"/>
                </a:solidFill>
              </a:rPr>
              <a:t>Option:  have a committee to review minutes, prior to meeting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265500" y="1078750"/>
            <a:ext cx="4045200" cy="22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Notate any corrections</a:t>
            </a:r>
            <a:endParaRPr/>
          </a:p>
        </p:txBody>
      </p:sp>
      <p:sp>
        <p:nvSpPr>
          <p:cNvPr id="251" name="Google Shape;251;p44"/>
          <p:cNvSpPr txBox="1"/>
          <p:nvPr>
            <p:ph idx="2" type="body"/>
          </p:nvPr>
        </p:nvSpPr>
        <p:spPr>
          <a:xfrm>
            <a:off x="4924700" y="799275"/>
            <a:ext cx="3837000" cy="41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34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Initial all individual corrections.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Note the date of approval </a:t>
            </a:r>
            <a:endParaRPr sz="1400">
              <a:solidFill>
                <a:srgbClr val="000000"/>
              </a:solidFill>
            </a:endParaRPr>
          </a:p>
          <a:p>
            <a:pPr indent="-276860" lvl="1" marL="74295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at the bottom of each official copy of the minutes </a:t>
            </a:r>
            <a:endParaRPr>
              <a:solidFill>
                <a:srgbClr val="000000"/>
              </a:solidFill>
            </a:endParaRPr>
          </a:p>
          <a:p>
            <a:pPr indent="-276860" lvl="1" marL="74295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In the minutes of the meeting where the approval occurred. </a:t>
            </a:r>
            <a:endParaRPr>
              <a:solidFill>
                <a:srgbClr val="000000"/>
              </a:solidFill>
            </a:endParaRPr>
          </a:p>
          <a:p>
            <a:pPr indent="-187959" lvl="1" marL="74295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C36C03"/>
              </a:buClr>
              <a:buSzPts val="1540"/>
              <a:buFont typeface="Noto Sans Symbols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“</a:t>
            </a:r>
            <a:r>
              <a:rPr i="1" lang="en" sz="1400">
                <a:solidFill>
                  <a:srgbClr val="000000"/>
                </a:solidFill>
              </a:rPr>
              <a:t>Approved</a:t>
            </a:r>
            <a:r>
              <a:rPr lang="en" sz="1400">
                <a:solidFill>
                  <a:srgbClr val="000000"/>
                </a:solidFill>
              </a:rPr>
              <a:t> ______” can be typed after the recorder’s information and filled in by hand with the date of approval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265500" y="1078750"/>
            <a:ext cx="4045200" cy="22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Preserve All Minutes</a:t>
            </a:r>
            <a:endParaRPr/>
          </a:p>
        </p:txBody>
      </p:sp>
      <p:sp>
        <p:nvSpPr>
          <p:cNvPr id="257" name="Google Shape;257;p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9944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Minutes of the PTA are the permanent record of the organization and should be permanently stored.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265500" y="1078750"/>
            <a:ext cx="4045200" cy="226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Preserve minutes in a binder</a:t>
            </a:r>
            <a:endParaRPr/>
          </a:p>
        </p:txBody>
      </p:sp>
      <p:sp>
        <p:nvSpPr>
          <p:cNvPr id="263" name="Google Shape;263;p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5019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Handwritten minutes should be contained in a notebook or three ring binder</a:t>
            </a:r>
            <a:endParaRPr>
              <a:solidFill>
                <a:srgbClr val="000000"/>
              </a:solidFill>
            </a:endParaRPr>
          </a:p>
          <a:p>
            <a:pPr indent="-2501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Typed/Electronically printed minutes should be periodically bound and placed in a three ring binder.</a:t>
            </a:r>
            <a:endParaRPr>
              <a:solidFill>
                <a:srgbClr val="000000"/>
              </a:solidFill>
            </a:endParaRPr>
          </a:p>
          <a:p>
            <a:pPr indent="-2501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A copy of the electronic minutes may be kept on a flash drive as a second copy.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type="title"/>
          </p:nvPr>
        </p:nvSpPr>
        <p:spPr>
          <a:xfrm>
            <a:off x="265500" y="1078750"/>
            <a:ext cx="4045200" cy="21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Store all minutes in a safe place</a:t>
            </a:r>
            <a:endParaRPr/>
          </a:p>
        </p:txBody>
      </p:sp>
      <p:sp>
        <p:nvSpPr>
          <p:cNvPr id="269" name="Google Shape;269;p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5019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Bound books should be carefully stored, permanently</a:t>
            </a:r>
            <a:endParaRPr>
              <a:solidFill>
                <a:srgbClr val="000000"/>
              </a:solidFill>
            </a:endParaRPr>
          </a:p>
          <a:p>
            <a:pPr indent="-2501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School librarians may be able to provide shelf space for the minutes</a:t>
            </a:r>
            <a:endParaRPr>
              <a:solidFill>
                <a:srgbClr val="000000"/>
              </a:solidFill>
            </a:endParaRPr>
          </a:p>
          <a:p>
            <a:pPr indent="-25019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PTA school closet or home storage should include dry containers and clear labels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Duties</a:t>
            </a:r>
            <a:endParaRPr/>
          </a:p>
        </p:txBody>
      </p:sp>
      <p:sp>
        <p:nvSpPr>
          <p:cNvPr id="275" name="Google Shape;275;p4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496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8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Depending upon the needs of the PTA, especially the president, and the skills of the secretary, additional duties may be assigned.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 with Meeting Agendas</a:t>
            </a:r>
            <a:endParaRPr/>
          </a:p>
        </p:txBody>
      </p:sp>
      <p:sp>
        <p:nvSpPr>
          <p:cNvPr id="281" name="Google Shape;281;p49"/>
          <p:cNvSpPr txBox="1"/>
          <p:nvPr>
            <p:ph idx="2" type="body"/>
          </p:nvPr>
        </p:nvSpPr>
        <p:spPr>
          <a:xfrm>
            <a:off x="4939500" y="93075"/>
            <a:ext cx="3837000" cy="43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400">
                <a:solidFill>
                  <a:srgbClr val="000000"/>
                </a:solidFill>
              </a:rPr>
              <a:t>Sample:  Typical board agenda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Call to order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Opening Thought/Flag Ceremony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Minutes of the previous meeting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Treasurer’s Report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Correspondence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Reports</a:t>
            </a:r>
            <a:endParaRPr sz="1400">
              <a:solidFill>
                <a:srgbClr val="000000"/>
              </a:solidFill>
            </a:endParaRPr>
          </a:p>
          <a:p>
            <a:pPr indent="-30353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</a:pPr>
            <a:r>
              <a:rPr lang="en">
                <a:solidFill>
                  <a:srgbClr val="000000"/>
                </a:solidFill>
              </a:rPr>
              <a:t>President</a:t>
            </a:r>
            <a:endParaRPr>
              <a:solidFill>
                <a:srgbClr val="000000"/>
              </a:solidFill>
            </a:endParaRPr>
          </a:p>
          <a:p>
            <a:pPr indent="-30353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</a:pPr>
            <a:r>
              <a:rPr lang="en">
                <a:solidFill>
                  <a:srgbClr val="000000"/>
                </a:solidFill>
              </a:rPr>
              <a:t>Administrator</a:t>
            </a:r>
            <a:endParaRPr>
              <a:solidFill>
                <a:srgbClr val="000000"/>
              </a:solidFill>
            </a:endParaRPr>
          </a:p>
          <a:p>
            <a:pPr indent="-30353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</a:pPr>
            <a:r>
              <a:rPr lang="en">
                <a:solidFill>
                  <a:srgbClr val="000000"/>
                </a:solidFill>
              </a:rPr>
              <a:t>Teacher Rep/State PTA Rep</a:t>
            </a:r>
            <a:endParaRPr>
              <a:solidFill>
                <a:srgbClr val="000000"/>
              </a:solidFill>
            </a:endParaRPr>
          </a:p>
          <a:p>
            <a:pPr indent="-30353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</a:pPr>
            <a:r>
              <a:rPr lang="en">
                <a:solidFill>
                  <a:srgbClr val="000000"/>
                </a:solidFill>
              </a:rPr>
              <a:t>Officers (as appropriate)</a:t>
            </a:r>
            <a:endParaRPr>
              <a:solidFill>
                <a:srgbClr val="000000"/>
              </a:solidFill>
            </a:endParaRPr>
          </a:p>
          <a:p>
            <a:pPr indent="-303530" lvl="1" marL="74295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○"/>
            </a:pPr>
            <a:r>
              <a:rPr lang="en">
                <a:solidFill>
                  <a:srgbClr val="000000"/>
                </a:solidFill>
              </a:rPr>
              <a:t>Chairmen (as appropriate—may include action items)</a:t>
            </a:r>
            <a:endParaRPr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Unfinished business, no longer called old business,(items in need of continued business)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New business (items not yet addressed)</a:t>
            </a:r>
            <a:endParaRPr sz="1400">
              <a:solidFill>
                <a:srgbClr val="000000"/>
              </a:solidFill>
            </a:endParaRPr>
          </a:p>
          <a:p>
            <a:pPr indent="-351790" lvl="0" marL="3429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Adjournment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265500" y="1078750"/>
            <a:ext cx="4045200" cy="299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 Correspondence as Requested by President</a:t>
            </a:r>
            <a:endParaRPr/>
          </a:p>
        </p:txBody>
      </p:sp>
      <p:sp>
        <p:nvSpPr>
          <p:cNvPr id="287" name="Google Shape;287;p50"/>
          <p:cNvSpPr txBox="1"/>
          <p:nvPr>
            <p:ph idx="2" type="body"/>
          </p:nvPr>
        </p:nvSpPr>
        <p:spPr>
          <a:xfrm>
            <a:off x="4932100" y="421850"/>
            <a:ext cx="3837000" cy="4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6730" lvl="1" marL="990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Use letterhead</a:t>
            </a:r>
            <a:endParaRPr>
              <a:solidFill>
                <a:srgbClr val="000000"/>
              </a:solidFill>
            </a:endParaRPr>
          </a:p>
          <a:p>
            <a:pPr indent="-506730" lvl="1" marL="9906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Keep a copy of all correspondence at least through end of school year</a:t>
            </a:r>
            <a:endParaRPr>
              <a:solidFill>
                <a:srgbClr val="000000"/>
              </a:solidFill>
            </a:endParaRPr>
          </a:p>
          <a:p>
            <a:pPr indent="-506730" lvl="1" marL="9906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Give copies of select  correspondence to involved parties</a:t>
            </a:r>
            <a:endParaRPr>
              <a:solidFill>
                <a:srgbClr val="000000"/>
              </a:solidFill>
            </a:endParaRPr>
          </a:p>
          <a:p>
            <a:pPr indent="-506730" lvl="1" marL="9906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Send out notices/make phone calls reminding members of meetings (especially board meetings)</a:t>
            </a:r>
            <a:endParaRPr>
              <a:solidFill>
                <a:srgbClr val="000000"/>
              </a:solidFill>
            </a:endParaRPr>
          </a:p>
          <a:p>
            <a:pPr indent="-506730" lvl="1" marL="9906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Code Pro"/>
              <a:buChar char="●"/>
            </a:pPr>
            <a:r>
              <a:rPr lang="en">
                <a:solidFill>
                  <a:srgbClr val="000000"/>
                </a:solidFill>
              </a:rPr>
              <a:t>Send new officer names and addresses to Missouri PTA and your council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>
            <p:ph type="title"/>
          </p:nvPr>
        </p:nvSpPr>
        <p:spPr>
          <a:xfrm>
            <a:off x="265500" y="1078750"/>
            <a:ext cx="4045200" cy="211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Miscellaneous Duties</a:t>
            </a:r>
            <a:endParaRPr/>
          </a:p>
        </p:txBody>
      </p:sp>
      <p:sp>
        <p:nvSpPr>
          <p:cNvPr id="293" name="Google Shape;293;p51"/>
          <p:cNvSpPr txBox="1"/>
          <p:nvPr>
            <p:ph idx="2" type="body"/>
          </p:nvPr>
        </p:nvSpPr>
        <p:spPr>
          <a:xfrm>
            <a:off x="4939500" y="803550"/>
            <a:ext cx="3837000" cy="36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■"/>
            </a:pPr>
            <a:r>
              <a:rPr lang="en" sz="1400">
                <a:solidFill>
                  <a:srgbClr val="000000"/>
                </a:solidFill>
              </a:rPr>
              <a:t>Sign checks or documents as authorized by the bylaws of the association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■"/>
            </a:pPr>
            <a:r>
              <a:rPr lang="en" sz="1400">
                <a:solidFill>
                  <a:srgbClr val="000000"/>
                </a:solidFill>
              </a:rPr>
              <a:t>Assist the president during meetings as needed to help the meeting go efficiently</a:t>
            </a:r>
            <a:endParaRPr sz="1400">
              <a:solidFill>
                <a:srgbClr val="000000"/>
              </a:solidFill>
            </a:endParaRPr>
          </a:p>
          <a:p>
            <a:pPr indent="-574040" lvl="0" marL="6096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■"/>
            </a:pPr>
            <a:r>
              <a:rPr lang="en" sz="1400">
                <a:solidFill>
                  <a:srgbClr val="000000"/>
                </a:solidFill>
              </a:rPr>
              <a:t>In the absence of the president and all vice presidents, call the meeting to order and preside until a chair pro tempore is elected.</a:t>
            </a:r>
            <a:endParaRPr sz="1400">
              <a:solidFill>
                <a:srgbClr val="000000"/>
              </a:solidFill>
            </a:endParaRPr>
          </a:p>
          <a:p>
            <a:pPr indent="-2184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960"/>
              <a:buFont typeface="Noto Sans Symbols"/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30800" y="1861825"/>
            <a:ext cx="8282400" cy="20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We will learn duties and responsibilities of effectively being a unit secretary.  Some of which you will learn:  motions, types of votes, recording accurate minutes, and much, much more!  </a:t>
            </a:r>
            <a:endParaRPr sz="1800">
              <a:solidFill>
                <a:srgbClr val="22222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After leaving, you will be have THE KEY to maintain relevant and accurate PTA business.</a:t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715400" y="303425"/>
            <a:ext cx="5713200" cy="10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22222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Well join the club!</a:t>
            </a:r>
            <a:endParaRPr sz="3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163" y="3625525"/>
            <a:ext cx="3597674" cy="146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99" name="Google Shape;299;p5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Paula McKinney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Missouri PTA Secretary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>
                <a:solidFill>
                  <a:srgbClr val="E4005C"/>
                </a:solidFill>
                <a:hlinkClick r:id="rId3"/>
              </a:rPr>
              <a:t>paulam@mopta.org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816-286-6340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 of the Secretary</a:t>
            </a:r>
            <a:endParaRPr/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939500" y="440925"/>
            <a:ext cx="3837000" cy="370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The Secretary is responsible for keeping accurate records of the </a:t>
            </a:r>
            <a:r>
              <a:rPr lang="en" sz="1800"/>
              <a:t>proceedings</a:t>
            </a:r>
            <a:r>
              <a:rPr lang="en" sz="1800"/>
              <a:t> of the </a:t>
            </a:r>
            <a:r>
              <a:rPr lang="en" sz="1800"/>
              <a:t>association</a:t>
            </a:r>
            <a:r>
              <a:rPr lang="en" sz="1800"/>
              <a:t>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/>
              <a:t>Accuracy and timely preparation is key to this position.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Prepared</a:t>
            </a:r>
            <a:endParaRPr/>
          </a:p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939500" y="415950"/>
            <a:ext cx="3837000" cy="43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Font typeface="Noto Sans Symbols"/>
              <a:buNone/>
            </a:pPr>
            <a:r>
              <a:rPr b="1" lang="en" sz="1400">
                <a:solidFill>
                  <a:srgbClr val="000000"/>
                </a:solidFill>
              </a:rPr>
              <a:t>Have references and supplies with you at meetings: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Accurate list of current members 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Bylaws copy (preserve the original)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Standing Rules copy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Agenda for the meeting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Minutes of the previous meeting of same group, including treasurer’s report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List of committees and their members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Miscellaneous office supplies</a:t>
            </a:r>
            <a:endParaRPr sz="1400">
              <a:solidFill>
                <a:srgbClr val="000000"/>
              </a:solidFill>
            </a:endParaRPr>
          </a:p>
          <a:p>
            <a:pPr indent="-582930" lvl="0" marL="60960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Purposes of PTA poster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Tote Bag</a:t>
            </a:r>
            <a:endParaRPr/>
          </a:p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4939500" y="892375"/>
            <a:ext cx="3837000" cy="35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734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Have a procedure book (binder) with tabs for each of these references, plus additional tabs as needed.  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Use “pocket” or “sleeve” pages as needed for original documents.  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Keep the procedure book and minutes in a tote or portable file box for ease of storage and transportation to PTA meetings.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Bylaws</a:t>
            </a:r>
            <a:endParaRPr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939500" y="255900"/>
            <a:ext cx="3837000" cy="46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Article VII, Section 3 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The secretary shall: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Noto Sans Symbols"/>
              <a:buChar char="●"/>
            </a:pPr>
            <a:r>
              <a:rPr lang="en" sz="1400">
                <a:solidFill>
                  <a:srgbClr val="000000"/>
                </a:solidFill>
              </a:rPr>
              <a:t>Record  and preserve the minutes of all meetings of the </a:t>
            </a:r>
            <a:r>
              <a:rPr b="1" lang="en" sz="1400" u="sng">
                <a:solidFill>
                  <a:srgbClr val="000000"/>
                </a:solidFill>
              </a:rPr>
              <a:t>(local PTA name)</a:t>
            </a:r>
            <a:r>
              <a:rPr lang="en" sz="1400">
                <a:solidFill>
                  <a:srgbClr val="000000"/>
                </a:solidFill>
              </a:rPr>
              <a:t>;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be prepared to read the records of any previous meetings;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preserve all records;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have a current copy of the bylaws; 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maintain a current membership list; and</a:t>
            </a:r>
            <a:endParaRPr sz="14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forward names and address of newly elected officers to the state office no later than March 31;</a:t>
            </a:r>
            <a:endParaRPr sz="14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Minutes</a:t>
            </a:r>
            <a:endParaRPr/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Record all business transactions of all: 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General membership/Unit meetings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Board meetings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Executive Committee meetings. 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Special meetings.</a:t>
            </a:r>
            <a:endParaRPr sz="1400">
              <a:solidFill>
                <a:srgbClr val="000000"/>
              </a:solidFill>
            </a:endParaRPr>
          </a:p>
          <a:p>
            <a:pPr indent="-30734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4005C"/>
              </a:buClr>
              <a:buSzPts val="1400"/>
              <a:buFont typeface="Source Code Pro"/>
              <a:buChar char="●"/>
            </a:pPr>
            <a:r>
              <a:rPr lang="en" sz="1400">
                <a:solidFill>
                  <a:srgbClr val="000000"/>
                </a:solidFill>
              </a:rPr>
              <a:t>Keep minutes brief and concise.</a:t>
            </a:r>
            <a:endParaRPr sz="1400">
              <a:solidFill>
                <a:srgbClr val="000000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