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41" r:id="rId1"/>
  </p:sldMasterIdLst>
  <p:sldIdLst>
    <p:sldId id="256" r:id="rId2"/>
    <p:sldId id="258" r:id="rId3"/>
    <p:sldId id="274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66" r:id="rId14"/>
    <p:sldId id="267" r:id="rId15"/>
    <p:sldId id="268" r:id="rId16"/>
    <p:sldId id="269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BEC6"/>
    <a:srgbClr val="3AD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9"/>
    <p:restoredTop sz="94708"/>
  </p:normalViewPr>
  <p:slideViewPr>
    <p:cSldViewPr snapToGrid="0" snapToObjects="1">
      <p:cViewPr varScale="1">
        <p:scale>
          <a:sx n="80" d="100"/>
          <a:sy n="80" d="100"/>
        </p:scale>
        <p:origin x="208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8E3F-4BF2-DA46-9A41-A0A39E1A87A1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075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8E3F-4BF2-DA46-9A41-A0A39E1A87A1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6428-AEA9-2E4A-A92F-01D90EBD5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8E3F-4BF2-DA46-9A41-A0A39E1A87A1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6428-AEA9-2E4A-A92F-01D90EBD5D8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338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8E3F-4BF2-DA46-9A41-A0A39E1A87A1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6428-AEA9-2E4A-A92F-01D90EBD5D80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011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8E3F-4BF2-DA46-9A41-A0A39E1A87A1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452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8E3F-4BF2-DA46-9A41-A0A39E1A87A1}" type="datetimeFigureOut">
              <a:rPr lang="en-US" smtClean="0"/>
              <a:t>4/18/18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6428-AEA9-2E4A-A92F-01D90EBD5D80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54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8E3F-4BF2-DA46-9A41-A0A39E1A87A1}" type="datetimeFigureOut">
              <a:rPr lang="en-US" smtClean="0"/>
              <a:t>4/18/18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6428-AEA9-2E4A-A92F-01D90EBD5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9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8E3F-4BF2-DA46-9A41-A0A39E1A87A1}" type="datetimeFigureOut">
              <a:rPr lang="en-US" smtClean="0"/>
              <a:t>4/18/18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6428-AEA9-2E4A-A92F-01D90EBD5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3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8E3F-4BF2-DA46-9A41-A0A39E1A87A1}" type="datetimeFigureOut">
              <a:rPr lang="en-US" smtClean="0"/>
              <a:t>4/18/18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6428-AEA9-2E4A-A92F-01D90EBD5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6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8E3F-4BF2-DA46-9A41-A0A39E1A87A1}" type="datetimeFigureOut">
              <a:rPr lang="en-US" smtClean="0"/>
              <a:t>4/18/18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27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CCA18E3F-4BF2-DA46-9A41-A0A39E1A87A1}" type="datetimeFigureOut">
              <a:rPr lang="en-US" smtClean="0"/>
              <a:t>4/18/18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6428-AEA9-2E4A-A92F-01D90EBD5D80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74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18E3F-4BF2-DA46-9A41-A0A39E1A87A1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F146428-AEA9-2E4A-A92F-01D90EBD5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3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inaw@mopta.org" TargetMode="External"/><Relationship Id="rId2" Type="http://schemas.openxmlformats.org/officeDocument/2006/relationships/hyperlink" Target="mailto:andreab@mopta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takit.org/UploadedDocuments/Communications/Additional%20Resources/2016%20COMMUNICATIONS%20GUIDE_Interactive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andreab@mopta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andreabcreativ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spectacular Social Media Strategies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9209" y="3606230"/>
            <a:ext cx="6310535" cy="2465798"/>
          </a:xfrm>
        </p:spPr>
        <p:txBody>
          <a:bodyPr>
            <a:normAutofit fontScale="77500" lnSpcReduction="20000"/>
          </a:bodyPr>
          <a:lstStyle/>
          <a:p>
            <a:r>
              <a:rPr lang="en-US" sz="3400" b="1" dirty="0"/>
              <a:t>2018 Missouri PTA Convention </a:t>
            </a:r>
          </a:p>
          <a:p>
            <a:r>
              <a:rPr lang="en-US" sz="2500" cap="none" dirty="0"/>
              <a:t>Andrea </a:t>
            </a:r>
            <a:r>
              <a:rPr lang="en-US" sz="2500" cap="none" dirty="0" err="1"/>
              <a:t>Battaglia</a:t>
            </a:r>
            <a:r>
              <a:rPr lang="en-US" sz="2500" cap="none" dirty="0"/>
              <a:t>, Missouri PTA Contact Editor     </a:t>
            </a:r>
            <a:r>
              <a:rPr lang="en-US" sz="2500" cap="none" dirty="0">
                <a:hlinkClick r:id="rId2"/>
              </a:rPr>
              <a:t>andreab@mopta.org</a:t>
            </a:r>
            <a:endParaRPr lang="en-US" sz="2500" cap="none" dirty="0"/>
          </a:p>
          <a:p>
            <a:r>
              <a:rPr lang="en-US" sz="2500" cap="none" dirty="0"/>
              <a:t>Kristina Wilmoth, Missouri PTA PR chair </a:t>
            </a:r>
            <a:r>
              <a:rPr lang="en-US" sz="2500" cap="none" dirty="0">
                <a:hlinkClick r:id="rId3"/>
              </a:rPr>
              <a:t>kristinaw@mopta.org</a:t>
            </a:r>
            <a:r>
              <a:rPr lang="en-US" sz="2500" cap="non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6611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Brand &amp; Communication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949824"/>
            <a:ext cx="8076861" cy="421467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Use basic </a:t>
            </a:r>
            <a:r>
              <a:rPr lang="en-US" b="1" dirty="0"/>
              <a:t>Brand Strategy </a:t>
            </a:r>
            <a:r>
              <a:rPr lang="en-US" dirty="0"/>
              <a:t>for social media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Branding includes distinctive characteristics that make you extraordinary 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Communication is how you convey your message</a:t>
            </a:r>
          </a:p>
          <a:p>
            <a:pPr lvl="0"/>
            <a:r>
              <a:rPr lang="en-US" b="1" dirty="0"/>
              <a:t>Understand  Your Message</a:t>
            </a:r>
            <a:r>
              <a:rPr lang="en-US" dirty="0"/>
              <a:t>, including tone and content</a:t>
            </a:r>
          </a:p>
          <a:p>
            <a:pPr lvl="1"/>
            <a:r>
              <a:rPr lang="en-US" dirty="0"/>
              <a:t>What are you trying to communicate and how can you keep the message consistent, no matter which member/officer is presenting information</a:t>
            </a:r>
          </a:p>
          <a:p>
            <a:pPr lvl="0"/>
            <a:r>
              <a:rPr lang="en-US" b="1" dirty="0"/>
              <a:t>Determine Your Visuals</a:t>
            </a:r>
            <a:r>
              <a:rPr lang="en-US" dirty="0"/>
              <a:t>: Logos, custom graphics, font, pictures and color choices</a:t>
            </a:r>
          </a:p>
          <a:p>
            <a:pPr lvl="1"/>
            <a:r>
              <a:rPr lang="en-US" dirty="0"/>
              <a:t>What are your messages going to look like?</a:t>
            </a:r>
          </a:p>
          <a:p>
            <a:r>
              <a:rPr lang="en-US" b="1" dirty="0">
                <a:solidFill>
                  <a:srgbClr val="002060"/>
                </a:solidFill>
              </a:rPr>
              <a:t>Use Available Resources – </a:t>
            </a:r>
            <a:r>
              <a:rPr lang="en-US" b="1" dirty="0">
                <a:solidFill>
                  <a:srgbClr val="76079D"/>
                </a:solidFill>
                <a:hlinkClick r:id="rId2"/>
              </a:rPr>
              <a:t>PTA Communication Branding Kit</a:t>
            </a:r>
            <a:endParaRPr lang="en-US" b="1" dirty="0">
              <a:solidFill>
                <a:srgbClr val="76079D"/>
              </a:solidFill>
            </a:endParaRP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608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9-20 at 9.27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185" y="1926183"/>
            <a:ext cx="3519910" cy="23104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277402"/>
            <a:ext cx="6571343" cy="1576354"/>
          </a:xfrm>
        </p:spPr>
        <p:txBody>
          <a:bodyPr>
            <a:normAutofit/>
          </a:bodyPr>
          <a:lstStyle/>
          <a:p>
            <a:r>
              <a:rPr lang="en-US" b="1" dirty="0"/>
              <a:t>A social media scheduling calendar will save your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416" y="1949824"/>
            <a:ext cx="4875967" cy="434823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Establish and document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repeatable, efficient social media processes </a:t>
            </a:r>
            <a:r>
              <a:rPr lang="en-US" dirty="0"/>
              <a:t>and standards regarding how content is </a:t>
            </a:r>
            <a:r>
              <a:rPr lang="en-US" b="1" dirty="0">
                <a:solidFill>
                  <a:srgbClr val="C00000"/>
                </a:solidFill>
              </a:rPr>
              <a:t>developed, approved </a:t>
            </a:r>
          </a:p>
          <a:p>
            <a:pPr lvl="1"/>
            <a:r>
              <a:rPr lang="en-US" dirty="0"/>
              <a:t>Who will develop and review social media calendar?</a:t>
            </a:r>
          </a:p>
          <a:p>
            <a:pPr lvl="1"/>
            <a:r>
              <a:rPr lang="en-US" dirty="0"/>
              <a:t>Who will review and how many revisions are acceptable?</a:t>
            </a:r>
          </a:p>
          <a:p>
            <a:pPr lvl="1"/>
            <a:r>
              <a:rPr lang="en-US" dirty="0"/>
              <a:t>Who is the final approval for all social media content? </a:t>
            </a:r>
          </a:p>
          <a:p>
            <a:r>
              <a:rPr lang="en-US" u="sng" dirty="0"/>
              <a:t>Don’t bog content down in the approval process </a:t>
            </a:r>
            <a:r>
              <a:rPr lang="en-US" dirty="0"/>
              <a:t>– content should  be relevant, responsive and timely</a:t>
            </a:r>
          </a:p>
          <a:p>
            <a:pPr lvl="1"/>
            <a:r>
              <a:rPr lang="en-US" dirty="0"/>
              <a:t>Recommended monthly social media calendar developed by Social Media Manager</a:t>
            </a:r>
          </a:p>
          <a:p>
            <a:pPr lvl="0"/>
            <a:endParaRPr lang="en-US" dirty="0"/>
          </a:p>
        </p:txBody>
      </p:sp>
      <p:pic>
        <p:nvPicPr>
          <p:cNvPr id="5" name="Picture 4" descr="Screen Shot 2014-09-20 at 9.28.5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746" y="3803454"/>
            <a:ext cx="3493023" cy="230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61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Establish successful social media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949824"/>
            <a:ext cx="8107683" cy="4224945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dirty="0"/>
              <a:t>Establish and document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repeatable, efficient social media processes </a:t>
            </a:r>
            <a:r>
              <a:rPr lang="en-US" dirty="0"/>
              <a:t>and standards regarding how content is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published, monitored</a:t>
            </a:r>
          </a:p>
          <a:p>
            <a:pPr lvl="1"/>
            <a:r>
              <a:rPr lang="en-US" dirty="0"/>
              <a:t>How often will content be published – </a:t>
            </a:r>
            <a:r>
              <a:rPr lang="en-US" b="1" dirty="0">
                <a:solidFill>
                  <a:srgbClr val="C00000"/>
                </a:solidFill>
              </a:rPr>
              <a:t>Pareto Rule 80/20 split</a:t>
            </a:r>
          </a:p>
          <a:p>
            <a:pPr lvl="1"/>
            <a:r>
              <a:rPr lang="en-US" dirty="0"/>
              <a:t>Who will publish the content – all Social Media Manger or group with approval?</a:t>
            </a:r>
          </a:p>
          <a:p>
            <a:pPr lvl="1"/>
            <a:r>
              <a:rPr lang="en-US" dirty="0"/>
              <a:t>What are posting expectations?</a:t>
            </a:r>
          </a:p>
          <a:p>
            <a:pPr lvl="1"/>
            <a:r>
              <a:rPr lang="en-US" dirty="0"/>
              <a:t>What are response expectations?</a:t>
            </a:r>
          </a:p>
          <a:p>
            <a:pPr lvl="1"/>
            <a:r>
              <a:rPr lang="en-US" dirty="0"/>
              <a:t>Who is the back-up if the Social Media Manager is unavailable?</a:t>
            </a:r>
          </a:p>
          <a:p>
            <a:pPr lvl="1"/>
            <a:r>
              <a:rPr lang="en-US" dirty="0"/>
              <a:t>What are expectations for responses to negative comments?</a:t>
            </a:r>
          </a:p>
          <a:p>
            <a:pPr lvl="1"/>
            <a:r>
              <a:rPr lang="en-US" dirty="0"/>
              <a:t>When are posts deleted?</a:t>
            </a:r>
          </a:p>
          <a:p>
            <a:pPr lvl="1"/>
            <a:r>
              <a:rPr lang="en-US" dirty="0"/>
              <a:t>When are stakeholders banned from the page?</a:t>
            </a:r>
          </a:p>
          <a:p>
            <a:pPr lvl="1"/>
            <a:r>
              <a:rPr lang="en-US" dirty="0"/>
              <a:t>In the event of a PR disaster, who will be in charge of social media accounts and when will they be used?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685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625" y="328773"/>
            <a:ext cx="3174715" cy="152498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you should post </a:t>
            </a:r>
            <a:br>
              <a:rPr lang="en-US" b="1" dirty="0">
                <a:solidFill>
                  <a:srgbClr val="00B0F0"/>
                </a:solidFill>
              </a:rPr>
            </a:br>
            <a:r>
              <a:rPr lang="en-US" sz="4400" b="1" dirty="0" err="1">
                <a:solidFill>
                  <a:srgbClr val="00B0F0"/>
                </a:solidFill>
              </a:rPr>
              <a:t>facebook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239" y="3164440"/>
            <a:ext cx="8650841" cy="300005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Socialize and inform, don’t advertise – think sharing with friends </a:t>
            </a:r>
          </a:p>
          <a:p>
            <a:r>
              <a:rPr lang="en-US" dirty="0"/>
              <a:t>Quality over quantity – focus on your goals, audience and message. </a:t>
            </a:r>
          </a:p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Only write posts that fit in the message – this isn’t a novel, it’s a quick bit of information.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Pictures are important.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/>
              <a:t>Authentic over automated – be personal, authentic and approachable</a:t>
            </a:r>
            <a:endParaRPr lang="en-US" sz="2200" dirty="0"/>
          </a:p>
          <a:p>
            <a:r>
              <a:rPr lang="en-US" dirty="0"/>
              <a:t>Be responsive – respond, listen </a:t>
            </a:r>
          </a:p>
          <a:p>
            <a:r>
              <a:rPr lang="en-US" dirty="0"/>
              <a:t>Don’t conceal mistakes during a crisis</a:t>
            </a:r>
            <a:endParaRPr 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3BEB09-1D00-A24F-8BDB-D64AF0637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340" y="1"/>
            <a:ext cx="4674740" cy="323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60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2" y="383356"/>
            <a:ext cx="2614802" cy="1470399"/>
          </a:xfrm>
        </p:spPr>
        <p:txBody>
          <a:bodyPr>
            <a:normAutofit fontScale="90000"/>
          </a:bodyPr>
          <a:lstStyle/>
          <a:p>
            <a:r>
              <a:rPr lang="en-US" sz="2700" b="1" dirty="0"/>
              <a:t>What you should post </a:t>
            </a:r>
            <a:br>
              <a:rPr lang="en-US" b="1" dirty="0">
                <a:solidFill>
                  <a:srgbClr val="00B0F0"/>
                </a:solidFill>
              </a:rPr>
            </a:br>
            <a:r>
              <a:rPr lang="en-US" sz="4000" b="1" dirty="0">
                <a:solidFill>
                  <a:srgbClr val="00B0F0"/>
                </a:solidFill>
              </a:rPr>
              <a:t>Twitter</a:t>
            </a:r>
            <a:br>
              <a:rPr lang="en-US" b="1" dirty="0">
                <a:solidFill>
                  <a:srgbClr val="00B0F0"/>
                </a:solidFill>
              </a:rPr>
            </a:b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684038"/>
            <a:ext cx="8056313" cy="3398263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/>
              <a:t>Clever and interesting posts appreciated in this platform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Concise messages are essential. You only have 280 characters.  </a:t>
            </a:r>
          </a:p>
          <a:p>
            <a:r>
              <a:rPr lang="en-US" sz="2200" dirty="0"/>
              <a:t>Hashtags are huge. </a:t>
            </a:r>
            <a:r>
              <a:rPr lang="en-US" sz="2200" b="1" dirty="0">
                <a:solidFill>
                  <a:srgbClr val="C00000"/>
                </a:solidFill>
              </a:rPr>
              <a:t>#</a:t>
            </a:r>
            <a:r>
              <a:rPr lang="en-US" sz="2200" b="1" dirty="0" err="1">
                <a:solidFill>
                  <a:srgbClr val="C00000"/>
                </a:solidFill>
              </a:rPr>
              <a:t>BeCreative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</a:p>
          <a:p>
            <a:r>
              <a:rPr lang="en-US" sz="2200" dirty="0"/>
              <a:t>Quantity is fine in this platform – focus on your goals, audience and message, provide thought and quality for posts</a:t>
            </a:r>
          </a:p>
          <a:p>
            <a:r>
              <a:rPr lang="en-US" sz="2200" dirty="0"/>
              <a:t>Authentic over automated – be personal, authentic and approachable</a:t>
            </a:r>
          </a:p>
          <a:p>
            <a:r>
              <a:rPr lang="en-US" sz="2200" dirty="0"/>
              <a:t>Twitter isn’t where you share tons of information – but you can link to other sites when needed. </a:t>
            </a:r>
            <a:r>
              <a:rPr lang="en-US" sz="2200" b="1" dirty="0">
                <a:solidFill>
                  <a:srgbClr val="C00000"/>
                </a:solidFill>
              </a:rPr>
              <a:t>Do not post a link for more information with every post.</a:t>
            </a:r>
          </a:p>
          <a:p>
            <a:pPr lvl="1"/>
            <a:endParaRPr lang="en-US" sz="1800" dirty="0"/>
          </a:p>
          <a:p>
            <a:pPr lv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443E39-94A8-974D-BFB8-5A7D42CCA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293" y="177874"/>
            <a:ext cx="4777483" cy="250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61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best &amp; worst times to post</a:t>
            </a:r>
          </a:p>
        </p:txBody>
      </p:sp>
      <p:pic>
        <p:nvPicPr>
          <p:cNvPr id="4" name="Picture 3" descr="Screen Shot 2014-09-20 at 9.03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2" y="1857649"/>
            <a:ext cx="3945965" cy="1591471"/>
          </a:xfrm>
          <a:prstGeom prst="rect">
            <a:avLst/>
          </a:prstGeom>
        </p:spPr>
      </p:pic>
      <p:pic>
        <p:nvPicPr>
          <p:cNvPr id="7" name="Picture 6" descr="Screen Shot 2014-09-20 at 9.06.1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505" y="1857649"/>
            <a:ext cx="3984799" cy="15914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50385" y="502860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19942" y="3593191"/>
            <a:ext cx="3945965" cy="27048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Post to Facebook:</a:t>
            </a:r>
            <a:endParaRPr lang="en-US" sz="2000" b="1" dirty="0"/>
          </a:p>
          <a:p>
            <a:pPr lvl="1"/>
            <a:r>
              <a:rPr lang="en-US" dirty="0"/>
              <a:t>Goal should be 2-3 posts per week – only post if you have relevant information</a:t>
            </a:r>
          </a:p>
          <a:p>
            <a:pPr lvl="1"/>
            <a:r>
              <a:rPr lang="en-US" dirty="0"/>
              <a:t>More posts allowed for special events</a:t>
            </a:r>
          </a:p>
          <a:p>
            <a:pPr lvl="1"/>
            <a:r>
              <a:rPr lang="en-US" dirty="0"/>
              <a:t>Post when your stakeholders are listening</a:t>
            </a:r>
          </a:p>
          <a:p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21505" y="3593190"/>
            <a:ext cx="4245093" cy="2622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Post to Twitter:</a:t>
            </a:r>
            <a:endParaRPr lang="en-US" sz="2000" b="1" dirty="0"/>
          </a:p>
          <a:p>
            <a:pPr lvl="1"/>
            <a:r>
              <a:rPr lang="en-US" dirty="0"/>
              <a:t>Multiple posts per day are acceptable, a different stakeholder group is on Twitter at 10 am, noon and 7 pm</a:t>
            </a:r>
          </a:p>
          <a:p>
            <a:pPr lvl="1"/>
            <a:r>
              <a:rPr lang="en-US" sz="1800" dirty="0"/>
              <a:t>Multiple posts for same information are fine, consider varying message to increase interest.</a:t>
            </a:r>
          </a:p>
        </p:txBody>
      </p:sp>
    </p:spTree>
    <p:extLst>
      <p:ext uri="{BB962C8B-B14F-4D97-AF65-F5344CB8AC3E}">
        <p14:creationId xmlns:p14="http://schemas.microsoft.com/office/powerpoint/2010/main" val="1881408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posts matters for </a:t>
            </a:r>
            <a:r>
              <a:rPr lang="en-US" b="1" dirty="0" err="1">
                <a:solidFill>
                  <a:srgbClr val="00B0F0"/>
                </a:solidFill>
              </a:rPr>
              <a:t>facebook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6" name="Picture 5" descr="Screen Shot 2014-09-20 at 9.21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1905000"/>
            <a:ext cx="7747000" cy="3048000"/>
          </a:xfrm>
          <a:prstGeom prst="rect">
            <a:avLst/>
          </a:prstGeom>
        </p:spPr>
      </p:pic>
      <p:pic>
        <p:nvPicPr>
          <p:cNvPr id="7" name="Picture 6" descr="Screen Shot 2014-09-20 at 9.37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842" y="3850891"/>
            <a:ext cx="2083984" cy="14405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5069417"/>
            <a:ext cx="7583488" cy="1053981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dirty="0"/>
              <a:t>When you develop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interesting</a:t>
            </a:r>
            <a:r>
              <a:rPr lang="en-US" dirty="0"/>
              <a:t> content and accurately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time it</a:t>
            </a:r>
            <a:r>
              <a:rPr lang="en-US" dirty="0"/>
              <a:t>, your posts have greater reach – meaning </a:t>
            </a:r>
            <a:r>
              <a:rPr lang="en-US" b="1" dirty="0">
                <a:solidFill>
                  <a:srgbClr val="C00000"/>
                </a:solidFill>
              </a:rPr>
              <a:t>more people see them </a:t>
            </a:r>
            <a:r>
              <a:rPr lang="en-US" dirty="0"/>
              <a:t>and your message is more effectively communicated.</a:t>
            </a:r>
            <a:endParaRPr lang="en-US" sz="1800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34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Planning posts for </a:t>
            </a:r>
            <a:r>
              <a:rPr lang="en-US" b="1" dirty="0">
                <a:solidFill>
                  <a:srgbClr val="00B0F0"/>
                </a:solidFill>
              </a:rPr>
              <a:t>twitter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16" y="5069416"/>
            <a:ext cx="8753582" cy="1125901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sz="2400" dirty="0"/>
              <a:t>When you develop </a:t>
            </a:r>
            <a:r>
              <a:rPr lang="en-US" sz="2400" b="1" dirty="0">
                <a:solidFill>
                  <a:srgbClr val="C00000"/>
                </a:solidFill>
              </a:rPr>
              <a:t>clever/interesting content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C00000"/>
                </a:solidFill>
              </a:rPr>
              <a:t>share it effectively</a:t>
            </a:r>
            <a:r>
              <a:rPr lang="en-US" sz="2400" dirty="0"/>
              <a:t>, your posts have greater reach – meaning more people </a:t>
            </a:r>
            <a:r>
              <a:rPr lang="en-US" sz="2400" b="1" dirty="0">
                <a:solidFill>
                  <a:srgbClr val="C00000"/>
                </a:solidFill>
              </a:rPr>
              <a:t>share them </a:t>
            </a:r>
            <a:r>
              <a:rPr lang="en-US" sz="2400" dirty="0"/>
              <a:t>and your message reaches a larger audience.</a:t>
            </a:r>
          </a:p>
          <a:p>
            <a:pPr lvl="0"/>
            <a:endParaRPr lang="en-US" dirty="0"/>
          </a:p>
        </p:txBody>
      </p:sp>
      <p:pic>
        <p:nvPicPr>
          <p:cNvPr id="4" name="Picture 3" descr="Screen Shot 2014-09-20 at 9.21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30400"/>
            <a:ext cx="77597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51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2" y="739739"/>
            <a:ext cx="2933300" cy="1114016"/>
          </a:xfrm>
        </p:spPr>
        <p:txBody>
          <a:bodyPr/>
          <a:lstStyle/>
          <a:p>
            <a:r>
              <a:rPr lang="en-US" b="1" dirty="0"/>
              <a:t>Measure &amp; </a:t>
            </a:r>
            <a:br>
              <a:rPr lang="en-US" b="1" dirty="0"/>
            </a:br>
            <a:r>
              <a:rPr lang="en-US" b="1" dirty="0"/>
              <a:t>Evaluate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476" y="1986568"/>
            <a:ext cx="3693105" cy="41573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Check key metrics, you need to know what is working and what isn’t.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Evaluate plan and adjust based on successes and opportunities</a:t>
            </a:r>
          </a:p>
          <a:p>
            <a:pPr marL="0" indent="0">
              <a:buNone/>
            </a:pPr>
            <a:r>
              <a:rPr lang="en-US" sz="2400" dirty="0"/>
              <a:t>Keep trying new things – change is guaranteed and productive </a:t>
            </a:r>
          </a:p>
          <a:p>
            <a:pPr lvl="0"/>
            <a:endParaRPr lang="en-US" dirty="0"/>
          </a:p>
        </p:txBody>
      </p:sp>
      <p:pic>
        <p:nvPicPr>
          <p:cNvPr id="7" name="Picture 6" descr="Screen Shot 2014-09-20 at 11.42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183" y="1853756"/>
            <a:ext cx="4095979" cy="28929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902062-67AE-5E42-B8CC-DE0296CA7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355" y="328771"/>
            <a:ext cx="4606067" cy="4510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EB0130-2E36-6C4E-930C-79423DCD2D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1581" y="3497173"/>
            <a:ext cx="2303033" cy="175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88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 can help you with your communication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587733" y="2010833"/>
            <a:ext cx="7991187" cy="4554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/>
              <a:t>Contact us for assistance with </a:t>
            </a:r>
            <a:r>
              <a:rPr lang="en-US" sz="2600" b="1" dirty="0">
                <a:solidFill>
                  <a:srgbClr val="739900"/>
                </a:solidFill>
              </a:rPr>
              <a:t>Branding, </a:t>
            </a:r>
            <a:r>
              <a:rPr lang="en-US" sz="2600" b="1" dirty="0">
                <a:solidFill>
                  <a:schemeClr val="accent3">
                    <a:lumMod val="75000"/>
                  </a:schemeClr>
                </a:solidFill>
              </a:rPr>
              <a:t>Communication, 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PR, </a:t>
            </a:r>
            <a:r>
              <a:rPr lang="en-US" sz="2600" b="1" dirty="0">
                <a:solidFill>
                  <a:srgbClr val="2CBEC6"/>
                </a:solidFill>
              </a:rPr>
              <a:t>Advertising, </a:t>
            </a:r>
            <a:r>
              <a:rPr lang="en-US" sz="2600" b="1" dirty="0">
                <a:solidFill>
                  <a:srgbClr val="A30CB0"/>
                </a:solidFill>
              </a:rPr>
              <a:t>Social Media</a:t>
            </a:r>
          </a:p>
          <a:p>
            <a:r>
              <a:rPr lang="en-US" sz="2600" b="1" dirty="0"/>
              <a:t>Andrea Battaglia, </a:t>
            </a:r>
            <a:r>
              <a:rPr lang="en-US" sz="2600" b="1" dirty="0" err="1"/>
              <a:t>MoPTA</a:t>
            </a:r>
            <a:r>
              <a:rPr lang="en-US" sz="2600" b="1" dirty="0"/>
              <a:t> Contact Editor </a:t>
            </a:r>
            <a:r>
              <a:rPr lang="en-US" sz="2600" b="1" dirty="0">
                <a:hlinkClick r:id="rId2"/>
              </a:rPr>
              <a:t>andreab@mopta.org</a:t>
            </a:r>
            <a:r>
              <a:rPr lang="en-US" sz="2600" b="1" dirty="0"/>
              <a:t> </a:t>
            </a:r>
          </a:p>
          <a:p>
            <a:r>
              <a:rPr lang="en-US" b="1" dirty="0"/>
              <a:t>Kristina </a:t>
            </a:r>
            <a:r>
              <a:rPr lang="en-US" b="1" dirty="0" err="1"/>
              <a:t>Wilmost</a:t>
            </a:r>
            <a:r>
              <a:rPr lang="en-US" b="1" dirty="0"/>
              <a:t>, </a:t>
            </a:r>
            <a:r>
              <a:rPr lang="en-US" b="1" dirty="0" err="1"/>
              <a:t>MoPTA</a:t>
            </a:r>
            <a:r>
              <a:rPr lang="en-US" b="1" dirty="0"/>
              <a:t> PR Chair </a:t>
            </a:r>
            <a:r>
              <a:rPr lang="en-US" b="1" dirty="0">
                <a:hlinkClick r:id="rId2"/>
              </a:rPr>
              <a:t>andreab@mopta.org</a:t>
            </a:r>
            <a:r>
              <a:rPr lang="en-US" b="1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534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735" y="863028"/>
            <a:ext cx="7427099" cy="1037863"/>
          </a:xfrm>
        </p:spPr>
        <p:txBody>
          <a:bodyPr>
            <a:normAutofit/>
          </a:bodyPr>
          <a:lstStyle/>
          <a:p>
            <a:r>
              <a:rPr lang="en-US" b="1" dirty="0"/>
              <a:t>Andrea </a:t>
            </a:r>
            <a:r>
              <a:rPr lang="en-US" b="1" dirty="0" err="1"/>
              <a:t>Battaglia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>
                <a:solidFill>
                  <a:srgbClr val="FDA247"/>
                </a:solidFill>
              </a:rPr>
              <a:t>Presenter Information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5757" y="2010833"/>
            <a:ext cx="5075434" cy="409201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Work full-time in </a:t>
            </a:r>
            <a:r>
              <a:rPr lang="en-US" b="1" dirty="0">
                <a:solidFill>
                  <a:srgbClr val="0070C0"/>
                </a:solidFill>
              </a:rPr>
              <a:t>Fundraising, Marketing &amp; Strategy</a:t>
            </a:r>
            <a:r>
              <a:rPr lang="en-US" dirty="0"/>
              <a:t>, helping groups effectively manage communication and brand</a:t>
            </a:r>
          </a:p>
          <a:p>
            <a:r>
              <a:rPr lang="en-US" b="1" dirty="0">
                <a:solidFill>
                  <a:srgbClr val="0070C0"/>
                </a:solidFill>
              </a:rPr>
              <a:t>Manage 19 social media sites</a:t>
            </a:r>
            <a:r>
              <a:rPr lang="en-US" dirty="0"/>
              <a:t>, for professional organizations, volunteer groups and my personal brand </a:t>
            </a:r>
            <a:r>
              <a:rPr lang="en-US" dirty="0">
                <a:hlinkClick r:id="rId2"/>
              </a:rPr>
              <a:t>www.andreabcreative.com</a:t>
            </a:r>
            <a:r>
              <a:rPr lang="en-US" dirty="0"/>
              <a:t> </a:t>
            </a:r>
          </a:p>
          <a:p>
            <a:r>
              <a:rPr lang="en-US" b="1" dirty="0">
                <a:solidFill>
                  <a:srgbClr val="0070C0"/>
                </a:solidFill>
              </a:rPr>
              <a:t>Organization Expert, Communication Professional and Wellness Advocate</a:t>
            </a:r>
            <a:r>
              <a:rPr lang="en-US" dirty="0"/>
              <a:t>, communicate consistent message</a:t>
            </a:r>
          </a:p>
          <a:p>
            <a:r>
              <a:rPr lang="en-US" b="1" dirty="0">
                <a:solidFill>
                  <a:srgbClr val="0070C0"/>
                </a:solidFill>
              </a:rPr>
              <a:t>Professional Trainer &amp; Facilitator </a:t>
            </a:r>
            <a:r>
              <a:rPr lang="en-US" dirty="0"/>
              <a:t>for groups of all sizes and competency levels – develop effective strategy and action plans</a:t>
            </a:r>
          </a:p>
        </p:txBody>
      </p:sp>
      <p:pic>
        <p:nvPicPr>
          <p:cNvPr id="7" name="Picture 6" descr="Screen Shot 2014-01-25 at 2.21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417" y="1900891"/>
            <a:ext cx="3536904" cy="2546449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336" y="4019130"/>
            <a:ext cx="3418914" cy="254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11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42C14A9-3617-46DD-9FC4-ED828A7D3E6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E5CB6C-D5A1-44AB-BAD0-E76C67ED280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5A16967-5C32-4A48-9F02-4F0228AC8D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42D078B-EF20-4DB1-AA1B-87F212C56A9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9AB0109-1C89-41F0-9EDF-3DE017BE3F2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416103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2D1ED6D-124B-1845-9D8E-CCB954C90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308" y="-64500"/>
            <a:ext cx="2560196" cy="34135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FCB632-7FDA-C74E-8FCA-8CAEB215A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9426" y="3491303"/>
            <a:ext cx="2517078" cy="24919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84" y="804519"/>
            <a:ext cx="4162768" cy="1049235"/>
          </a:xfrm>
        </p:spPr>
        <p:txBody>
          <a:bodyPr>
            <a:normAutofit/>
          </a:bodyPr>
          <a:lstStyle/>
          <a:p>
            <a:r>
              <a:rPr lang="en-US" sz="2200" b="1"/>
              <a:t>Kristina Wilmoth</a:t>
            </a:r>
            <a:br>
              <a:rPr lang="en-US" sz="2200" b="1"/>
            </a:br>
            <a:r>
              <a:rPr lang="en-US" sz="2200" b="1"/>
              <a:t>Presenter Information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88684" y="2015732"/>
            <a:ext cx="4162768" cy="345061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1700" dirty="0"/>
              <a:t>Work full-time in </a:t>
            </a:r>
            <a:r>
              <a:rPr lang="en-US" sz="1700" b="1" dirty="0"/>
              <a:t>Program Management and Recruitment</a:t>
            </a:r>
            <a:r>
              <a:rPr lang="en-US" sz="1700" dirty="0"/>
              <a:t>, helping families move from poverty</a:t>
            </a:r>
          </a:p>
          <a:p>
            <a:pPr>
              <a:lnSpc>
                <a:spcPct val="110000"/>
              </a:lnSpc>
            </a:pPr>
            <a:r>
              <a:rPr lang="en-US" sz="1700" b="1" dirty="0"/>
              <a:t>Manage 18 social media sites</a:t>
            </a:r>
            <a:r>
              <a:rPr lang="en-US" sz="1700" dirty="0"/>
              <a:t>, for PTA units,  non-profit organizations and Missouri PTA. </a:t>
            </a:r>
          </a:p>
          <a:p>
            <a:pPr>
              <a:lnSpc>
                <a:spcPct val="110000"/>
              </a:lnSpc>
            </a:pPr>
            <a:r>
              <a:rPr lang="en-US" sz="1700" b="1" dirty="0"/>
              <a:t>Child Abuse Prevention, poverty-reduction, and Health and Wellness Advocate</a:t>
            </a:r>
            <a:endParaRPr lang="en-US" sz="1700" dirty="0"/>
          </a:p>
          <a:p>
            <a:pPr>
              <a:lnSpc>
                <a:spcPct val="110000"/>
              </a:lnSpc>
            </a:pPr>
            <a:r>
              <a:rPr lang="en-US" sz="1700" b="1" dirty="0"/>
              <a:t>Professional Facilitator </a:t>
            </a:r>
            <a:r>
              <a:rPr lang="en-US" sz="1700" dirty="0"/>
              <a:t>for volunteer teams and train the trainer programs</a:t>
            </a:r>
          </a:p>
        </p:txBody>
      </p:sp>
    </p:spTree>
    <p:extLst>
      <p:ext uri="{BB962C8B-B14F-4D97-AF65-F5344CB8AC3E}">
        <p14:creationId xmlns:p14="http://schemas.microsoft.com/office/powerpoint/2010/main" val="1398107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Understanding the value of social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661" y="1949824"/>
            <a:ext cx="4941869" cy="426604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b="1" dirty="0">
                <a:solidFill>
                  <a:srgbClr val="C00000"/>
                </a:solidFill>
              </a:rPr>
              <a:t>90% </a:t>
            </a:r>
            <a:r>
              <a:rPr lang="en-US" dirty="0"/>
              <a:t>of young adults use social media, with nearly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two-thirds </a:t>
            </a:r>
            <a:r>
              <a:rPr lang="en-US" dirty="0"/>
              <a:t>of all people using social media (Pew Research)</a:t>
            </a:r>
          </a:p>
          <a:p>
            <a:pPr lvl="0"/>
            <a:r>
              <a:rPr lang="en-US" dirty="0"/>
              <a:t>The average person has </a:t>
            </a:r>
            <a:r>
              <a:rPr lang="en-US" b="1" dirty="0">
                <a:solidFill>
                  <a:srgbClr val="C00000"/>
                </a:solidFill>
              </a:rPr>
              <a:t>five</a:t>
            </a:r>
            <a:r>
              <a:rPr lang="en-US" dirty="0"/>
              <a:t> </a:t>
            </a:r>
            <a:r>
              <a:rPr lang="en-US" b="1" dirty="0"/>
              <a:t>social media</a:t>
            </a:r>
            <a:r>
              <a:rPr lang="en-US" dirty="0"/>
              <a:t> accounts and spends around </a:t>
            </a:r>
            <a:r>
              <a:rPr lang="en-US" b="1" dirty="0">
                <a:solidFill>
                  <a:srgbClr val="C00000"/>
                </a:solidFill>
              </a:rPr>
              <a:t>1 hour and 40 minutes </a:t>
            </a:r>
            <a:r>
              <a:rPr lang="en-US" dirty="0"/>
              <a:t>browsing these </a:t>
            </a:r>
            <a:r>
              <a:rPr lang="en-US" b="1" dirty="0"/>
              <a:t>networks</a:t>
            </a:r>
            <a:r>
              <a:rPr lang="en-US" dirty="0"/>
              <a:t> every day, accounting for </a:t>
            </a:r>
            <a:r>
              <a:rPr lang="en-US" b="1" dirty="0">
                <a:solidFill>
                  <a:srgbClr val="C00000"/>
                </a:solidFill>
              </a:rPr>
              <a:t>28% </a:t>
            </a:r>
            <a:r>
              <a:rPr lang="en-US" dirty="0"/>
              <a:t>of the total </a:t>
            </a:r>
            <a:r>
              <a:rPr lang="en-US" b="1" dirty="0"/>
              <a:t>time spent</a:t>
            </a:r>
            <a:r>
              <a:rPr lang="en-US" dirty="0"/>
              <a:t> on the internet Social media sites are used more than any other type of site</a:t>
            </a:r>
          </a:p>
          <a:p>
            <a:r>
              <a:rPr lang="en-US" b="1" dirty="0"/>
              <a:t>What does this mean for your PTA? How can you use social media to communicate your message?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If you are unfamiliar with Social Media and trying to learn, you should: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Plan to spend </a:t>
            </a:r>
            <a:r>
              <a:rPr lang="en-US" b="1" dirty="0">
                <a:solidFill>
                  <a:srgbClr val="C00000"/>
                </a:solidFill>
              </a:rPr>
              <a:t>1-2 hours per week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devoted to social media 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After you’ve got a basic idea – ask a student or young professional to train you – and listen to what they say.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You will not learn everything in one day – stay positive as you’re learning.</a:t>
            </a:r>
          </a:p>
          <a:p>
            <a:pPr lvl="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781C22-5F6B-1746-AD02-D49FFF39E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530" y="1949823"/>
            <a:ext cx="3795608" cy="274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55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Social media benefits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91" y="2015733"/>
            <a:ext cx="6571343" cy="4056294"/>
          </a:xfrm>
        </p:spPr>
        <p:txBody>
          <a:bodyPr>
            <a:normAutofit/>
          </a:bodyPr>
          <a:lstStyle/>
          <a:p>
            <a:pPr lvl="0"/>
            <a:r>
              <a:rPr lang="en-US" sz="2400" b="1" dirty="0"/>
              <a:t>People are using social media </a:t>
            </a:r>
            <a:r>
              <a:rPr lang="en-US" sz="2400" dirty="0"/>
              <a:t>for</a:t>
            </a:r>
            <a:endParaRPr lang="en-US" sz="2000" dirty="0"/>
          </a:p>
          <a:p>
            <a:pPr lvl="1"/>
            <a:r>
              <a:rPr lang="en-US" dirty="0"/>
              <a:t>Word-of-mouth recommendations</a:t>
            </a:r>
            <a:endParaRPr lang="en-US" sz="1800" dirty="0"/>
          </a:p>
          <a:p>
            <a:pPr lvl="1"/>
            <a:r>
              <a:rPr lang="en-US" dirty="0"/>
              <a:t>Learning about other’s experiences</a:t>
            </a:r>
            <a:endParaRPr lang="en-US" sz="1800" dirty="0"/>
          </a:p>
          <a:p>
            <a:pPr lvl="1"/>
            <a:r>
              <a:rPr lang="en-US" dirty="0"/>
              <a:t>Complimenting brands</a:t>
            </a:r>
            <a:endParaRPr lang="en-US" sz="1800" dirty="0"/>
          </a:p>
          <a:p>
            <a:pPr lvl="1"/>
            <a:r>
              <a:rPr lang="en-US" dirty="0"/>
              <a:t>Product information</a:t>
            </a:r>
            <a:endParaRPr lang="en-US" sz="1800" dirty="0"/>
          </a:p>
          <a:p>
            <a:pPr lvl="1"/>
            <a:r>
              <a:rPr lang="en-US" dirty="0"/>
              <a:t>Sharing Incentives</a:t>
            </a:r>
            <a:endParaRPr lang="en-US" sz="1800" dirty="0"/>
          </a:p>
          <a:p>
            <a:pPr lvl="1"/>
            <a:r>
              <a:rPr lang="en-US" dirty="0"/>
              <a:t>Customer service</a:t>
            </a:r>
          </a:p>
          <a:p>
            <a:r>
              <a:rPr lang="en-US" b="1" dirty="0"/>
              <a:t>How can your PTA provide relevant information to stakeholders? </a:t>
            </a:r>
          </a:p>
          <a:p>
            <a:r>
              <a:rPr lang="en-US" b="1" dirty="0"/>
              <a:t>Is Social Media what you should use?</a:t>
            </a:r>
          </a:p>
        </p:txBody>
      </p:sp>
    </p:spTree>
    <p:extLst>
      <p:ext uri="{BB962C8B-B14F-4D97-AF65-F5344CB8AC3E}">
        <p14:creationId xmlns:p14="http://schemas.microsoft.com/office/powerpoint/2010/main" val="3312674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Your social media brand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91" y="2015733"/>
            <a:ext cx="6571343" cy="4097391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b="1" dirty="0"/>
              <a:t>Enhancing or Developing your social media brand: </a:t>
            </a:r>
            <a:r>
              <a:rPr lang="en-US" sz="2400" dirty="0"/>
              <a:t>Keep it simple – use 1-2 platforms </a:t>
            </a:r>
          </a:p>
          <a:p>
            <a:pPr lvl="2"/>
            <a:r>
              <a:rPr lang="en-US" b="1" dirty="0"/>
              <a:t>Facebook </a:t>
            </a:r>
            <a:r>
              <a:rPr lang="en-US" dirty="0"/>
              <a:t>(start here)</a:t>
            </a:r>
            <a:endParaRPr lang="en-US" sz="1400" dirty="0"/>
          </a:p>
          <a:p>
            <a:pPr lvl="2"/>
            <a:r>
              <a:rPr lang="en-US" b="1" dirty="0"/>
              <a:t>Twitter</a:t>
            </a:r>
            <a:endParaRPr lang="en-US" sz="1600" dirty="0"/>
          </a:p>
          <a:p>
            <a:pPr lvl="2"/>
            <a:r>
              <a:rPr lang="en-US" b="1" dirty="0"/>
              <a:t>Blog (</a:t>
            </a:r>
            <a:r>
              <a:rPr lang="en-US" b="1" dirty="0" err="1"/>
              <a:t>WordPress</a:t>
            </a:r>
            <a:r>
              <a:rPr lang="en-US" b="1" dirty="0"/>
              <a:t>), can be used as your website</a:t>
            </a:r>
            <a:endParaRPr lang="en-US" sz="1600" dirty="0"/>
          </a:p>
          <a:p>
            <a:pPr lvl="2"/>
            <a:r>
              <a:rPr lang="en-US" dirty="0"/>
              <a:t>Pinterest</a:t>
            </a:r>
            <a:endParaRPr lang="en-US" sz="1600" dirty="0"/>
          </a:p>
          <a:p>
            <a:pPr lvl="2"/>
            <a:r>
              <a:rPr lang="en-US" dirty="0" err="1"/>
              <a:t>Instagram</a:t>
            </a:r>
            <a:endParaRPr lang="en-US" sz="1600" dirty="0"/>
          </a:p>
          <a:p>
            <a:pPr lvl="2"/>
            <a:r>
              <a:rPr lang="en-US" dirty="0"/>
              <a:t>YouTube</a:t>
            </a:r>
          </a:p>
          <a:p>
            <a:r>
              <a:rPr lang="en-US" b="1" dirty="0"/>
              <a:t>Just because it’s available doesn’t mean you need to use it </a:t>
            </a:r>
            <a:r>
              <a:rPr lang="en-US" dirty="0"/>
              <a:t>– only choose what is relevant for your stakeholders and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what you can manage</a:t>
            </a: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84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Team work makes the dream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91" y="2015733"/>
            <a:ext cx="6571343" cy="4107665"/>
          </a:xfrm>
        </p:spPr>
        <p:txBody>
          <a:bodyPr>
            <a:normAutofit/>
          </a:bodyPr>
          <a:lstStyle/>
          <a:p>
            <a:pPr lvl="0"/>
            <a:r>
              <a:rPr lang="en-US" sz="2400" b="1" dirty="0"/>
              <a:t>Create Social Media Team</a:t>
            </a:r>
            <a:endParaRPr lang="en-US" sz="2000" b="1" dirty="0"/>
          </a:p>
          <a:p>
            <a:pPr lvl="1"/>
            <a:r>
              <a:rPr lang="en-US" dirty="0"/>
              <a:t>The team should be as small as possible – but all relevant stakeholders should be represented</a:t>
            </a:r>
          </a:p>
          <a:p>
            <a:pPr lvl="2"/>
            <a:r>
              <a:rPr lang="en-US" sz="1800" b="1" dirty="0">
                <a:solidFill>
                  <a:srgbClr val="C00000"/>
                </a:solidFill>
              </a:rPr>
              <a:t>We recommend 3-4 people: Social Media Manager, Post Scheduler, Event Communicator, “Live” Post Person</a:t>
            </a:r>
          </a:p>
          <a:p>
            <a:pPr lvl="1"/>
            <a:r>
              <a:rPr lang="en-US" dirty="0"/>
              <a:t>Set up a system to collect information</a:t>
            </a:r>
            <a:endParaRPr lang="en-US" sz="1800" dirty="0"/>
          </a:p>
          <a:p>
            <a:pPr lvl="1"/>
            <a:r>
              <a:rPr lang="en-US" dirty="0"/>
              <a:t>The Social Media team will </a:t>
            </a:r>
            <a:endParaRPr lang="en-US" sz="1800" dirty="0"/>
          </a:p>
          <a:p>
            <a:pPr lvl="2"/>
            <a:r>
              <a:rPr lang="en-US" u="sng" dirty="0"/>
              <a:t>Establish goals</a:t>
            </a:r>
            <a:r>
              <a:rPr lang="en-US" dirty="0"/>
              <a:t>, guidelines and direction</a:t>
            </a:r>
            <a:endParaRPr lang="en-US" sz="1600" dirty="0"/>
          </a:p>
          <a:p>
            <a:pPr lvl="2"/>
            <a:r>
              <a:rPr lang="en-US" u="sng" dirty="0"/>
              <a:t>Determine target audience</a:t>
            </a:r>
            <a:r>
              <a:rPr lang="en-US" dirty="0"/>
              <a:t> and appropriate message</a:t>
            </a:r>
            <a:endParaRPr lang="en-US" sz="1600" dirty="0"/>
          </a:p>
          <a:p>
            <a:pPr lvl="2"/>
            <a:r>
              <a:rPr lang="en-US" dirty="0"/>
              <a:t>Review and approve content </a:t>
            </a:r>
          </a:p>
        </p:txBody>
      </p:sp>
    </p:spTree>
    <p:extLst>
      <p:ext uri="{BB962C8B-B14F-4D97-AF65-F5344CB8AC3E}">
        <p14:creationId xmlns:p14="http://schemas.microsoft.com/office/powerpoint/2010/main" val="688110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Social Media Manger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91" y="2015733"/>
            <a:ext cx="6571343" cy="403574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You should have one person ultimately responsible for social media content coordination.</a:t>
            </a:r>
          </a:p>
          <a:p>
            <a:r>
              <a:rPr lang="en-US" dirty="0"/>
              <a:t>This person should be detail-oriented, trustworthy, socially adept, have strong written/verbal communication skills, technical skills and social media experience are a plus</a:t>
            </a:r>
          </a:p>
          <a:p>
            <a:r>
              <a:rPr lang="en-US" b="1" dirty="0">
                <a:solidFill>
                  <a:srgbClr val="002060"/>
                </a:solidFill>
              </a:rPr>
              <a:t>Your Social Media Manager </a:t>
            </a:r>
            <a:r>
              <a:rPr lang="en-US" b="1" dirty="0">
                <a:solidFill>
                  <a:srgbClr val="C00000"/>
                </a:solidFill>
              </a:rPr>
              <a:t>does not need to be a seasoned professional</a:t>
            </a:r>
            <a:r>
              <a:rPr lang="en-US" b="1" dirty="0">
                <a:solidFill>
                  <a:srgbClr val="002060"/>
                </a:solidFill>
              </a:rPr>
              <a:t>, often new &amp; younger members have great social media expertise – if you don’t have this person, recruit this person </a:t>
            </a:r>
            <a:r>
              <a:rPr lang="en-US" dirty="0">
                <a:solidFill>
                  <a:srgbClr val="002060"/>
                </a:solidFill>
              </a:rPr>
              <a:t>(make this your first goal for social media)</a:t>
            </a:r>
          </a:p>
          <a:p>
            <a:r>
              <a:rPr lang="en-US" dirty="0"/>
              <a:t>This person develops social media calendar, schedules/publishes content to social media accounts, monitors accounts, interacts with followers and fans, provides reporting on progress vs. goals</a:t>
            </a:r>
          </a:p>
        </p:txBody>
      </p:sp>
    </p:spTree>
    <p:extLst>
      <p:ext uri="{BB962C8B-B14F-4D97-AF65-F5344CB8AC3E}">
        <p14:creationId xmlns:p14="http://schemas.microsoft.com/office/powerpoint/2010/main" val="801429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Social media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Document social media goals </a:t>
            </a:r>
            <a:r>
              <a:rPr lang="en-US" dirty="0"/>
              <a:t>for each platform using the SMART goals format</a:t>
            </a:r>
          </a:p>
          <a:p>
            <a:pPr lvl="1"/>
            <a:r>
              <a:rPr lang="en-US" dirty="0"/>
              <a:t>Specific</a:t>
            </a:r>
          </a:p>
          <a:p>
            <a:pPr lvl="1"/>
            <a:r>
              <a:rPr lang="en-US" dirty="0"/>
              <a:t>Measurable</a:t>
            </a:r>
          </a:p>
          <a:p>
            <a:pPr lvl="1"/>
            <a:r>
              <a:rPr lang="en-US" dirty="0"/>
              <a:t>Agreed To</a:t>
            </a:r>
          </a:p>
          <a:p>
            <a:pPr lvl="1"/>
            <a:r>
              <a:rPr lang="en-US" dirty="0"/>
              <a:t>Realistic/Relevant</a:t>
            </a:r>
          </a:p>
          <a:p>
            <a:pPr lvl="1"/>
            <a:r>
              <a:rPr lang="en-US" dirty="0"/>
              <a:t>Timed</a:t>
            </a:r>
          </a:p>
          <a:p>
            <a:pPr lvl="0"/>
            <a:r>
              <a:rPr lang="en-US" b="1" dirty="0"/>
              <a:t>Early in the process, your social media goals need to be few in number, modest and easily understood</a:t>
            </a:r>
          </a:p>
        </p:txBody>
      </p:sp>
    </p:spTree>
    <p:extLst>
      <p:ext uri="{BB962C8B-B14F-4D97-AF65-F5344CB8AC3E}">
        <p14:creationId xmlns:p14="http://schemas.microsoft.com/office/powerpoint/2010/main" val="278869262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{958ECE08-CFD2-3C41-B355-7678CA8BB1AC}tf10001119</Template>
  <TotalTime>370</TotalTime>
  <Words>1214</Words>
  <Application>Microsoft Macintosh PowerPoint</Application>
  <PresentationFormat>On-screen Show (4:3)</PresentationFormat>
  <Paragraphs>125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Gill Sans MT</vt:lpstr>
      <vt:lpstr>Wingdings</vt:lpstr>
      <vt:lpstr>Wingdings 2</vt:lpstr>
      <vt:lpstr>Gallery</vt:lpstr>
      <vt:lpstr>spectacular Social Media Strategies</vt:lpstr>
      <vt:lpstr>Andrea Battaglia  Presenter Information</vt:lpstr>
      <vt:lpstr>Kristina Wilmoth Presenter Information</vt:lpstr>
      <vt:lpstr>Understanding the value of social media</vt:lpstr>
      <vt:lpstr>Social media benefits </vt:lpstr>
      <vt:lpstr>Your social media brand</vt:lpstr>
      <vt:lpstr>Team work makes the dream work</vt:lpstr>
      <vt:lpstr>Social Media Manger</vt:lpstr>
      <vt:lpstr>Social media goals</vt:lpstr>
      <vt:lpstr>Brand &amp; Communication strategy</vt:lpstr>
      <vt:lpstr>A social media scheduling calendar will save your life</vt:lpstr>
      <vt:lpstr>Establish successful social media process</vt:lpstr>
      <vt:lpstr>What you should post  facebook</vt:lpstr>
      <vt:lpstr>What you should post  Twitter </vt:lpstr>
      <vt:lpstr>The best &amp; worst times to post</vt:lpstr>
      <vt:lpstr>Planning posts matters for facebook</vt:lpstr>
      <vt:lpstr>Planning posts for twitter</vt:lpstr>
      <vt:lpstr>Measure &amp;  Evaluate</vt:lpstr>
      <vt:lpstr>We can help you with your communication</vt:lpstr>
    </vt:vector>
  </TitlesOfParts>
  <Company>Drury University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Battaglia</dc:creator>
  <cp:lastModifiedBy>Wilmoth, Kristina C</cp:lastModifiedBy>
  <cp:revision>22</cp:revision>
  <dcterms:created xsi:type="dcterms:W3CDTF">2014-09-18T21:52:13Z</dcterms:created>
  <dcterms:modified xsi:type="dcterms:W3CDTF">2018-04-18T21:19:05Z</dcterms:modified>
</cp:coreProperties>
</file>