
<file path=[Content_Types].xml><?xml version="1.0" encoding="utf-8"?>
<Types xmlns="http://schemas.openxmlformats.org/package/2006/content-types">
  <Default Extension="png" ContentType="image/png"/>
  <Default Extension="jpeg" ContentType="image/jpeg"/>
  <Default Extension="jpg&amp;ehk=" ContentType="image/jpeg"/>
  <Default Extension="rels" ContentType="application/vnd.openxmlformats-package.relationships+xml"/>
  <Default Extension="xml" ContentType="application/xml"/>
  <Default Extension="gif" ContentType="image/gif"/>
  <Default Extension="jpg&amp;ehk=Yuw1Evr1e6el9eQA020hnQ&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4" r:id="rId2"/>
    <p:sldId id="333" r:id="rId3"/>
    <p:sldId id="265" r:id="rId4"/>
    <p:sldId id="266" r:id="rId5"/>
    <p:sldId id="293" r:id="rId6"/>
    <p:sldId id="329" r:id="rId7"/>
    <p:sldId id="328" r:id="rId8"/>
    <p:sldId id="268" r:id="rId9"/>
    <p:sldId id="270" r:id="rId10"/>
    <p:sldId id="276" r:id="rId11"/>
    <p:sldId id="277" r:id="rId12"/>
    <p:sldId id="278" r:id="rId13"/>
    <p:sldId id="281" r:id="rId14"/>
    <p:sldId id="282" r:id="rId15"/>
    <p:sldId id="283" r:id="rId16"/>
    <p:sldId id="284" r:id="rId17"/>
    <p:sldId id="300" r:id="rId18"/>
    <p:sldId id="280" r:id="rId19"/>
    <p:sldId id="285" r:id="rId20"/>
    <p:sldId id="286" r:id="rId21"/>
    <p:sldId id="289" r:id="rId22"/>
    <p:sldId id="331" r:id="rId23"/>
    <p:sldId id="335" r:id="rId24"/>
    <p:sldId id="307" r:id="rId25"/>
    <p:sldId id="308" r:id="rId26"/>
    <p:sldId id="312" r:id="rId27"/>
    <p:sldId id="313" r:id="rId28"/>
    <p:sldId id="301" r:id="rId29"/>
    <p:sldId id="304" r:id="rId30"/>
    <p:sldId id="305" r:id="rId31"/>
    <p:sldId id="321" r:id="rId32"/>
    <p:sldId id="323" r:id="rId33"/>
    <p:sldId id="324" r:id="rId34"/>
    <p:sldId id="325" r:id="rId35"/>
    <p:sldId id="290" r:id="rId36"/>
    <p:sldId id="326" r:id="rId37"/>
    <p:sldId id="292" r:id="rId38"/>
    <p:sldId id="336" r:id="rId39"/>
    <p:sldId id="32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Rupert" initials="SR" lastIdx="0" clrIdx="0">
    <p:extLst>
      <p:ext uri="{19B8F6BF-5375-455C-9EA6-DF929625EA0E}">
        <p15:presenceInfo xmlns:p15="http://schemas.microsoft.com/office/powerpoint/2012/main" userId="Susan Rup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657" autoAdjust="0"/>
    <p:restoredTop sz="86420" autoAdjust="0"/>
  </p:normalViewPr>
  <p:slideViewPr>
    <p:cSldViewPr snapToGrid="0">
      <p:cViewPr varScale="1">
        <p:scale>
          <a:sx n="62" d="100"/>
          <a:sy n="62" d="100"/>
        </p:scale>
        <p:origin x="232" y="1480"/>
      </p:cViewPr>
      <p:guideLst/>
    </p:cSldViewPr>
  </p:slideViewPr>
  <p:outlineViewPr>
    <p:cViewPr>
      <p:scale>
        <a:sx n="33" d="100"/>
        <a:sy n="33" d="100"/>
      </p:scale>
      <p:origin x="0" y="-23538"/>
    </p:cViewPr>
  </p:outlineViewPr>
  <p:notesTextViewPr>
    <p:cViewPr>
      <p:scale>
        <a:sx n="1" d="1"/>
        <a:sy n="1" d="1"/>
      </p:scale>
      <p:origin x="0" y="0"/>
    </p:cViewPr>
  </p:notesTextViewPr>
  <p:sorterViewPr>
    <p:cViewPr varScale="1">
      <p:scale>
        <a:sx n="100" d="100"/>
        <a:sy n="100" d="100"/>
      </p:scale>
      <p:origin x="0" y="-14964"/>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6A571-258C-4911-BD84-160D40BBE98F}" type="datetimeFigureOut">
              <a:rPr lang="en-US" smtClean="0"/>
              <a:t>4/26/18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B7D6E-D16F-485A-8624-D9954EB81665}" type="slidenum">
              <a:rPr lang="en-US" smtClean="0"/>
              <a:t>‹#›</a:t>
            </a:fld>
            <a:endParaRPr lang="en-US"/>
          </a:p>
        </p:txBody>
      </p:sp>
    </p:spTree>
    <p:extLst>
      <p:ext uri="{BB962C8B-B14F-4D97-AF65-F5344CB8AC3E}">
        <p14:creationId xmlns:p14="http://schemas.microsoft.com/office/powerpoint/2010/main" val="280238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B7D6E-D16F-485A-8624-D9954EB81665}" type="slidenum">
              <a:rPr lang="en-US" smtClean="0"/>
              <a:t>1</a:t>
            </a:fld>
            <a:endParaRPr lang="en-US"/>
          </a:p>
        </p:txBody>
      </p:sp>
    </p:spTree>
    <p:extLst>
      <p:ext uri="{BB962C8B-B14F-4D97-AF65-F5344CB8AC3E}">
        <p14:creationId xmlns:p14="http://schemas.microsoft.com/office/powerpoint/2010/main" val="31197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your unit on the national website will connect you with national PTA to receive emails regarding webinars, conference calls, updates.  This will also connect you to your state’s reflections</a:t>
            </a:r>
            <a:r>
              <a:rPr lang="en-US" baseline="0" dirty="0"/>
              <a:t> resources as well. </a:t>
            </a:r>
            <a:endParaRPr lang="en-US" dirty="0"/>
          </a:p>
          <a:p>
            <a:r>
              <a:rPr lang="en-US" dirty="0"/>
              <a:t>Making sure you are listed as the reflections chair of your unit with your state PTA will ensure you receive e-blasts and updates from the state level</a:t>
            </a:r>
          </a:p>
        </p:txBody>
      </p:sp>
      <p:sp>
        <p:nvSpPr>
          <p:cNvPr id="4" name="Slide Number Placeholder 3"/>
          <p:cNvSpPr>
            <a:spLocks noGrp="1"/>
          </p:cNvSpPr>
          <p:nvPr>
            <p:ph type="sldNum" sz="quarter" idx="10"/>
          </p:nvPr>
        </p:nvSpPr>
        <p:spPr/>
        <p:txBody>
          <a:bodyPr/>
          <a:lstStyle/>
          <a:p>
            <a:fld id="{5F1702AF-2154-4C39-8C4A-64F17723DC76}" type="slidenum">
              <a:rPr lang="en-US" smtClean="0"/>
              <a:t>10</a:t>
            </a:fld>
            <a:endParaRPr lang="en-US"/>
          </a:p>
        </p:txBody>
      </p:sp>
    </p:spTree>
    <p:extLst>
      <p:ext uri="{BB962C8B-B14F-4D97-AF65-F5344CB8AC3E}">
        <p14:creationId xmlns:p14="http://schemas.microsoft.com/office/powerpoint/2010/main" val="31737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Volunteers bring depth and width to our organization because of the variety of skills, knowledge, talents, interests and connections</a:t>
            </a:r>
          </a:p>
          <a:p>
            <a:pPr marL="171450" indent="-171450">
              <a:buFont typeface="Arial" panose="020B0604020202020204" pitchFamily="34" charset="0"/>
              <a:buChar char="•"/>
            </a:pPr>
            <a:r>
              <a:rPr lang="en-US" dirty="0"/>
              <a:t>It is an opportunity for membership and leadership growth for your unit</a:t>
            </a:r>
          </a:p>
          <a:p>
            <a:pPr marL="171450" indent="-171450">
              <a:buFont typeface="Arial" panose="020B0604020202020204" pitchFamily="34" charset="0"/>
              <a:buChar char="•"/>
            </a:pPr>
            <a:r>
              <a:rPr lang="en-US" dirty="0"/>
              <a:t>Dividing up the tasks among several people helps make Reflections a volunteer project and not volunteer work</a:t>
            </a:r>
          </a:p>
          <a:p>
            <a:pPr marL="171450" indent="-171450">
              <a:buFont typeface="Arial" panose="020B0604020202020204" pitchFamily="34" charset="0"/>
              <a:buChar char="•"/>
            </a:pPr>
            <a:r>
              <a:rPr lang="en-US" dirty="0"/>
              <a:t>Use the excitement of the state and national announcements to kick off looking for committee members for next year</a:t>
            </a:r>
          </a:p>
          <a:p>
            <a:pPr marL="171450" indent="-171450">
              <a:buFont typeface="Arial" panose="020B0604020202020204" pitchFamily="34" charset="0"/>
              <a:buChar char="•"/>
            </a:pPr>
            <a:r>
              <a:rPr lang="en-US" dirty="0"/>
              <a:t>The size of your committee is going to depend on the size of your school’s enrollment</a:t>
            </a:r>
          </a:p>
          <a:p>
            <a:pPr marL="171450" indent="-171450">
              <a:buFont typeface="Arial" panose="020B0604020202020204" pitchFamily="34" charset="0"/>
              <a:buChar char="•"/>
            </a:pPr>
            <a:r>
              <a:rPr lang="en-US" dirty="0"/>
              <a:t>Having both parents and teacher work together is a win – win!   It builds parent engagement, home/school relationships.  This maybe the first and only opportunity for some parents to make a connection to staff.  </a:t>
            </a:r>
          </a:p>
          <a:p>
            <a:pPr marL="171450" indent="-171450">
              <a:buFont typeface="Arial" panose="020B0604020202020204" pitchFamily="34" charset="0"/>
              <a:buChar char="•"/>
            </a:pPr>
            <a:r>
              <a:rPr lang="en-US" dirty="0"/>
              <a:t>Teachers will have the “inside” track on best or acceptable places to post flyers in the building, policy on morning announcements, school e-blasts and bulletins</a:t>
            </a:r>
          </a:p>
          <a:p>
            <a:pPr marL="171450" indent="-171450">
              <a:buFont typeface="Arial" panose="020B0604020202020204" pitchFamily="34" charset="0"/>
              <a:buChar char="•"/>
            </a:pPr>
            <a:r>
              <a:rPr lang="en-US" dirty="0"/>
              <a:t>Once you have your committee members have a meeting so everyone can meet each other, share contact information, start planning and divide up the tasks</a:t>
            </a:r>
          </a:p>
          <a:p>
            <a:pPr marL="171450" indent="-171450">
              <a:buFont typeface="Arial" panose="020B0604020202020204" pitchFamily="34" charset="0"/>
              <a:buChar char="•"/>
            </a:pPr>
            <a:r>
              <a:rPr lang="en-US" dirty="0"/>
              <a:t>Decide when and where future meetings will be</a:t>
            </a:r>
          </a:p>
          <a:p>
            <a:pPr marL="171450" indent="-171450">
              <a:buFont typeface="Arial" panose="020B0604020202020204" pitchFamily="34" charset="0"/>
              <a:buChar char="•"/>
            </a:pPr>
            <a:r>
              <a:rPr lang="en-US" dirty="0"/>
              <a:t>Give committee members copies of the Reflections materials and website information so they can learn more and get excited</a:t>
            </a:r>
          </a:p>
          <a:p>
            <a:pPr marL="171450" indent="-171450">
              <a:buFont typeface="Arial" panose="020B0604020202020204" pitchFamily="34" charset="0"/>
              <a:buChar char="•"/>
            </a:pPr>
            <a:r>
              <a:rPr lang="en-US" dirty="0"/>
              <a:t>Communicate frequently by email or social media to keep them in touch and tasks in their “vision”</a:t>
            </a:r>
          </a:p>
        </p:txBody>
      </p:sp>
      <p:sp>
        <p:nvSpPr>
          <p:cNvPr id="4" name="Slide Number Placeholder 3"/>
          <p:cNvSpPr>
            <a:spLocks noGrp="1"/>
          </p:cNvSpPr>
          <p:nvPr>
            <p:ph type="sldNum" sz="quarter" idx="10"/>
          </p:nvPr>
        </p:nvSpPr>
        <p:spPr/>
        <p:txBody>
          <a:bodyPr/>
          <a:lstStyle/>
          <a:p>
            <a:fld id="{5F1702AF-2154-4C39-8C4A-64F17723DC76}" type="slidenum">
              <a:rPr lang="en-US" smtClean="0"/>
              <a:t>11</a:t>
            </a:fld>
            <a:endParaRPr lang="en-US"/>
          </a:p>
        </p:txBody>
      </p:sp>
    </p:spTree>
    <p:extLst>
      <p:ext uri="{BB962C8B-B14F-4D97-AF65-F5344CB8AC3E}">
        <p14:creationId xmlns:p14="http://schemas.microsoft.com/office/powerpoint/2010/main" val="308313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 with your building secretary for copy of the calendar for next school year</a:t>
            </a:r>
          </a:p>
          <a:p>
            <a:pPr marL="171450" indent="-171450">
              <a:buFont typeface="Arial" panose="020B0604020202020204" pitchFamily="34" charset="0"/>
              <a:buChar char="•"/>
            </a:pPr>
            <a:r>
              <a:rPr lang="en-US" dirty="0"/>
              <a:t>Plug in established dates &amp; deadlines – </a:t>
            </a:r>
            <a:r>
              <a:rPr lang="en-US" dirty="0" err="1"/>
              <a:t>ie</a:t>
            </a:r>
            <a:r>
              <a:rPr lang="en-US" dirty="0"/>
              <a:t> those provided by National &amp; your state PTA; dates of open house, first day and dates that school is not in session </a:t>
            </a:r>
            <a:r>
              <a:rPr lang="en-US" dirty="0" err="1"/>
              <a:t>ie</a:t>
            </a:r>
            <a:r>
              <a:rPr lang="en-US" dirty="0"/>
              <a:t> Thanksgiving break</a:t>
            </a:r>
          </a:p>
          <a:p>
            <a:pPr marL="171450" indent="-171450">
              <a:buFont typeface="Arial" panose="020B0604020202020204" pitchFamily="34" charset="0"/>
              <a:buChar char="•"/>
            </a:pPr>
            <a:r>
              <a:rPr lang="en-US" dirty="0"/>
              <a:t>Start your planning in reverse order beginning with the deadline that entries are due to the state PTA for the state round.  It would be helpful to pick a deadline date about one month prior to this date to allow for the entries to be judged and prepared for advancing to the state round.  And of course don’t forget about Thanksgiving break and maybe some snow days.   </a:t>
            </a:r>
          </a:p>
          <a:p>
            <a:pPr marL="171450" indent="-171450">
              <a:buFont typeface="Arial" panose="020B0604020202020204" pitchFamily="34" charset="0"/>
              <a:buChar char="•"/>
            </a:pPr>
            <a:r>
              <a:rPr lang="en-US" dirty="0"/>
              <a:t>Decided the art categories and age divisions you are going to offer.   We are going to go into more detail on this in the next slide</a:t>
            </a:r>
          </a:p>
          <a:p>
            <a:pPr marL="171450" indent="-171450">
              <a:buFont typeface="Arial" panose="020B0604020202020204" pitchFamily="34" charset="0"/>
              <a:buChar char="•"/>
            </a:pPr>
            <a:r>
              <a:rPr lang="en-US" dirty="0"/>
              <a:t>Go to the website, download the templates then customize the materials with the unit name, your contact information, deadlines</a:t>
            </a:r>
          </a:p>
          <a:p>
            <a:pPr marL="171450" indent="-171450">
              <a:buFont typeface="Arial" panose="020B0604020202020204" pitchFamily="34" charset="0"/>
              <a:buChar char="•"/>
            </a:pPr>
            <a:r>
              <a:rPr lang="en-US" dirty="0"/>
              <a:t>Utilize the sample press releases to help write your announcements for school and social &amp; print media</a:t>
            </a:r>
          </a:p>
          <a:p>
            <a:pPr marL="171450" indent="-171450">
              <a:buFont typeface="Arial" panose="020B0604020202020204" pitchFamily="34" charset="0"/>
              <a:buChar char="•"/>
            </a:pPr>
            <a:r>
              <a:rPr lang="en-US" dirty="0"/>
              <a:t>As you are planning your activities think about what expenses are going to be incurred and submit a budget request to your PTA board during the yearly budgeting process.  Like will you have to pay for copies, color or </a:t>
            </a:r>
            <a:r>
              <a:rPr lang="en-US" dirty="0" err="1"/>
              <a:t>b&amp;w</a:t>
            </a:r>
            <a:r>
              <a:rPr lang="en-US" dirty="0"/>
              <a:t>; professional printed posters or poster paper for the good ole fashion way; the cost for awards (certificates, trophies, medals, prizes) can really total up fast.  Consider asking for sponsorships from local businesses (maybe those that specialize in the arts – dance studios, photographers, craft stores) to see if they would donate in exchange to have their name/logo displayed on a bulletin board, newsletters, social media, awards ceremony handouts or signage at your event. </a:t>
            </a:r>
          </a:p>
          <a:p>
            <a:pPr marL="171450" indent="-171450">
              <a:buFont typeface="Arial" panose="020B0604020202020204" pitchFamily="34" charset="0"/>
              <a:buChar char="•"/>
            </a:pPr>
            <a:r>
              <a:rPr lang="en-US" dirty="0"/>
              <a:t>Your committee’s activities and handouts should always be approved by your unit president and your principal.  If there is a concern those two people are usually the first to hear about it so it is very important to keep them in the loop on what’s going on.  </a:t>
            </a:r>
          </a:p>
        </p:txBody>
      </p:sp>
      <p:sp>
        <p:nvSpPr>
          <p:cNvPr id="4" name="Slide Number Placeholder 3"/>
          <p:cNvSpPr>
            <a:spLocks noGrp="1"/>
          </p:cNvSpPr>
          <p:nvPr>
            <p:ph type="sldNum" sz="quarter" idx="10"/>
          </p:nvPr>
        </p:nvSpPr>
        <p:spPr/>
        <p:txBody>
          <a:bodyPr/>
          <a:lstStyle/>
          <a:p>
            <a:fld id="{5F1702AF-2154-4C39-8C4A-64F17723DC76}" type="slidenum">
              <a:rPr lang="en-US" smtClean="0"/>
              <a:t>12</a:t>
            </a:fld>
            <a:endParaRPr lang="en-US"/>
          </a:p>
        </p:txBody>
      </p:sp>
    </p:spTree>
    <p:extLst>
      <p:ext uri="{BB962C8B-B14F-4D97-AF65-F5344CB8AC3E}">
        <p14:creationId xmlns:p14="http://schemas.microsoft.com/office/powerpoint/2010/main" val="45324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Know your audience – the</a:t>
            </a:r>
            <a:r>
              <a:rPr lang="en-US" baseline="0" dirty="0"/>
              <a:t> communication methods that work with high school and middle school are not going to be the same that works with elementary age students. </a:t>
            </a:r>
          </a:p>
          <a:p>
            <a:pPr marL="171450" indent="-171450">
              <a:buFont typeface="Arial" panose="020B0604020202020204" pitchFamily="34" charset="0"/>
              <a:buChar char="•"/>
            </a:pPr>
            <a:r>
              <a:rPr lang="en-US" baseline="0" dirty="0"/>
              <a:t>Use the media</a:t>
            </a:r>
          </a:p>
          <a:p>
            <a:pPr marL="171450" indent="-171450">
              <a:buFont typeface="Arial" panose="020B0604020202020204" pitchFamily="34" charset="0"/>
              <a:buChar char="•"/>
            </a:pPr>
            <a:r>
              <a:rPr lang="en-US" baseline="0" dirty="0"/>
              <a:t>Ask your band instructor, art teacher, language arts, librarian, dance studio to promote and hang flyers</a:t>
            </a:r>
          </a:p>
          <a:p>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13</a:t>
            </a:fld>
            <a:endParaRPr lang="en-US"/>
          </a:p>
        </p:txBody>
      </p:sp>
    </p:spTree>
    <p:extLst>
      <p:ext uri="{BB962C8B-B14F-4D97-AF65-F5344CB8AC3E}">
        <p14:creationId xmlns:p14="http://schemas.microsoft.com/office/powerpoint/2010/main" val="10263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year the program is centered around a theme, the year that just ended was “Within Reach” and the upcoming theme is “Heroes</a:t>
            </a:r>
            <a:r>
              <a:rPr lang="en-US" baseline="0" dirty="0"/>
              <a:t> Around Me</a:t>
            </a:r>
            <a:r>
              <a:rPr lang="en-US" dirty="0"/>
              <a:t>”.  </a:t>
            </a:r>
          </a:p>
          <a:p>
            <a:pPr marL="171450" indent="-171450">
              <a:buFont typeface="Arial" panose="020B0604020202020204" pitchFamily="34" charset="0"/>
              <a:buChar char="•"/>
            </a:pPr>
            <a:r>
              <a:rPr lang="en-US" dirty="0"/>
              <a:t>The theme is what the participants focus their art entry around and their artist statement is used to verbalize how their artwork relates to the theme.  </a:t>
            </a:r>
          </a:p>
          <a:p>
            <a:pPr marL="171450" indent="-171450">
              <a:buFont typeface="Arial" panose="020B0604020202020204" pitchFamily="34" charset="0"/>
              <a:buChar char="•"/>
            </a:pPr>
            <a:r>
              <a:rPr lang="en-US" dirty="0"/>
              <a:t>The theme is picked from ideas that are submitted by students from across the country.  </a:t>
            </a:r>
          </a:p>
          <a:p>
            <a:pPr marL="171450" indent="-171450">
              <a:buFont typeface="Arial" panose="020B0604020202020204" pitchFamily="34" charset="0"/>
              <a:buChar char="•"/>
            </a:pPr>
            <a:r>
              <a:rPr lang="en-US" dirty="0"/>
              <a:t>This is the theme search entry form that can be distributed to your students.  Please complete the unit specific information at the bottom before you do so</a:t>
            </a:r>
          </a:p>
          <a:p>
            <a:pPr marL="171450" indent="-171450">
              <a:buFont typeface="Arial" panose="020B0604020202020204" pitchFamily="34" charset="0"/>
              <a:buChar char="•"/>
            </a:pPr>
            <a:r>
              <a:rPr lang="en-US" dirty="0"/>
              <a:t>Your unit must be in good standing in order to participate in the theme search contest </a:t>
            </a:r>
          </a:p>
          <a:p>
            <a:pPr marL="171450" indent="-171450">
              <a:buFont typeface="Arial" panose="020B0604020202020204" pitchFamily="34" charset="0"/>
              <a:buChar char="•"/>
            </a:pPr>
            <a:r>
              <a:rPr lang="en-US" dirty="0"/>
              <a:t>You need to collect this form from the submitting students.  The completed form can be sent to the state office by postal mail or scanned then emailed.  If you do email the forms it is important to hang on to the applications just in case one from your unit is selected by National PTA as the winning theme.  They will request that original document. </a:t>
            </a:r>
          </a:p>
          <a:p>
            <a:pPr marL="171450" indent="-171450">
              <a:buFont typeface="Arial" panose="020B0604020202020204" pitchFamily="34" charset="0"/>
              <a:buChar char="•"/>
            </a:pPr>
            <a:r>
              <a:rPr lang="en-US" dirty="0"/>
              <a:t>Be sure to submit</a:t>
            </a:r>
            <a:r>
              <a:rPr lang="en-US" baseline="0" dirty="0"/>
              <a:t> these forms by the state deadline.  For example Missouri’s deadline is 10/31</a:t>
            </a:r>
            <a:endParaRPr lang="en-US" dirty="0"/>
          </a:p>
          <a:p>
            <a:pPr marL="171450" indent="-171450">
              <a:buFont typeface="Arial" panose="020B0604020202020204" pitchFamily="34" charset="0"/>
              <a:buChar char="•"/>
            </a:pPr>
            <a:r>
              <a:rPr lang="en-US" dirty="0"/>
              <a:t>Each</a:t>
            </a:r>
            <a:r>
              <a:rPr lang="en-US" baseline="0" dirty="0"/>
              <a:t> state </a:t>
            </a:r>
            <a:r>
              <a:rPr lang="en-US" dirty="0"/>
              <a:t>PTA is allowed to submit 5 to the national round. </a:t>
            </a:r>
          </a:p>
          <a:p>
            <a:pPr marL="171450" indent="-171450">
              <a:buFont typeface="Arial" panose="020B0604020202020204" pitchFamily="34" charset="0"/>
              <a:buChar char="•"/>
            </a:pPr>
            <a:r>
              <a:rPr lang="en-US" dirty="0"/>
              <a:t>The student selected by National will received $100.  the 2011-2012 theme Diversity Means was submitted by a Missouri student from the Ozark Region.  </a:t>
            </a:r>
          </a:p>
          <a:p>
            <a:pPr marL="171450" indent="-171450">
              <a:buFont typeface="Arial" panose="020B0604020202020204" pitchFamily="34" charset="0"/>
              <a:buChar char="•"/>
            </a:pPr>
            <a:r>
              <a:rPr lang="en-US" dirty="0"/>
              <a:t>Themes are selected two years in advance.  In 2019-2020 theme will be Look Within.   </a:t>
            </a:r>
          </a:p>
        </p:txBody>
      </p:sp>
      <p:sp>
        <p:nvSpPr>
          <p:cNvPr id="4" name="Slide Number Placeholder 3"/>
          <p:cNvSpPr>
            <a:spLocks noGrp="1"/>
          </p:cNvSpPr>
          <p:nvPr>
            <p:ph type="sldNum" sz="quarter" idx="10"/>
          </p:nvPr>
        </p:nvSpPr>
        <p:spPr/>
        <p:txBody>
          <a:bodyPr/>
          <a:lstStyle/>
          <a:p>
            <a:fld id="{5F1702AF-2154-4C39-8C4A-64F17723DC76}" type="slidenum">
              <a:rPr lang="en-US" smtClean="0"/>
              <a:t>14</a:t>
            </a:fld>
            <a:endParaRPr lang="en-US"/>
          </a:p>
        </p:txBody>
      </p:sp>
    </p:spTree>
    <p:extLst>
      <p:ext uri="{BB962C8B-B14F-4D97-AF65-F5344CB8AC3E}">
        <p14:creationId xmlns:p14="http://schemas.microsoft.com/office/powerpoint/2010/main" val="334254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am so excited about the Student Entry Packet!</a:t>
            </a:r>
          </a:p>
          <a:p>
            <a:pPr marL="171450" indent="-171450">
              <a:buFont typeface="Arial" panose="020B0604020202020204" pitchFamily="34" charset="0"/>
              <a:buChar char="•"/>
            </a:pPr>
            <a:r>
              <a:rPr lang="en-US" dirty="0"/>
              <a:t>National</a:t>
            </a:r>
            <a:r>
              <a:rPr lang="en-US" baseline="0" dirty="0"/>
              <a:t> took the all the art category rules and combined them to one page then put the rules to participate on one page.  Which means you can copy them front to back and its only one page!</a:t>
            </a:r>
          </a:p>
          <a:p>
            <a:pPr marL="171450" indent="-171450">
              <a:buFont typeface="Arial" panose="020B0604020202020204" pitchFamily="34" charset="0"/>
              <a:buChar char="•"/>
            </a:pPr>
            <a:r>
              <a:rPr lang="en-US" baseline="0" dirty="0"/>
              <a:t>So if a student wants to participate in all 6 categories they only need one page of rules!</a:t>
            </a:r>
          </a:p>
          <a:p>
            <a:pPr marL="171450" indent="-171450">
              <a:buFont typeface="Arial" panose="020B0604020202020204" pitchFamily="34" charset="0"/>
              <a:buChar char="•"/>
            </a:pPr>
            <a:r>
              <a:rPr lang="en-US" baseline="0" dirty="0"/>
              <a:t>It will make your job so much easier if the student follows these rules and you make sure they do.  </a:t>
            </a:r>
          </a:p>
          <a:p>
            <a:pPr marL="171450" indent="-171450">
              <a:buFont typeface="Arial" panose="020B0604020202020204" pitchFamily="34" charset="0"/>
              <a:buChar char="•"/>
            </a:pPr>
            <a:r>
              <a:rPr lang="en-US" baseline="0" dirty="0"/>
              <a:t>If it says to submit their dance video in one of these formats and not to exceed 5 minutes or 1 GB in size that is the way they need to submit it to you because if their entry is one that is going to advance to the state round and it is not in an acceptable format or it’s too big the national website’s submission portal is not going to accept it.  That’s when your headache begins.  </a:t>
            </a:r>
          </a:p>
          <a:p>
            <a:pPr marL="171450" indent="-171450">
              <a:buFont typeface="Arial" panose="020B0604020202020204" pitchFamily="34" charset="0"/>
              <a:buChar char="•"/>
            </a:pPr>
            <a:r>
              <a:rPr lang="en-US" baseline="0" dirty="0"/>
              <a:t>Visual arts &amp; photography should submit their actual artwork but also digital copies as well.  </a:t>
            </a:r>
          </a:p>
          <a:p>
            <a:pPr marL="171450" indent="-171450" algn="l" defTabSz="914400" rtl="0" eaLnBrk="1" latinLnBrk="0" hangingPunct="1">
              <a:buFont typeface="Arial" panose="020B0604020202020204" pitchFamily="34" charset="0"/>
              <a:buChar char="•"/>
            </a:pPr>
            <a:r>
              <a:rPr lang="en-US" baseline="0" dirty="0"/>
              <a:t>You need the digital files for 2 reasons, you might be doing online reviewing at the local level.  </a:t>
            </a:r>
            <a:r>
              <a:rPr lang="en-US" sz="1200" b="1" kern="1200" baseline="0" dirty="0">
                <a:solidFill>
                  <a:srgbClr val="FF0000"/>
                </a:solidFill>
                <a:latin typeface="+mn-lt"/>
                <a:ea typeface="+mn-ea"/>
                <a:cs typeface="+mn-cs"/>
              </a:rPr>
              <a:t>and advancing to the state round</a:t>
            </a:r>
          </a:p>
          <a:p>
            <a:pPr marL="171450" indent="-171450" algn="l" defTabSz="914400" rtl="0" eaLnBrk="1" latinLnBrk="0" hangingPunct="1">
              <a:buFont typeface="Arial" panose="020B0604020202020204" pitchFamily="34" charset="0"/>
              <a:buChar char="•"/>
            </a:pPr>
            <a:r>
              <a:rPr lang="en-US" sz="1200" b="1" kern="1200" baseline="0" dirty="0">
                <a:solidFill>
                  <a:srgbClr val="FF0000"/>
                </a:solidFill>
                <a:latin typeface="+mn-lt"/>
                <a:ea typeface="+mn-ea"/>
                <a:cs typeface="+mn-cs"/>
              </a:rPr>
              <a:t>If you are in a council that does a council exhibit make sure you keep a copy of everything so you have it for advancing to the state round.   In Missouri your council does not send your entries to Missouri PTA – units advance to the state round.</a:t>
            </a:r>
          </a:p>
        </p:txBody>
      </p:sp>
      <p:sp>
        <p:nvSpPr>
          <p:cNvPr id="4" name="Slide Number Placeholder 3"/>
          <p:cNvSpPr>
            <a:spLocks noGrp="1"/>
          </p:cNvSpPr>
          <p:nvPr>
            <p:ph type="sldNum" sz="quarter" idx="10"/>
          </p:nvPr>
        </p:nvSpPr>
        <p:spPr/>
        <p:txBody>
          <a:bodyPr/>
          <a:lstStyle/>
          <a:p>
            <a:fld id="{5F1702AF-2154-4C39-8C4A-64F17723DC76}" type="slidenum">
              <a:rPr lang="en-US" smtClean="0"/>
              <a:t>15</a:t>
            </a:fld>
            <a:endParaRPr lang="en-US"/>
          </a:p>
        </p:txBody>
      </p:sp>
    </p:spTree>
    <p:extLst>
      <p:ext uri="{BB962C8B-B14F-4D97-AF65-F5344CB8AC3E}">
        <p14:creationId xmlns:p14="http://schemas.microsoft.com/office/powerpoint/2010/main" val="98187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student packet includes the entry form that every participant needs to complete.  </a:t>
            </a:r>
          </a:p>
          <a:p>
            <a:pPr marL="171450" indent="-171450">
              <a:buFont typeface="Arial" panose="020B0604020202020204" pitchFamily="34" charset="0"/>
              <a:buChar char="•"/>
            </a:pPr>
            <a:r>
              <a:rPr lang="en-US" dirty="0"/>
              <a:t>Before copying and distributing this resource to the students use the template to modify it to reflect your information and the unit’s. </a:t>
            </a:r>
          </a:p>
          <a:p>
            <a:pPr marL="171450" indent="-171450">
              <a:buFont typeface="Arial" panose="020B0604020202020204" pitchFamily="34" charset="0"/>
              <a:buChar char="•"/>
            </a:pPr>
            <a:r>
              <a:rPr lang="en-US" dirty="0"/>
              <a:t>It is to your benefit for the entry form to be completed with accurate information.   You will use the information from this form to advance your winners to the next round.   </a:t>
            </a:r>
          </a:p>
          <a:p>
            <a:pPr marL="171450" indent="-171450">
              <a:buFont typeface="Arial" panose="020B0604020202020204" pitchFamily="34" charset="0"/>
              <a:buChar char="•"/>
            </a:pPr>
            <a:r>
              <a:rPr lang="en-US" dirty="0"/>
              <a:t>Every entry will need to have a form.</a:t>
            </a:r>
            <a:r>
              <a:rPr lang="en-US" baseline="0" dirty="0"/>
              <a:t>   It is not uncommon for a student to participate in multiple categories.  Each of their entries needs an entry form.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16</a:t>
            </a:fld>
            <a:endParaRPr lang="en-US"/>
          </a:p>
        </p:txBody>
      </p:sp>
    </p:spTree>
    <p:extLst>
      <p:ext uri="{BB962C8B-B14F-4D97-AF65-F5344CB8AC3E}">
        <p14:creationId xmlns:p14="http://schemas.microsoft.com/office/powerpoint/2010/main" val="49348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lstStyle/>
          <a:p>
            <a:pPr marL="171450" indent="-171450">
              <a:buFont typeface="Arial" panose="020B0604020202020204" pitchFamily="34" charset="0"/>
              <a:buChar char="•"/>
            </a:pPr>
            <a:r>
              <a:rPr lang="en-US" sz="1300" dirty="0"/>
              <a:t>It</a:t>
            </a:r>
            <a:r>
              <a:rPr lang="en-US" sz="1300" baseline="0" dirty="0"/>
              <a:t> would be really easy to say, “You know what, I’m not the president so being in good standing is not my responsibility”, “I’m not the secretary ,it’s not my job to send in those officers’ names and phone numbers”,  “Last time I checked I wasn’t elected as treasurer or membership chair and my name isn’t on that checking account”.  In Missouri, it might be the “Bylaws Review.  I have no idea what that means and I don’t want either”</a:t>
            </a:r>
          </a:p>
          <a:p>
            <a:pPr marL="171450" indent="-171450">
              <a:buFont typeface="Arial" panose="020B0604020202020204" pitchFamily="34" charset="0"/>
              <a:buChar char="•"/>
            </a:pPr>
            <a:r>
              <a:rPr lang="en-US" sz="1300" dirty="0"/>
              <a:t>It would be so easy to take this view point, but obviously we really don’t feel that way. Because we would not have agreed  to take on the Reflections Chair position or be here today if we did not care about the kids and helping them reach their potential.  </a:t>
            </a:r>
          </a:p>
          <a:p>
            <a:pPr marL="171450" indent="-171450">
              <a:buFont typeface="Arial" panose="020B0604020202020204" pitchFamily="34" charset="0"/>
              <a:buChar char="•"/>
            </a:pPr>
            <a:r>
              <a:rPr lang="en-US" sz="1300" dirty="0"/>
              <a:t>We care or we will care about UIGS because the kids have put their heart and time into their art piece.  We care because the volunteers on our Reflections Committee and the judges have given their time because of the kids.  </a:t>
            </a:r>
          </a:p>
          <a:p>
            <a:pPr marL="171450" indent="-171450">
              <a:buFont typeface="Arial" panose="020B0604020202020204" pitchFamily="34" charset="0"/>
              <a:buChar char="•"/>
            </a:pPr>
            <a:r>
              <a:rPr lang="en-US" sz="1300" dirty="0"/>
              <a:t>If we don’t care about UIGS then the unit can’t participate on the state round and the time you have put in to make sure the entries are  in the correct format, set up the student’s information and up loaded to advance those entries will have been all for nothing.  </a:t>
            </a:r>
          </a:p>
          <a:p>
            <a:pPr marL="171450" indent="-171450">
              <a:buFont typeface="Arial" panose="020B0604020202020204" pitchFamily="34" charset="0"/>
              <a:buChar char="•"/>
            </a:pPr>
            <a:r>
              <a:rPr lang="en-US" sz="1300" dirty="0"/>
              <a:t>We are all volunteers, we have the best intentions but sometimes life happens and things do not go according to the plan or the script.  As a member of the unit’s board you share in the responsibility to make sure the unit is doing what it is suppose to be doing to follow the purposes of PTA and guidelines of a non-profit which includes UIGS</a:t>
            </a:r>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4A2072AD-48D5-4C61-875A-558B345DAEF1}" type="slidenum">
              <a:rPr lang="en-US" smtClean="0"/>
              <a:t>17</a:t>
            </a:fld>
            <a:endParaRPr lang="en-US"/>
          </a:p>
        </p:txBody>
      </p:sp>
    </p:spTree>
    <p:extLst>
      <p:ext uri="{BB962C8B-B14F-4D97-AF65-F5344CB8AC3E}">
        <p14:creationId xmlns:p14="http://schemas.microsoft.com/office/powerpoint/2010/main" val="279433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 have decided what</a:t>
            </a:r>
            <a:r>
              <a:rPr lang="en-US" baseline="0" dirty="0"/>
              <a:t> art categories are going to open for students to participate in then volunteer reviewers or judges need to be found. </a:t>
            </a:r>
          </a:p>
          <a:p>
            <a:pPr marL="171450" indent="-171450">
              <a:buFont typeface="Arial" panose="020B0604020202020204" pitchFamily="34" charset="0"/>
              <a:buChar char="•"/>
            </a:pPr>
            <a:r>
              <a:rPr lang="en-US" baseline="0" dirty="0"/>
              <a:t>Tap into yours and the reflections committee’s network.  I’ve been able to find professional in the various art areas to judge on the state level by just asking different people I know or work with.  My middle school art teacher connected me with three Missouri Art Educators Association award recipients to judge visual arts.  I have been able to connect to instructors on the collegiate level and found parents that were that were professionals in various fields.  </a:t>
            </a:r>
          </a:p>
          <a:p>
            <a:pPr marL="171450" indent="-171450">
              <a:buFont typeface="Arial" panose="020B0604020202020204" pitchFamily="34" charset="0"/>
              <a:buChar char="•"/>
            </a:pPr>
            <a:r>
              <a:rPr lang="en-US" baseline="0" dirty="0"/>
              <a:t>Reviewer’s Packet gives those volunteers the directions on how to judge the entries utilizing the rubric and scoring card.  </a:t>
            </a:r>
          </a:p>
          <a:p>
            <a:pPr marL="171450" indent="-171450">
              <a:buFont typeface="Arial" panose="020B0604020202020204" pitchFamily="34" charset="0"/>
              <a:buChar char="•"/>
            </a:pPr>
            <a:r>
              <a:rPr lang="en-US" baseline="0" dirty="0"/>
              <a:t>It is important to emphasis to the judges that there needs to be clear placing for 1</a:t>
            </a:r>
            <a:r>
              <a:rPr lang="en-US" baseline="30000" dirty="0"/>
              <a:t>st</a:t>
            </a:r>
            <a:r>
              <a:rPr lang="en-US" baseline="0" dirty="0"/>
              <a:t> thru 3</a:t>
            </a:r>
            <a:r>
              <a:rPr lang="en-US" baseline="30000" dirty="0"/>
              <a:t>rd</a:t>
            </a:r>
            <a:r>
              <a:rPr lang="en-US" baseline="0" dirty="0"/>
              <a:t>.  As a unit you are allowed to advance 3 entries per art category per age division to the state round.  </a:t>
            </a:r>
          </a:p>
          <a:p>
            <a:pPr marL="171450" indent="-171450">
              <a:buFont typeface="Arial" panose="020B0604020202020204" pitchFamily="34" charset="0"/>
              <a:buChar char="•"/>
            </a:pPr>
            <a:r>
              <a:rPr lang="en-US" dirty="0"/>
              <a:t>The venue or method of judging is how are the reviewers going to be exposed to the artwork.  Are you going to have them come into the library to see the physical pieces of visual arts or photography?  Film production, music composition and dance choreography are already submitted digitally to you.  You can invite them in to view in a classroom and utilize a smartboard or provide the reviewers an USB or share the entries with them on a cyber venue like google docs so they can view from their work or home when they have time.   </a:t>
            </a:r>
          </a:p>
          <a:p>
            <a:pPr marL="171450" indent="-171450">
              <a:buFont typeface="Arial" panose="020B0604020202020204" pitchFamily="34" charset="0"/>
              <a:buChar char="•"/>
            </a:pPr>
            <a:r>
              <a:rPr lang="en-US" dirty="0"/>
              <a:t>Blind judging is a very good idea.   The artist’s identity is kept concealed and the entry form is folded so only the title and artist’s statement is visible.  The entries are numbered and correspond to the scoring sheet in the reviewer’s packet.  This keeps the artist anonymous and helps reduce any bias concerns.  It is impossible to accomplish this with dance choreography because usually it is the same person that is performing that did the choreography.  It is also sometimes an issue with film production.  </a:t>
            </a:r>
          </a:p>
          <a:p>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18</a:t>
            </a:fld>
            <a:endParaRPr lang="en-US"/>
          </a:p>
        </p:txBody>
      </p:sp>
    </p:spTree>
    <p:extLst>
      <p:ext uri="{BB962C8B-B14F-4D97-AF65-F5344CB8AC3E}">
        <p14:creationId xmlns:p14="http://schemas.microsoft.com/office/powerpoint/2010/main" val="226615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your deadline and method of submitting the artwork is well know.  </a:t>
            </a:r>
          </a:p>
          <a:p>
            <a:pPr marL="171450" indent="-171450">
              <a:buFont typeface="Arial" panose="020B0604020202020204" pitchFamily="34" charset="0"/>
              <a:buChar char="•"/>
            </a:pPr>
            <a:r>
              <a:rPr lang="en-US" dirty="0"/>
              <a:t>Do they turn it into the building secretary at the office or to the art teacher or are you going to go from classroom to classroom to collect it? This was decided previously but be sure to announce it.</a:t>
            </a:r>
          </a:p>
          <a:p>
            <a:pPr marL="171450" indent="-171450">
              <a:buFont typeface="Arial" panose="020B0604020202020204" pitchFamily="34" charset="0"/>
              <a:buChar char="•"/>
            </a:pPr>
            <a:r>
              <a:rPr lang="en-US" dirty="0"/>
              <a:t>What is going to be your policy &amp; procedure if someone has not filled out the entry form completely or hasn’t done one at all?</a:t>
            </a:r>
          </a:p>
          <a:p>
            <a:pPr marL="171450" indent="-171450">
              <a:buFont typeface="Arial" panose="020B0604020202020204" pitchFamily="34" charset="0"/>
              <a:buChar char="•"/>
            </a:pPr>
            <a:r>
              <a:rPr lang="en-US" dirty="0"/>
              <a:t>What if their entry doesn’t’ meet the guidelines.  For example what if the drawing is not mounted – are you going to return it to them and allow them to fix the issue and return it by another date or is the entry disqualified?</a:t>
            </a:r>
          </a:p>
          <a:p>
            <a:pPr marL="171450" indent="-171450">
              <a:buFont typeface="Arial" panose="020B0604020202020204" pitchFamily="34" charset="0"/>
              <a:buChar char="•"/>
            </a:pPr>
            <a:r>
              <a:rPr lang="en-US" dirty="0"/>
              <a:t>It is best to decide these policies before artwork is turned in.</a:t>
            </a:r>
          </a:p>
          <a:p>
            <a:pPr marL="171450" indent="-171450">
              <a:buFont typeface="Arial" panose="020B0604020202020204" pitchFamily="34" charset="0"/>
              <a:buChar char="•"/>
            </a:pPr>
            <a:r>
              <a:rPr lang="en-US" dirty="0"/>
              <a:t>The committee needs to scan and flag any issues (incomplete entry forms or guidelines not followed)</a:t>
            </a:r>
          </a:p>
          <a:p>
            <a:pPr marL="171450" indent="-171450">
              <a:buFont typeface="Arial" panose="020B0604020202020204" pitchFamily="34" charset="0"/>
              <a:buChar char="•"/>
            </a:pPr>
            <a:r>
              <a:rPr lang="en-US" dirty="0"/>
              <a:t>Preparing the entries for the “blind judging” is</a:t>
            </a:r>
            <a:r>
              <a:rPr lang="en-US" baseline="0" dirty="0"/>
              <a:t> for the most part pretty easy.  </a:t>
            </a:r>
          </a:p>
          <a:p>
            <a:pPr marL="171450" indent="-171450">
              <a:buFont typeface="Arial" panose="020B0604020202020204" pitchFamily="34" charset="0"/>
              <a:buChar char="•"/>
            </a:pPr>
            <a:r>
              <a:rPr lang="en-US" baseline="0" dirty="0"/>
              <a:t>If you are holding an “in-person” review session for visual arts or photography display the artwork on tables around the room.  Tri-fold the entry form to show only the judging information section and place the entry form so that the title and artist statement are visible.  Use painter’s table to place corresponding numbers on the artwork and entry form.  </a:t>
            </a:r>
          </a:p>
          <a:p>
            <a:pPr marL="171450" indent="-171450">
              <a:buFont typeface="Arial" panose="020B0604020202020204" pitchFamily="34" charset="0"/>
              <a:buChar char="•"/>
            </a:pPr>
            <a:r>
              <a:rPr lang="en-US" baseline="0" dirty="0"/>
              <a:t>Digital entries of the same category could be placed on the same </a:t>
            </a:r>
            <a:r>
              <a:rPr lang="en-US" baseline="0" dirty="0" err="1"/>
              <a:t>usb</a:t>
            </a:r>
            <a:r>
              <a:rPr lang="en-US" baseline="0" dirty="0"/>
              <a:t> to be given to the reviewer.  Make copies of the tri-folded entry form.  Be sure to label the file to correspond to the entry form and the scoring card.  If you have more than one age division that is going to be reviewed by the same person be sure it is clear which entries are what age group.  This could be done by arranging them into folders.  </a:t>
            </a:r>
          </a:p>
          <a:p>
            <a:pPr marL="171450" indent="-171450">
              <a:buFont typeface="Arial" panose="020B0604020202020204" pitchFamily="34" charset="0"/>
              <a:buChar char="•"/>
            </a:pPr>
            <a:r>
              <a:rPr lang="en-US" baseline="0" dirty="0"/>
              <a:t>Same way with google docs.  Be sure to number the entry form before scanning the form into a file and the file name corresponds.  </a:t>
            </a:r>
          </a:p>
          <a:p>
            <a:pPr marL="171450" indent="-171450">
              <a:buFont typeface="Arial" panose="020B0604020202020204" pitchFamily="34" charset="0"/>
              <a:buChar char="•"/>
            </a:pPr>
            <a:r>
              <a:rPr lang="en-US" baseline="0" dirty="0"/>
              <a:t>Go over final instructions to judges – time frame, NO TIES and your contact information so they can reach you incase of questions or when they are done.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19</a:t>
            </a:fld>
            <a:endParaRPr lang="en-US"/>
          </a:p>
        </p:txBody>
      </p:sp>
    </p:spTree>
    <p:extLst>
      <p:ext uri="{BB962C8B-B14F-4D97-AF65-F5344CB8AC3E}">
        <p14:creationId xmlns:p14="http://schemas.microsoft.com/office/powerpoint/2010/main" val="68333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2</a:t>
            </a:fld>
            <a:endParaRPr lang="en-US"/>
          </a:p>
        </p:txBody>
      </p:sp>
    </p:spTree>
    <p:extLst>
      <p:ext uri="{BB962C8B-B14F-4D97-AF65-F5344CB8AC3E}">
        <p14:creationId xmlns:p14="http://schemas.microsoft.com/office/powerpoint/2010/main" val="109596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so important to celebrate</a:t>
            </a:r>
            <a:r>
              <a:rPr lang="en-US" baseline="0" dirty="0"/>
              <a:t> your students and their participation in the program. </a:t>
            </a:r>
          </a:p>
          <a:p>
            <a:pPr marL="171450" indent="-171450">
              <a:buFont typeface="Arial" panose="020B0604020202020204" pitchFamily="34" charset="0"/>
              <a:buChar char="•"/>
            </a:pPr>
            <a:r>
              <a:rPr lang="en-US" baseline="0" dirty="0"/>
              <a:t>The Reflections Celebration Guide is a good resource when planning your event</a:t>
            </a:r>
          </a:p>
          <a:p>
            <a:pPr marL="171450" indent="-171450">
              <a:buFont typeface="Arial" panose="020B0604020202020204" pitchFamily="34" charset="0"/>
              <a:buChar char="•"/>
            </a:pPr>
            <a:r>
              <a:rPr lang="en-US" baseline="0" dirty="0"/>
              <a:t>Announce your awardees utilizing all those media mediums we discussed</a:t>
            </a:r>
          </a:p>
          <a:p>
            <a:pPr marL="171450" indent="-171450">
              <a:buFont typeface="Arial" panose="020B0604020202020204" pitchFamily="34" charset="0"/>
              <a:buChar char="•"/>
            </a:pPr>
            <a:r>
              <a:rPr lang="en-US" baseline="0" dirty="0"/>
              <a:t>If you take pictures of the students be sure to check with your administrator regarding that policy and ask if any of the students have media restrictions</a:t>
            </a:r>
          </a:p>
          <a:p>
            <a:pPr marL="171450" indent="-171450">
              <a:buFont typeface="Arial" panose="020B0604020202020204" pitchFamily="34" charset="0"/>
              <a:buChar char="•"/>
            </a:pPr>
            <a:r>
              <a:rPr lang="en-US" baseline="0" dirty="0"/>
              <a:t>Be sure to invite school staff and parents to help celebrate</a:t>
            </a:r>
          </a:p>
          <a:p>
            <a:pPr marL="171450" indent="-171450">
              <a:buFont typeface="Arial" panose="020B0604020202020204" pitchFamily="34" charset="0"/>
              <a:buChar char="•"/>
            </a:pPr>
            <a:r>
              <a:rPr lang="en-US" baseline="0" dirty="0"/>
              <a:t>Certificates and awards with this year’s theme are available for purchase from the MOPTA Online Store.  The link is on our website under Quick Reference</a:t>
            </a:r>
          </a:p>
          <a:p>
            <a:pPr marL="171450" indent="-171450">
              <a:buFont typeface="Arial" panose="020B0604020202020204" pitchFamily="34" charset="0"/>
              <a:buChar char="•"/>
            </a:pPr>
            <a:r>
              <a:rPr lang="en-US" baseline="0" dirty="0"/>
              <a:t>Display the artwork at the event and other places like the district office or a bank lobby</a:t>
            </a:r>
          </a:p>
          <a:p>
            <a:pPr marL="171450" indent="-171450">
              <a:buFont typeface="Arial" panose="020B0604020202020204" pitchFamily="34" charset="0"/>
              <a:buChar char="•"/>
            </a:pPr>
            <a:r>
              <a:rPr lang="en-US" baseline="0" dirty="0"/>
              <a:t>Advance your top three entries in each art category and age division to the state round.</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20</a:t>
            </a:fld>
            <a:endParaRPr lang="en-US"/>
          </a:p>
        </p:txBody>
      </p:sp>
    </p:spTree>
    <p:extLst>
      <p:ext uri="{BB962C8B-B14F-4D97-AF65-F5344CB8AC3E}">
        <p14:creationId xmlns:p14="http://schemas.microsoft.com/office/powerpoint/2010/main" val="336648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will want to return any artwork</a:t>
            </a:r>
            <a:r>
              <a:rPr lang="en-US" baseline="0" dirty="0"/>
              <a:t> that is not going to advance to the state round.  It is a good idea to hang on to those that are advanced incase you may have a 1</a:t>
            </a:r>
            <a:r>
              <a:rPr lang="en-US" baseline="30000" dirty="0"/>
              <a:t>st</a:t>
            </a:r>
            <a:r>
              <a:rPr lang="en-US" baseline="0" dirty="0"/>
              <a:t> place winner in photography or visual arts that places on the national level. </a:t>
            </a:r>
          </a:p>
          <a:p>
            <a:pPr marL="171450" indent="-171450">
              <a:buFont typeface="Arial" panose="020B0604020202020204" pitchFamily="34" charset="0"/>
              <a:buChar char="•"/>
            </a:pPr>
            <a:r>
              <a:rPr lang="en-US" baseline="0" dirty="0"/>
              <a:t>Feed back from your committee and reviewers will help to evaluate the program and see opportunities for improvement</a:t>
            </a:r>
          </a:p>
          <a:p>
            <a:pPr marL="171450" indent="-171450">
              <a:buFont typeface="Arial" panose="020B0604020202020204" pitchFamily="34" charset="0"/>
              <a:buChar char="•"/>
            </a:pPr>
            <a:r>
              <a:rPr lang="en-US" baseline="0" dirty="0"/>
              <a:t>Recognize and thank those that have volunteered their time to ensure the success of the program.  Volunteer appreciate week might be a good way</a:t>
            </a:r>
          </a:p>
          <a:p>
            <a:pPr marL="171450" indent="-171450">
              <a:buFont typeface="Arial" panose="020B0604020202020204" pitchFamily="34" charset="0"/>
              <a:buChar char="•"/>
            </a:pPr>
            <a:r>
              <a:rPr lang="en-US" baseline="0" dirty="0"/>
              <a:t>Report your program’s participation at www.pta.org/reflections.  It is a way to let us know how many student participated on the local level and how many you advanced to the next round. </a:t>
            </a:r>
          </a:p>
          <a:p>
            <a:pPr marL="171450" indent="-171450">
              <a:buFont typeface="Arial" panose="020B0604020202020204" pitchFamily="34" charset="0"/>
              <a:buChar char="•"/>
            </a:pPr>
            <a:r>
              <a:rPr lang="en-US" baseline="0" dirty="0"/>
              <a:t>If you are returning as the unit’s reflections chair make plans to attend the training opportunity offered at the annual state convention and the student showcase.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21</a:t>
            </a:fld>
            <a:endParaRPr lang="en-US"/>
          </a:p>
        </p:txBody>
      </p:sp>
    </p:spTree>
    <p:extLst>
      <p:ext uri="{BB962C8B-B14F-4D97-AF65-F5344CB8AC3E}">
        <p14:creationId xmlns:p14="http://schemas.microsoft.com/office/powerpoint/2010/main" val="142749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students have worked really hard on their entries.  </a:t>
            </a:r>
          </a:p>
          <a:p>
            <a:r>
              <a:rPr lang="en-US" dirty="0"/>
              <a:t>Use this opportunity to share their work with others and highlight their talent. </a:t>
            </a:r>
          </a:p>
          <a:p>
            <a:endParaRPr lang="en-US" dirty="0"/>
          </a:p>
          <a:p>
            <a:pPr marL="342900" indent="-342900">
              <a:buFont typeface="Arial" panose="020B0604020202020204" pitchFamily="34" charset="0"/>
              <a:buChar char="•"/>
            </a:pPr>
            <a:r>
              <a:rPr lang="en-US" sz="1200" dirty="0"/>
              <a:t>Unit must be in Good Standing </a:t>
            </a:r>
          </a:p>
          <a:p>
            <a:pPr marL="342900" indent="-342900">
              <a:buFont typeface="Arial" panose="020B0604020202020204" pitchFamily="34" charset="0"/>
              <a:buChar char="•"/>
            </a:pPr>
            <a:r>
              <a:rPr lang="en-US" sz="1200" dirty="0"/>
              <a:t>No physical artwork is mailed or delivered </a:t>
            </a:r>
          </a:p>
          <a:p>
            <a:pPr marL="342900" indent="-342900">
              <a:buFont typeface="Arial" panose="020B0604020202020204" pitchFamily="34" charset="0"/>
              <a:buChar char="•"/>
            </a:pPr>
            <a:r>
              <a:rPr lang="en-US" sz="1200" dirty="0"/>
              <a:t>Entries are advanced to the state round in digital form by using National PTA’s online submission portal </a:t>
            </a:r>
          </a:p>
          <a:p>
            <a:pPr marL="342900" indent="-342900">
              <a:buFont typeface="Arial" panose="020B0604020202020204" pitchFamily="34" charset="0"/>
              <a:buChar char="•"/>
            </a:pPr>
            <a:r>
              <a:rPr lang="en-US" sz="1200" dirty="0"/>
              <a:t>Deadline is December 15</a:t>
            </a:r>
            <a:r>
              <a:rPr lang="en-US" sz="1200" baseline="30000" dirty="0"/>
              <a:t>th</a:t>
            </a:r>
            <a:r>
              <a:rPr lang="en-US" sz="1200" dirty="0"/>
              <a:t> </a:t>
            </a:r>
          </a:p>
          <a:p>
            <a:endParaRPr lang="en-US" dirty="0"/>
          </a:p>
          <a:p>
            <a:endParaRPr lang="en-US" dirty="0"/>
          </a:p>
          <a:p>
            <a:r>
              <a:rPr lang="en-US" dirty="0"/>
              <a:t>No physical artwork “changes hands” in this process.   It is all digital and submitted through the National PTA website by the local unit. </a:t>
            </a:r>
          </a:p>
          <a:p>
            <a:endParaRPr lang="en-US" dirty="0"/>
          </a:p>
          <a:p>
            <a:r>
              <a:rPr lang="en-US" dirty="0"/>
              <a:t>Deadline is 12/15</a:t>
            </a:r>
          </a:p>
        </p:txBody>
      </p:sp>
      <p:sp>
        <p:nvSpPr>
          <p:cNvPr id="4" name="Slide Number Placeholder 3"/>
          <p:cNvSpPr>
            <a:spLocks noGrp="1"/>
          </p:cNvSpPr>
          <p:nvPr>
            <p:ph type="sldNum" sz="quarter" idx="10"/>
          </p:nvPr>
        </p:nvSpPr>
        <p:spPr/>
        <p:txBody>
          <a:bodyPr/>
          <a:lstStyle/>
          <a:p>
            <a:fld id="{F0EB7D6E-D16F-485A-8624-D9954EB81665}" type="slidenum">
              <a:rPr lang="en-US" smtClean="0"/>
              <a:t>22</a:t>
            </a:fld>
            <a:endParaRPr lang="en-US"/>
          </a:p>
        </p:txBody>
      </p:sp>
    </p:spTree>
    <p:extLst>
      <p:ext uri="{BB962C8B-B14F-4D97-AF65-F5344CB8AC3E}">
        <p14:creationId xmlns:p14="http://schemas.microsoft.com/office/powerpoint/2010/main" val="379707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Kansas</a:t>
            </a:r>
          </a:p>
          <a:p>
            <a:pPr marL="171450" indent="-171450">
              <a:buFont typeface="Arial" panose="020B0604020202020204" pitchFamily="34" charset="0"/>
              <a:buChar char="•"/>
            </a:pPr>
            <a:r>
              <a:rPr lang="en-US" dirty="0"/>
              <a:t>Unit must be in Good Standing</a:t>
            </a:r>
          </a:p>
          <a:p>
            <a:pPr marL="171450" indent="-171450">
              <a:buFont typeface="Arial" panose="020B0604020202020204" pitchFamily="34" charset="0"/>
              <a:buChar char="•"/>
            </a:pPr>
            <a:r>
              <a:rPr lang="en-US" dirty="0"/>
              <a:t>Local</a:t>
            </a:r>
            <a:r>
              <a:rPr lang="en-US" baseline="0" dirty="0"/>
              <a:t> unit submits to the Council then the advances to the stat round. </a:t>
            </a:r>
            <a:endParaRPr lang="en-US" dirty="0"/>
          </a:p>
          <a:p>
            <a:r>
              <a:rPr lang="en-US" dirty="0"/>
              <a:t>In Missouri </a:t>
            </a:r>
          </a:p>
          <a:p>
            <a:pPr marL="342900" indent="-342900">
              <a:buFont typeface="Arial" panose="020B0604020202020204" pitchFamily="34" charset="0"/>
              <a:buChar char="•"/>
            </a:pPr>
            <a:r>
              <a:rPr lang="en-US" sz="1200" dirty="0"/>
              <a:t>Unit must be in Good Standing </a:t>
            </a:r>
          </a:p>
          <a:p>
            <a:pPr marL="342900" indent="-342900">
              <a:buFont typeface="Arial" panose="020B0604020202020204" pitchFamily="34" charset="0"/>
              <a:buChar char="•"/>
            </a:pPr>
            <a:r>
              <a:rPr lang="en-US" sz="1200" dirty="0"/>
              <a:t>No physical artwork is mailed or delivered </a:t>
            </a:r>
          </a:p>
          <a:p>
            <a:pPr marL="342900" indent="-342900">
              <a:buFont typeface="Arial" panose="020B0604020202020204" pitchFamily="34" charset="0"/>
              <a:buChar char="•"/>
            </a:pPr>
            <a:r>
              <a:rPr lang="en-US" sz="1200" dirty="0"/>
              <a:t>Entries are advanced to MO PTA in digital form by using National PTA’s online submission portal </a:t>
            </a:r>
          </a:p>
          <a:p>
            <a:pPr marL="342900" indent="-342900">
              <a:buFont typeface="Arial" panose="020B0604020202020204" pitchFamily="34" charset="0"/>
              <a:buChar char="•"/>
            </a:pPr>
            <a:r>
              <a:rPr lang="en-US" sz="1200" dirty="0"/>
              <a:t>Deadline is December 15</a:t>
            </a:r>
            <a:r>
              <a:rPr lang="en-US" sz="1200" baseline="30000" dirty="0"/>
              <a:t>th</a:t>
            </a:r>
            <a:r>
              <a:rPr lang="en-US" sz="1200" dirty="0"/>
              <a:t> </a:t>
            </a:r>
          </a:p>
          <a:p>
            <a:endParaRPr lang="en-US" dirty="0"/>
          </a:p>
          <a:p>
            <a:r>
              <a:rPr lang="en-US" dirty="0"/>
              <a:t>No physical artwork “changes hands” in this process.   It is all digital and submitted through the National PTA website by the local unit. </a:t>
            </a:r>
          </a:p>
          <a:p>
            <a:endParaRPr lang="en-US" dirty="0"/>
          </a:p>
        </p:txBody>
      </p:sp>
      <p:sp>
        <p:nvSpPr>
          <p:cNvPr id="4" name="Slide Number Placeholder 3"/>
          <p:cNvSpPr>
            <a:spLocks noGrp="1"/>
          </p:cNvSpPr>
          <p:nvPr>
            <p:ph type="sldNum" sz="quarter" idx="10"/>
          </p:nvPr>
        </p:nvSpPr>
        <p:spPr/>
        <p:txBody>
          <a:bodyPr/>
          <a:lstStyle/>
          <a:p>
            <a:fld id="{F0EB7D6E-D16F-485A-8624-D9954EB81665}" type="slidenum">
              <a:rPr lang="en-US" smtClean="0"/>
              <a:t>23</a:t>
            </a:fld>
            <a:endParaRPr lang="en-US"/>
          </a:p>
        </p:txBody>
      </p:sp>
    </p:spTree>
    <p:extLst>
      <p:ext uri="{BB962C8B-B14F-4D97-AF65-F5344CB8AC3E}">
        <p14:creationId xmlns:p14="http://schemas.microsoft.com/office/powerpoint/2010/main" val="198400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lstStyle/>
          <a:p>
            <a:pPr marL="285750" indent="-285750">
              <a:buFont typeface="Arial" panose="020B0604020202020204" pitchFamily="34" charset="0"/>
              <a:buChar char="•"/>
            </a:pPr>
            <a:r>
              <a:rPr lang="en-US" sz="1600" dirty="0"/>
              <a:t>If the artwork was submitted to you in both physical and digital formats then it is important to verify that the digital format meets the requirements for file format and size</a:t>
            </a:r>
          </a:p>
          <a:p>
            <a:pPr marL="285750" indent="-285750">
              <a:buFont typeface="Arial" panose="020B0604020202020204" pitchFamily="34" charset="0"/>
              <a:buChar char="•"/>
            </a:pPr>
            <a:r>
              <a:rPr lang="en-US" sz="1600" dirty="0"/>
              <a:t>For film production, music composition and dance choreography it is important that the copy of the entry you have is in the correct format and size.  If it is not,  the online submission system will not accept the file.  </a:t>
            </a:r>
          </a:p>
          <a:p>
            <a:pPr marL="285750" indent="-285750">
              <a:buFont typeface="Arial" panose="020B0604020202020204" pitchFamily="34" charset="0"/>
              <a:buChar char="•"/>
            </a:pPr>
            <a:r>
              <a:rPr lang="en-US" sz="1600" dirty="0"/>
              <a:t>If it is the wrong file format the digital file is going to have to be changed.   Either return it to the student to convert or there on conversion programs.  Zamzar.com is free and does a pretty good job.  If it is not the correct file size you are probably going to have to return it to the student to correct.  </a:t>
            </a:r>
          </a:p>
          <a:p>
            <a:pPr marL="285750" indent="-285750">
              <a:buFont typeface="Arial" panose="020B0604020202020204" pitchFamily="34" charset="0"/>
              <a:buChar char="•"/>
            </a:pPr>
            <a:r>
              <a:rPr lang="en-US" sz="1600" dirty="0"/>
              <a:t>For photography, visual arts and literature entries if the student didn’t include a digital file then one can be easily be made  either with your cell phone or a copier with scanning capability.    </a:t>
            </a:r>
          </a:p>
          <a:p>
            <a:pPr marL="285750" indent="-285750">
              <a:buFont typeface="Arial" panose="020B0604020202020204" pitchFamily="34" charset="0"/>
              <a:buChar char="•"/>
            </a:pPr>
            <a:r>
              <a:rPr lang="en-US" sz="1600" dirty="0"/>
              <a:t>If the student didn’t include a digital format then one will have to be made before the artwork can be advanced to the state round.  </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4A2072AD-48D5-4C61-875A-558B345DAEF1}" type="slidenum">
              <a:rPr lang="en-US" smtClean="0"/>
              <a:t>24</a:t>
            </a:fld>
            <a:endParaRPr lang="en-US"/>
          </a:p>
        </p:txBody>
      </p:sp>
    </p:spTree>
    <p:extLst>
      <p:ext uri="{BB962C8B-B14F-4D97-AF65-F5344CB8AC3E}">
        <p14:creationId xmlns:p14="http://schemas.microsoft.com/office/powerpoint/2010/main" val="71074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recap</a:t>
            </a:r>
            <a:r>
              <a:rPr lang="en-US" baseline="0" dirty="0"/>
              <a:t> of Visual Arts</a:t>
            </a:r>
          </a:p>
          <a:p>
            <a:r>
              <a:rPr lang="en-US" baseline="0" dirty="0"/>
              <a:t>Do you know the difference between 2D and 3D ?</a:t>
            </a:r>
          </a:p>
          <a:p>
            <a:r>
              <a:rPr lang="en-US" baseline="0" dirty="0"/>
              <a:t>Do you know which is 2D and which is 3D?</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25</a:t>
            </a:fld>
            <a:endParaRPr lang="en-US"/>
          </a:p>
        </p:txBody>
      </p:sp>
    </p:spTree>
    <p:extLst>
      <p:ext uri="{BB962C8B-B14F-4D97-AF65-F5344CB8AC3E}">
        <p14:creationId xmlns:p14="http://schemas.microsoft.com/office/powerpoint/2010/main" val="2449537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a:t>
            </a:r>
            <a:r>
              <a:rPr lang="en-US" baseline="0" dirty="0"/>
              <a:t> you have to make a digital file of a visual arts entry first make sure the artwork is mounted because that is going to make the picture look better. </a:t>
            </a:r>
          </a:p>
          <a:p>
            <a:pPr marL="171450" indent="-171450">
              <a:buFont typeface="Arial" panose="020B0604020202020204" pitchFamily="34" charset="0"/>
              <a:buChar char="•"/>
            </a:pPr>
            <a:r>
              <a:rPr lang="en-US" baseline="0" dirty="0"/>
              <a:t>Try to find a flat service to either lay it down or hang it up.  I like to use painters tape and hang it on a wall.   It is easier to avoid glare from lights in the room. </a:t>
            </a:r>
          </a:p>
          <a:p>
            <a:pPr marL="171450" indent="-171450">
              <a:buFont typeface="Arial" panose="020B0604020202020204" pitchFamily="34" charset="0"/>
              <a:buChar char="•"/>
            </a:pPr>
            <a:r>
              <a:rPr lang="en-US" baseline="0" dirty="0"/>
              <a:t>I crop out any background “clutter” like the wall </a:t>
            </a:r>
          </a:p>
        </p:txBody>
      </p:sp>
      <p:sp>
        <p:nvSpPr>
          <p:cNvPr id="4" name="Slide Number Placeholder 3"/>
          <p:cNvSpPr>
            <a:spLocks noGrp="1"/>
          </p:cNvSpPr>
          <p:nvPr>
            <p:ph type="sldNum" sz="quarter" idx="10"/>
          </p:nvPr>
        </p:nvSpPr>
        <p:spPr/>
        <p:txBody>
          <a:bodyPr/>
          <a:lstStyle/>
          <a:p>
            <a:fld id="{4A2072AD-48D5-4C61-875A-558B345DAEF1}" type="slidenum">
              <a:rPr lang="en-US" smtClean="0"/>
              <a:t>26</a:t>
            </a:fld>
            <a:endParaRPr lang="en-US"/>
          </a:p>
        </p:txBody>
      </p:sp>
    </p:spTree>
    <p:extLst>
      <p:ext uri="{BB962C8B-B14F-4D97-AF65-F5344CB8AC3E}">
        <p14:creationId xmlns:p14="http://schemas.microsoft.com/office/powerpoint/2010/main" val="3482855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a:t>
            </a:r>
            <a:r>
              <a:rPr lang="en-US" baseline="0" dirty="0"/>
              <a:t> of 3-D visual arts and three picture. </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27</a:t>
            </a:fld>
            <a:endParaRPr lang="en-US"/>
          </a:p>
        </p:txBody>
      </p:sp>
    </p:spTree>
    <p:extLst>
      <p:ext uri="{BB962C8B-B14F-4D97-AF65-F5344CB8AC3E}">
        <p14:creationId xmlns:p14="http://schemas.microsoft.com/office/powerpoint/2010/main" val="760923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So you will want to have your procedure</a:t>
            </a:r>
            <a:r>
              <a:rPr lang="en-US" sz="1400" baseline="0" dirty="0"/>
              <a:t> book which should have all your toolkit materials in it, i.e. </a:t>
            </a:r>
            <a:r>
              <a:rPr lang="en-US" sz="1400" dirty="0"/>
              <a:t>Missouri</a:t>
            </a:r>
            <a:r>
              <a:rPr lang="en-US" sz="1400" baseline="0" dirty="0"/>
              <a:t> PTA Local Leaders Guide, rules, the entries &amp; their entry forms</a:t>
            </a:r>
          </a:p>
          <a:p>
            <a:pPr marL="171450" indent="-171450">
              <a:buFont typeface="Arial" panose="020B0604020202020204" pitchFamily="34" charset="0"/>
              <a:buChar char="•"/>
            </a:pPr>
            <a:r>
              <a:rPr lang="en-US" sz="1400" baseline="0" dirty="0"/>
              <a:t>If you haven’t registered your unit yet we will do that</a:t>
            </a:r>
          </a:p>
          <a:p>
            <a:pPr marL="171450" indent="-171450">
              <a:buFont typeface="Arial" panose="020B0604020202020204" pitchFamily="34" charset="0"/>
              <a:buChar char="•"/>
            </a:pPr>
            <a:r>
              <a:rPr lang="en-US" sz="1400" baseline="0" dirty="0"/>
              <a:t>If you have artwork that was not submitted digitally we will prepare it</a:t>
            </a:r>
          </a:p>
          <a:p>
            <a:pPr marL="171450" indent="-171450">
              <a:buFont typeface="Arial" panose="020B0604020202020204" pitchFamily="34" charset="0"/>
              <a:buChar char="•"/>
            </a:pPr>
            <a:r>
              <a:rPr lang="en-US" sz="1400" baseline="0" dirty="0"/>
              <a:t>Then we enter student information and upload their artwork. </a:t>
            </a:r>
          </a:p>
          <a:p>
            <a:pPr marL="171450" indent="-171450">
              <a:buFont typeface="Arial" panose="020B0604020202020204" pitchFamily="34" charset="0"/>
              <a:buChar char="•"/>
            </a:pPr>
            <a:r>
              <a:rPr lang="en-US" sz="1400" dirty="0"/>
              <a:t>When you get the National PTA Website to find Reflections you will click on Programs on the menu across the top of the page.  Then select Reflections  </a:t>
            </a:r>
          </a:p>
          <a:p>
            <a:pPr marL="171450" indent="-171450">
              <a:buFont typeface="Arial" panose="020B0604020202020204" pitchFamily="34" charset="0"/>
              <a:buChar char="•"/>
            </a:pPr>
            <a:r>
              <a:rPr lang="en-US" sz="1400" dirty="0"/>
              <a:t>This is the Reflection page on the national website. </a:t>
            </a:r>
          </a:p>
          <a:p>
            <a:pPr marL="171450" indent="-171450">
              <a:buFont typeface="Arial" panose="020B0604020202020204" pitchFamily="34" charset="0"/>
              <a:buChar char="•"/>
            </a:pPr>
            <a:r>
              <a:rPr lang="en-US" sz="1400" dirty="0"/>
              <a:t>This is where you will come to enter the student portal. </a:t>
            </a:r>
          </a:p>
          <a:p>
            <a:pPr marL="171450" indent="-171450">
              <a:buFont typeface="Arial" panose="020B0604020202020204" pitchFamily="34" charset="0"/>
              <a:buChar char="•"/>
            </a:pPr>
            <a:r>
              <a:rPr lang="en-US" sz="1400" dirty="0"/>
              <a:t>You just click on a tab</a:t>
            </a:r>
          </a:p>
        </p:txBody>
      </p:sp>
      <p:sp>
        <p:nvSpPr>
          <p:cNvPr id="4" name="Slide Number Placeholder 3"/>
          <p:cNvSpPr>
            <a:spLocks noGrp="1"/>
          </p:cNvSpPr>
          <p:nvPr>
            <p:ph type="sldNum" sz="quarter" idx="10"/>
          </p:nvPr>
        </p:nvSpPr>
        <p:spPr/>
        <p:txBody>
          <a:bodyPr/>
          <a:lstStyle/>
          <a:p>
            <a:fld id="{4A2072AD-48D5-4C61-875A-558B345DAEF1}" type="slidenum">
              <a:rPr lang="en-US" smtClean="0"/>
              <a:t>28</a:t>
            </a:fld>
            <a:endParaRPr lang="en-US"/>
          </a:p>
        </p:txBody>
      </p:sp>
    </p:spTree>
    <p:extLst>
      <p:ext uri="{BB962C8B-B14F-4D97-AF65-F5344CB8AC3E}">
        <p14:creationId xmlns:p14="http://schemas.microsoft.com/office/powerpoint/2010/main" val="2207609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29</a:t>
            </a:fld>
            <a:endParaRPr lang="en-US"/>
          </a:p>
        </p:txBody>
      </p:sp>
    </p:spTree>
    <p:extLst>
      <p:ext uri="{BB962C8B-B14F-4D97-AF65-F5344CB8AC3E}">
        <p14:creationId xmlns:p14="http://schemas.microsoft.com/office/powerpoint/2010/main" val="315030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a:t>
            </a:r>
            <a:r>
              <a:rPr lang="en-US" baseline="0" dirty="0"/>
              <a:t> objectives for our workshop today. </a:t>
            </a:r>
          </a:p>
          <a:p>
            <a:r>
              <a:rPr lang="en-US" baseline="0" dirty="0"/>
              <a:t>We are going to talk through these so you are more familiar with the program especially if you are brand new to Reflections.  </a:t>
            </a:r>
          </a:p>
          <a:p>
            <a:r>
              <a:rPr lang="en-US" baseline="0" dirty="0"/>
              <a:t>My goal is that everyone learns at least one new thing in the next hour and we have enough time at the end to share tips on how to make the program successful.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3</a:t>
            </a:fld>
            <a:endParaRPr lang="en-US"/>
          </a:p>
        </p:txBody>
      </p:sp>
    </p:spTree>
    <p:extLst>
      <p:ext uri="{BB962C8B-B14F-4D97-AF65-F5344CB8AC3E}">
        <p14:creationId xmlns:p14="http://schemas.microsoft.com/office/powerpoint/2010/main" val="3670197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a:t>When</a:t>
            </a:r>
            <a:r>
              <a:rPr lang="en-US" sz="1600" baseline="0" dirty="0"/>
              <a:t> you click on register your unit this page will open.  Once you have entered all the information into it click submit</a:t>
            </a:r>
            <a:r>
              <a:rPr lang="en-US" sz="1600" dirty="0"/>
              <a:t> and it’s done!</a:t>
            </a:r>
          </a:p>
          <a:p>
            <a:pPr marL="171450" indent="-171450">
              <a:buFont typeface="Arial" panose="020B0604020202020204" pitchFamily="34" charset="0"/>
              <a:buChar char="•"/>
            </a:pPr>
            <a:r>
              <a:rPr lang="en-US" sz="1600" dirty="0"/>
              <a:t>Does the unit have to be re-registered each year – YES</a:t>
            </a:r>
          </a:p>
          <a:p>
            <a:pPr marL="171450" indent="-171450">
              <a:buFont typeface="Arial" panose="020B0604020202020204" pitchFamily="34" charset="0"/>
              <a:buChar char="•"/>
            </a:pPr>
            <a:r>
              <a:rPr lang="en-US" sz="1600" dirty="0"/>
              <a:t>At first I didn’t understand why we needed to register every year but if you think of it in terms of a program year it make more sense.  A unit might participate this year but not for the next three.  The data is collected each program year.  This information is used to develop new resources, opportunities and help us advocate for arts in education.  </a:t>
            </a:r>
          </a:p>
        </p:txBody>
      </p:sp>
      <p:sp>
        <p:nvSpPr>
          <p:cNvPr id="4" name="Slide Number Placeholder 3"/>
          <p:cNvSpPr>
            <a:spLocks noGrp="1"/>
          </p:cNvSpPr>
          <p:nvPr>
            <p:ph type="sldNum" sz="quarter" idx="10"/>
          </p:nvPr>
        </p:nvSpPr>
        <p:spPr/>
        <p:txBody>
          <a:bodyPr/>
          <a:lstStyle/>
          <a:p>
            <a:fld id="{4A2072AD-48D5-4C61-875A-558B345DAEF1}" type="slidenum">
              <a:rPr lang="en-US" smtClean="0"/>
              <a:t>30</a:t>
            </a:fld>
            <a:endParaRPr lang="en-US"/>
          </a:p>
        </p:txBody>
      </p:sp>
    </p:spTree>
    <p:extLst>
      <p:ext uri="{BB962C8B-B14F-4D97-AF65-F5344CB8AC3E}">
        <p14:creationId xmlns:p14="http://schemas.microsoft.com/office/powerpoint/2010/main" val="1408123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31</a:t>
            </a:fld>
            <a:endParaRPr lang="en-US"/>
          </a:p>
        </p:txBody>
      </p:sp>
    </p:spTree>
    <p:extLst>
      <p:ext uri="{BB962C8B-B14F-4D97-AF65-F5344CB8AC3E}">
        <p14:creationId xmlns:p14="http://schemas.microsoft.com/office/powerpoint/2010/main" val="298332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32</a:t>
            </a:fld>
            <a:endParaRPr lang="en-US"/>
          </a:p>
        </p:txBody>
      </p:sp>
    </p:spTree>
    <p:extLst>
      <p:ext uri="{BB962C8B-B14F-4D97-AF65-F5344CB8AC3E}">
        <p14:creationId xmlns:p14="http://schemas.microsoft.com/office/powerpoint/2010/main" val="202597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33</a:t>
            </a:fld>
            <a:endParaRPr lang="en-US"/>
          </a:p>
        </p:txBody>
      </p:sp>
    </p:spTree>
    <p:extLst>
      <p:ext uri="{BB962C8B-B14F-4D97-AF65-F5344CB8AC3E}">
        <p14:creationId xmlns:p14="http://schemas.microsoft.com/office/powerpoint/2010/main" val="1623668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34</a:t>
            </a:fld>
            <a:endParaRPr lang="en-US"/>
          </a:p>
        </p:txBody>
      </p:sp>
    </p:spTree>
    <p:extLst>
      <p:ext uri="{BB962C8B-B14F-4D97-AF65-F5344CB8AC3E}">
        <p14:creationId xmlns:p14="http://schemas.microsoft.com/office/powerpoint/2010/main" val="309430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student may enter in more that</a:t>
            </a:r>
            <a:r>
              <a:rPr lang="en-US" baseline="0" dirty="0"/>
              <a:t> one category</a:t>
            </a:r>
          </a:p>
          <a:p>
            <a:pPr marL="171450" indent="-171450">
              <a:buFont typeface="Arial" panose="020B0604020202020204" pitchFamily="34" charset="0"/>
              <a:buChar char="•"/>
            </a:pPr>
            <a:r>
              <a:rPr lang="en-US" baseline="0" dirty="0"/>
              <a:t>A student may enter more than one entry in the same art category</a:t>
            </a:r>
          </a:p>
          <a:p>
            <a:pPr marL="171450" indent="-171450">
              <a:buFont typeface="Arial" panose="020B0604020202020204" pitchFamily="34" charset="0"/>
              <a:buChar char="•"/>
            </a:pPr>
            <a:r>
              <a:rPr lang="en-US" baseline="0" dirty="0"/>
              <a:t>It is not uncommon for two or students to participate in dance choreography, music composition or film production.  Only one student is listed as the participant and they should be the choreographer, composer or producer.  This person does not have to be a performer. </a:t>
            </a:r>
          </a:p>
          <a:p>
            <a:pPr marL="171450" indent="-171450">
              <a:buFont typeface="Arial" panose="020B0604020202020204" pitchFamily="34" charset="0"/>
              <a:buChar char="•"/>
            </a:pPr>
            <a:r>
              <a:rPr lang="en-US" baseline="0" dirty="0"/>
              <a:t>The unit id number identifies the unit with the state and national PTA.   If you do not know it your unit president or treasurer should have it or Missouri PTA can look it up for you. </a:t>
            </a:r>
          </a:p>
          <a:p>
            <a:pPr marL="171450" indent="-171450">
              <a:buFont typeface="Arial" panose="020B0604020202020204" pitchFamily="34" charset="0"/>
              <a:buChar char="•"/>
            </a:pPr>
            <a:r>
              <a:rPr lang="en-US" baseline="0" dirty="0"/>
              <a:t>A unit in good standing has meet the following criteria:  notified the state office with a list of the officers’ names for the upcoming school year by March 31, submitted dues each month to the state office, submitted copies of the treasurer’s year end report, income tax return and financial review for the previous year to the state office by 12/1.   So for example copies the 2017 documents need to be forwarded to the state office in Columbia by 12/1/2018.  Your bylaws have been reviewed in the last 3 years or are in the process of being reviewed by the state bylaws chair.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35</a:t>
            </a:fld>
            <a:endParaRPr lang="en-US"/>
          </a:p>
        </p:txBody>
      </p:sp>
    </p:spTree>
    <p:extLst>
      <p:ext uri="{BB962C8B-B14F-4D97-AF65-F5344CB8AC3E}">
        <p14:creationId xmlns:p14="http://schemas.microsoft.com/office/powerpoint/2010/main" val="332525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B7D6E-D16F-485A-8624-D9954EB81665}" type="slidenum">
              <a:rPr lang="en-US" smtClean="0"/>
              <a:t>36</a:t>
            </a:fld>
            <a:endParaRPr lang="en-US"/>
          </a:p>
        </p:txBody>
      </p:sp>
    </p:spTree>
    <p:extLst>
      <p:ext uri="{BB962C8B-B14F-4D97-AF65-F5344CB8AC3E}">
        <p14:creationId xmlns:p14="http://schemas.microsoft.com/office/powerpoint/2010/main" val="3731652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37</a:t>
            </a:fld>
            <a:endParaRPr lang="en-US"/>
          </a:p>
        </p:txBody>
      </p:sp>
    </p:spTree>
    <p:extLst>
      <p:ext uri="{BB962C8B-B14F-4D97-AF65-F5344CB8AC3E}">
        <p14:creationId xmlns:p14="http://schemas.microsoft.com/office/powerpoint/2010/main" val="327808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38</a:t>
            </a:fld>
            <a:endParaRPr lang="en-US"/>
          </a:p>
        </p:txBody>
      </p:sp>
    </p:spTree>
    <p:extLst>
      <p:ext uri="{BB962C8B-B14F-4D97-AF65-F5344CB8AC3E}">
        <p14:creationId xmlns:p14="http://schemas.microsoft.com/office/powerpoint/2010/main" val="62026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7D6E-D16F-485A-8624-D9954EB81665}" type="slidenum">
              <a:rPr lang="en-US" smtClean="0"/>
              <a:t>39</a:t>
            </a:fld>
            <a:endParaRPr lang="en-US"/>
          </a:p>
        </p:txBody>
      </p:sp>
    </p:spTree>
    <p:extLst>
      <p:ext uri="{BB962C8B-B14F-4D97-AF65-F5344CB8AC3E}">
        <p14:creationId xmlns:p14="http://schemas.microsoft.com/office/powerpoint/2010/main" val="255720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The program started</a:t>
            </a:r>
            <a:r>
              <a:rPr lang="en-US" altLang="en-US" baseline="0" dirty="0"/>
              <a:t> in 1969 by Mary Lou Anderson who was the president of Colorado PTA</a:t>
            </a:r>
          </a:p>
          <a:p>
            <a:pPr marL="171450" indent="-171450" eaLnBrk="1" hangingPunct="1">
              <a:spcBef>
                <a:spcPct val="0"/>
              </a:spcBef>
              <a:buFont typeface="Arial" panose="020B0604020202020204" pitchFamily="34" charset="0"/>
              <a:buChar char="•"/>
            </a:pPr>
            <a:r>
              <a:rPr lang="en-US" altLang="en-US" baseline="0" dirty="0"/>
              <a:t>The idea was to provide an opportunity for students to explore their talents and &amp; express themselves through works of art</a:t>
            </a:r>
          </a:p>
          <a:p>
            <a:pPr marL="171450" indent="-171450" eaLnBrk="1" hangingPunct="1">
              <a:spcBef>
                <a:spcPct val="0"/>
              </a:spcBef>
              <a:buFont typeface="Arial" panose="020B0604020202020204" pitchFamily="34" charset="0"/>
              <a:buChar char="•"/>
            </a:pPr>
            <a:r>
              <a:rPr lang="en-US" altLang="en-US" baseline="0" dirty="0"/>
              <a:t>Since the program was started over 10 million students have participated.  During the 2015-2016 program year (“Let Your Imagination Fly”) nearly 300,000 students from 8,000 schools across the country and U.S. schools overseas participated.  1,000 entries were advanced to the national round and 206 received national recognition.  These can be viewed in the gallery located on the National PTA website.  We will see in just a minute where to find that. </a:t>
            </a:r>
          </a:p>
          <a:p>
            <a:pPr marL="171450" indent="-171450" eaLnBrk="1" hangingPunct="1">
              <a:spcBef>
                <a:spcPct val="0"/>
              </a:spcBef>
              <a:buFont typeface="Arial" panose="020B0604020202020204" pitchFamily="34" charset="0"/>
              <a:buChar char="•"/>
            </a:pPr>
            <a:r>
              <a:rPr lang="en-US" altLang="en-US" baseline="0" dirty="0"/>
              <a:t>Reflections is referred to as a program – not a contest.  Programs are about offering learning and growth opportunities.  That’s what Reflections is based on exploring, developing skills and expression. </a:t>
            </a:r>
          </a:p>
          <a:p>
            <a:pPr marL="171450" indent="-171450" eaLnBrk="1" hangingPunct="1">
              <a:spcBef>
                <a:spcPct val="0"/>
              </a:spcBef>
              <a:buFont typeface="Arial" panose="020B0604020202020204" pitchFamily="34" charset="0"/>
              <a:buChar char="•"/>
            </a:pPr>
            <a:r>
              <a:rPr lang="en-US" altLang="en-US" baseline="0" dirty="0"/>
              <a:t>Each program is centered around a theme and when the students are developing their entry they need to focus on the theme.  The theme selection involves students too and we will see how that works in a couple of minutes. </a:t>
            </a:r>
          </a:p>
          <a:p>
            <a:pPr marL="171450" indent="-171450" eaLnBrk="1" hangingPunct="1">
              <a:spcBef>
                <a:spcPct val="0"/>
              </a:spcBef>
              <a:buFont typeface="Arial" panose="020B0604020202020204" pitchFamily="34" charset="0"/>
              <a:buChar char="•"/>
            </a:pPr>
            <a:r>
              <a:rPr lang="en-US" altLang="en-US" baseline="0" dirty="0"/>
              <a:t>There are 6 art categories – Visual Arts, Literature, Dance Choreography, Photography, Film Production and Music Composition</a:t>
            </a:r>
          </a:p>
          <a:p>
            <a:pPr marL="171450" indent="-171450" eaLnBrk="1" hangingPunct="1">
              <a:spcBef>
                <a:spcPct val="0"/>
              </a:spcBef>
              <a:buFont typeface="Arial" panose="020B0604020202020204" pitchFamily="34" charset="0"/>
              <a:buChar char="•"/>
            </a:pPr>
            <a:r>
              <a:rPr lang="en-US" altLang="en-US" baseline="0" dirty="0"/>
              <a:t>Students in grades Pre K thru 12</a:t>
            </a:r>
            <a:r>
              <a:rPr lang="en-US" altLang="en-US" baseline="30000" dirty="0"/>
              <a:t>th</a:t>
            </a:r>
            <a:r>
              <a:rPr lang="en-US" altLang="en-US" baseline="0" dirty="0"/>
              <a:t> can participate </a:t>
            </a:r>
          </a:p>
          <a:p>
            <a:pPr marL="171450" indent="-171450" eaLnBrk="1" hangingPunct="1">
              <a:spcBef>
                <a:spcPct val="0"/>
              </a:spcBef>
              <a:buFont typeface="Arial" panose="020B0604020202020204" pitchFamily="34" charset="0"/>
              <a:buChar char="•"/>
            </a:pPr>
            <a:endParaRPr lang="en-US" alt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67540-ED64-46FD-B671-4AC8A13CE06B}" type="slidenum">
              <a:rPr lang="en-US" smtClean="0">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122870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is grade based.  </a:t>
            </a:r>
          </a:p>
          <a:p>
            <a:r>
              <a:rPr lang="en-US" dirty="0"/>
              <a:t>So if your unit is chartered to an elementary school that is Pre-K through 2</a:t>
            </a:r>
            <a:r>
              <a:rPr lang="en-US" baseline="30000" dirty="0"/>
              <a:t>nd</a:t>
            </a:r>
            <a:r>
              <a:rPr lang="en-US" dirty="0"/>
              <a:t> you will have primary division entries but if you have through 4</a:t>
            </a:r>
            <a:r>
              <a:rPr lang="en-US" baseline="30000" dirty="0"/>
              <a:t>th</a:t>
            </a:r>
            <a:r>
              <a:rPr lang="en-US" dirty="0"/>
              <a:t> grade you will have Primary &amp; Intermediate entries.</a:t>
            </a:r>
          </a:p>
          <a:p>
            <a:r>
              <a:rPr lang="en-US" dirty="0"/>
              <a:t>An actual example is Belton Middle School/Freshman Center PTSA submits middle, high school and special artist entries.  </a:t>
            </a:r>
          </a:p>
          <a:p>
            <a:r>
              <a:rPr lang="en-US" dirty="0"/>
              <a:t>The Special Artist Division is students with disabilities in grades all grades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5</a:t>
            </a:fld>
            <a:endParaRPr lang="en-US"/>
          </a:p>
        </p:txBody>
      </p:sp>
    </p:spTree>
    <p:extLst>
      <p:ext uri="{BB962C8B-B14F-4D97-AF65-F5344CB8AC3E}">
        <p14:creationId xmlns:p14="http://schemas.microsoft.com/office/powerpoint/2010/main" val="413411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EB7D6E-D16F-485A-8624-D9954EB81665}" type="slidenum">
              <a:rPr lang="en-US" smtClean="0"/>
              <a:t>6</a:t>
            </a:fld>
            <a:endParaRPr lang="en-US"/>
          </a:p>
        </p:txBody>
      </p:sp>
    </p:spTree>
    <p:extLst>
      <p:ext uri="{BB962C8B-B14F-4D97-AF65-F5344CB8AC3E}">
        <p14:creationId xmlns:p14="http://schemas.microsoft.com/office/powerpoint/2010/main" val="414697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Utilizing</a:t>
            </a:r>
            <a:r>
              <a:rPr lang="en-US" baseline="0" dirty="0"/>
              <a:t> the resources that are available to you is key to the success of your program and it is going to make it so much easier on you. </a:t>
            </a:r>
          </a:p>
          <a:p>
            <a:pPr marL="171450" indent="-171450">
              <a:buFont typeface="Arial" panose="020B0604020202020204" pitchFamily="34" charset="0"/>
              <a:buChar char="•"/>
            </a:pPr>
            <a:r>
              <a:rPr lang="en-US" baseline="0" dirty="0"/>
              <a:t>National PTA develops the resources that are used by the state associations and the local units.   Because their resources are available to all the state associations and their local units their information is going to be very generic.</a:t>
            </a:r>
          </a:p>
          <a:p>
            <a:pPr marL="171450" indent="-171450">
              <a:buFont typeface="Arial" panose="020B0604020202020204" pitchFamily="34" charset="0"/>
              <a:buChar char="•"/>
            </a:pPr>
            <a:r>
              <a:rPr lang="en-US" baseline="0" dirty="0"/>
              <a:t>National PTA’s website is the venue where local units in register to be a part of the reflections program.  It also where the student entry portal is that student entries are submitted for state reviewing then advancing to the national round.   </a:t>
            </a:r>
          </a:p>
          <a:p>
            <a:pPr marL="171450" indent="-171450">
              <a:buFont typeface="Arial" panose="020B0604020202020204" pitchFamily="34" charset="0"/>
              <a:buChar char="•"/>
            </a:pPr>
            <a:r>
              <a:rPr lang="en-US" baseline="0" dirty="0"/>
              <a:t>So any technical issues with that part of the process National PTA’s tech support handles. </a:t>
            </a:r>
          </a:p>
          <a:p>
            <a:pPr marL="171450" indent="-171450">
              <a:buFont typeface="Arial" panose="020B0604020202020204" pitchFamily="34" charset="0"/>
              <a:buChar char="•"/>
            </a:pPr>
            <a:r>
              <a:rPr lang="en-US" baseline="0" dirty="0"/>
              <a:t>On the state level we look at National PTA’s resources and customize them to meet the needs of our local units.   We update the information with our deadlines, contact information and other state specific details.  For example in some states the PTA levels are very different than ours.   In Missouri the local unit submits their entries directly to Missouri PTA.  In Kansas, the units submit to their council.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7</a:t>
            </a:fld>
            <a:endParaRPr lang="en-US"/>
          </a:p>
        </p:txBody>
      </p:sp>
    </p:spTree>
    <p:extLst>
      <p:ext uri="{BB962C8B-B14F-4D97-AF65-F5344CB8AC3E}">
        <p14:creationId xmlns:p14="http://schemas.microsoft.com/office/powerpoint/2010/main" val="298545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B7D6E-D16F-485A-8624-D9954EB81665}" type="slidenum">
              <a:rPr lang="en-US" smtClean="0"/>
              <a:t>8</a:t>
            </a:fld>
            <a:endParaRPr lang="en-US"/>
          </a:p>
        </p:txBody>
      </p:sp>
    </p:spTree>
    <p:extLst>
      <p:ext uri="{BB962C8B-B14F-4D97-AF65-F5344CB8AC3E}">
        <p14:creationId xmlns:p14="http://schemas.microsoft.com/office/powerpoint/2010/main" val="21664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where you</a:t>
            </a:r>
            <a:r>
              <a:rPr lang="en-US" baseline="0" dirty="0"/>
              <a:t> will come to register your unit, report your success which is your participation numbers and submit the entries you want to be considered on the state level.  </a:t>
            </a:r>
          </a:p>
          <a:p>
            <a:pPr marL="171450" indent="-171450">
              <a:buFont typeface="Arial" panose="020B0604020202020204" pitchFamily="34" charset="0"/>
              <a:buChar char="•"/>
            </a:pPr>
            <a:r>
              <a:rPr lang="en-US" baseline="0" dirty="0"/>
              <a:t>Awards information and the online art gallery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generic Reflections Toolkit is here but it will not have your state’s specific information in it here.   For that information I encourage you to go the Kansas PTA or Missouri PTA website for your program resources </a:t>
            </a:r>
          </a:p>
          <a:p>
            <a:pPr marL="171450" indent="-171450">
              <a:buFont typeface="Arial" panose="020B0604020202020204" pitchFamily="34" charset="0"/>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9</a:t>
            </a:fld>
            <a:endParaRPr lang="en-US"/>
          </a:p>
        </p:txBody>
      </p:sp>
    </p:spTree>
    <p:extLst>
      <p:ext uri="{BB962C8B-B14F-4D97-AF65-F5344CB8AC3E}">
        <p14:creationId xmlns:p14="http://schemas.microsoft.com/office/powerpoint/2010/main" val="333032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71AAD6-671A-4179-96E3-7E3EABE56A08}"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385491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1AAD6-671A-4179-96E3-7E3EABE56A08}"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354479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1AAD6-671A-4179-96E3-7E3EABE56A08}"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205469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1AAD6-671A-4179-96E3-7E3EABE56A08}"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42716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71AAD6-671A-4179-96E3-7E3EABE56A08}"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298311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71AAD6-671A-4179-96E3-7E3EABE56A08}"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399854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71AAD6-671A-4179-96E3-7E3EABE56A08}" type="datetimeFigureOut">
              <a:rPr lang="en-US" smtClean="0"/>
              <a:t>4/26/18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75071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71AAD6-671A-4179-96E3-7E3EABE56A08}" type="datetimeFigureOut">
              <a:rPr lang="en-US" smtClean="0"/>
              <a:t>4/26/18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3362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1AAD6-671A-4179-96E3-7E3EABE56A08}" type="datetimeFigureOut">
              <a:rPr lang="en-US" smtClean="0"/>
              <a:t>4/26/18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67065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71AAD6-671A-4179-96E3-7E3EABE56A08}"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239995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71AAD6-671A-4179-96E3-7E3EABE56A08}"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646E5-1599-4FF5-9213-408B2BDC2C9F}" type="slidenum">
              <a:rPr lang="en-US" smtClean="0"/>
              <a:t>‹#›</a:t>
            </a:fld>
            <a:endParaRPr lang="en-US"/>
          </a:p>
        </p:txBody>
      </p:sp>
    </p:spTree>
    <p:extLst>
      <p:ext uri="{BB962C8B-B14F-4D97-AF65-F5344CB8AC3E}">
        <p14:creationId xmlns:p14="http://schemas.microsoft.com/office/powerpoint/2010/main" val="235735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1AAD6-671A-4179-96E3-7E3EABE56A08}" type="datetimeFigureOut">
              <a:rPr lang="en-US" smtClean="0"/>
              <a:t>4/26/18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46E5-1599-4FF5-9213-408B2BDC2C9F}" type="slidenum">
              <a:rPr lang="en-US" smtClean="0"/>
              <a:t>‹#›</a:t>
            </a:fld>
            <a:endParaRPr lang="en-US"/>
          </a:p>
        </p:txBody>
      </p:sp>
    </p:spTree>
    <p:extLst>
      <p:ext uri="{BB962C8B-B14F-4D97-AF65-F5344CB8AC3E}">
        <p14:creationId xmlns:p14="http://schemas.microsoft.com/office/powerpoint/2010/main" val="25378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member.pta.org/Shop/Local-Leader-eLearning-Courses"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amp;ehk=Yuw1Evr1e6el9eQA020hnQ&amp;r=0&amp;pid=OfficeInsert"/><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jpg&amp;ehk="/></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pta.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hyperlink" Target="http://www.pta.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pta.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9965" r="-82" b="48333"/>
          <a:stretch/>
        </p:blipFill>
        <p:spPr>
          <a:xfrm>
            <a:off x="133004" y="989215"/>
            <a:ext cx="11928763" cy="5486400"/>
          </a:xfrm>
          <a:prstGeom prst="rect">
            <a:avLst/>
          </a:prstGeom>
        </p:spPr>
      </p:pic>
    </p:spTree>
    <p:extLst>
      <p:ext uri="{BB962C8B-B14F-4D97-AF65-F5344CB8AC3E}">
        <p14:creationId xmlns:p14="http://schemas.microsoft.com/office/powerpoint/2010/main" val="210900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753" y="273050"/>
            <a:ext cx="4889761" cy="1162050"/>
          </a:xfrm>
        </p:spPr>
        <p:txBody>
          <a:bodyPr>
            <a:normAutofit fontScale="90000"/>
          </a:bodyPr>
          <a:lstStyle/>
          <a:p>
            <a:r>
              <a:rPr lang="en-US" sz="4800" b="1" dirty="0">
                <a:solidFill>
                  <a:srgbClr val="740000"/>
                </a:solidFill>
              </a:rPr>
              <a:t>Getting Started</a:t>
            </a:r>
            <a:br>
              <a:rPr lang="en-US" sz="2800" b="1" dirty="0"/>
            </a:br>
            <a:r>
              <a:rPr lang="en-US" sz="3600" b="1" dirty="0"/>
              <a:t>Key Points</a:t>
            </a:r>
          </a:p>
        </p:txBody>
      </p:sp>
      <p:sp>
        <p:nvSpPr>
          <p:cNvPr id="8" name="Text Placeholder 7"/>
          <p:cNvSpPr>
            <a:spLocks noGrp="1"/>
          </p:cNvSpPr>
          <p:nvPr>
            <p:ph type="body" sz="half" idx="2"/>
          </p:nvPr>
        </p:nvSpPr>
        <p:spPr>
          <a:xfrm>
            <a:off x="207818" y="1752601"/>
            <a:ext cx="4364183" cy="4817268"/>
          </a:xfrm>
        </p:spPr>
        <p:txBody>
          <a:bodyPr>
            <a:normAutofit/>
          </a:bodyPr>
          <a:lstStyle/>
          <a:p>
            <a:pPr marL="285750" indent="-285750">
              <a:buFont typeface="Arial" panose="020B0604020202020204" pitchFamily="34" charset="0"/>
              <a:buChar char="•"/>
            </a:pPr>
            <a:r>
              <a:rPr lang="en-US" sz="2400" dirty="0"/>
              <a:t>Start Early</a:t>
            </a:r>
          </a:p>
          <a:p>
            <a:pPr marL="285750" indent="-285750">
              <a:buFont typeface="Arial" panose="020B0604020202020204" pitchFamily="34" charset="0"/>
              <a:buChar char="•"/>
            </a:pPr>
            <a:r>
              <a:rPr lang="en-US" sz="2400" dirty="0"/>
              <a:t>Review Local Leaders Guide </a:t>
            </a:r>
          </a:p>
          <a:p>
            <a:pPr marL="285750" indent="-285750">
              <a:buFont typeface="Arial" panose="020B0604020202020204" pitchFamily="34" charset="0"/>
              <a:buChar char="•"/>
            </a:pPr>
            <a:r>
              <a:rPr lang="en-US" sz="2400" dirty="0"/>
              <a:t>Committee</a:t>
            </a:r>
          </a:p>
          <a:p>
            <a:pPr marL="285750" indent="-285750">
              <a:buFont typeface="Arial" panose="020B0604020202020204" pitchFamily="34" charset="0"/>
              <a:buChar char="•"/>
            </a:pPr>
            <a:r>
              <a:rPr lang="en-US" sz="2400" dirty="0"/>
              <a:t>Register</a:t>
            </a:r>
            <a:r>
              <a:rPr lang="en-US" sz="2000" dirty="0"/>
              <a:t> -</a:t>
            </a:r>
            <a:r>
              <a:rPr lang="en-US" b="1" dirty="0"/>
              <a:t>Enroll July 1 and receive access to resources in your inbox. – </a:t>
            </a:r>
            <a:r>
              <a:rPr lang="en-US" b="1" i="1" dirty="0">
                <a:solidFill>
                  <a:srgbClr val="FF0000"/>
                </a:solidFill>
              </a:rPr>
              <a:t>new</a:t>
            </a:r>
          </a:p>
          <a:p>
            <a:pPr marL="285750" indent="-285750">
              <a:buFont typeface="Arial" panose="020B0604020202020204" pitchFamily="34" charset="0"/>
              <a:buChar char="•"/>
            </a:pPr>
            <a:r>
              <a:rPr lang="en-US" b="1" dirty="0"/>
              <a:t> </a:t>
            </a:r>
            <a:r>
              <a:rPr lang="en-US" sz="2400" dirty="0"/>
              <a:t>Take e-learning course</a:t>
            </a:r>
          </a:p>
          <a:p>
            <a:pPr marL="285750" indent="-285750">
              <a:buFont typeface="Arial" panose="020B0604020202020204" pitchFamily="34" charset="0"/>
              <a:buChar char="•"/>
            </a:pPr>
            <a:r>
              <a:rPr lang="en-US" sz="2400" dirty="0"/>
              <a:t>Review materials</a:t>
            </a:r>
          </a:p>
          <a:p>
            <a:pPr marL="285750" indent="-285750">
              <a:buFont typeface="Arial" panose="020B0604020202020204" pitchFamily="34" charset="0"/>
              <a:buChar char="•"/>
            </a:pPr>
            <a:r>
              <a:rPr lang="en-US" sz="2400" b="1" dirty="0">
                <a:solidFill>
                  <a:srgbClr val="FF0000"/>
                </a:solidFill>
              </a:rPr>
              <a:t>Unit in Good Standing by your state’s deadline</a:t>
            </a:r>
          </a:p>
          <a:p>
            <a:pPr marL="285750" indent="-285750">
              <a:buFont typeface="Arial" panose="020B0604020202020204" pitchFamily="34" charset="0"/>
              <a:buChar char="•"/>
            </a:pPr>
            <a:r>
              <a:rPr lang="en-US" sz="2400" dirty="0"/>
              <a:t>Advance entries according to your state’s guidelines.  </a:t>
            </a:r>
            <a:endParaRPr lang="en-US" sz="2000" dirty="0"/>
          </a:p>
        </p:txBody>
      </p:sp>
      <p:pic>
        <p:nvPicPr>
          <p:cNvPr id="9" name="Content Placeholder 8"/>
          <p:cNvPicPr>
            <a:picLocks noGrp="1"/>
          </p:cNvPicPr>
          <p:nvPr>
            <p:ph idx="1"/>
          </p:nvPr>
        </p:nvPicPr>
        <p:blipFill>
          <a:blip r:embed="rId3"/>
          <a:stretch>
            <a:fillRect/>
          </a:stretch>
        </p:blipFill>
        <p:spPr>
          <a:xfrm>
            <a:off x="8088283" y="3591098"/>
            <a:ext cx="3973483" cy="3024981"/>
          </a:xfrm>
          <a:prstGeom prst="rect">
            <a:avLst/>
          </a:prstGeom>
        </p:spPr>
      </p:pic>
      <p:pic>
        <p:nvPicPr>
          <p:cNvPr id="10" name="Picture 1" descr="2018 Reflections_PPT Slide Cover.jpg">
            <a:extLst>
              <a:ext uri="{FF2B5EF4-FFF2-40B4-BE49-F238E27FC236}">
                <a16:creationId xmlns:a16="http://schemas.microsoft.com/office/drawing/2014/main" id="{3941D9FE-4E44-4D69-A6B2-559C978267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440575"/>
            <a:ext cx="3516283" cy="2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495607" y="556953"/>
            <a:ext cx="2926080" cy="646331"/>
          </a:xfrm>
          <a:prstGeom prst="rect">
            <a:avLst/>
          </a:prstGeom>
          <a:noFill/>
        </p:spPr>
        <p:txBody>
          <a:bodyPr wrap="square" rtlCol="0">
            <a:spAutoFit/>
          </a:bodyPr>
          <a:lstStyle/>
          <a:p>
            <a:r>
              <a:rPr lang="en-US" b="1" dirty="0"/>
              <a:t>2018-2019 Reflections Training PowerPoint</a:t>
            </a:r>
          </a:p>
        </p:txBody>
      </p:sp>
      <p:sp>
        <p:nvSpPr>
          <p:cNvPr id="4" name="TextBox 3"/>
          <p:cNvSpPr txBox="1"/>
          <p:nvPr/>
        </p:nvSpPr>
        <p:spPr>
          <a:xfrm>
            <a:off x="5120640" y="4846320"/>
            <a:ext cx="2668386" cy="1723549"/>
          </a:xfrm>
          <a:prstGeom prst="rect">
            <a:avLst/>
          </a:prstGeom>
          <a:noFill/>
        </p:spPr>
        <p:txBody>
          <a:bodyPr wrap="square" rtlCol="0">
            <a:spAutoFit/>
          </a:bodyPr>
          <a:lstStyle/>
          <a:p>
            <a:pPr fontAlgn="base"/>
            <a:r>
              <a:rPr lang="en-US" b="1" dirty="0"/>
              <a:t>eLearning</a:t>
            </a:r>
          </a:p>
          <a:p>
            <a:pPr fontAlgn="base"/>
            <a:r>
              <a:rPr lang="en-US" b="1" dirty="0">
                <a:hlinkClick r:id="rId5"/>
              </a:rPr>
              <a:t>Courses for Local Leaders</a:t>
            </a:r>
            <a:endParaRPr lang="en-US" b="1" dirty="0"/>
          </a:p>
          <a:p>
            <a:pPr fontAlgn="base"/>
            <a:r>
              <a:rPr lang="en-US" sz="1400" dirty="0"/>
              <a:t>These courses help local leaders improve their skills and illuminate areas of running a local PTA of which new leaders may be unaware.</a:t>
            </a:r>
          </a:p>
        </p:txBody>
      </p:sp>
    </p:spTree>
    <p:extLst>
      <p:ext uri="{BB962C8B-B14F-4D97-AF65-F5344CB8AC3E}">
        <p14:creationId xmlns:p14="http://schemas.microsoft.com/office/powerpoint/2010/main" val="94455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4" y="273050"/>
            <a:ext cx="4982095" cy="1580688"/>
          </a:xfrm>
        </p:spPr>
        <p:txBody>
          <a:bodyPr>
            <a:normAutofit fontScale="90000"/>
          </a:bodyPr>
          <a:lstStyle/>
          <a:p>
            <a:r>
              <a:rPr lang="en-US" sz="4800" b="1" dirty="0">
                <a:solidFill>
                  <a:srgbClr val="740000"/>
                </a:solidFill>
              </a:rPr>
              <a:t>Reflections Committee:</a:t>
            </a:r>
            <a:br>
              <a:rPr lang="en-US" sz="4800" b="1" dirty="0">
                <a:solidFill>
                  <a:srgbClr val="740000"/>
                </a:solidFill>
              </a:rPr>
            </a:br>
            <a:r>
              <a:rPr lang="en-US" sz="3600" b="1" dirty="0"/>
              <a:t>Members &amp; Work</a:t>
            </a:r>
          </a:p>
        </p:txBody>
      </p:sp>
      <p:sp>
        <p:nvSpPr>
          <p:cNvPr id="4" name="Text Placeholder 3"/>
          <p:cNvSpPr>
            <a:spLocks noGrp="1"/>
          </p:cNvSpPr>
          <p:nvPr>
            <p:ph type="body" sz="half" idx="2"/>
          </p:nvPr>
        </p:nvSpPr>
        <p:spPr>
          <a:xfrm>
            <a:off x="606829" y="2560319"/>
            <a:ext cx="4574771" cy="3757353"/>
          </a:xfrm>
        </p:spPr>
        <p:txBody>
          <a:bodyPr>
            <a:normAutofit/>
          </a:bodyPr>
          <a:lstStyle/>
          <a:p>
            <a:pPr marL="285750" indent="-285750">
              <a:buFont typeface="Arial" panose="020B0604020202020204" pitchFamily="34" charset="0"/>
              <a:buChar char="•"/>
            </a:pPr>
            <a:r>
              <a:rPr lang="en-US" sz="2000" dirty="0"/>
              <a:t>Don’t be this guy!  </a:t>
            </a:r>
          </a:p>
          <a:p>
            <a:pPr marL="285750" indent="-285750">
              <a:buFont typeface="Arial" panose="020B0604020202020204" pitchFamily="34" charset="0"/>
              <a:buChar char="•"/>
            </a:pPr>
            <a:r>
              <a:rPr lang="en-US" sz="2000" dirty="0"/>
              <a:t>Form it now </a:t>
            </a:r>
          </a:p>
          <a:p>
            <a:pPr marL="285750" indent="-285750">
              <a:buFont typeface="Arial" panose="020B0604020202020204" pitchFamily="34" charset="0"/>
              <a:buChar char="•"/>
            </a:pPr>
            <a:r>
              <a:rPr lang="en-US" sz="2000" dirty="0"/>
              <a:t>Volunteer Sign-Up Sheet</a:t>
            </a:r>
          </a:p>
          <a:p>
            <a:pPr marL="285750" indent="-285750">
              <a:buFont typeface="Arial" panose="020B0604020202020204" pitchFamily="34" charset="0"/>
              <a:buChar char="•"/>
            </a:pPr>
            <a:r>
              <a:rPr lang="en-US" sz="2000" dirty="0"/>
              <a:t>3 -5 people depending on enrollment</a:t>
            </a:r>
          </a:p>
          <a:p>
            <a:pPr marL="285750" indent="-285750">
              <a:buFont typeface="Arial" panose="020B0604020202020204" pitchFamily="34" charset="0"/>
              <a:buChar char="•"/>
            </a:pPr>
            <a:r>
              <a:rPr lang="en-US" sz="2000" dirty="0"/>
              <a:t>“Gourmet Blend” of parents &amp; teachers</a:t>
            </a:r>
          </a:p>
          <a:p>
            <a:pPr marL="285750" indent="-285750">
              <a:buFont typeface="Arial" panose="020B0604020202020204" pitchFamily="34" charset="0"/>
              <a:buChar char="•"/>
            </a:pPr>
            <a:r>
              <a:rPr lang="en-US" sz="2000" dirty="0"/>
              <a:t>Plan and divide up tasks</a:t>
            </a:r>
          </a:p>
          <a:p>
            <a:pPr marL="285750" indent="-285750">
              <a:buFont typeface="Arial" panose="020B0604020202020204" pitchFamily="34" charset="0"/>
              <a:buChar char="•"/>
            </a:pPr>
            <a:r>
              <a:rPr lang="en-US" sz="2000" dirty="0"/>
              <a:t>Meet and communicate frequently </a:t>
            </a:r>
          </a:p>
          <a:p>
            <a:pPr marL="285750" indent="-285750">
              <a:buFont typeface="Arial" panose="020B0604020202020204" pitchFamily="34" charset="0"/>
              <a:buChar char="•"/>
            </a:pPr>
            <a:r>
              <a:rPr lang="en-US" sz="2000" dirty="0"/>
              <a:t>Provide copies of materials &amp; information </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2020" y="2895601"/>
            <a:ext cx="3870762" cy="3926367"/>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52400"/>
            <a:ext cx="5381182" cy="2895600"/>
          </a:xfrm>
          <a:prstGeom prst="rect">
            <a:avLst/>
          </a:prstGeom>
        </p:spPr>
      </p:pic>
    </p:spTree>
    <p:extLst>
      <p:ext uri="{BB962C8B-B14F-4D97-AF65-F5344CB8AC3E}">
        <p14:creationId xmlns:p14="http://schemas.microsoft.com/office/powerpoint/2010/main" val="55426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53" y="152400"/>
            <a:ext cx="4319847" cy="1410393"/>
          </a:xfrm>
        </p:spPr>
        <p:txBody>
          <a:bodyPr>
            <a:normAutofit/>
          </a:bodyPr>
          <a:lstStyle/>
          <a:p>
            <a:r>
              <a:rPr lang="en-US" sz="4400" b="1" dirty="0">
                <a:solidFill>
                  <a:srgbClr val="740000"/>
                </a:solidFill>
              </a:rPr>
              <a:t>Planning  </a:t>
            </a:r>
            <a:br>
              <a:rPr lang="en-US" dirty="0">
                <a:solidFill>
                  <a:srgbClr val="740000"/>
                </a:solidFill>
              </a:rPr>
            </a:br>
            <a:r>
              <a:rPr lang="en-US" b="1" dirty="0"/>
              <a:t>Calendar of Events </a:t>
            </a:r>
          </a:p>
        </p:txBody>
      </p:sp>
      <p:sp>
        <p:nvSpPr>
          <p:cNvPr id="4" name="Text Placeholder 3"/>
          <p:cNvSpPr>
            <a:spLocks noGrp="1"/>
          </p:cNvSpPr>
          <p:nvPr>
            <p:ph type="body" sz="half" idx="2"/>
          </p:nvPr>
        </p:nvSpPr>
        <p:spPr>
          <a:xfrm>
            <a:off x="623456" y="2610196"/>
            <a:ext cx="4023360" cy="3943004"/>
          </a:xfrm>
        </p:spPr>
        <p:txBody>
          <a:bodyPr/>
          <a:lstStyle/>
          <a:p>
            <a:r>
              <a:rPr lang="en-US" sz="2400" b="1" dirty="0"/>
              <a:t>Important Dates &amp; Deadlines:</a:t>
            </a:r>
          </a:p>
          <a:p>
            <a:r>
              <a:rPr lang="en-US" dirty="0"/>
              <a:t>9/10/18 – Arts in Education Week</a:t>
            </a:r>
          </a:p>
          <a:p>
            <a:r>
              <a:rPr lang="en-US" dirty="0"/>
              <a:t>Theme Search Contest  Deadline</a:t>
            </a:r>
          </a:p>
          <a:p>
            <a:r>
              <a:rPr lang="en-US" dirty="0"/>
              <a:t>Unit in Good Standing Deadline</a:t>
            </a:r>
          </a:p>
          <a:p>
            <a:r>
              <a:rPr lang="en-US" dirty="0"/>
              <a:t>Advancement to the next round deadline</a:t>
            </a:r>
          </a:p>
          <a:p>
            <a:endParaRPr lang="en-US" dirty="0"/>
          </a:p>
          <a:p>
            <a:endParaRPr lang="en-US" dirty="0"/>
          </a:p>
          <a:p>
            <a:endParaRPr lang="en-US" dirty="0"/>
          </a:p>
        </p:txBody>
      </p:sp>
      <p:sp>
        <p:nvSpPr>
          <p:cNvPr id="10" name="Content Placeholder 9"/>
          <p:cNvSpPr>
            <a:spLocks noGrp="1"/>
          </p:cNvSpPr>
          <p:nvPr>
            <p:ph idx="1"/>
          </p:nvPr>
        </p:nvSpPr>
        <p:spPr/>
        <p:txBody>
          <a:bodyPr>
            <a:normAutofit fontScale="92500" lnSpcReduction="20000"/>
          </a:bodyPr>
          <a:lstStyle/>
          <a:p>
            <a:r>
              <a:rPr lang="en-US" dirty="0"/>
              <a:t>2018-2019 school/district calendar</a:t>
            </a:r>
          </a:p>
          <a:p>
            <a:r>
              <a:rPr lang="en-US" dirty="0"/>
              <a:t>Plug in established dates  </a:t>
            </a:r>
          </a:p>
          <a:p>
            <a:r>
              <a:rPr lang="en-US" dirty="0"/>
              <a:t>Plan it in reverse – your students’ submission back to the initial kick off</a:t>
            </a:r>
          </a:p>
          <a:p>
            <a:r>
              <a:rPr lang="en-US" dirty="0"/>
              <a:t>Determine categories &amp; divisions</a:t>
            </a:r>
          </a:p>
          <a:p>
            <a:r>
              <a:rPr lang="en-US" dirty="0"/>
              <a:t>Download materials &amp; customize</a:t>
            </a:r>
          </a:p>
          <a:p>
            <a:r>
              <a:rPr lang="en-US" dirty="0"/>
              <a:t>Print handouts &amp; posters</a:t>
            </a:r>
          </a:p>
          <a:p>
            <a:r>
              <a:rPr lang="en-US" dirty="0"/>
              <a:t>Morning announcements &amp; media releases </a:t>
            </a:r>
          </a:p>
          <a:p>
            <a:r>
              <a:rPr lang="en-US" dirty="0"/>
              <a:t>Get approval for budget, activities &amp; promotional materials</a:t>
            </a:r>
          </a:p>
          <a:p>
            <a:endParaRPr lang="en-US" dirty="0"/>
          </a:p>
          <a:p>
            <a:endParaRPr lang="en-US" dirty="0"/>
          </a:p>
        </p:txBody>
      </p:sp>
    </p:spTree>
    <p:extLst>
      <p:ext uri="{BB962C8B-B14F-4D97-AF65-F5344CB8AC3E}">
        <p14:creationId xmlns:p14="http://schemas.microsoft.com/office/powerpoint/2010/main" val="265680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71" y="273050"/>
            <a:ext cx="6655204" cy="1089025"/>
          </a:xfrm>
        </p:spPr>
        <p:txBody>
          <a:bodyPr>
            <a:noAutofit/>
          </a:bodyPr>
          <a:lstStyle/>
          <a:p>
            <a:r>
              <a:rPr lang="en-US" sz="4300" b="1" dirty="0">
                <a:solidFill>
                  <a:srgbClr val="740000"/>
                </a:solidFill>
              </a:rPr>
              <a:t>Promoting Your Program </a:t>
            </a:r>
            <a:br>
              <a:rPr lang="en-US" sz="4000" dirty="0">
                <a:solidFill>
                  <a:srgbClr val="740000"/>
                </a:solidFill>
              </a:rPr>
            </a:br>
            <a:r>
              <a:rPr lang="en-US" b="1" dirty="0"/>
              <a:t>Know your audience</a:t>
            </a:r>
          </a:p>
        </p:txBody>
      </p:sp>
      <p:sp>
        <p:nvSpPr>
          <p:cNvPr id="4" name="Text Placeholder 3"/>
          <p:cNvSpPr>
            <a:spLocks noGrp="1"/>
          </p:cNvSpPr>
          <p:nvPr>
            <p:ph type="body" sz="half" idx="2"/>
          </p:nvPr>
        </p:nvSpPr>
        <p:spPr>
          <a:xfrm>
            <a:off x="407324" y="1362075"/>
            <a:ext cx="5012574" cy="5495925"/>
          </a:xfrm>
        </p:spPr>
        <p:txBody>
          <a:bodyPr>
            <a:noAutofit/>
          </a:bodyPr>
          <a:lstStyle/>
          <a:p>
            <a:pPr marL="285750" indent="-285750">
              <a:buFont typeface="Arial" panose="020B0604020202020204" pitchFamily="34" charset="0"/>
              <a:buChar char="•"/>
            </a:pPr>
            <a:r>
              <a:rPr lang="en-US" dirty="0"/>
              <a:t>Put theme on the supply lists for next year</a:t>
            </a:r>
          </a:p>
          <a:p>
            <a:pPr marL="285750" indent="-285750">
              <a:buFont typeface="Arial" panose="020B0604020202020204" pitchFamily="34" charset="0"/>
              <a:buChar char="•"/>
            </a:pPr>
            <a:r>
              <a:rPr lang="en-US" dirty="0"/>
              <a:t>Bookmark for Back to School events</a:t>
            </a:r>
          </a:p>
          <a:p>
            <a:pPr marL="285750" indent="-285750">
              <a:buFont typeface="Arial" panose="020B0604020202020204" pitchFamily="34" charset="0"/>
              <a:buChar char="•"/>
            </a:pPr>
            <a:r>
              <a:rPr lang="en-US" dirty="0"/>
              <a:t>Kick off program during Arts in Education Week      (Sept 10-16)</a:t>
            </a:r>
          </a:p>
          <a:p>
            <a:pPr marL="285750" indent="-285750">
              <a:buFont typeface="Arial" panose="020B0604020202020204" pitchFamily="34" charset="0"/>
              <a:buChar char="•"/>
            </a:pPr>
            <a:r>
              <a:rPr lang="en-US" dirty="0"/>
              <a:t>Introduce a new art area each day with did you know “fun” facts</a:t>
            </a:r>
          </a:p>
          <a:p>
            <a:pPr marL="285750" indent="-285750">
              <a:buFont typeface="Arial" panose="020B0604020202020204" pitchFamily="34" charset="0"/>
              <a:buChar char="•"/>
            </a:pPr>
            <a:r>
              <a:rPr lang="en-US" dirty="0"/>
              <a:t>Student announcements</a:t>
            </a:r>
          </a:p>
          <a:p>
            <a:pPr marL="285750" indent="-285750">
              <a:buFont typeface="Arial" panose="020B0604020202020204" pitchFamily="34" charset="0"/>
              <a:buChar char="•"/>
            </a:pPr>
            <a:r>
              <a:rPr lang="en-US" dirty="0"/>
              <a:t>Automated daily school bulletins</a:t>
            </a:r>
          </a:p>
          <a:p>
            <a:pPr marL="285750" indent="-285750">
              <a:buFont typeface="Arial" panose="020B0604020202020204" pitchFamily="34" charset="0"/>
              <a:buChar char="•"/>
            </a:pPr>
            <a:r>
              <a:rPr lang="en-US" dirty="0"/>
              <a:t>Local media</a:t>
            </a:r>
          </a:p>
          <a:p>
            <a:pPr marL="285750" indent="-285750">
              <a:buFont typeface="Arial" panose="020B0604020202020204" pitchFamily="34" charset="0"/>
              <a:buChar char="•"/>
            </a:pPr>
            <a:r>
              <a:rPr lang="en-US" dirty="0"/>
              <a:t>Social media</a:t>
            </a:r>
          </a:p>
          <a:p>
            <a:pPr marL="285750" indent="-285750">
              <a:buFont typeface="Arial" panose="020B0604020202020204" pitchFamily="34" charset="0"/>
              <a:buChar char="•"/>
            </a:pPr>
            <a:r>
              <a:rPr lang="en-US" dirty="0"/>
              <a:t>Student entry packet handed out</a:t>
            </a:r>
          </a:p>
          <a:p>
            <a:pPr marL="285750" indent="-285750">
              <a:buFont typeface="Arial" panose="020B0604020202020204" pitchFamily="34" charset="0"/>
              <a:buChar char="•"/>
            </a:pPr>
            <a:r>
              <a:rPr lang="en-US" dirty="0"/>
              <a:t>Posters over the water fountains &amp; cafeteria</a:t>
            </a:r>
          </a:p>
          <a:p>
            <a:pPr marL="285750" indent="-285750">
              <a:buFont typeface="Arial" panose="020B0604020202020204" pitchFamily="34" charset="0"/>
              <a:buChar char="•"/>
            </a:pPr>
            <a:r>
              <a:rPr lang="en-US" dirty="0"/>
              <a:t>Posters in local businesses         (bank drive-thru)</a:t>
            </a:r>
          </a:p>
          <a:p>
            <a:pPr marL="285750" indent="-285750">
              <a:buFont typeface="Arial" panose="020B0604020202020204" pitchFamily="34" charset="0"/>
              <a:buChar char="•"/>
            </a:pPr>
            <a:r>
              <a:rPr lang="en-US" dirty="0"/>
              <a:t>Class competition with sidewalk chalk</a:t>
            </a:r>
          </a:p>
          <a:p>
            <a:pPr marL="285750" indent="-285750">
              <a:buFont typeface="Arial" panose="020B0604020202020204" pitchFamily="34" charset="0"/>
              <a:buChar char="•"/>
            </a:pPr>
            <a:r>
              <a:rPr lang="en-US" dirty="0"/>
              <a:t>Art based class teachers promote it</a:t>
            </a:r>
          </a:p>
          <a:p>
            <a:pPr marL="285750" indent="-285750">
              <a:buFont typeface="Arial" panose="020B0604020202020204" pitchFamily="34" charset="0"/>
              <a:buChar char="•"/>
            </a:pPr>
            <a:r>
              <a:rPr lang="en-US" dirty="0"/>
              <a:t>Local dance studios</a:t>
            </a:r>
          </a:p>
        </p:txBody>
      </p:sp>
      <p:pic>
        <p:nvPicPr>
          <p:cNvPr id="13" name="Picture 12" descr="&lt;strong&gt;social-media&lt;/strong&gt;-communication-linchi-kwok-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860" y="-457200"/>
            <a:ext cx="6458139" cy="7467600"/>
          </a:xfrm>
          <a:prstGeom prst="rect">
            <a:avLst/>
          </a:prstGeom>
          <a:effectLst>
            <a:softEdge rad="127000"/>
          </a:effectLst>
        </p:spPr>
      </p:pic>
      <p:sp>
        <p:nvSpPr>
          <p:cNvPr id="14" name="Content Placeholder 13"/>
          <p:cNvSpPr>
            <a:spLocks noGrp="1"/>
          </p:cNvSpPr>
          <p:nvPr>
            <p:ph idx="1"/>
          </p:nvPr>
        </p:nvSpPr>
        <p:spPr>
          <a:xfrm>
            <a:off x="5714999" y="76201"/>
            <a:ext cx="5224549" cy="6126163"/>
          </a:xfrm>
        </p:spPr>
        <p:txBody>
          <a:bodyPr>
            <a:normAutofit/>
          </a:bodyPr>
          <a:lstStyle/>
          <a:p>
            <a:pPr marL="0" indent="0" algn="ctr">
              <a:buNone/>
            </a:pPr>
            <a:r>
              <a:rPr lang="en-US" sz="4800" b="1" dirty="0"/>
              <a:t> </a:t>
            </a:r>
          </a:p>
        </p:txBody>
      </p:sp>
      <p:sp>
        <p:nvSpPr>
          <p:cNvPr id="16" name="TextBox 15"/>
          <p:cNvSpPr txBox="1"/>
          <p:nvPr/>
        </p:nvSpPr>
        <p:spPr>
          <a:xfrm>
            <a:off x="6741622" y="4800600"/>
            <a:ext cx="4397432" cy="523220"/>
          </a:xfrm>
          <a:prstGeom prst="rect">
            <a:avLst/>
          </a:prstGeom>
          <a:noFill/>
        </p:spPr>
        <p:txBody>
          <a:bodyPr wrap="square" rtlCol="0">
            <a:spAutoFit/>
          </a:bodyPr>
          <a:lstStyle/>
          <a:p>
            <a:pPr algn="ctr"/>
            <a:r>
              <a:rPr lang="en-US" sz="2800" b="1" dirty="0"/>
              <a:t>Communication is the key</a:t>
            </a:r>
          </a:p>
        </p:txBody>
      </p:sp>
    </p:spTree>
    <p:extLst>
      <p:ext uri="{BB962C8B-B14F-4D97-AF65-F5344CB8AC3E}">
        <p14:creationId xmlns:p14="http://schemas.microsoft.com/office/powerpoint/2010/main" val="342874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40575" y="273050"/>
            <a:ext cx="4548940" cy="1250950"/>
          </a:xfrm>
        </p:spPr>
        <p:txBody>
          <a:bodyPr>
            <a:noAutofit/>
          </a:bodyPr>
          <a:lstStyle/>
          <a:p>
            <a:r>
              <a:rPr lang="en-US" sz="4400" b="1" dirty="0"/>
              <a:t>Theme Search Handout  </a:t>
            </a:r>
          </a:p>
        </p:txBody>
      </p:sp>
      <p:sp>
        <p:nvSpPr>
          <p:cNvPr id="12" name="Text Placeholder 11"/>
          <p:cNvSpPr>
            <a:spLocks noGrp="1"/>
          </p:cNvSpPr>
          <p:nvPr>
            <p:ph type="body" sz="half" idx="2"/>
          </p:nvPr>
        </p:nvSpPr>
        <p:spPr>
          <a:xfrm>
            <a:off x="332509" y="1600200"/>
            <a:ext cx="4657005" cy="4953000"/>
          </a:xfrm>
        </p:spPr>
        <p:txBody>
          <a:bodyPr>
            <a:noAutofit/>
          </a:bodyPr>
          <a:lstStyle/>
          <a:p>
            <a:pPr marL="285750" indent="-285750">
              <a:buFont typeface="Arial" panose="020B0604020202020204" pitchFamily="34" charset="0"/>
              <a:buChar char="•"/>
            </a:pPr>
            <a:r>
              <a:rPr lang="en-US" dirty="0"/>
              <a:t>Ideas submitted by students</a:t>
            </a:r>
          </a:p>
          <a:p>
            <a:pPr marL="285750" indent="-285750">
              <a:buFont typeface="Arial" panose="020B0604020202020204" pitchFamily="34" charset="0"/>
              <a:buChar char="•"/>
            </a:pPr>
            <a:r>
              <a:rPr lang="en-US" dirty="0"/>
              <a:t>Complete information before coping for distributing</a:t>
            </a:r>
          </a:p>
          <a:p>
            <a:pPr marL="285750" indent="-285750">
              <a:buFont typeface="Arial" panose="020B0604020202020204" pitchFamily="34" charset="0"/>
              <a:buChar char="•"/>
            </a:pPr>
            <a:r>
              <a:rPr lang="en-US" dirty="0"/>
              <a:t>Copy the list of previous theme on the back</a:t>
            </a:r>
          </a:p>
          <a:p>
            <a:pPr marL="285750" indent="-285750">
              <a:buFont typeface="Arial" panose="020B0604020202020204" pitchFamily="34" charset="0"/>
              <a:buChar char="•"/>
            </a:pPr>
            <a:r>
              <a:rPr lang="en-US" dirty="0"/>
              <a:t>Unit in Good Standing</a:t>
            </a:r>
          </a:p>
          <a:p>
            <a:pPr marL="285750" indent="-285750">
              <a:buFont typeface="Arial" panose="020B0604020202020204" pitchFamily="34" charset="0"/>
              <a:buChar char="•"/>
            </a:pPr>
            <a:r>
              <a:rPr lang="en-US" dirty="0"/>
              <a:t>Entries for 2020-2021 need to be submitted to your state PTA by their specific deadline. </a:t>
            </a:r>
          </a:p>
          <a:p>
            <a:pPr marL="285750" indent="-285750">
              <a:buFont typeface="Arial" panose="020B0604020202020204" pitchFamily="34" charset="0"/>
              <a:buChar char="•"/>
            </a:pPr>
            <a:r>
              <a:rPr lang="en-US" dirty="0"/>
              <a:t>Each state can forward 5 to National PTA for consideration</a:t>
            </a:r>
          </a:p>
          <a:p>
            <a:pPr marL="285750" indent="-285750">
              <a:buFont typeface="Arial" panose="020B0604020202020204" pitchFamily="34" charset="0"/>
              <a:buChar char="•"/>
            </a:pPr>
            <a:r>
              <a:rPr lang="en-US" dirty="0"/>
              <a:t>$100</a:t>
            </a:r>
          </a:p>
          <a:p>
            <a:pPr marL="285750" indent="-285750">
              <a:buFont typeface="Arial" panose="020B0604020202020204" pitchFamily="34" charset="0"/>
              <a:buChar char="•"/>
            </a:pPr>
            <a:r>
              <a:rPr lang="en-US" dirty="0"/>
              <a:t>Missouri submitted winning theme, </a:t>
            </a:r>
            <a:r>
              <a:rPr lang="en-US" i="1" dirty="0"/>
              <a:t>“Diversity Means…” </a:t>
            </a:r>
            <a:r>
              <a:rPr lang="en-US" dirty="0"/>
              <a:t>selected for 2012-2013 </a:t>
            </a:r>
          </a:p>
          <a:p>
            <a:pPr marL="285750" indent="-285750">
              <a:buFont typeface="Arial" panose="020B0604020202020204" pitchFamily="34" charset="0"/>
              <a:buChar char="•"/>
            </a:pPr>
            <a:r>
              <a:rPr lang="en-US" dirty="0"/>
              <a:t>Picked two years in advance</a:t>
            </a:r>
          </a:p>
          <a:p>
            <a:pPr marL="285750" indent="-285750">
              <a:buFont typeface="Arial" panose="020B0604020202020204" pitchFamily="34" charset="0"/>
              <a:buChar char="•"/>
            </a:pPr>
            <a:r>
              <a:rPr lang="en-US" dirty="0"/>
              <a:t>2019-2020 will be </a:t>
            </a:r>
            <a:r>
              <a:rPr lang="en-US" i="1" dirty="0"/>
              <a:t>“Look Within”</a:t>
            </a:r>
          </a:p>
        </p:txBody>
      </p:sp>
      <p:pic>
        <p:nvPicPr>
          <p:cNvPr id="21" name="Content Placeholder 20"/>
          <p:cNvPicPr>
            <a:picLocks noGrp="1"/>
          </p:cNvPicPr>
          <p:nvPr>
            <p:ph idx="1"/>
          </p:nvPr>
        </p:nvPicPr>
        <p:blipFill rotWithShape="1">
          <a:blip r:embed="rId3"/>
          <a:srcRect l="27244" t="7883" r="27404"/>
          <a:stretch/>
        </p:blipFill>
        <p:spPr bwMode="auto">
          <a:xfrm>
            <a:off x="5985164" y="623455"/>
            <a:ext cx="5702531" cy="5237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81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273050"/>
            <a:ext cx="3715789" cy="1784350"/>
          </a:xfrm>
        </p:spPr>
        <p:txBody>
          <a:bodyPr>
            <a:noAutofit/>
          </a:bodyPr>
          <a:lstStyle/>
          <a:p>
            <a:r>
              <a:rPr lang="en-US" sz="4400" b="1" dirty="0">
                <a:solidFill>
                  <a:srgbClr val="740000"/>
                </a:solidFill>
              </a:rPr>
              <a:t>Student Entry Packet </a:t>
            </a:r>
            <a:br>
              <a:rPr lang="en-US" sz="2800" dirty="0">
                <a:solidFill>
                  <a:srgbClr val="C00000"/>
                </a:solidFill>
              </a:rPr>
            </a:br>
            <a:r>
              <a:rPr lang="en-US" sz="2800" b="1" dirty="0"/>
              <a:t>“</a:t>
            </a:r>
            <a:r>
              <a:rPr lang="en-US" sz="2800" b="1" dirty="0" err="1"/>
              <a:t>Gotta</a:t>
            </a:r>
            <a:r>
              <a:rPr lang="en-US" sz="2800" b="1" dirty="0"/>
              <a:t> Have it!”</a:t>
            </a:r>
          </a:p>
        </p:txBody>
      </p:sp>
      <p:sp>
        <p:nvSpPr>
          <p:cNvPr id="4" name="Text Placeholder 3"/>
          <p:cNvSpPr>
            <a:spLocks noGrp="1"/>
          </p:cNvSpPr>
          <p:nvPr>
            <p:ph type="body" sz="half" idx="2"/>
          </p:nvPr>
        </p:nvSpPr>
        <p:spPr>
          <a:xfrm>
            <a:off x="407325" y="2286000"/>
            <a:ext cx="4582190" cy="4495800"/>
          </a:xfrm>
        </p:spPr>
        <p:txBody>
          <a:bodyPr>
            <a:normAutofit lnSpcReduction="10000"/>
          </a:bodyPr>
          <a:lstStyle/>
          <a:p>
            <a:pPr marL="285750" indent="-285750">
              <a:buFont typeface="Arial" panose="020B0604020202020204" pitchFamily="34" charset="0"/>
              <a:buChar char="•"/>
            </a:pPr>
            <a:r>
              <a:rPr lang="en-US" dirty="0"/>
              <a:t>It’s only 3 pages</a:t>
            </a:r>
          </a:p>
          <a:p>
            <a:pPr marL="285750" indent="-285750">
              <a:buFont typeface="Arial" panose="020B0604020202020204" pitchFamily="34" charset="0"/>
              <a:buChar char="•"/>
            </a:pPr>
            <a:r>
              <a:rPr lang="en-US" dirty="0"/>
              <a:t>Official Rules &amp; Entry Form</a:t>
            </a:r>
          </a:p>
          <a:p>
            <a:pPr marL="285750" indent="-285750">
              <a:buFont typeface="Arial" panose="020B0604020202020204" pitchFamily="34" charset="0"/>
              <a:buChar char="•"/>
            </a:pPr>
            <a:r>
              <a:rPr lang="en-US" dirty="0"/>
              <a:t>Customize with submission details of when &amp; where</a:t>
            </a:r>
          </a:p>
          <a:p>
            <a:pPr marL="285750" indent="-285750">
              <a:buFont typeface="Arial" panose="020B0604020202020204" pitchFamily="34" charset="0"/>
              <a:buChar char="•"/>
            </a:pPr>
            <a:r>
              <a:rPr lang="en-US" dirty="0"/>
              <a:t>Copy it front to back &amp; staple</a:t>
            </a:r>
          </a:p>
          <a:p>
            <a:pPr marL="285750" indent="-285750">
              <a:buFont typeface="Arial" panose="020B0604020202020204" pitchFamily="34" charset="0"/>
              <a:buChar char="•"/>
            </a:pPr>
            <a:r>
              <a:rPr lang="en-US" dirty="0"/>
              <a:t>Official Rules – art category, special artist, eligibility, entry requirements, finalist notification, ownership and license , etc. </a:t>
            </a:r>
          </a:p>
          <a:p>
            <a:r>
              <a:rPr lang="en-US" dirty="0"/>
              <a:t> </a:t>
            </a:r>
          </a:p>
          <a:p>
            <a:r>
              <a:rPr lang="en-US" b="1" dirty="0">
                <a:solidFill>
                  <a:srgbClr val="FF0000"/>
                </a:solidFill>
              </a:rPr>
              <a:t>Stress Relieving Tips:  </a:t>
            </a:r>
          </a:p>
          <a:p>
            <a:pPr marL="285750" indent="-285750">
              <a:buFont typeface="Arial" panose="020B0604020202020204" pitchFamily="34" charset="0"/>
              <a:buChar char="•"/>
            </a:pPr>
            <a:r>
              <a:rPr lang="en-US" dirty="0">
                <a:solidFill>
                  <a:srgbClr val="FF0000"/>
                </a:solidFill>
              </a:rPr>
              <a:t>Visual Arts &amp; Photography – collect artwork  &amp; digital file</a:t>
            </a:r>
          </a:p>
          <a:p>
            <a:pPr marL="285750" indent="-285750">
              <a:buFont typeface="Arial" panose="020B0604020202020204" pitchFamily="34" charset="0"/>
              <a:buChar char="•"/>
            </a:pPr>
            <a:r>
              <a:rPr lang="en-US" dirty="0">
                <a:solidFill>
                  <a:srgbClr val="FF0000"/>
                </a:solidFill>
              </a:rPr>
              <a:t>Digital files in correct format</a:t>
            </a:r>
          </a:p>
          <a:p>
            <a:pPr marL="285750" indent="-285750">
              <a:buFont typeface="Arial" panose="020B0604020202020204" pitchFamily="34" charset="0"/>
              <a:buChar char="•"/>
            </a:pPr>
            <a:r>
              <a:rPr lang="en-US" dirty="0">
                <a:solidFill>
                  <a:srgbClr val="FF0000"/>
                </a:solidFill>
              </a:rPr>
              <a:t>Email, google </a:t>
            </a:r>
            <a:r>
              <a:rPr lang="en-US" dirty="0" err="1">
                <a:solidFill>
                  <a:srgbClr val="FF0000"/>
                </a:solidFill>
              </a:rPr>
              <a:t>docs,etc</a:t>
            </a:r>
            <a:endParaRPr lang="en-US" dirty="0">
              <a:solidFill>
                <a:srgbClr val="FF0000"/>
              </a:solidFill>
            </a:endParaRPr>
          </a:p>
          <a:p>
            <a:r>
              <a:rPr lang="en-US" dirty="0"/>
              <a:t> </a:t>
            </a:r>
          </a:p>
          <a:p>
            <a:endParaRPr lang="en-US" dirty="0"/>
          </a:p>
        </p:txBody>
      </p:sp>
      <p:pic>
        <p:nvPicPr>
          <p:cNvPr id="8" name="Content Placeholder 7"/>
          <p:cNvPicPr>
            <a:picLocks noGrp="1"/>
          </p:cNvPicPr>
          <p:nvPr>
            <p:ph idx="1"/>
          </p:nvPr>
        </p:nvPicPr>
        <p:blipFill rotWithShape="1">
          <a:blip r:embed="rId3"/>
          <a:srcRect l="6937" t="7385" r="6790"/>
          <a:stretch/>
        </p:blipFill>
        <p:spPr bwMode="auto">
          <a:xfrm>
            <a:off x="4989514" y="748146"/>
            <a:ext cx="6831184" cy="5141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773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273050"/>
            <a:ext cx="4548939" cy="1173365"/>
          </a:xfrm>
        </p:spPr>
        <p:txBody>
          <a:bodyPr>
            <a:normAutofit fontScale="90000"/>
          </a:bodyPr>
          <a:lstStyle/>
          <a:p>
            <a:r>
              <a:rPr lang="en-US" sz="4900" b="1" dirty="0">
                <a:solidFill>
                  <a:srgbClr val="740000"/>
                </a:solidFill>
              </a:rPr>
              <a:t>Submissions</a:t>
            </a:r>
            <a:br>
              <a:rPr lang="en-US" dirty="0"/>
            </a:br>
            <a:r>
              <a:rPr lang="en-US" sz="3600" b="1" dirty="0"/>
              <a:t>Entry Form &amp; Judging</a:t>
            </a:r>
          </a:p>
        </p:txBody>
      </p:sp>
      <p:sp>
        <p:nvSpPr>
          <p:cNvPr id="4" name="Text Placeholder 3"/>
          <p:cNvSpPr>
            <a:spLocks noGrp="1"/>
          </p:cNvSpPr>
          <p:nvPr>
            <p:ph type="body" sz="half" idx="2"/>
          </p:nvPr>
        </p:nvSpPr>
        <p:spPr>
          <a:xfrm>
            <a:off x="274320" y="1820487"/>
            <a:ext cx="4715193" cy="4808913"/>
          </a:xfrm>
        </p:spPr>
        <p:txBody>
          <a:bodyPr>
            <a:normAutofit/>
          </a:bodyPr>
          <a:lstStyle/>
          <a:p>
            <a:pPr marL="285750" indent="-285750">
              <a:buFont typeface="Arial" panose="020B0604020202020204" pitchFamily="34" charset="0"/>
              <a:buChar char="•"/>
            </a:pPr>
            <a:r>
              <a:rPr lang="en-US" dirty="0"/>
              <a:t>Included in the Student Packet</a:t>
            </a:r>
          </a:p>
          <a:p>
            <a:pPr marL="285750" indent="-285750">
              <a:buFont typeface="Arial" panose="020B0604020202020204" pitchFamily="34" charset="0"/>
              <a:buChar char="•"/>
            </a:pPr>
            <a:r>
              <a:rPr lang="en-US" dirty="0"/>
              <a:t>Modify the template with your information</a:t>
            </a:r>
          </a:p>
          <a:p>
            <a:pPr marL="285750" indent="-285750">
              <a:buFont typeface="Arial" panose="020B0604020202020204" pitchFamily="34" charset="0"/>
              <a:buChar char="•"/>
            </a:pPr>
            <a:r>
              <a:rPr lang="en-US" dirty="0"/>
              <a:t>Displays the unit in good standing reminder</a:t>
            </a:r>
          </a:p>
          <a:p>
            <a:pPr marL="285750" indent="-285750">
              <a:buFont typeface="Arial" panose="020B0604020202020204" pitchFamily="34" charset="0"/>
              <a:buChar char="•"/>
            </a:pPr>
            <a:r>
              <a:rPr lang="en-US" dirty="0"/>
              <a:t>All sections need to be completed</a:t>
            </a:r>
          </a:p>
          <a:p>
            <a:pPr marL="285750" indent="-285750">
              <a:buFont typeface="Arial" panose="020B0604020202020204" pitchFamily="34" charset="0"/>
              <a:buChar char="•"/>
            </a:pPr>
            <a:r>
              <a:rPr lang="en-US" dirty="0"/>
              <a:t>Title of Artwork and Artists Statement are required areas</a:t>
            </a:r>
          </a:p>
          <a:p>
            <a:pPr marL="285750" indent="-285750">
              <a:buFont typeface="Arial" panose="020B0604020202020204" pitchFamily="34" charset="0"/>
              <a:buChar char="•"/>
            </a:pPr>
            <a:r>
              <a:rPr lang="en-US" dirty="0"/>
              <a:t>Very important that the student’s information is legible and accurate</a:t>
            </a:r>
          </a:p>
          <a:p>
            <a:r>
              <a:rPr lang="en-US" b="1" dirty="0">
                <a:solidFill>
                  <a:srgbClr val="FF0000"/>
                </a:solidFill>
              </a:rPr>
              <a:t>Stress Relieving Tip:</a:t>
            </a:r>
          </a:p>
          <a:p>
            <a:pPr marL="285750" indent="-285750">
              <a:buFont typeface="Arial" panose="020B0604020202020204" pitchFamily="34" charset="0"/>
              <a:buChar char="•"/>
            </a:pPr>
            <a:r>
              <a:rPr lang="en-US" dirty="0">
                <a:solidFill>
                  <a:srgbClr val="FF0000"/>
                </a:solidFill>
              </a:rPr>
              <a:t>Form provides the information for advancing entries to the next round - keep it safe!</a:t>
            </a:r>
          </a:p>
          <a:p>
            <a:pPr marL="285750" indent="-285750">
              <a:buFont typeface="Arial" panose="020B0604020202020204" pitchFamily="34" charset="0"/>
              <a:buChar char="•"/>
            </a:pPr>
            <a:r>
              <a:rPr lang="en-US" dirty="0">
                <a:solidFill>
                  <a:srgbClr val="FF0000"/>
                </a:solidFill>
              </a:rPr>
              <a:t>One for </a:t>
            </a:r>
            <a:r>
              <a:rPr lang="en-US" u="sng" dirty="0">
                <a:solidFill>
                  <a:srgbClr val="FF0000"/>
                </a:solidFill>
              </a:rPr>
              <a:t>every entry,</a:t>
            </a:r>
            <a:r>
              <a:rPr lang="en-US" dirty="0">
                <a:solidFill>
                  <a:srgbClr val="FF0000"/>
                </a:solidFill>
              </a:rPr>
              <a:t> not one per student</a:t>
            </a:r>
            <a:endParaRPr lang="en-US" u="sng" dirty="0">
              <a:solidFill>
                <a:srgbClr val="FF0000"/>
              </a:solidFill>
            </a:endParaRPr>
          </a:p>
          <a:p>
            <a:pPr marL="285750" indent="-285750">
              <a:buFont typeface="Arial" panose="020B0604020202020204" pitchFamily="34" charset="0"/>
              <a:buChar char="•"/>
            </a:pPr>
            <a:endParaRPr lang="en-US" dirty="0"/>
          </a:p>
        </p:txBody>
      </p:sp>
      <p:pic>
        <p:nvPicPr>
          <p:cNvPr id="6" name="Content Placeholder 5"/>
          <p:cNvPicPr>
            <a:picLocks noGrp="1"/>
          </p:cNvPicPr>
          <p:nvPr>
            <p:ph idx="1"/>
          </p:nvPr>
        </p:nvPicPr>
        <p:blipFill rotWithShape="1">
          <a:blip r:embed="rId3"/>
          <a:srcRect l="28206" t="8740" r="27083" b="2235"/>
          <a:stretch/>
        </p:blipFill>
        <p:spPr bwMode="auto">
          <a:xfrm>
            <a:off x="6068291" y="273051"/>
            <a:ext cx="5827222" cy="61111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19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6426" y="228600"/>
            <a:ext cx="8639174" cy="1066800"/>
          </a:xfrm>
        </p:spPr>
        <p:txBody>
          <a:bodyPr>
            <a:normAutofit/>
          </a:bodyPr>
          <a:lstStyle/>
          <a:p>
            <a:pPr algn="ctr"/>
            <a:r>
              <a:rPr lang="en-US" b="1" dirty="0"/>
              <a:t>Why should I care about UIGS?</a:t>
            </a:r>
          </a:p>
        </p:txBody>
      </p:sp>
      <p:pic>
        <p:nvPicPr>
          <p:cNvPr id="1026" name="Picture 2" descr="C:\Users\ESR00006\AppData\Local\Microsoft\Windows\Temporary Internet Files\Content.IE5\VBSIW3EP\segreteria1[1].gif"/>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3352800" y="1524000"/>
            <a:ext cx="5181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93093" y="5265142"/>
            <a:ext cx="5410200" cy="830997"/>
          </a:xfrm>
          <a:prstGeom prst="rect">
            <a:avLst/>
          </a:prstGeom>
          <a:noFill/>
        </p:spPr>
        <p:txBody>
          <a:bodyPr wrap="square" rtlCol="0">
            <a:spAutoFit/>
          </a:bodyPr>
          <a:lstStyle/>
          <a:p>
            <a:r>
              <a:rPr lang="en-US" sz="4800" dirty="0"/>
              <a:t>The Kids …………….</a:t>
            </a:r>
          </a:p>
        </p:txBody>
      </p:sp>
    </p:spTree>
    <p:extLst>
      <p:ext uri="{BB962C8B-B14F-4D97-AF65-F5344CB8AC3E}">
        <p14:creationId xmlns:p14="http://schemas.microsoft.com/office/powerpoint/2010/main" val="276834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338" y="273050"/>
            <a:ext cx="4851862" cy="1708150"/>
          </a:xfrm>
        </p:spPr>
        <p:txBody>
          <a:bodyPr>
            <a:normAutofit/>
          </a:bodyPr>
          <a:lstStyle/>
          <a:p>
            <a:r>
              <a:rPr lang="en-US" sz="4800" b="1" dirty="0">
                <a:solidFill>
                  <a:srgbClr val="740000"/>
                </a:solidFill>
              </a:rPr>
              <a:t>Professional Help </a:t>
            </a:r>
            <a:br>
              <a:rPr lang="en-US" dirty="0"/>
            </a:br>
            <a:r>
              <a:rPr lang="en-US" b="1" dirty="0"/>
              <a:t>ISO Reviewers </a:t>
            </a:r>
          </a:p>
        </p:txBody>
      </p:sp>
      <p:pic>
        <p:nvPicPr>
          <p:cNvPr id="5" name="Content Placeholder 4" descr="Practical Advice on SaaS Market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9800" y="685800"/>
            <a:ext cx="4191000" cy="3369032"/>
          </a:xfrm>
        </p:spPr>
      </p:pic>
      <p:sp>
        <p:nvSpPr>
          <p:cNvPr id="4" name="Text Placeholder 3"/>
          <p:cNvSpPr>
            <a:spLocks noGrp="1"/>
          </p:cNvSpPr>
          <p:nvPr>
            <p:ph type="body" sz="half" idx="2"/>
          </p:nvPr>
        </p:nvSpPr>
        <p:spPr>
          <a:xfrm>
            <a:off x="1072343" y="2133601"/>
            <a:ext cx="3917172" cy="1828800"/>
          </a:xfrm>
        </p:spPr>
        <p:txBody>
          <a:bodyPr>
            <a:normAutofit fontScale="92500" lnSpcReduction="10000"/>
          </a:bodyPr>
          <a:lstStyle/>
          <a:p>
            <a:pPr marL="285750" indent="-285750">
              <a:buFont typeface="Arial" panose="020B0604020202020204" pitchFamily="34" charset="0"/>
              <a:buChar char="•"/>
            </a:pPr>
            <a:r>
              <a:rPr lang="en-US" dirty="0"/>
              <a:t>Recommendations from district educators </a:t>
            </a:r>
          </a:p>
          <a:p>
            <a:pPr marL="285750" indent="-285750">
              <a:buFont typeface="Arial" panose="020B0604020202020204" pitchFamily="34" charset="0"/>
              <a:buChar char="•"/>
            </a:pPr>
            <a:r>
              <a:rPr lang="en-US" dirty="0"/>
              <a:t>Local professionals</a:t>
            </a:r>
          </a:p>
          <a:p>
            <a:pPr marL="285750" indent="-285750">
              <a:buFont typeface="Arial" panose="020B0604020202020204" pitchFamily="34" charset="0"/>
              <a:buChar char="•"/>
            </a:pPr>
            <a:r>
              <a:rPr lang="en-US" dirty="0"/>
              <a:t>Social Networks </a:t>
            </a:r>
          </a:p>
          <a:p>
            <a:pPr marL="285750" indent="-285750">
              <a:buFont typeface="Arial" panose="020B0604020202020204" pitchFamily="34" charset="0"/>
              <a:buChar char="•"/>
            </a:pPr>
            <a:r>
              <a:rPr lang="en-US" dirty="0"/>
              <a:t>Area colleges or universities</a:t>
            </a:r>
          </a:p>
          <a:p>
            <a:pPr marL="285750" indent="-285750">
              <a:buFont typeface="Arial" panose="020B0604020202020204" pitchFamily="34" charset="0"/>
              <a:buChar char="•"/>
            </a:pPr>
            <a:r>
              <a:rPr lang="en-US" dirty="0"/>
              <a:t>Exchange reviewers with other schools in the district or council</a:t>
            </a:r>
          </a:p>
          <a:p>
            <a:pPr marL="285750" indent="-285750">
              <a:buFont typeface="Arial" panose="020B0604020202020204" pitchFamily="34" charset="0"/>
              <a:buChar char="•"/>
            </a:pPr>
            <a:endParaRPr lang="en-US" dirty="0"/>
          </a:p>
        </p:txBody>
      </p:sp>
      <p:sp>
        <p:nvSpPr>
          <p:cNvPr id="6" name="TextBox 5"/>
          <p:cNvSpPr txBox="1"/>
          <p:nvPr/>
        </p:nvSpPr>
        <p:spPr>
          <a:xfrm>
            <a:off x="1072343" y="4800601"/>
            <a:ext cx="4718857" cy="1354217"/>
          </a:xfrm>
          <a:prstGeom prst="rect">
            <a:avLst/>
          </a:prstGeom>
          <a:noFill/>
        </p:spPr>
        <p:txBody>
          <a:bodyPr wrap="square" rtlCol="0">
            <a:spAutoFit/>
          </a:bodyPr>
          <a:lstStyle/>
          <a:p>
            <a:r>
              <a:rPr lang="en-US" b="1" dirty="0"/>
              <a:t>Reviewer Packet Contains:</a:t>
            </a:r>
          </a:p>
          <a:p>
            <a:pPr marL="285750" indent="-285750">
              <a:buFont typeface="Arial" panose="020B0604020202020204" pitchFamily="34" charset="0"/>
              <a:buChar char="•"/>
            </a:pPr>
            <a:r>
              <a:rPr lang="en-US" sz="1600" dirty="0"/>
              <a:t>Welcome Letter</a:t>
            </a:r>
          </a:p>
          <a:p>
            <a:pPr marL="285750" indent="-285750">
              <a:buFont typeface="Arial" panose="020B0604020202020204" pitchFamily="34" charset="0"/>
              <a:buChar char="•"/>
            </a:pPr>
            <a:r>
              <a:rPr lang="en-US" sz="1600" dirty="0"/>
              <a:t>Instructions</a:t>
            </a:r>
          </a:p>
          <a:p>
            <a:pPr marL="285750" indent="-285750">
              <a:buFont typeface="Arial" panose="020B0604020202020204" pitchFamily="34" charset="0"/>
              <a:buChar char="•"/>
            </a:pPr>
            <a:r>
              <a:rPr lang="en-US" sz="1600" dirty="0"/>
              <a:t>Rubric </a:t>
            </a:r>
          </a:p>
          <a:p>
            <a:pPr marL="285750" indent="-285750">
              <a:buFont typeface="Arial" panose="020B0604020202020204" pitchFamily="34" charset="0"/>
              <a:buChar char="•"/>
            </a:pPr>
            <a:r>
              <a:rPr lang="en-US" sz="1600" dirty="0"/>
              <a:t>Score Card</a:t>
            </a:r>
          </a:p>
        </p:txBody>
      </p:sp>
      <p:sp>
        <p:nvSpPr>
          <p:cNvPr id="3" name="TextBox 2"/>
          <p:cNvSpPr txBox="1"/>
          <p:nvPr/>
        </p:nvSpPr>
        <p:spPr>
          <a:xfrm>
            <a:off x="6019800" y="4343401"/>
            <a:ext cx="4419600" cy="2585323"/>
          </a:xfrm>
          <a:prstGeom prst="rect">
            <a:avLst/>
          </a:prstGeom>
          <a:noFill/>
        </p:spPr>
        <p:txBody>
          <a:bodyPr wrap="square" rtlCol="0">
            <a:spAutoFit/>
          </a:bodyPr>
          <a:lstStyle/>
          <a:p>
            <a:r>
              <a:rPr lang="en-US" b="1" dirty="0"/>
              <a:t>Other Reviewing/Judging Details:</a:t>
            </a:r>
          </a:p>
          <a:p>
            <a:pPr marL="285750" indent="-285750">
              <a:buFont typeface="Arial" panose="020B0604020202020204" pitchFamily="34" charset="0"/>
              <a:buChar char="•"/>
            </a:pPr>
            <a:r>
              <a:rPr lang="en-US" dirty="0"/>
              <a:t>Time Frame</a:t>
            </a:r>
          </a:p>
          <a:p>
            <a:pPr marL="285750" indent="-285750">
              <a:buFont typeface="Arial" panose="020B0604020202020204" pitchFamily="34" charset="0"/>
              <a:buChar char="•"/>
            </a:pPr>
            <a:r>
              <a:rPr lang="en-US" dirty="0"/>
              <a:t>Venue</a:t>
            </a:r>
          </a:p>
          <a:p>
            <a:pPr marL="285750" indent="-285750">
              <a:buFont typeface="Arial" panose="020B0604020202020204" pitchFamily="34" charset="0"/>
              <a:buChar char="•"/>
            </a:pPr>
            <a:r>
              <a:rPr lang="en-US" dirty="0"/>
              <a:t>“Blind Judging”</a:t>
            </a:r>
          </a:p>
          <a:p>
            <a:pPr marL="285750" indent="-285750">
              <a:buFont typeface="Arial" panose="020B0604020202020204" pitchFamily="34" charset="0"/>
              <a:buChar char="•"/>
            </a:pPr>
            <a:r>
              <a:rPr lang="en-US" dirty="0"/>
              <a:t>NO TIES!</a:t>
            </a:r>
          </a:p>
          <a:p>
            <a:pPr marL="285750" indent="-285750">
              <a:buFont typeface="Arial" panose="020B0604020202020204" pitchFamily="34" charset="0"/>
              <a:buChar char="•"/>
            </a:pPr>
            <a:r>
              <a:rPr lang="en-US" dirty="0"/>
              <a:t>Confidentiality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3628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3050"/>
            <a:ext cx="4781696" cy="1936750"/>
          </a:xfrm>
        </p:spPr>
        <p:txBody>
          <a:bodyPr>
            <a:normAutofit/>
          </a:bodyPr>
          <a:lstStyle/>
          <a:p>
            <a:r>
              <a:rPr lang="en-US" sz="4400" b="1" dirty="0">
                <a:solidFill>
                  <a:srgbClr val="740000"/>
                </a:solidFill>
              </a:rPr>
              <a:t>Reviewing Submissions </a:t>
            </a:r>
            <a:r>
              <a:rPr lang="en-US" sz="3600" b="1" dirty="0"/>
              <a:t>Coordinating Entries </a:t>
            </a:r>
          </a:p>
        </p:txBody>
      </p:sp>
      <p:sp>
        <p:nvSpPr>
          <p:cNvPr id="3" name="Content Placeholder 2"/>
          <p:cNvSpPr>
            <a:spLocks noGrp="1"/>
          </p:cNvSpPr>
          <p:nvPr>
            <p:ph idx="1"/>
          </p:nvPr>
        </p:nvSpPr>
        <p:spPr>
          <a:xfrm>
            <a:off x="4989514" y="762001"/>
            <a:ext cx="6157853" cy="5364163"/>
          </a:xfrm>
        </p:spPr>
        <p:txBody>
          <a:bodyPr>
            <a:normAutofit/>
          </a:bodyPr>
          <a:lstStyle/>
          <a:p>
            <a:r>
              <a:rPr lang="en-US" sz="2000" dirty="0"/>
              <a:t>Announce the deadline, again, again, ….</a:t>
            </a:r>
          </a:p>
          <a:p>
            <a:r>
              <a:rPr lang="en-US" sz="2000" dirty="0"/>
              <a:t>Previously established collection process</a:t>
            </a:r>
          </a:p>
          <a:p>
            <a:r>
              <a:rPr lang="en-US" sz="2000" dirty="0"/>
              <a:t>Determine correction policy </a:t>
            </a:r>
          </a:p>
          <a:p>
            <a:r>
              <a:rPr lang="en-US" sz="2000" dirty="0"/>
              <a:t>Scan &amp; flag issue</a:t>
            </a:r>
          </a:p>
          <a:p>
            <a:r>
              <a:rPr lang="en-US" sz="2000" dirty="0"/>
              <a:t>Prepare entries for reviewing aka “blind judging”</a:t>
            </a:r>
          </a:p>
          <a:p>
            <a:r>
              <a:rPr lang="en-US" sz="2000" dirty="0"/>
              <a:t>Make entries available to reviewers </a:t>
            </a:r>
          </a:p>
          <a:p>
            <a:r>
              <a:rPr lang="en-US" sz="2000" dirty="0"/>
              <a:t>Remind reviewers of judging time frame and NO TIES!!!</a:t>
            </a:r>
          </a:p>
          <a:p>
            <a:r>
              <a:rPr lang="en-US" sz="2000" dirty="0"/>
              <a:t>Collect scores and ranking of entries</a:t>
            </a:r>
          </a:p>
          <a:p>
            <a:pPr marL="0" indent="0">
              <a:buNone/>
            </a:pPr>
            <a:endParaRPr lang="en-US" sz="2800" dirty="0"/>
          </a:p>
        </p:txBody>
      </p:sp>
      <p:sp>
        <p:nvSpPr>
          <p:cNvPr id="4" name="Text Placeholder 3"/>
          <p:cNvSpPr>
            <a:spLocks noGrp="1"/>
          </p:cNvSpPr>
          <p:nvPr>
            <p:ph type="body" sz="half" idx="2"/>
          </p:nvPr>
        </p:nvSpPr>
        <p:spPr>
          <a:xfrm>
            <a:off x="290945" y="2514601"/>
            <a:ext cx="4698569" cy="3611563"/>
          </a:xfrm>
        </p:spPr>
        <p:txBody>
          <a:bodyPr/>
          <a:lstStyle/>
          <a:p>
            <a:pPr marL="285750" indent="-285750">
              <a:buFont typeface="Arial" panose="020B0604020202020204" pitchFamily="34" charset="0"/>
              <a:buChar char="•"/>
            </a:pPr>
            <a:r>
              <a:rPr lang="en-US" sz="2000" dirty="0"/>
              <a:t>Collection of entries </a:t>
            </a:r>
          </a:p>
          <a:p>
            <a:pPr marL="285750" indent="-285750">
              <a:buFont typeface="Arial" panose="020B0604020202020204" pitchFamily="34" charset="0"/>
              <a:buChar char="•"/>
            </a:pPr>
            <a:r>
              <a:rPr lang="en-US" sz="2000" dirty="0"/>
              <a:t>Qualifying submissions</a:t>
            </a:r>
          </a:p>
          <a:p>
            <a:pPr marL="285750" indent="-285750">
              <a:buFont typeface="Arial" panose="020B0604020202020204" pitchFamily="34" charset="0"/>
              <a:buChar char="•"/>
            </a:pPr>
            <a:r>
              <a:rPr lang="en-US" sz="2000" dirty="0"/>
              <a:t>Preparing artwork for review</a:t>
            </a:r>
          </a:p>
          <a:p>
            <a:pPr marL="285750" indent="-285750">
              <a:buFont typeface="Arial" panose="020B0604020202020204" pitchFamily="34" charset="0"/>
              <a:buChar char="•"/>
            </a:pPr>
            <a:r>
              <a:rPr lang="en-US" sz="2000" dirty="0"/>
              <a:t>Providing directions to reviewers</a:t>
            </a:r>
          </a:p>
          <a:p>
            <a:endParaRPr lang="en-US" dirty="0"/>
          </a:p>
          <a:p>
            <a:endParaRPr lang="en-US" dirty="0"/>
          </a:p>
          <a:p>
            <a:endParaRPr lang="en-US" dirty="0"/>
          </a:p>
          <a:p>
            <a:endParaRPr lang="en-US" dirty="0"/>
          </a:p>
        </p:txBody>
      </p:sp>
      <p:pic>
        <p:nvPicPr>
          <p:cNvPr id="5" name="Picture 4" descr="&lt;strong&gt;blind&lt;/strong&gt;-leading-&lt;strong&gt;blind&lt;/strong&gt; illustration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724400"/>
            <a:ext cx="7620000" cy="1981200"/>
          </a:xfrm>
          <a:prstGeom prst="rect">
            <a:avLst/>
          </a:prstGeom>
        </p:spPr>
      </p:pic>
    </p:spTree>
    <p:extLst>
      <p:ext uri="{BB962C8B-B14F-4D97-AF65-F5344CB8AC3E}">
        <p14:creationId xmlns:p14="http://schemas.microsoft.com/office/powerpoint/2010/main" val="76887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D83F26F-C55B-4A92-9AFF-4894D14E27C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11"/>
          <p:cNvPicPr>
            <a:picLocks/>
          </p:cNvPicPr>
          <p:nvPr/>
        </p:nvPicPr>
        <p:blipFill>
          <a:blip r:embed="rId3"/>
          <a:stretch>
            <a:fillRect/>
          </a:stretch>
        </p:blipFill>
        <p:spPr>
          <a:xfrm>
            <a:off x="7119674" y="321734"/>
            <a:ext cx="4042364" cy="3597704"/>
          </a:xfrm>
          <a:prstGeom prst="rect">
            <a:avLst/>
          </a:prstGeom>
        </p:spPr>
      </p:pic>
      <p:pic>
        <p:nvPicPr>
          <p:cNvPr id="6" name="Picture 5">
            <a:extLst>
              <a:ext uri="{FF2B5EF4-FFF2-40B4-BE49-F238E27FC236}">
                <a16:creationId xmlns:a16="http://schemas.microsoft.com/office/drawing/2014/main" id="{9B5FDA2C-822B-F645-B8E7-FA17E41F6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4" y="905717"/>
            <a:ext cx="5458816" cy="2429739"/>
          </a:xfrm>
          <a:prstGeom prst="rect">
            <a:avLst/>
          </a:prstGeom>
        </p:spPr>
      </p:pic>
      <p:sp>
        <p:nvSpPr>
          <p:cNvPr id="2" name="Title 1"/>
          <p:cNvSpPr>
            <a:spLocks noGrp="1"/>
          </p:cNvSpPr>
          <p:nvPr>
            <p:ph type="ctrTitle"/>
          </p:nvPr>
        </p:nvSpPr>
        <p:spPr>
          <a:xfrm>
            <a:off x="707011" y="4502330"/>
            <a:ext cx="10765410" cy="1207269"/>
          </a:xfrm>
        </p:spPr>
        <p:txBody>
          <a:bodyPr>
            <a:normAutofit/>
          </a:bodyPr>
          <a:lstStyle/>
          <a:p>
            <a:r>
              <a:rPr lang="en-US" b="1">
                <a:solidFill>
                  <a:schemeClr val="bg1"/>
                </a:solidFill>
              </a:rPr>
              <a:t>Welcome to Reflections</a:t>
            </a:r>
          </a:p>
        </p:txBody>
      </p:sp>
      <p:sp>
        <p:nvSpPr>
          <p:cNvPr id="4" name="Subtitle 3"/>
          <p:cNvSpPr>
            <a:spLocks noGrp="1"/>
          </p:cNvSpPr>
          <p:nvPr>
            <p:ph type="subTitle" idx="1"/>
          </p:nvPr>
        </p:nvSpPr>
        <p:spPr>
          <a:xfrm>
            <a:off x="1376313" y="5665510"/>
            <a:ext cx="9426806" cy="719122"/>
          </a:xfrm>
        </p:spPr>
        <p:txBody>
          <a:bodyPr>
            <a:normAutofit/>
          </a:bodyPr>
          <a:lstStyle/>
          <a:p>
            <a:r>
              <a:rPr lang="en-US" sz="1700" b="1">
                <a:solidFill>
                  <a:schemeClr val="bg2"/>
                </a:solidFill>
              </a:rPr>
              <a:t>Susan Rupert</a:t>
            </a:r>
          </a:p>
          <a:p>
            <a:r>
              <a:rPr lang="en-US" sz="1700" b="1">
                <a:solidFill>
                  <a:schemeClr val="bg2"/>
                </a:solidFill>
              </a:rPr>
              <a:t>Missouri PTA President-Elect</a:t>
            </a:r>
            <a:endParaRPr lang="en-US" sz="1700">
              <a:solidFill>
                <a:schemeClr val="bg2"/>
              </a:solidFill>
            </a:endParaRPr>
          </a:p>
        </p:txBody>
      </p:sp>
    </p:spTree>
    <p:extLst>
      <p:ext uri="{BB962C8B-B14F-4D97-AF65-F5344CB8AC3E}">
        <p14:creationId xmlns:p14="http://schemas.microsoft.com/office/powerpoint/2010/main" val="81235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193"/>
            <a:ext cx="10515600" cy="1634432"/>
          </a:xfrm>
        </p:spPr>
        <p:txBody>
          <a:bodyPr>
            <a:normAutofit/>
          </a:bodyPr>
          <a:lstStyle/>
          <a:p>
            <a:r>
              <a:rPr lang="en-US" b="1" dirty="0">
                <a:solidFill>
                  <a:srgbClr val="740000"/>
                </a:solidFill>
              </a:rPr>
              <a:t>Time to Celebrate!!!</a:t>
            </a:r>
            <a:br>
              <a:rPr lang="en-US" b="1" dirty="0"/>
            </a:br>
            <a:r>
              <a:rPr lang="en-US" sz="3600" b="1" dirty="0"/>
              <a:t>Student Participants &amp; Program Success</a:t>
            </a:r>
          </a:p>
        </p:txBody>
      </p:sp>
      <p:pic>
        <p:nvPicPr>
          <p:cNvPr id="6" name="Content Placeholder 5" descr="Reading For Sanity : A Book Review Blog: Happy New Year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1520" y="1579418"/>
            <a:ext cx="4497185" cy="3906982"/>
          </a:xfrm>
        </p:spPr>
      </p:pic>
      <p:sp>
        <p:nvSpPr>
          <p:cNvPr id="7" name="Content Placeholder 6"/>
          <p:cNvSpPr>
            <a:spLocks noGrp="1"/>
          </p:cNvSpPr>
          <p:nvPr>
            <p:ph sz="half" idx="2"/>
          </p:nvPr>
        </p:nvSpPr>
        <p:spPr>
          <a:xfrm>
            <a:off x="5494713" y="2410691"/>
            <a:ext cx="6567054" cy="3766272"/>
          </a:xfrm>
        </p:spPr>
        <p:txBody>
          <a:bodyPr>
            <a:normAutofit/>
          </a:bodyPr>
          <a:lstStyle/>
          <a:p>
            <a:r>
              <a:rPr lang="en-US" sz="2400" dirty="0"/>
              <a:t>Celebration Guide</a:t>
            </a:r>
          </a:p>
          <a:p>
            <a:r>
              <a:rPr lang="en-US" sz="2400" dirty="0"/>
              <a:t>Announce awardees</a:t>
            </a:r>
          </a:p>
          <a:p>
            <a:r>
              <a:rPr lang="en-US" sz="2400" dirty="0"/>
              <a:t>Pictures with permission</a:t>
            </a:r>
          </a:p>
          <a:p>
            <a:r>
              <a:rPr lang="en-US" sz="2400" dirty="0"/>
              <a:t>Celebration event</a:t>
            </a:r>
          </a:p>
          <a:p>
            <a:r>
              <a:rPr lang="en-US" sz="2400" dirty="0"/>
              <a:t>Certificates/awards  </a:t>
            </a:r>
          </a:p>
          <a:p>
            <a:r>
              <a:rPr lang="en-US" sz="2400" dirty="0"/>
              <a:t>Display artwork</a:t>
            </a:r>
          </a:p>
          <a:p>
            <a:r>
              <a:rPr lang="en-US" sz="2400" dirty="0"/>
              <a:t>Offer state &amp; national opportunities</a:t>
            </a:r>
          </a:p>
          <a:p>
            <a:endParaRPr lang="en-US" dirty="0"/>
          </a:p>
        </p:txBody>
      </p:sp>
      <p:sp>
        <p:nvSpPr>
          <p:cNvPr id="8" name="TextBox 7"/>
          <p:cNvSpPr txBox="1"/>
          <p:nvPr/>
        </p:nvSpPr>
        <p:spPr>
          <a:xfrm>
            <a:off x="838200" y="5486400"/>
            <a:ext cx="4141124" cy="369332"/>
          </a:xfrm>
          <a:prstGeom prst="rect">
            <a:avLst/>
          </a:prstGeom>
          <a:noFill/>
        </p:spPr>
        <p:txBody>
          <a:bodyPr wrap="square" rtlCol="0">
            <a:spAutoFit/>
          </a:bodyPr>
          <a:lstStyle/>
          <a:p>
            <a:pPr algn="ctr"/>
            <a:r>
              <a:rPr lang="en-US" dirty="0"/>
              <a:t>P.S.   You are almost done!!!</a:t>
            </a:r>
          </a:p>
        </p:txBody>
      </p:sp>
    </p:spTree>
    <p:extLst>
      <p:ext uri="{BB962C8B-B14F-4D97-AF65-F5344CB8AC3E}">
        <p14:creationId xmlns:p14="http://schemas.microsoft.com/office/powerpoint/2010/main" val="252196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4" y="84512"/>
            <a:ext cx="4624647" cy="1977043"/>
          </a:xfrm>
        </p:spPr>
        <p:txBody>
          <a:bodyPr>
            <a:normAutofit/>
          </a:bodyPr>
          <a:lstStyle/>
          <a:p>
            <a:r>
              <a:rPr lang="en-US" sz="4800" b="1" dirty="0">
                <a:solidFill>
                  <a:srgbClr val="740000"/>
                </a:solidFill>
              </a:rPr>
              <a:t>It’s a Wrap!</a:t>
            </a:r>
            <a:br>
              <a:rPr lang="en-US" sz="4800" b="1" dirty="0">
                <a:solidFill>
                  <a:srgbClr val="740000"/>
                </a:solidFill>
              </a:rPr>
            </a:br>
            <a:r>
              <a:rPr lang="en-US" b="1" dirty="0"/>
              <a:t>Report Participation </a:t>
            </a:r>
            <a:br>
              <a:rPr lang="en-US" b="1" dirty="0"/>
            </a:br>
            <a:r>
              <a:rPr lang="en-US" b="1" dirty="0"/>
              <a:t>Thank Volunteers</a:t>
            </a:r>
          </a:p>
        </p:txBody>
      </p:sp>
      <p:pic>
        <p:nvPicPr>
          <p:cNvPr id="5" name="Content Placeholder 4" descr="Visioneer 4 the World Entrepreneurship. :: 사람에게 받는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3600" y="0"/>
            <a:ext cx="4573554" cy="3810000"/>
          </a:xfrm>
        </p:spPr>
      </p:pic>
      <p:sp>
        <p:nvSpPr>
          <p:cNvPr id="4" name="Text Placeholder 3"/>
          <p:cNvSpPr>
            <a:spLocks noGrp="1"/>
          </p:cNvSpPr>
          <p:nvPr>
            <p:ph type="body" sz="half" idx="2"/>
          </p:nvPr>
        </p:nvSpPr>
        <p:spPr>
          <a:xfrm>
            <a:off x="498765" y="2460567"/>
            <a:ext cx="4490750" cy="3665597"/>
          </a:xfrm>
        </p:spPr>
        <p:txBody>
          <a:bodyPr>
            <a:normAutofit/>
          </a:bodyPr>
          <a:lstStyle/>
          <a:p>
            <a:pPr marL="285750" indent="-285750">
              <a:buFont typeface="Arial" panose="020B0604020202020204" pitchFamily="34" charset="0"/>
              <a:buChar char="•"/>
            </a:pPr>
            <a:r>
              <a:rPr lang="en-US" dirty="0"/>
              <a:t>Return non-advancing artwork</a:t>
            </a:r>
          </a:p>
          <a:p>
            <a:pPr marL="285750" indent="-285750">
              <a:buFont typeface="Arial" panose="020B0604020202020204" pitchFamily="34" charset="0"/>
              <a:buChar char="•"/>
            </a:pPr>
            <a:r>
              <a:rPr lang="en-US" dirty="0"/>
              <a:t>Ask for committee members for feed back on the program</a:t>
            </a:r>
          </a:p>
          <a:p>
            <a:pPr marL="285750" indent="-285750">
              <a:buFont typeface="Arial" panose="020B0604020202020204" pitchFamily="34" charset="0"/>
              <a:buChar char="•"/>
            </a:pPr>
            <a:r>
              <a:rPr lang="en-US" dirty="0"/>
              <a:t>Survey reviewers for their thoughts</a:t>
            </a:r>
          </a:p>
          <a:p>
            <a:pPr marL="285750" indent="-285750">
              <a:buFont typeface="Arial" panose="020B0604020202020204" pitchFamily="34" charset="0"/>
              <a:buChar char="•"/>
            </a:pPr>
            <a:r>
              <a:rPr lang="en-US" dirty="0"/>
              <a:t>Recognize &amp; thank your volunteers (committee members, reviewers, school staff) </a:t>
            </a:r>
          </a:p>
          <a:p>
            <a:pPr marL="285750" indent="-285750">
              <a:buFont typeface="Arial" panose="020B0604020202020204" pitchFamily="34" charset="0"/>
              <a:buChar char="•"/>
            </a:pPr>
            <a:r>
              <a:rPr lang="en-US" dirty="0"/>
              <a:t>Report your success at </a:t>
            </a:r>
            <a:r>
              <a:rPr lang="en-US" dirty="0">
                <a:hlinkClick r:id="rId4"/>
              </a:rPr>
              <a:t>www.pta.org/reflections </a:t>
            </a:r>
            <a:r>
              <a:rPr lang="en-US" dirty="0"/>
              <a:t> </a:t>
            </a:r>
          </a:p>
          <a:p>
            <a:pPr marL="285750" indent="-285750">
              <a:buFont typeface="Arial" panose="020B0604020202020204" pitchFamily="34" charset="0"/>
              <a:buChar char="•"/>
            </a:pPr>
            <a:r>
              <a:rPr lang="en-US" dirty="0"/>
              <a:t>Utilize final chair report to evaluate the program and ideas for improvement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7086599" y="4343400"/>
            <a:ext cx="3994265" cy="1477328"/>
          </a:xfrm>
          <a:prstGeom prst="rect">
            <a:avLst/>
          </a:prstGeom>
          <a:noFill/>
        </p:spPr>
        <p:txBody>
          <a:bodyPr wrap="square" rtlCol="0">
            <a:spAutoFit/>
          </a:bodyPr>
          <a:lstStyle/>
          <a:p>
            <a:r>
              <a:rPr lang="en-US" dirty="0"/>
              <a:t>Plan to attend the </a:t>
            </a:r>
            <a:r>
              <a:rPr lang="en-US" i="1" dirty="0"/>
              <a:t>Annual State Convention and Reflections Student Showcase in 2019 </a:t>
            </a:r>
            <a:r>
              <a:rPr lang="en-US" dirty="0"/>
              <a:t>or be sure to pass on your materials to the next chair</a:t>
            </a:r>
          </a:p>
          <a:p>
            <a:endParaRPr lang="en-US" dirty="0"/>
          </a:p>
        </p:txBody>
      </p:sp>
    </p:spTree>
    <p:extLst>
      <p:ext uri="{BB962C8B-B14F-4D97-AF65-F5344CB8AC3E}">
        <p14:creationId xmlns:p14="http://schemas.microsoft.com/office/powerpoint/2010/main" val="122091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6" y="216131"/>
            <a:ext cx="6774872" cy="4813069"/>
          </a:xfrm>
        </p:spPr>
        <p:txBody>
          <a:bodyPr>
            <a:normAutofit/>
          </a:bodyPr>
          <a:lstStyle/>
          <a:p>
            <a:r>
              <a:rPr lang="en-US" b="1" i="1" dirty="0">
                <a:latin typeface="Franklin Gothic Heavy" panose="020B0903020102020204" pitchFamily="34" charset="0"/>
              </a:rPr>
              <a:t>Advance those entries to the next round! </a:t>
            </a:r>
            <a:br>
              <a:rPr lang="en-US" b="1" i="1" dirty="0">
                <a:latin typeface="Franklin Gothic Heavy" panose="020B0903020102020204" pitchFamily="34" charset="0"/>
              </a:rPr>
            </a:br>
            <a:br>
              <a:rPr lang="en-US" b="1" i="1" dirty="0">
                <a:latin typeface="Franklin Gothic Heavy" panose="020B0903020102020204" pitchFamily="34" charset="0"/>
              </a:rPr>
            </a:br>
            <a:r>
              <a:rPr lang="en-US" b="1" i="1" dirty="0">
                <a:latin typeface="Franklin Gothic Heavy" panose="020B0903020102020204" pitchFamily="34" charset="0"/>
              </a:rPr>
              <a:t>Show off your students’ talent to the rest of the state and perhaps the nation!  </a:t>
            </a:r>
            <a:br>
              <a:rPr lang="en-US" sz="3600" dirty="0">
                <a:latin typeface="Franklin Gothic Heavy" panose="020B0903020102020204" pitchFamily="34" charset="0"/>
              </a:rPr>
            </a:br>
            <a:endParaRPr lang="en-US" sz="3600" dirty="0">
              <a:latin typeface="Franklin Gothic Heavy" panose="020B0903020102020204" pitchFamily="34" charset="0"/>
            </a:endParaRPr>
          </a:p>
        </p:txBody>
      </p:sp>
      <p:pic>
        <p:nvPicPr>
          <p:cNvPr id="5" name="Content Placeholder 4" descr="Follow The Light: &lt;strong&gt;Don't Stop&lt;/strong&g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2484" y="457200"/>
            <a:ext cx="4117022" cy="4117022"/>
          </a:xfrm>
        </p:spPr>
      </p:pic>
      <p:sp>
        <p:nvSpPr>
          <p:cNvPr id="4" name="Text Placeholder 3"/>
          <p:cNvSpPr>
            <a:spLocks noGrp="1"/>
          </p:cNvSpPr>
          <p:nvPr>
            <p:ph type="body" sz="half" idx="2"/>
          </p:nvPr>
        </p:nvSpPr>
        <p:spPr>
          <a:xfrm>
            <a:off x="257696" y="5775960"/>
            <a:ext cx="6442362" cy="882534"/>
          </a:xfrm>
        </p:spPr>
        <p:txBody>
          <a:bodyPr>
            <a:normAutofit/>
          </a:bodyPr>
          <a:lstStyle/>
          <a:p>
            <a:endParaRPr lang="en-US" dirty="0"/>
          </a:p>
        </p:txBody>
      </p:sp>
      <p:sp>
        <p:nvSpPr>
          <p:cNvPr id="6" name="TextBox 5"/>
          <p:cNvSpPr txBox="1"/>
          <p:nvPr/>
        </p:nvSpPr>
        <p:spPr>
          <a:xfrm>
            <a:off x="7938655" y="5029200"/>
            <a:ext cx="3383280" cy="1754326"/>
          </a:xfrm>
          <a:prstGeom prst="rect">
            <a:avLst/>
          </a:prstGeom>
          <a:noFill/>
        </p:spPr>
        <p:txBody>
          <a:bodyPr wrap="square" rtlCol="0">
            <a:spAutoFit/>
          </a:bodyPr>
          <a:lstStyle/>
          <a:p>
            <a:pPr algn="ctr"/>
            <a:r>
              <a:rPr lang="en-US" sz="5400" b="1" dirty="0"/>
              <a:t>Take the next step!</a:t>
            </a:r>
          </a:p>
        </p:txBody>
      </p:sp>
    </p:spTree>
    <p:extLst>
      <p:ext uri="{BB962C8B-B14F-4D97-AF65-F5344CB8AC3E}">
        <p14:creationId xmlns:p14="http://schemas.microsoft.com/office/powerpoint/2010/main" val="324617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t>What is the next level in the program?</a:t>
            </a:r>
          </a:p>
        </p:txBody>
      </p:sp>
      <p:sp>
        <p:nvSpPr>
          <p:cNvPr id="3" name="Text Placeholder 2"/>
          <p:cNvSpPr>
            <a:spLocks noGrp="1"/>
          </p:cNvSpPr>
          <p:nvPr>
            <p:ph type="body" idx="1"/>
          </p:nvPr>
        </p:nvSpPr>
        <p:spPr/>
        <p:txBody>
          <a:bodyPr>
            <a:normAutofit/>
          </a:bodyPr>
          <a:lstStyle/>
          <a:p>
            <a:r>
              <a:rPr lang="en-US" sz="4400" dirty="0"/>
              <a:t>Kansas </a:t>
            </a:r>
          </a:p>
        </p:txBody>
      </p:sp>
      <p:sp>
        <p:nvSpPr>
          <p:cNvPr id="4" name="Content Placeholder 3"/>
          <p:cNvSpPr>
            <a:spLocks noGrp="1"/>
          </p:cNvSpPr>
          <p:nvPr>
            <p:ph sz="half" idx="2"/>
          </p:nvPr>
        </p:nvSpPr>
        <p:spPr>
          <a:xfrm>
            <a:off x="1014413" y="2352675"/>
            <a:ext cx="5157787" cy="3684588"/>
          </a:xfrm>
        </p:spPr>
        <p:txBody>
          <a:bodyPr>
            <a:normAutofit/>
          </a:bodyPr>
          <a:lstStyle/>
          <a:p>
            <a:r>
              <a:rPr lang="en-US" sz="3200" dirty="0"/>
              <a:t>Local </a:t>
            </a:r>
          </a:p>
          <a:p>
            <a:r>
              <a:rPr lang="en-US" sz="3200" dirty="0"/>
              <a:t>Council</a:t>
            </a:r>
          </a:p>
          <a:p>
            <a:r>
              <a:rPr lang="en-US" sz="3200" dirty="0"/>
              <a:t>Region</a:t>
            </a:r>
          </a:p>
          <a:p>
            <a:r>
              <a:rPr lang="en-US" sz="3200" dirty="0"/>
              <a:t>State</a:t>
            </a:r>
          </a:p>
          <a:p>
            <a:r>
              <a:rPr lang="en-US" sz="3200" dirty="0"/>
              <a:t>National </a:t>
            </a:r>
          </a:p>
        </p:txBody>
      </p:sp>
      <p:sp>
        <p:nvSpPr>
          <p:cNvPr id="5" name="Text Placeholder 4"/>
          <p:cNvSpPr>
            <a:spLocks noGrp="1"/>
          </p:cNvSpPr>
          <p:nvPr>
            <p:ph type="body" sz="quarter" idx="3"/>
          </p:nvPr>
        </p:nvSpPr>
        <p:spPr/>
        <p:txBody>
          <a:bodyPr>
            <a:normAutofit/>
          </a:bodyPr>
          <a:lstStyle/>
          <a:p>
            <a:r>
              <a:rPr lang="en-US" sz="4400" dirty="0"/>
              <a:t>Missouri </a:t>
            </a:r>
          </a:p>
        </p:txBody>
      </p:sp>
      <p:sp>
        <p:nvSpPr>
          <p:cNvPr id="6" name="Content Placeholder 5"/>
          <p:cNvSpPr>
            <a:spLocks noGrp="1"/>
          </p:cNvSpPr>
          <p:nvPr>
            <p:ph sz="quarter" idx="4"/>
          </p:nvPr>
        </p:nvSpPr>
        <p:spPr/>
        <p:txBody>
          <a:bodyPr/>
          <a:lstStyle/>
          <a:p>
            <a:r>
              <a:rPr lang="en-US" sz="3200" dirty="0"/>
              <a:t>Local </a:t>
            </a:r>
          </a:p>
          <a:p>
            <a:pPr marL="0" indent="0">
              <a:buNone/>
            </a:pPr>
            <a:r>
              <a:rPr lang="en-US" sz="3200" dirty="0"/>
              <a:t>Advance to the state round using the online portal.  </a:t>
            </a:r>
          </a:p>
          <a:p>
            <a:r>
              <a:rPr lang="en-US" sz="3200" dirty="0"/>
              <a:t>State</a:t>
            </a:r>
          </a:p>
          <a:p>
            <a:r>
              <a:rPr lang="en-US" sz="3200" dirty="0"/>
              <a:t>National</a:t>
            </a:r>
          </a:p>
        </p:txBody>
      </p:sp>
    </p:spTree>
    <p:extLst>
      <p:ext uri="{BB962C8B-B14F-4D97-AF65-F5344CB8AC3E}">
        <p14:creationId xmlns:p14="http://schemas.microsoft.com/office/powerpoint/2010/main" val="372563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Prepare Art Work </a:t>
            </a:r>
          </a:p>
        </p:txBody>
      </p:sp>
      <p:sp>
        <p:nvSpPr>
          <p:cNvPr id="3" name="Content Placeholder 2"/>
          <p:cNvSpPr>
            <a:spLocks noGrp="1"/>
          </p:cNvSpPr>
          <p:nvPr>
            <p:ph idx="4294967295"/>
          </p:nvPr>
        </p:nvSpPr>
        <p:spPr>
          <a:xfrm>
            <a:off x="1454727" y="3175462"/>
            <a:ext cx="9651077" cy="3026902"/>
          </a:xfrm>
          <a:prstGeom prst="rect">
            <a:avLst/>
          </a:prstGeom>
        </p:spPr>
        <p:txBody>
          <a:bodyPr>
            <a:noAutofit/>
          </a:bodyPr>
          <a:lstStyle/>
          <a:p>
            <a:pPr marL="285750" indent="-285750"/>
            <a:r>
              <a:rPr lang="en-US" sz="2400" dirty="0"/>
              <a:t>Review the specific art category rules for the acceptable file format</a:t>
            </a:r>
          </a:p>
          <a:p>
            <a:pPr marL="285750" indent="-285750"/>
            <a:r>
              <a:rPr lang="en-US" sz="2400" dirty="0"/>
              <a:t>Verify existing digital files (dance, film production &amp; music composition) are correct format</a:t>
            </a:r>
          </a:p>
          <a:p>
            <a:pPr marL="285750" indent="-285750"/>
            <a:r>
              <a:rPr lang="en-US" sz="2400" dirty="0"/>
              <a:t>Create digital files if needed </a:t>
            </a:r>
          </a:p>
          <a:p>
            <a:pPr marL="0" indent="0">
              <a:buNone/>
            </a:pPr>
            <a:r>
              <a:rPr lang="en-US" sz="2400" dirty="0"/>
              <a:t>     	 i.e. scan literature, take pictures of photography or 	visual arts  </a:t>
            </a:r>
          </a:p>
          <a:p>
            <a:pPr marL="285750" indent="-285750"/>
            <a:r>
              <a:rPr lang="en-US" sz="2400" dirty="0"/>
              <a:t>Label files correctly by renaming &amp; saving</a:t>
            </a:r>
          </a:p>
          <a:p>
            <a:pPr marL="0" indent="0">
              <a:buNone/>
            </a:pPr>
            <a:r>
              <a:rPr lang="en-US" sz="2400" dirty="0"/>
              <a:t>         	 JOHN RUPERT. TURNEY PTSA.MUSIC COMP.HS</a:t>
            </a:r>
          </a:p>
        </p:txBody>
      </p:sp>
      <p:sp>
        <p:nvSpPr>
          <p:cNvPr id="4" name="TextBox 3"/>
          <p:cNvSpPr txBox="1"/>
          <p:nvPr/>
        </p:nvSpPr>
        <p:spPr>
          <a:xfrm>
            <a:off x="2934393" y="2053244"/>
            <a:ext cx="6375862" cy="923330"/>
          </a:xfrm>
          <a:prstGeom prst="rect">
            <a:avLst/>
          </a:prstGeom>
          <a:noFill/>
        </p:spPr>
        <p:txBody>
          <a:bodyPr wrap="square" rtlCol="0">
            <a:spAutoFit/>
          </a:bodyPr>
          <a:lstStyle/>
          <a:p>
            <a:pPr algn="ctr"/>
            <a:r>
              <a:rPr lang="en-US" b="1" dirty="0">
                <a:solidFill>
                  <a:srgbClr val="FF0000"/>
                </a:solidFill>
              </a:rPr>
              <a:t>Helpful Hint:  </a:t>
            </a:r>
            <a:r>
              <a:rPr lang="en-US" dirty="0"/>
              <a:t>These next steps were probably already done before your entries were judged but it is a good idea to double check everything that you are planning to advance to the next round. </a:t>
            </a:r>
          </a:p>
        </p:txBody>
      </p:sp>
    </p:spTree>
    <p:extLst>
      <p:ext uri="{BB962C8B-B14F-4D97-AF65-F5344CB8AC3E}">
        <p14:creationId xmlns:p14="http://schemas.microsoft.com/office/powerpoint/2010/main" val="222968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349135"/>
            <a:ext cx="4472767" cy="1479665"/>
          </a:xfrm>
        </p:spPr>
        <p:txBody>
          <a:bodyPr>
            <a:normAutofit fontScale="90000"/>
          </a:bodyPr>
          <a:lstStyle/>
          <a:p>
            <a:br>
              <a:rPr lang="en-US" sz="6000" b="1" dirty="0"/>
            </a:br>
            <a:br>
              <a:rPr lang="en-US" sz="6000" b="1" dirty="0"/>
            </a:br>
            <a:br>
              <a:rPr lang="en-US" sz="6000" b="1" dirty="0"/>
            </a:br>
            <a:br>
              <a:rPr lang="en-US" sz="6000" b="1" dirty="0"/>
            </a:br>
            <a:br>
              <a:rPr lang="en-US" sz="6000" b="1" dirty="0"/>
            </a:br>
            <a:br>
              <a:rPr lang="en-US" sz="6000" b="1" dirty="0"/>
            </a:br>
            <a:r>
              <a:rPr lang="en-US" sz="6000" b="1" dirty="0"/>
              <a:t>2D or 3D?</a:t>
            </a:r>
            <a:br>
              <a:rPr lang="en-US" sz="6000" b="1" dirty="0"/>
            </a:br>
            <a:r>
              <a:rPr lang="en-US" sz="4400" b="1" dirty="0"/>
              <a:t>What do I do?</a:t>
            </a:r>
          </a:p>
        </p:txBody>
      </p:sp>
      <p:pic>
        <p:nvPicPr>
          <p:cNvPr id="717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3751" b="23751"/>
          <a:stretch>
            <a:fillRect/>
          </a:stretch>
        </p:blipFill>
        <p:spPr bwMode="auto">
          <a:xfrm>
            <a:off x="8661862" y="91440"/>
            <a:ext cx="3433359" cy="271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half" idx="2"/>
          </p:nvPr>
        </p:nvSpPr>
        <p:spPr>
          <a:xfrm>
            <a:off x="174568" y="2057400"/>
            <a:ext cx="4597458" cy="4554364"/>
          </a:xfrm>
        </p:spPr>
        <p:txBody>
          <a:bodyPr>
            <a:normAutofit/>
          </a:bodyPr>
          <a:lstStyle/>
          <a:p>
            <a:r>
              <a:rPr lang="en-US" sz="2800" b="1" dirty="0"/>
              <a:t>2D</a:t>
            </a:r>
            <a:r>
              <a:rPr lang="en-US" sz="2800" dirty="0"/>
              <a:t> Artworks </a:t>
            </a:r>
          </a:p>
          <a:p>
            <a:pPr marL="285750" indent="-285750">
              <a:buFont typeface="Arial" panose="020B0604020202020204" pitchFamily="34" charset="0"/>
              <a:buChar char="•"/>
            </a:pPr>
            <a:r>
              <a:rPr lang="en-US" dirty="0"/>
              <a:t>Must be mounted on sturdy material </a:t>
            </a:r>
          </a:p>
          <a:p>
            <a:pPr marL="285750" indent="-285750">
              <a:buFont typeface="Arial" panose="020B0604020202020204" pitchFamily="34" charset="0"/>
              <a:buChar char="•"/>
            </a:pPr>
            <a:r>
              <a:rPr lang="en-US" dirty="0"/>
              <a:t>No larger than 24x30 inches </a:t>
            </a:r>
            <a:r>
              <a:rPr lang="en-US" u="sng" dirty="0"/>
              <a:t>with</a:t>
            </a:r>
            <a:r>
              <a:rPr lang="en-US" dirty="0"/>
              <a:t> matting</a:t>
            </a:r>
          </a:p>
          <a:p>
            <a:pPr marL="285750" indent="-285750">
              <a:buFont typeface="Arial" panose="020B0604020202020204" pitchFamily="34" charset="0"/>
              <a:buChar char="•"/>
            </a:pPr>
            <a:r>
              <a:rPr lang="en-US" dirty="0"/>
              <a:t>Framed entries </a:t>
            </a:r>
            <a:r>
              <a:rPr lang="en-US" b="1" i="1" dirty="0"/>
              <a:t>are not </a:t>
            </a:r>
            <a:r>
              <a:rPr lang="en-US" dirty="0"/>
              <a:t>accepted. </a:t>
            </a:r>
          </a:p>
          <a:p>
            <a:r>
              <a:rPr lang="en-US" sz="2800" b="1" dirty="0"/>
              <a:t>3D</a:t>
            </a:r>
            <a:r>
              <a:rPr lang="en-US" sz="2800" dirty="0"/>
              <a:t> Artworks</a:t>
            </a:r>
          </a:p>
          <a:p>
            <a:pPr marL="285750" indent="-285750">
              <a:buFont typeface="Arial" panose="020B0604020202020204" pitchFamily="34" charset="0"/>
              <a:buChar char="•"/>
            </a:pPr>
            <a:r>
              <a:rPr lang="en-US" b="1" u="sng" dirty="0"/>
              <a:t>Must contain 3 digital images </a:t>
            </a:r>
            <a:r>
              <a:rPr lang="en-US" dirty="0"/>
              <a:t>of artwork at different angles. </a:t>
            </a:r>
          </a:p>
          <a:p>
            <a:pPr marL="285750" indent="-285750">
              <a:buFont typeface="Arial" panose="020B0604020202020204" pitchFamily="34" charset="0"/>
              <a:buChar char="•"/>
            </a:pPr>
            <a:r>
              <a:rPr lang="en-US" dirty="0"/>
              <a:t>Image(s) are used for artwork identification, judging and exhibition purposes.</a:t>
            </a:r>
          </a:p>
          <a:p>
            <a:r>
              <a:rPr lang="en-US" b="1" dirty="0">
                <a:solidFill>
                  <a:srgbClr val="FF0000"/>
                </a:solidFill>
              </a:rPr>
              <a:t>Helpful Hint - </a:t>
            </a:r>
            <a:r>
              <a:rPr lang="en-US" dirty="0"/>
              <a:t>Have students include the required digital image(s) of artwork with their submission. </a:t>
            </a:r>
          </a:p>
          <a:p>
            <a:pPr marL="285750" indent="-285750">
              <a:buFont typeface="Arial" panose="020B0604020202020204" pitchFamily="34" charset="0"/>
              <a:buChar char="•"/>
            </a:pPr>
            <a:endParaRPr lang="en-US" dirty="0"/>
          </a:p>
          <a:p>
            <a:endParaRPr lang="en-US" dirty="0"/>
          </a:p>
        </p:txBody>
      </p:sp>
      <p:pic>
        <p:nvPicPr>
          <p:cNvPr id="7171" name="Picture 3"/>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9277004" y="3394557"/>
            <a:ext cx="2582488" cy="321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489" y="4243142"/>
            <a:ext cx="2181225" cy="250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1838" y="2181932"/>
            <a:ext cx="19145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7610" y="238832"/>
            <a:ext cx="199921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7833" y="4657862"/>
            <a:ext cx="1564180" cy="185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972" y="848432"/>
            <a:ext cx="17526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78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anez Carvia. Patricia.Cameron PT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469" y="125755"/>
            <a:ext cx="6650422" cy="42727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188" y="3244334"/>
            <a:ext cx="11280371" cy="2308324"/>
          </a:xfrm>
          <a:prstGeom prst="rect">
            <a:avLst/>
          </a:prstGeom>
        </p:spPr>
        <p:txBody>
          <a:bodyPr vert="horz" wrap="square">
            <a:spAutoFit/>
          </a:bodyPr>
          <a:lstStyle/>
          <a:p>
            <a:r>
              <a:rPr lang="en-US" sz="4800" b="1" dirty="0"/>
              <a:t>Remember:</a:t>
            </a:r>
          </a:p>
          <a:p>
            <a:r>
              <a:rPr lang="en-US" sz="4800" b="1" dirty="0"/>
              <a:t>2D must be matted.</a:t>
            </a:r>
          </a:p>
          <a:p>
            <a:r>
              <a:rPr lang="en-US" sz="4800" b="1" dirty="0"/>
              <a:t>No larger than 24x30” </a:t>
            </a:r>
            <a:r>
              <a:rPr lang="en-US" sz="4800" b="1" u="sng" dirty="0"/>
              <a:t>with</a:t>
            </a:r>
            <a:r>
              <a:rPr lang="en-US" sz="4800" b="1" dirty="0"/>
              <a:t> matting.</a:t>
            </a:r>
          </a:p>
        </p:txBody>
      </p:sp>
    </p:spTree>
    <p:extLst>
      <p:ext uri="{BB962C8B-B14F-4D97-AF65-F5344CB8AC3E}">
        <p14:creationId xmlns:p14="http://schemas.microsoft.com/office/powerpoint/2010/main" val="19100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351" r="11034"/>
          <a:stretch/>
        </p:blipFill>
        <p:spPr>
          <a:xfrm rot="5400000">
            <a:off x="4958296" y="-557197"/>
            <a:ext cx="2336367" cy="398179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194" r="5859"/>
          <a:stretch/>
        </p:blipFill>
        <p:spPr>
          <a:xfrm rot="5400000">
            <a:off x="8498637" y="3214138"/>
            <a:ext cx="2811954" cy="4314305"/>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9459" t="12047" r="-28841" b="-8589"/>
          <a:stretch/>
        </p:blipFill>
        <p:spPr>
          <a:xfrm rot="5400000">
            <a:off x="95841" y="3495256"/>
            <a:ext cx="3956858" cy="4846809"/>
          </a:xfrm>
          <a:prstGeom prst="rect">
            <a:avLst/>
          </a:prstGeom>
        </p:spPr>
      </p:pic>
      <p:sp>
        <p:nvSpPr>
          <p:cNvPr id="10" name="TextBox 9"/>
          <p:cNvSpPr txBox="1"/>
          <p:nvPr/>
        </p:nvSpPr>
        <p:spPr>
          <a:xfrm>
            <a:off x="3724103" y="2601884"/>
            <a:ext cx="4655126" cy="3785652"/>
          </a:xfrm>
          <a:prstGeom prst="rect">
            <a:avLst/>
          </a:prstGeom>
          <a:noFill/>
        </p:spPr>
        <p:txBody>
          <a:bodyPr wrap="square" rtlCol="0">
            <a:spAutoFit/>
          </a:bodyPr>
          <a:lstStyle/>
          <a:p>
            <a:pPr algn="ctr"/>
            <a:r>
              <a:rPr lang="en-US" sz="4800" b="1" dirty="0"/>
              <a:t>3D entries </a:t>
            </a:r>
            <a:r>
              <a:rPr lang="en-US" sz="4800" b="1" u="sng" dirty="0"/>
              <a:t>Must contain 3 digital images </a:t>
            </a:r>
            <a:r>
              <a:rPr lang="en-US" sz="4800" b="1" dirty="0"/>
              <a:t>of artwork at different angles</a:t>
            </a:r>
          </a:p>
        </p:txBody>
      </p:sp>
    </p:spTree>
    <p:extLst>
      <p:ext uri="{BB962C8B-B14F-4D97-AF65-F5344CB8AC3E}">
        <p14:creationId xmlns:p14="http://schemas.microsoft.com/office/powerpoint/2010/main" val="75430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008524" y="4001293"/>
            <a:ext cx="1812174" cy="81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365125"/>
            <a:ext cx="10515600" cy="1081289"/>
          </a:xfrm>
        </p:spPr>
        <p:txBody>
          <a:bodyPr>
            <a:noAutofit/>
          </a:bodyPr>
          <a:lstStyle/>
          <a:p>
            <a:r>
              <a:rPr lang="en-US" sz="5400" b="1" dirty="0"/>
              <a:t>The Easy Steps to Online Submitting</a:t>
            </a:r>
          </a:p>
        </p:txBody>
      </p:sp>
      <p:sp>
        <p:nvSpPr>
          <p:cNvPr id="6" name="Content Placeholder 5"/>
          <p:cNvSpPr>
            <a:spLocks noGrp="1"/>
          </p:cNvSpPr>
          <p:nvPr>
            <p:ph sz="half" idx="1"/>
          </p:nvPr>
        </p:nvSpPr>
        <p:spPr>
          <a:xfrm>
            <a:off x="149629" y="1825625"/>
            <a:ext cx="5336771" cy="4351338"/>
          </a:xfrm>
        </p:spPr>
        <p:txBody>
          <a:bodyPr>
            <a:normAutofit/>
          </a:bodyPr>
          <a:lstStyle/>
          <a:p>
            <a:pPr marL="285750" indent="-285750"/>
            <a:r>
              <a:rPr lang="en-US" dirty="0"/>
              <a:t>Grab your resources &amp; entries </a:t>
            </a:r>
          </a:p>
          <a:p>
            <a:pPr marL="285750" indent="-285750"/>
            <a:r>
              <a:rPr lang="en-US" dirty="0"/>
              <a:t>Prepare the artwork (</a:t>
            </a:r>
            <a:r>
              <a:rPr lang="en-US" sz="1800" dirty="0"/>
              <a:t>if necessary</a:t>
            </a:r>
            <a:r>
              <a:rPr lang="en-US" dirty="0"/>
              <a:t>)</a:t>
            </a:r>
          </a:p>
          <a:p>
            <a:pPr marL="285750" indent="-285750"/>
            <a:r>
              <a:rPr lang="en-US" dirty="0">
                <a:hlinkClick r:id="rId3"/>
              </a:rPr>
              <a:t>www.pta.org</a:t>
            </a:r>
            <a:r>
              <a:rPr lang="en-US" dirty="0"/>
              <a:t>    - National website</a:t>
            </a:r>
          </a:p>
          <a:p>
            <a:pPr marL="285750" indent="-285750"/>
            <a:r>
              <a:rPr lang="en-US" dirty="0"/>
              <a:t>Register your unit (</a:t>
            </a:r>
            <a:r>
              <a:rPr lang="en-US" sz="1800" dirty="0"/>
              <a:t>if you haven’t already</a:t>
            </a:r>
            <a:r>
              <a:rPr lang="en-US" dirty="0"/>
              <a:t>) July 1 – December 1</a:t>
            </a:r>
          </a:p>
          <a:p>
            <a:pPr marL="285750" indent="-285750"/>
            <a:r>
              <a:rPr lang="en-US" dirty="0"/>
              <a:t>Report participation </a:t>
            </a:r>
          </a:p>
          <a:p>
            <a:pPr marL="285750" indent="-285750"/>
            <a:r>
              <a:rPr lang="en-US" dirty="0"/>
              <a:t>Enter the Student’s info and upload artwork</a:t>
            </a:r>
          </a:p>
        </p:txBody>
      </p:sp>
      <p:sp>
        <p:nvSpPr>
          <p:cNvPr id="3" name="Content Placeholder 2"/>
          <p:cNvSpPr>
            <a:spLocks noGrp="1"/>
          </p:cNvSpPr>
          <p:nvPr>
            <p:ph sz="half" idx="2"/>
          </p:nvPr>
        </p:nvSpPr>
        <p:spPr/>
        <p:txBody>
          <a:bodyPr>
            <a:normAutofit/>
          </a:bodyPr>
          <a:lstStyle/>
          <a:p>
            <a:endParaRPr lang="en-US"/>
          </a:p>
        </p:txBody>
      </p:sp>
      <p:pic>
        <p:nvPicPr>
          <p:cNvPr id="10" name="Picture 9"/>
          <p:cNvPicPr/>
          <p:nvPr/>
        </p:nvPicPr>
        <p:blipFill rotWithShape="1">
          <a:blip r:embed="rId4"/>
          <a:srcRect l="27850" t="4712" b="26777"/>
          <a:stretch/>
        </p:blipFill>
        <p:spPr bwMode="auto">
          <a:xfrm>
            <a:off x="5620789" y="1446416"/>
            <a:ext cx="6571211" cy="4730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69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880" t="5087" r="14983"/>
          <a:stretch/>
        </p:blipFill>
        <p:spPr bwMode="auto">
          <a:xfrm>
            <a:off x="1746105" y="1404851"/>
            <a:ext cx="8129415" cy="545314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746104" y="365126"/>
            <a:ext cx="9607695" cy="690590"/>
          </a:xfrm>
        </p:spPr>
        <p:txBody>
          <a:bodyPr>
            <a:noAutofit/>
          </a:bodyPr>
          <a:lstStyle/>
          <a:p>
            <a:r>
              <a:rPr lang="en-US" sz="5400" b="1" dirty="0"/>
              <a:t>Entering the “Portal” . . . . . . . </a:t>
            </a:r>
          </a:p>
        </p:txBody>
      </p:sp>
    </p:spTree>
    <p:extLst>
      <p:ext uri="{BB962C8B-B14F-4D97-AF65-F5344CB8AC3E}">
        <p14:creationId xmlns:p14="http://schemas.microsoft.com/office/powerpoint/2010/main" val="241579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t>Objectives Today </a:t>
            </a:r>
          </a:p>
        </p:txBody>
      </p:sp>
      <p:sp>
        <p:nvSpPr>
          <p:cNvPr id="4" name="Content Placeholder 3"/>
          <p:cNvSpPr>
            <a:spLocks noGrp="1"/>
          </p:cNvSpPr>
          <p:nvPr>
            <p:ph sz="half" idx="1"/>
          </p:nvPr>
        </p:nvSpPr>
        <p:spPr>
          <a:xfrm>
            <a:off x="1911926" y="2419003"/>
            <a:ext cx="4107873" cy="3757959"/>
          </a:xfrm>
        </p:spPr>
        <p:txBody>
          <a:bodyPr>
            <a:normAutofit/>
          </a:bodyPr>
          <a:lstStyle/>
          <a:p>
            <a:r>
              <a:rPr lang="en-US" dirty="0"/>
              <a:t>Brief history</a:t>
            </a:r>
          </a:p>
          <a:p>
            <a:r>
              <a:rPr lang="en-US" dirty="0"/>
              <a:t>Where to find resources</a:t>
            </a:r>
          </a:p>
          <a:p>
            <a:r>
              <a:rPr lang="en-US" dirty="0"/>
              <a:t>Quick view of the basics</a:t>
            </a:r>
          </a:p>
          <a:p>
            <a:r>
              <a:rPr lang="en-US" dirty="0"/>
              <a:t>Helpful hints</a:t>
            </a:r>
          </a:p>
          <a:p>
            <a:r>
              <a:rPr lang="en-US" dirty="0"/>
              <a:t>Recognition</a:t>
            </a:r>
          </a:p>
          <a:p>
            <a:r>
              <a:rPr lang="en-US" dirty="0"/>
              <a:t>Opportunities</a:t>
            </a:r>
          </a:p>
          <a:p>
            <a:pPr marL="0" indent="0">
              <a:buNone/>
            </a:pPr>
            <a:endParaRPr lang="en-US" dirty="0"/>
          </a:p>
        </p:txBody>
      </p:sp>
      <p:pic>
        <p:nvPicPr>
          <p:cNvPr id="6"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64150" y="2079136"/>
            <a:ext cx="4424781" cy="3473766"/>
          </a:xfrm>
        </p:spPr>
      </p:pic>
    </p:spTree>
    <p:extLst>
      <p:ext uri="{BB962C8B-B14F-4D97-AF65-F5344CB8AC3E}">
        <p14:creationId xmlns:p14="http://schemas.microsoft.com/office/powerpoint/2010/main" val="367379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9309" t="2907" r="29619" b="627"/>
          <a:stretch/>
        </p:blipFill>
        <p:spPr bwMode="auto">
          <a:xfrm>
            <a:off x="5286893" y="980902"/>
            <a:ext cx="3158836" cy="5117928"/>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4"/>
          <a:srcRect l="28963" t="4677" r="30026" b="44758"/>
          <a:stretch/>
        </p:blipFill>
        <p:spPr>
          <a:xfrm>
            <a:off x="8512233" y="2419003"/>
            <a:ext cx="3549534" cy="2726575"/>
          </a:xfrm>
          <a:prstGeom prst="rect">
            <a:avLst/>
          </a:prstGeom>
        </p:spPr>
      </p:pic>
      <p:sp>
        <p:nvSpPr>
          <p:cNvPr id="4" name="TextBox 3"/>
          <p:cNvSpPr txBox="1"/>
          <p:nvPr/>
        </p:nvSpPr>
        <p:spPr>
          <a:xfrm>
            <a:off x="232755" y="748146"/>
            <a:ext cx="4330931" cy="2677656"/>
          </a:xfrm>
          <a:prstGeom prst="rect">
            <a:avLst/>
          </a:prstGeom>
          <a:noFill/>
        </p:spPr>
        <p:txBody>
          <a:bodyPr wrap="square" rtlCol="0">
            <a:spAutoFit/>
          </a:bodyPr>
          <a:lstStyle/>
          <a:p>
            <a:r>
              <a:rPr lang="en-US" sz="2400" b="1" dirty="0">
                <a:solidFill>
                  <a:srgbClr val="FF0000"/>
                </a:solidFill>
              </a:rPr>
              <a:t>Helpful Hints:</a:t>
            </a:r>
          </a:p>
          <a:p>
            <a:pPr marL="285750" indent="-285750">
              <a:buFont typeface="Arial" panose="020B0604020202020204" pitchFamily="34" charset="0"/>
              <a:buChar char="•"/>
            </a:pPr>
            <a:r>
              <a:rPr lang="en-US" dirty="0"/>
              <a:t>Official Unit Name </a:t>
            </a:r>
          </a:p>
          <a:p>
            <a:pPr marL="285750" indent="-285750">
              <a:buFont typeface="Arial" panose="020B0604020202020204" pitchFamily="34" charset="0"/>
              <a:buChar char="•"/>
            </a:pPr>
            <a:r>
              <a:rPr lang="en-US" dirty="0"/>
              <a:t>Contact information</a:t>
            </a:r>
          </a:p>
          <a:p>
            <a:pPr marL="285750" indent="-285750">
              <a:buFont typeface="Arial" panose="020B0604020202020204" pitchFamily="34" charset="0"/>
              <a:buChar char="•"/>
            </a:pPr>
            <a:r>
              <a:rPr lang="en-US" dirty="0"/>
              <a:t>PTA ID#</a:t>
            </a:r>
          </a:p>
          <a:p>
            <a:pPr marL="285750" indent="-285750">
              <a:buFont typeface="Arial" panose="020B0604020202020204" pitchFamily="34" charset="0"/>
              <a:buChar char="•"/>
            </a:pPr>
            <a:r>
              <a:rPr lang="en-US" dirty="0"/>
              <a:t>School enrollment</a:t>
            </a:r>
          </a:p>
          <a:p>
            <a:pPr marL="285750" indent="-285750">
              <a:buFont typeface="Arial" panose="020B0604020202020204" pitchFamily="34" charset="0"/>
              <a:buChar char="•"/>
            </a:pPr>
            <a:r>
              <a:rPr lang="en-US" dirty="0"/>
              <a:t>Demographic information </a:t>
            </a:r>
          </a:p>
          <a:p>
            <a:r>
              <a:rPr lang="en-US" dirty="0"/>
              <a:t>	i.e. Free/Reduced Lunch</a:t>
            </a:r>
          </a:p>
          <a:p>
            <a:pPr marL="285750" indent="-285750">
              <a:buFont typeface="Arial" panose="020B0604020202020204" pitchFamily="34" charset="0"/>
              <a:buChar char="•"/>
            </a:pPr>
            <a:r>
              <a:rPr lang="en-US" dirty="0"/>
              <a:t>How many students participated</a:t>
            </a:r>
          </a:p>
          <a:p>
            <a:pPr marL="285750" indent="-285750">
              <a:buFont typeface="Arial" panose="020B0604020202020204" pitchFamily="34" charset="0"/>
              <a:buChar char="•"/>
            </a:pPr>
            <a:r>
              <a:rPr lang="en-US" dirty="0"/>
              <a:t>How many did you advance</a:t>
            </a:r>
          </a:p>
        </p:txBody>
      </p:sp>
      <p:sp>
        <p:nvSpPr>
          <p:cNvPr id="5" name="TextBox 4"/>
          <p:cNvSpPr txBox="1"/>
          <p:nvPr/>
        </p:nvSpPr>
        <p:spPr>
          <a:xfrm>
            <a:off x="232755" y="4089862"/>
            <a:ext cx="4879571" cy="2123658"/>
          </a:xfrm>
          <a:prstGeom prst="rect">
            <a:avLst/>
          </a:prstGeom>
          <a:noFill/>
        </p:spPr>
        <p:txBody>
          <a:bodyPr wrap="square" rtlCol="0">
            <a:spAutoFit/>
          </a:bodyPr>
          <a:lstStyle/>
          <a:p>
            <a:r>
              <a:rPr lang="en-US" sz="4400" b="1" dirty="0"/>
              <a:t>Registering the Unit </a:t>
            </a:r>
          </a:p>
          <a:p>
            <a:r>
              <a:rPr lang="en-US" sz="4400" b="1" dirty="0"/>
              <a:t>Reporting Participation</a:t>
            </a:r>
          </a:p>
        </p:txBody>
      </p:sp>
    </p:spTree>
    <p:extLst>
      <p:ext uri="{BB962C8B-B14F-4D97-AF65-F5344CB8AC3E}">
        <p14:creationId xmlns:p14="http://schemas.microsoft.com/office/powerpoint/2010/main" val="312760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 y="698268"/>
            <a:ext cx="11762509" cy="1064029"/>
          </a:xfrm>
        </p:spPr>
        <p:txBody>
          <a:bodyPr>
            <a:noAutofit/>
          </a:bodyPr>
          <a:lstStyle/>
          <a:p>
            <a:pPr algn="ctr"/>
            <a:r>
              <a:rPr lang="en-US" sz="5400" b="1" dirty="0"/>
              <a:t>Build each student an “account”</a:t>
            </a:r>
            <a:br>
              <a:rPr lang="en-US" sz="5400" b="1" dirty="0"/>
            </a:br>
            <a:endParaRPr lang="en-US" sz="5400" b="1" dirty="0"/>
          </a:p>
        </p:txBody>
      </p:sp>
      <p:sp>
        <p:nvSpPr>
          <p:cNvPr id="3" name="Content Placeholder 2"/>
          <p:cNvSpPr>
            <a:spLocks noGrp="1"/>
          </p:cNvSpPr>
          <p:nvPr>
            <p:ph idx="4294967295"/>
          </p:nvPr>
        </p:nvSpPr>
        <p:spPr>
          <a:xfrm>
            <a:off x="374073" y="1413165"/>
            <a:ext cx="6026727" cy="4987636"/>
          </a:xfrm>
          <a:prstGeom prst="rect">
            <a:avLst/>
          </a:prstGeom>
        </p:spPr>
        <p:txBody>
          <a:bodyPr>
            <a:noAutofit/>
          </a:bodyPr>
          <a:lstStyle/>
          <a:p>
            <a:pPr marL="285750" indent="-285750"/>
            <a:r>
              <a:rPr lang="en-US" dirty="0"/>
              <a:t>Go to your unit’s “home page”</a:t>
            </a:r>
          </a:p>
          <a:p>
            <a:pPr marL="285750" indent="-285750"/>
            <a:r>
              <a:rPr lang="en-US" dirty="0"/>
              <a:t>Click “create a submission”</a:t>
            </a:r>
          </a:p>
          <a:p>
            <a:pPr marL="285750" indent="-285750"/>
            <a:r>
              <a:rPr lang="en-US" dirty="0"/>
              <a:t>Click “Student Entry Form” and enter the information from the hard copy of the student’s entry form</a:t>
            </a:r>
          </a:p>
          <a:p>
            <a:pPr marL="285750" indent="-285750"/>
            <a:r>
              <a:rPr lang="en-US" dirty="0"/>
              <a:t>Click “Upload Artwork” to upload the digital file of the artwork.  You will get that “browse” option to go to doc file, click on it then upload</a:t>
            </a:r>
          </a:p>
          <a:p>
            <a:pPr marL="285750" indent="-285750"/>
            <a:r>
              <a:rPr lang="en-US" dirty="0"/>
              <a:t>Click “Submit your student entry”</a:t>
            </a:r>
          </a:p>
        </p:txBody>
      </p:sp>
      <p:sp>
        <p:nvSpPr>
          <p:cNvPr id="4" name="TextBox 3"/>
          <p:cNvSpPr txBox="1"/>
          <p:nvPr/>
        </p:nvSpPr>
        <p:spPr>
          <a:xfrm>
            <a:off x="7730836" y="1695796"/>
            <a:ext cx="3499659" cy="2308324"/>
          </a:xfrm>
          <a:prstGeom prst="rect">
            <a:avLst/>
          </a:prstGeom>
          <a:noFill/>
        </p:spPr>
        <p:txBody>
          <a:bodyPr wrap="square" rtlCol="0">
            <a:spAutoFit/>
          </a:bodyPr>
          <a:lstStyle/>
          <a:p>
            <a:r>
              <a:rPr lang="en-US" sz="3600" b="1" dirty="0">
                <a:solidFill>
                  <a:srgbClr val="FF0000"/>
                </a:solidFill>
              </a:rPr>
              <a:t>Helpful Hint:  </a:t>
            </a:r>
            <a:r>
              <a:rPr lang="en-US" sz="3600" b="1" dirty="0"/>
              <a:t>Follow the online instructions on each screen</a:t>
            </a:r>
            <a:endParaRPr lang="en-US" sz="3600" dirty="0"/>
          </a:p>
        </p:txBody>
      </p:sp>
      <p:pic>
        <p:nvPicPr>
          <p:cNvPr id="6" name="Picture 2" descr="C:\Users\srupert\AppData\Local\Microsoft\Windows\Temporary Internet Files\Content.IE5\K3WC9EFM\4249809778_00841a85b3_z[1].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8283632" y="4206242"/>
            <a:ext cx="2394065" cy="239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1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262" y="341139"/>
            <a:ext cx="11147367" cy="1782762"/>
          </a:xfrm>
        </p:spPr>
        <p:txBody>
          <a:bodyPr>
            <a:normAutofit/>
          </a:bodyPr>
          <a:lstStyle/>
          <a:p>
            <a:pPr algn="ctr"/>
            <a:r>
              <a:rPr lang="en-US" sz="5400" b="1" dirty="0"/>
              <a:t>Confirm Students’ Submission Status</a:t>
            </a:r>
          </a:p>
        </p:txBody>
      </p:sp>
      <p:sp>
        <p:nvSpPr>
          <p:cNvPr id="5" name="Content Placeholder 4"/>
          <p:cNvSpPr>
            <a:spLocks noGrp="1"/>
          </p:cNvSpPr>
          <p:nvPr>
            <p:ph idx="4294967295"/>
          </p:nvPr>
        </p:nvSpPr>
        <p:spPr>
          <a:xfrm>
            <a:off x="1981200" y="2590801"/>
            <a:ext cx="8229600" cy="3535363"/>
          </a:xfrm>
          <a:prstGeom prst="rect">
            <a:avLst/>
          </a:prstGeom>
        </p:spPr>
        <p:txBody>
          <a:bodyPr>
            <a:normAutofit/>
          </a:bodyPr>
          <a:lstStyle/>
          <a:p>
            <a:pPr marL="285750" indent="-285750"/>
            <a:r>
              <a:rPr lang="en-US" dirty="0"/>
              <a:t>Go to your unit’s account “home page”</a:t>
            </a:r>
          </a:p>
          <a:p>
            <a:pPr marL="285750" indent="-285750"/>
            <a:r>
              <a:rPr lang="en-US" dirty="0"/>
              <a:t>You can view the list of the created submissions</a:t>
            </a:r>
          </a:p>
          <a:p>
            <a:pPr marL="285750" indent="-285750"/>
            <a:r>
              <a:rPr lang="en-US" dirty="0"/>
              <a:t>Confirmed submissions will show a status of “Submitted”</a:t>
            </a:r>
          </a:p>
        </p:txBody>
      </p:sp>
      <p:pic>
        <p:nvPicPr>
          <p:cNvPr id="6" name="Picture 3" descr="C:\Users\srupert\AppData\Local\Microsoft\Windows\Temporary Internet Files\Content.IE5\IEOUTJYC\smiley_2_thumbs_u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474" y="4181303"/>
            <a:ext cx="4125021" cy="25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1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a:t>But what if …..</a:t>
            </a:r>
          </a:p>
        </p:txBody>
      </p:sp>
      <p:sp>
        <p:nvSpPr>
          <p:cNvPr id="3" name="Content Placeholder 2"/>
          <p:cNvSpPr>
            <a:spLocks noGrp="1"/>
          </p:cNvSpPr>
          <p:nvPr>
            <p:ph idx="4294967295"/>
          </p:nvPr>
        </p:nvSpPr>
        <p:spPr>
          <a:xfrm>
            <a:off x="1981200" y="2319251"/>
            <a:ext cx="8229600" cy="3806913"/>
          </a:xfrm>
          <a:prstGeom prst="rect">
            <a:avLst/>
          </a:prstGeom>
        </p:spPr>
        <p:txBody>
          <a:bodyPr>
            <a:normAutofit/>
          </a:bodyPr>
          <a:lstStyle/>
          <a:p>
            <a:r>
              <a:rPr lang="en-US" i="1" dirty="0">
                <a:solidFill>
                  <a:srgbClr val="FF0000"/>
                </a:solidFill>
              </a:rPr>
              <a:t>I didn’t use the right file format?</a:t>
            </a:r>
          </a:p>
          <a:p>
            <a:r>
              <a:rPr lang="en-US" i="1" dirty="0">
                <a:solidFill>
                  <a:srgbClr val="FF0000"/>
                </a:solidFill>
              </a:rPr>
              <a:t>I uploaded the wrong student file and submitted it?</a:t>
            </a:r>
          </a:p>
          <a:p>
            <a:r>
              <a:rPr lang="en-US" i="1" dirty="0">
                <a:solidFill>
                  <a:srgbClr val="FF0000"/>
                </a:solidFill>
              </a:rPr>
              <a:t>I need to edit the entry form?</a:t>
            </a:r>
          </a:p>
          <a:p>
            <a:r>
              <a:rPr lang="en-US" i="1" dirty="0">
                <a:solidFill>
                  <a:srgbClr val="FF0000"/>
                </a:solidFill>
              </a:rPr>
              <a:t>I’m not sure if this uploaded?</a:t>
            </a:r>
          </a:p>
          <a:p>
            <a:r>
              <a:rPr lang="en-US" i="1" dirty="0">
                <a:solidFill>
                  <a:srgbClr val="FF0000"/>
                </a:solidFill>
              </a:rPr>
              <a:t>How do I know you got it?</a:t>
            </a:r>
          </a:p>
          <a:p>
            <a:r>
              <a:rPr lang="en-US" i="1" dirty="0">
                <a:solidFill>
                  <a:srgbClr val="FF0000"/>
                </a:solidFill>
              </a:rPr>
              <a:t>I </a:t>
            </a:r>
            <a:r>
              <a:rPr lang="en-US" i="1" u="sng" dirty="0">
                <a:solidFill>
                  <a:srgbClr val="FF0000"/>
                </a:solidFill>
              </a:rPr>
              <a:t>really</a:t>
            </a:r>
            <a:r>
              <a:rPr lang="en-US" i="1" dirty="0">
                <a:solidFill>
                  <a:srgbClr val="FF0000"/>
                </a:solidFill>
              </a:rPr>
              <a:t> do not understand what I am doing!</a:t>
            </a:r>
          </a:p>
          <a:p>
            <a:pPr marL="0" indent="0">
              <a:buNone/>
            </a:pPr>
            <a:r>
              <a:rPr lang="en-US" i="1" dirty="0"/>
              <a:t>	</a:t>
            </a:r>
            <a:endParaRPr lang="en-US" dirty="0"/>
          </a:p>
        </p:txBody>
      </p:sp>
      <p:pic>
        <p:nvPicPr>
          <p:cNvPr id="14338" name="Picture 2" descr="C:\Users\srupert\AppData\Local\Microsoft\Windows\Temporary Internet Files\Content.IE5\IEOUTJYC\Worked_ou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808668"/>
            <a:ext cx="1924050" cy="186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85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723207" y="1219200"/>
            <a:ext cx="5448993" cy="5181600"/>
          </a:xfrm>
          <a:prstGeom prst="rect">
            <a:avLst/>
          </a:prstGeom>
        </p:spPr>
        <p:txBody>
          <a:bodyPr>
            <a:normAutofit/>
          </a:bodyPr>
          <a:lstStyle/>
          <a:p>
            <a:r>
              <a:rPr lang="en-US" sz="3200" dirty="0"/>
              <a:t>Take a deep breath</a:t>
            </a:r>
          </a:p>
          <a:p>
            <a:endParaRPr lang="en-US" dirty="0"/>
          </a:p>
          <a:p>
            <a:r>
              <a:rPr lang="en-US" sz="3200" dirty="0"/>
              <a:t>Stay calm and drink a Pepsi</a:t>
            </a:r>
          </a:p>
          <a:p>
            <a:endParaRPr lang="en-US" dirty="0"/>
          </a:p>
          <a:p>
            <a:r>
              <a:rPr lang="en-US" sz="3200" dirty="0"/>
              <a:t>Just notify your state PTA Reflections Chair  </a:t>
            </a:r>
          </a:p>
          <a:p>
            <a:endParaRPr lang="en-US" sz="2700" dirty="0"/>
          </a:p>
          <a:p>
            <a:pPr marL="0" indent="0" algn="ctr">
              <a:buNone/>
            </a:pPr>
            <a:r>
              <a:rPr lang="en-US" sz="2700" dirty="0"/>
              <a:t> </a:t>
            </a:r>
            <a:r>
              <a:rPr lang="en-US" sz="4400" b="1" dirty="0"/>
              <a:t>We are here to </a:t>
            </a:r>
          </a:p>
          <a:p>
            <a:pPr marL="0" indent="0" algn="ctr">
              <a:buNone/>
            </a:pPr>
            <a:r>
              <a:rPr lang="en-US" sz="4400" b="1" dirty="0"/>
              <a:t>help you!</a:t>
            </a:r>
          </a:p>
          <a:p>
            <a:endParaRPr lang="en-US" dirty="0"/>
          </a:p>
        </p:txBody>
      </p:sp>
      <p:sp>
        <p:nvSpPr>
          <p:cNvPr id="11" name="Content Placeholder 10"/>
          <p:cNvSpPr>
            <a:spLocks noGrp="1"/>
          </p:cNvSpPr>
          <p:nvPr>
            <p:ph sz="half" idx="4294967295"/>
          </p:nvPr>
        </p:nvSpPr>
        <p:spPr>
          <a:xfrm>
            <a:off x="6172200" y="1600201"/>
            <a:ext cx="4038600" cy="4525963"/>
          </a:xfrm>
          <a:prstGeom prst="rect">
            <a:avLst/>
          </a:prstGeom>
        </p:spPr>
        <p:txBody>
          <a:bodyPr>
            <a:normAutofit/>
          </a:bodyPr>
          <a:lstStyle/>
          <a:p>
            <a:endParaRPr lang="en-US" dirty="0"/>
          </a:p>
        </p:txBody>
      </p:sp>
      <p:pic>
        <p:nvPicPr>
          <p:cNvPr id="13314" name="Picture 2" descr="C:\Users\srupert\AppData\Local\Microsoft\Windows\Temporary Internet Files\Content.IE5\4BGRAGBH\3720666046_6c35a029e4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89" y="1539082"/>
            <a:ext cx="445562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72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792162"/>
          </a:xfrm>
        </p:spPr>
        <p:txBody>
          <a:bodyPr>
            <a:noAutofit/>
          </a:bodyPr>
          <a:lstStyle/>
          <a:p>
            <a:r>
              <a:rPr lang="en-US" sz="5400" b="1" dirty="0">
                <a:solidFill>
                  <a:srgbClr val="740000"/>
                </a:solidFill>
              </a:rPr>
              <a:t>FAQs</a:t>
            </a:r>
          </a:p>
        </p:txBody>
      </p:sp>
      <p:sp>
        <p:nvSpPr>
          <p:cNvPr id="6" name="Content Placeholder 5"/>
          <p:cNvSpPr>
            <a:spLocks noGrp="1"/>
          </p:cNvSpPr>
          <p:nvPr>
            <p:ph idx="1"/>
          </p:nvPr>
        </p:nvSpPr>
        <p:spPr>
          <a:xfrm>
            <a:off x="465513" y="1571105"/>
            <a:ext cx="11463251" cy="4555059"/>
          </a:xfrm>
        </p:spPr>
        <p:txBody>
          <a:bodyPr>
            <a:normAutofit lnSpcReduction="10000"/>
          </a:bodyPr>
          <a:lstStyle/>
          <a:p>
            <a:r>
              <a:rPr lang="en-US" sz="2400" i="1" dirty="0"/>
              <a:t>Where’s the tool kit?		</a:t>
            </a:r>
            <a:r>
              <a:rPr lang="en-US" sz="2400" dirty="0">
                <a:solidFill>
                  <a:srgbClr val="0070C0"/>
                </a:solidFill>
              </a:rPr>
              <a:t>On your state’s website </a:t>
            </a:r>
          </a:p>
          <a:p>
            <a:r>
              <a:rPr lang="en-US" sz="2400" i="1" dirty="0"/>
              <a:t>Enter more than one category?</a:t>
            </a:r>
            <a:r>
              <a:rPr lang="en-US" sz="2400" dirty="0"/>
              <a:t>			</a:t>
            </a:r>
            <a:r>
              <a:rPr lang="en-US" sz="2400" dirty="0">
                <a:solidFill>
                  <a:srgbClr val="0070C0"/>
                </a:solidFill>
              </a:rPr>
              <a:t>Yes</a:t>
            </a:r>
          </a:p>
          <a:p>
            <a:r>
              <a:rPr lang="en-US" sz="2400" i="1" dirty="0"/>
              <a:t>Enter more than piece in a category?</a:t>
            </a:r>
            <a:r>
              <a:rPr lang="en-US" sz="2400" dirty="0"/>
              <a:t>		</a:t>
            </a:r>
            <a:r>
              <a:rPr lang="en-US" sz="2400" dirty="0">
                <a:solidFill>
                  <a:srgbClr val="0070C0"/>
                </a:solidFill>
              </a:rPr>
              <a:t>Yes</a:t>
            </a:r>
          </a:p>
          <a:p>
            <a:r>
              <a:rPr lang="en-US" sz="2400" i="1" dirty="0"/>
              <a:t>Multiple students or groups?</a:t>
            </a:r>
            <a:r>
              <a:rPr lang="en-US" sz="2400" dirty="0"/>
              <a:t>	</a:t>
            </a:r>
            <a:r>
              <a:rPr lang="en-US" sz="2400" dirty="0">
                <a:solidFill>
                  <a:srgbClr val="0070C0"/>
                </a:solidFill>
              </a:rPr>
              <a:t>Yes, but only one student is named as the 							participant/owner of the artwork.    </a:t>
            </a:r>
          </a:p>
          <a:p>
            <a:r>
              <a:rPr lang="en-US" sz="2400" i="1" dirty="0"/>
              <a:t>8 digit PTA ID?  	</a:t>
            </a:r>
            <a:r>
              <a:rPr lang="en-US" sz="2400" dirty="0">
                <a:solidFill>
                  <a:srgbClr val="0070C0"/>
                </a:solidFill>
              </a:rPr>
              <a:t>Unique number assigned to each PTA unit, helps identify 					units with same name, President, Treasurer or your state PTA office 			will have it. </a:t>
            </a:r>
          </a:p>
          <a:p>
            <a:r>
              <a:rPr lang="en-US" sz="2400" i="1" dirty="0"/>
              <a:t>Unit in Good Standing?</a:t>
            </a:r>
            <a:r>
              <a:rPr lang="en-US" sz="2400" dirty="0">
                <a:solidFill>
                  <a:srgbClr val="0070C0"/>
                </a:solidFill>
              </a:rPr>
              <a:t>  	Requirements that units must meet in order to participate</a:t>
            </a:r>
          </a:p>
          <a:p>
            <a:r>
              <a:rPr lang="en-US" sz="2400" i="1" dirty="0"/>
              <a:t>Bilingual resources?		</a:t>
            </a:r>
            <a:r>
              <a:rPr lang="en-US" sz="2400" dirty="0">
                <a:solidFill>
                  <a:schemeClr val="accent1">
                    <a:lumMod val="75000"/>
                  </a:schemeClr>
                </a:solidFill>
              </a:rPr>
              <a:t>Resources are available in Spanish</a:t>
            </a:r>
          </a:p>
          <a:p>
            <a:r>
              <a:rPr lang="en-US" sz="2400" i="1" dirty="0"/>
              <a:t>Details for Special Artists?	</a:t>
            </a:r>
            <a:r>
              <a:rPr lang="en-US" sz="2400" dirty="0">
                <a:solidFill>
                  <a:schemeClr val="accent1">
                    <a:lumMod val="75000"/>
                  </a:schemeClr>
                </a:solidFill>
              </a:rPr>
              <a:t>Information is available in the guidelines </a:t>
            </a:r>
          </a:p>
          <a:p>
            <a:pPr marL="0" indent="0">
              <a:buNone/>
            </a:pPr>
            <a:endParaRPr lang="en-US" sz="2400" dirty="0"/>
          </a:p>
          <a:p>
            <a:endParaRPr lang="en-US" sz="2400" dirty="0">
              <a:solidFill>
                <a:srgbClr val="0070C0"/>
              </a:solidFill>
            </a:endParaRPr>
          </a:p>
          <a:p>
            <a:pPr marL="0" indent="0">
              <a:buNone/>
            </a:pPr>
            <a:endParaRPr lang="en-US" sz="2400" dirty="0"/>
          </a:p>
        </p:txBody>
      </p:sp>
    </p:spTree>
    <p:extLst>
      <p:ext uri="{BB962C8B-B14F-4D97-AF65-F5344CB8AC3E}">
        <p14:creationId xmlns:p14="http://schemas.microsoft.com/office/powerpoint/2010/main" val="2620471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981200" y="1600201"/>
            <a:ext cx="4038600" cy="4525963"/>
          </a:xfrm>
          <a:prstGeom prst="rect">
            <a:avLst/>
          </a:prstGeom>
        </p:spPr>
        <p:txBody>
          <a:bodyPr/>
          <a:lstStyle/>
          <a:p>
            <a:endParaRPr lang="en-US"/>
          </a:p>
        </p:txBody>
      </p:sp>
      <p:sp>
        <p:nvSpPr>
          <p:cNvPr id="4" name="Content Placeholder 3"/>
          <p:cNvSpPr>
            <a:spLocks noGrp="1"/>
          </p:cNvSpPr>
          <p:nvPr>
            <p:ph sz="half" idx="4294967295"/>
          </p:nvPr>
        </p:nvSpPr>
        <p:spPr>
          <a:xfrm>
            <a:off x="6172200" y="1600201"/>
            <a:ext cx="5141422" cy="4525963"/>
          </a:xfrm>
          <a:prstGeom prst="rect">
            <a:avLst/>
          </a:prstGeom>
        </p:spPr>
        <p:txBody>
          <a:bodyPr/>
          <a:lstStyle/>
          <a:p>
            <a:r>
              <a:rPr lang="en-US" dirty="0"/>
              <a:t>You did it!</a:t>
            </a:r>
          </a:p>
          <a:p>
            <a:r>
              <a:rPr lang="en-US" dirty="0"/>
              <a:t>Now relax and enjoy the holidays.</a:t>
            </a:r>
          </a:p>
          <a:p>
            <a:r>
              <a:rPr lang="en-US" dirty="0"/>
              <a:t>Watch for results to be announced</a:t>
            </a:r>
          </a:p>
          <a:p>
            <a:endParaRPr lang="en-US" dirty="0"/>
          </a:p>
        </p:txBody>
      </p:sp>
      <p:pic>
        <p:nvPicPr>
          <p:cNvPr id="15365" name="Picture 5" descr="C:\Users\srupert\AppData\Local\Microsoft\Windows\Temporary Internet Files\Content.IE5\IEOUTJYC\beach_chair_umbrella_1600_clr_867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76200"/>
            <a:ext cx="6429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204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899795" y="2057399"/>
            <a:ext cx="10392410" cy="4584469"/>
          </a:xfrm>
          <a:prstGeom prst="rect">
            <a:avLst/>
          </a:prstGeom>
        </p:spPr>
      </p:pic>
      <p:sp>
        <p:nvSpPr>
          <p:cNvPr id="3" name="Title 2"/>
          <p:cNvSpPr>
            <a:spLocks noGrp="1"/>
          </p:cNvSpPr>
          <p:nvPr>
            <p:ph type="title"/>
          </p:nvPr>
        </p:nvSpPr>
        <p:spPr>
          <a:xfrm>
            <a:off x="839788" y="-1"/>
            <a:ext cx="3932237" cy="2552007"/>
          </a:xfrm>
        </p:spPr>
        <p:txBody>
          <a:bodyPr>
            <a:noAutofit/>
          </a:bodyPr>
          <a:lstStyle/>
          <a:p>
            <a:br>
              <a:rPr lang="en-US" sz="4800" b="1" dirty="0"/>
            </a:br>
            <a:br>
              <a:rPr lang="en-US" sz="4800" b="1" dirty="0"/>
            </a:br>
            <a:r>
              <a:rPr lang="en-US" sz="4800" b="1" dirty="0"/>
              <a:t>Grant Opportunity </a:t>
            </a:r>
            <a:br>
              <a:rPr lang="en-US" sz="4800" b="1" dirty="0"/>
            </a:br>
            <a:endParaRPr lang="en-US" sz="4800" dirty="0"/>
          </a:p>
        </p:txBody>
      </p:sp>
      <p:sp>
        <p:nvSpPr>
          <p:cNvPr id="4" name="Content Placeholder 3"/>
          <p:cNvSpPr>
            <a:spLocks noGrp="1"/>
          </p:cNvSpPr>
          <p:nvPr>
            <p:ph idx="1"/>
          </p:nvPr>
        </p:nvSpPr>
        <p:spPr/>
        <p:txBody>
          <a:bodyPr/>
          <a:lstStyle/>
          <a:p>
            <a:pPr marL="0" indent="0">
              <a:buNone/>
            </a:pPr>
            <a:r>
              <a:rPr lang="en-US" b="1" dirty="0"/>
              <a:t>Apply by Saturday, June 30, 2018.</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168617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5400" b="1" dirty="0"/>
              <a:t>Let’s Brainstorm!</a:t>
            </a:r>
            <a:br>
              <a:rPr lang="en-US" sz="5400" b="1" dirty="0"/>
            </a:br>
            <a:endParaRPr lang="en-US" b="1" dirty="0"/>
          </a:p>
        </p:txBody>
      </p:sp>
      <p:pic>
        <p:nvPicPr>
          <p:cNvPr id="10" name="Content Placeholder 9" descr="SoteloInk - Brainstorming Boar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14301"/>
            <a:ext cx="3019425" cy="1703125"/>
          </a:xfrm>
        </p:spPr>
      </p:pic>
      <p:sp>
        <p:nvSpPr>
          <p:cNvPr id="9" name="Content Placeholder 8"/>
          <p:cNvSpPr>
            <a:spLocks noGrp="1"/>
          </p:cNvSpPr>
          <p:nvPr>
            <p:ph sz="half" idx="2"/>
          </p:nvPr>
        </p:nvSpPr>
        <p:spPr>
          <a:xfrm>
            <a:off x="3286125" y="2495550"/>
            <a:ext cx="8067674" cy="3681412"/>
          </a:xfrm>
        </p:spPr>
        <p:txBody>
          <a:bodyPr/>
          <a:lstStyle/>
          <a:p>
            <a:r>
              <a:rPr lang="en-US" dirty="0"/>
              <a:t>Promotion</a:t>
            </a:r>
          </a:p>
          <a:p>
            <a:r>
              <a:rPr lang="en-US" dirty="0"/>
              <a:t>Parent engagement</a:t>
            </a:r>
          </a:p>
          <a:p>
            <a:r>
              <a:rPr lang="en-US" dirty="0"/>
              <a:t>Student participation</a:t>
            </a:r>
          </a:p>
          <a:p>
            <a:r>
              <a:rPr lang="en-US" dirty="0"/>
              <a:t>Unit participation </a:t>
            </a:r>
          </a:p>
          <a:p>
            <a:r>
              <a:rPr lang="en-US" dirty="0"/>
              <a:t>Recognition</a:t>
            </a:r>
          </a:p>
          <a:p>
            <a:pPr marL="0" indent="0">
              <a:buNone/>
            </a:pPr>
            <a:endParaRPr lang="en-US" dirty="0"/>
          </a:p>
          <a:p>
            <a:endParaRPr lang="en-US" dirty="0"/>
          </a:p>
        </p:txBody>
      </p:sp>
    </p:spTree>
    <p:extLst>
      <p:ext uri="{BB962C8B-B14F-4D97-AF65-F5344CB8AC3E}">
        <p14:creationId xmlns:p14="http://schemas.microsoft.com/office/powerpoint/2010/main" val="2847756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76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C:\Users\srupert\AppData\Local\Microsoft\Windows\Temporary Internet Files\Content.IE5\4BGRAGBH\thank-you-smiley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848" y="803049"/>
            <a:ext cx="2678311"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6EBA33F-E215-AC4C-888F-DBF25E4E8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72" y="4006955"/>
            <a:ext cx="3026663" cy="1347178"/>
          </a:xfrm>
          <a:prstGeom prst="rect">
            <a:avLst/>
          </a:prstGeom>
        </p:spPr>
      </p:pic>
      <p:sp>
        <p:nvSpPr>
          <p:cNvPr id="3" name="Content Placeholder 2"/>
          <p:cNvSpPr>
            <a:spLocks noGrp="1"/>
          </p:cNvSpPr>
          <p:nvPr>
            <p:ph idx="4294967295"/>
          </p:nvPr>
        </p:nvSpPr>
        <p:spPr>
          <a:xfrm>
            <a:off x="5116880" y="2438400"/>
            <a:ext cx="6422848" cy="3785419"/>
          </a:xfrm>
          <a:prstGeom prst="rect">
            <a:avLst/>
          </a:prstGeom>
        </p:spPr>
        <p:txBody>
          <a:bodyPr>
            <a:normAutofit/>
          </a:bodyPr>
          <a:lstStyle/>
          <a:p>
            <a:pPr marL="0" indent="0">
              <a:buNone/>
            </a:pPr>
            <a:r>
              <a:rPr lang="en-US" sz="2000" b="1" i="1"/>
              <a:t>Thank you </a:t>
            </a:r>
            <a:r>
              <a:rPr lang="en-US" sz="2000" i="1"/>
              <a:t>for spending the weekend with us and for all you do to help our children succeed. </a:t>
            </a:r>
          </a:p>
        </p:txBody>
      </p:sp>
    </p:spTree>
    <p:extLst>
      <p:ext uri="{BB962C8B-B14F-4D97-AF65-F5344CB8AC3E}">
        <p14:creationId xmlns:p14="http://schemas.microsoft.com/office/powerpoint/2010/main" val="395732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br>
              <a:rPr lang="en-US" dirty="0"/>
            </a:br>
            <a:endParaRPr lang="en-US" dirty="0"/>
          </a:p>
        </p:txBody>
      </p:sp>
      <p:sp>
        <p:nvSpPr>
          <p:cNvPr id="5" name="Content Placeholder 4"/>
          <p:cNvSpPr>
            <a:spLocks noGrp="1"/>
          </p:cNvSpPr>
          <p:nvPr>
            <p:ph sz="half" idx="1"/>
          </p:nvPr>
        </p:nvSpPr>
        <p:spPr>
          <a:xfrm>
            <a:off x="3000895" y="2055812"/>
            <a:ext cx="7132320" cy="4070352"/>
          </a:xfrm>
        </p:spPr>
        <p:txBody>
          <a:bodyPr rtlCol="0">
            <a:normAutofit/>
          </a:bodyPr>
          <a:lstStyle/>
          <a:p>
            <a:pPr>
              <a:defRPr/>
            </a:pPr>
            <a:r>
              <a:rPr lang="en-US" dirty="0"/>
              <a:t>Started in 1969</a:t>
            </a:r>
          </a:p>
          <a:p>
            <a:pPr>
              <a:defRPr/>
            </a:pPr>
            <a:r>
              <a:rPr lang="en-US" dirty="0"/>
              <a:t>Mary Lou Anderson</a:t>
            </a:r>
          </a:p>
          <a:p>
            <a:pPr>
              <a:defRPr/>
            </a:pPr>
            <a:r>
              <a:rPr lang="en-US" dirty="0"/>
              <a:t>Explore their talents &amp; express themselves</a:t>
            </a:r>
          </a:p>
          <a:p>
            <a:pPr>
              <a:defRPr/>
            </a:pPr>
            <a:r>
              <a:rPr lang="en-US" dirty="0"/>
              <a:t>10 million &lt; participants</a:t>
            </a:r>
          </a:p>
          <a:p>
            <a:pPr>
              <a:defRPr/>
            </a:pPr>
            <a:r>
              <a:rPr lang="en-US" dirty="0"/>
              <a:t>Not a </a:t>
            </a:r>
            <a:r>
              <a:rPr lang="en-US" i="1" dirty="0"/>
              <a:t>contest</a:t>
            </a:r>
          </a:p>
          <a:p>
            <a:pPr>
              <a:defRPr/>
            </a:pPr>
            <a:r>
              <a:rPr lang="en-US" dirty="0"/>
              <a:t>Theme</a:t>
            </a:r>
          </a:p>
          <a:p>
            <a:pPr>
              <a:defRPr/>
            </a:pPr>
            <a:r>
              <a:rPr lang="en-US" dirty="0"/>
              <a:t>6 art areas</a:t>
            </a:r>
          </a:p>
          <a:p>
            <a:pPr>
              <a:defRPr/>
            </a:pPr>
            <a:r>
              <a:rPr lang="en-US" dirty="0"/>
              <a:t>Pre K thru 12 grade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66" y="1"/>
            <a:ext cx="10773141" cy="1905000"/>
          </a:xfrm>
          <a:prstGeom prst="rect">
            <a:avLst/>
          </a:prstGeom>
        </p:spPr>
      </p:pic>
      <p:sp>
        <p:nvSpPr>
          <p:cNvPr id="7" name="Content Placeholder 6"/>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86536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966" y="4433952"/>
            <a:ext cx="2729347" cy="239953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964" y="2555371"/>
            <a:ext cx="2310937" cy="2066086"/>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349" y="158263"/>
            <a:ext cx="2209800" cy="217376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5607" y="158263"/>
            <a:ext cx="2044339" cy="2050560"/>
          </a:xfrm>
          <a:prstGeom prst="rect">
            <a:avLst/>
          </a:prstGeom>
        </p:spPr>
      </p:pic>
      <p:pic>
        <p:nvPicPr>
          <p:cNvPr id="6" name="Content Placeholder 5"/>
          <p:cNvPicPr>
            <a:picLocks noGrp="1" noChangeAspect="1"/>
          </p:cNvPicPr>
          <p:nvPr>
            <p:ph idx="4294967295"/>
          </p:nvPr>
        </p:nvPicPr>
        <p:blipFill>
          <a:blip r:embed="rId7" cstate="print">
            <a:extLst>
              <a:ext uri="{28A0092B-C50C-407E-A947-70E740481C1C}">
                <a14:useLocalDpi xmlns:a14="http://schemas.microsoft.com/office/drawing/2010/main" val="0"/>
              </a:ext>
            </a:extLst>
          </a:blip>
          <a:stretch>
            <a:fillRect/>
          </a:stretch>
        </p:blipFill>
        <p:spPr>
          <a:xfrm>
            <a:off x="6858000" y="2487858"/>
            <a:ext cx="2133600" cy="2133600"/>
          </a:xfrm>
        </p:spPr>
      </p:pic>
      <p:sp>
        <p:nvSpPr>
          <p:cNvPr id="19" name="TextBox 18"/>
          <p:cNvSpPr txBox="1"/>
          <p:nvPr/>
        </p:nvSpPr>
        <p:spPr>
          <a:xfrm>
            <a:off x="4343400" y="533401"/>
            <a:ext cx="3581400" cy="1846659"/>
          </a:xfrm>
          <a:prstGeom prst="rect">
            <a:avLst/>
          </a:prstGeom>
          <a:noFill/>
        </p:spPr>
        <p:txBody>
          <a:bodyPr wrap="square" rtlCol="0">
            <a:spAutoFit/>
          </a:bodyPr>
          <a:lstStyle/>
          <a:p>
            <a:pPr algn="ctr"/>
            <a:r>
              <a:rPr lang="en-US" sz="2400" b="1" dirty="0"/>
              <a:t>Divisions</a:t>
            </a:r>
          </a:p>
          <a:p>
            <a:r>
              <a:rPr lang="en-US" b="1" dirty="0"/>
              <a:t>Primary:               Pre K – 2</a:t>
            </a:r>
            <a:r>
              <a:rPr lang="en-US" b="1" baseline="30000" dirty="0"/>
              <a:t>nd</a:t>
            </a:r>
            <a:r>
              <a:rPr lang="en-US" b="1" dirty="0"/>
              <a:t> grades</a:t>
            </a:r>
          </a:p>
          <a:p>
            <a:r>
              <a:rPr lang="en-US" b="1" dirty="0"/>
              <a:t>Intermediate:      3</a:t>
            </a:r>
            <a:r>
              <a:rPr lang="en-US" b="1" baseline="30000" dirty="0"/>
              <a:t>rd</a:t>
            </a:r>
            <a:r>
              <a:rPr lang="en-US" b="1" dirty="0"/>
              <a:t> – 5</a:t>
            </a:r>
            <a:r>
              <a:rPr lang="en-US" b="1" baseline="30000" dirty="0"/>
              <a:t>th</a:t>
            </a:r>
            <a:r>
              <a:rPr lang="en-US" b="1" dirty="0"/>
              <a:t> grades</a:t>
            </a:r>
          </a:p>
          <a:p>
            <a:r>
              <a:rPr lang="en-US" b="1" dirty="0"/>
              <a:t>Middle School:    6</a:t>
            </a:r>
            <a:r>
              <a:rPr lang="en-US" b="1" baseline="30000" dirty="0"/>
              <a:t>th</a:t>
            </a:r>
            <a:r>
              <a:rPr lang="en-US" b="1" dirty="0"/>
              <a:t> – 8</a:t>
            </a:r>
            <a:r>
              <a:rPr lang="en-US" b="1" baseline="30000" dirty="0"/>
              <a:t>th</a:t>
            </a:r>
            <a:r>
              <a:rPr lang="en-US" b="1" dirty="0"/>
              <a:t> grades</a:t>
            </a:r>
          </a:p>
          <a:p>
            <a:r>
              <a:rPr lang="en-US" b="1" dirty="0"/>
              <a:t>High School:        9</a:t>
            </a:r>
            <a:r>
              <a:rPr lang="en-US" b="1" baseline="30000" dirty="0"/>
              <a:t>th</a:t>
            </a:r>
            <a:r>
              <a:rPr lang="en-US" b="1" dirty="0"/>
              <a:t> – 12</a:t>
            </a:r>
            <a:r>
              <a:rPr lang="en-US" b="1" baseline="30000" dirty="0"/>
              <a:t>th</a:t>
            </a:r>
            <a:r>
              <a:rPr lang="en-US" b="1" dirty="0"/>
              <a:t> grades </a:t>
            </a:r>
          </a:p>
          <a:p>
            <a:r>
              <a:rPr lang="en-US" b="1" dirty="0"/>
              <a:t>Special Artist:      Pre K – 12</a:t>
            </a:r>
            <a:r>
              <a:rPr lang="en-US" b="1" baseline="30000" dirty="0"/>
              <a:t>th</a:t>
            </a:r>
            <a:r>
              <a:rPr lang="en-US" b="1" dirty="0"/>
              <a:t> grades</a:t>
            </a:r>
          </a:p>
        </p:txBody>
      </p:sp>
      <p:sp>
        <p:nvSpPr>
          <p:cNvPr id="20" name="TextBox 19"/>
          <p:cNvSpPr txBox="1"/>
          <p:nvPr/>
        </p:nvSpPr>
        <p:spPr>
          <a:xfrm>
            <a:off x="1392349" y="802014"/>
            <a:ext cx="2209800" cy="830997"/>
          </a:xfrm>
          <a:prstGeom prst="rect">
            <a:avLst/>
          </a:prstGeom>
          <a:noFill/>
        </p:spPr>
        <p:txBody>
          <a:bodyPr wrap="square" rtlCol="0">
            <a:spAutoFit/>
          </a:bodyPr>
          <a:lstStyle/>
          <a:p>
            <a:pPr algn="ctr"/>
            <a:r>
              <a:rPr lang="en-US" sz="2400" b="1" dirty="0"/>
              <a:t>Film </a:t>
            </a:r>
          </a:p>
          <a:p>
            <a:pPr algn="ctr"/>
            <a:r>
              <a:rPr lang="en-US" sz="2400" b="1" dirty="0"/>
              <a:t>Production</a:t>
            </a:r>
          </a:p>
        </p:txBody>
      </p:sp>
      <p:sp>
        <p:nvSpPr>
          <p:cNvPr id="22" name="TextBox 21"/>
          <p:cNvSpPr txBox="1"/>
          <p:nvPr/>
        </p:nvSpPr>
        <p:spPr>
          <a:xfrm>
            <a:off x="8610600" y="1013008"/>
            <a:ext cx="1825546" cy="830997"/>
          </a:xfrm>
          <a:prstGeom prst="rect">
            <a:avLst/>
          </a:prstGeom>
          <a:noFill/>
        </p:spPr>
        <p:txBody>
          <a:bodyPr wrap="square" rtlCol="0">
            <a:spAutoFit/>
          </a:bodyPr>
          <a:lstStyle/>
          <a:p>
            <a:r>
              <a:rPr lang="en-US" sz="2400" b="1" dirty="0"/>
              <a:t>Photography </a:t>
            </a:r>
          </a:p>
          <a:p>
            <a:endParaRPr lang="en-US" sz="2400" dirty="0"/>
          </a:p>
        </p:txBody>
      </p:sp>
      <p:sp>
        <p:nvSpPr>
          <p:cNvPr id="23" name="TextBox 22"/>
          <p:cNvSpPr txBox="1"/>
          <p:nvPr/>
        </p:nvSpPr>
        <p:spPr>
          <a:xfrm>
            <a:off x="3771928" y="3277398"/>
            <a:ext cx="1679448" cy="461665"/>
          </a:xfrm>
          <a:prstGeom prst="rect">
            <a:avLst/>
          </a:prstGeom>
          <a:noFill/>
        </p:spPr>
        <p:txBody>
          <a:bodyPr wrap="square" rtlCol="0">
            <a:spAutoFit/>
          </a:bodyPr>
          <a:lstStyle/>
          <a:p>
            <a:r>
              <a:rPr lang="en-US" sz="2400" b="1" dirty="0"/>
              <a:t>Literature</a:t>
            </a:r>
            <a:r>
              <a:rPr lang="en-US" dirty="0"/>
              <a:t> </a:t>
            </a:r>
          </a:p>
        </p:txBody>
      </p:sp>
      <p:sp>
        <p:nvSpPr>
          <p:cNvPr id="24" name="TextBox 23"/>
          <p:cNvSpPr txBox="1"/>
          <p:nvPr/>
        </p:nvSpPr>
        <p:spPr>
          <a:xfrm>
            <a:off x="6964594" y="3024693"/>
            <a:ext cx="2589713" cy="830997"/>
          </a:xfrm>
          <a:prstGeom prst="rect">
            <a:avLst/>
          </a:prstGeom>
          <a:noFill/>
        </p:spPr>
        <p:txBody>
          <a:bodyPr wrap="square" rtlCol="0">
            <a:spAutoFit/>
          </a:bodyPr>
          <a:lstStyle/>
          <a:p>
            <a:r>
              <a:rPr lang="en-US" sz="2400" b="1" dirty="0"/>
              <a:t>Dance Choreography </a:t>
            </a:r>
          </a:p>
        </p:txBody>
      </p:sp>
      <p:sp>
        <p:nvSpPr>
          <p:cNvPr id="25" name="TextBox 24"/>
          <p:cNvSpPr txBox="1"/>
          <p:nvPr/>
        </p:nvSpPr>
        <p:spPr>
          <a:xfrm>
            <a:off x="1790728" y="5298941"/>
            <a:ext cx="1981200" cy="830997"/>
          </a:xfrm>
          <a:prstGeom prst="rect">
            <a:avLst/>
          </a:prstGeom>
          <a:noFill/>
        </p:spPr>
        <p:txBody>
          <a:bodyPr wrap="square" rtlCol="0">
            <a:spAutoFit/>
          </a:bodyPr>
          <a:lstStyle/>
          <a:p>
            <a:r>
              <a:rPr lang="en-US" sz="2400" b="1" dirty="0"/>
              <a:t>Music Composition </a:t>
            </a:r>
          </a:p>
        </p:txBody>
      </p:sp>
      <p:sp>
        <p:nvSpPr>
          <p:cNvPr id="27" name="TextBox 26"/>
          <p:cNvSpPr txBox="1"/>
          <p:nvPr/>
        </p:nvSpPr>
        <p:spPr>
          <a:xfrm>
            <a:off x="4876800" y="4800600"/>
            <a:ext cx="2743200" cy="1569660"/>
          </a:xfrm>
          <a:prstGeom prst="rect">
            <a:avLst/>
          </a:prstGeom>
          <a:noFill/>
        </p:spPr>
        <p:txBody>
          <a:bodyPr wrap="square" rtlCol="0">
            <a:spAutoFit/>
          </a:bodyPr>
          <a:lstStyle/>
          <a:p>
            <a:pPr algn="ctr"/>
            <a:r>
              <a:rPr lang="en-US" sz="2400" dirty="0"/>
              <a:t>You can select which Art Categories you want to offer.  </a:t>
            </a:r>
          </a:p>
          <a:p>
            <a:pPr algn="ctr"/>
            <a:r>
              <a:rPr lang="en-US" sz="2400" dirty="0"/>
              <a:t>One or All!</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8487" y="4621457"/>
            <a:ext cx="2360815" cy="2236543"/>
          </a:xfrm>
          <a:prstGeom prst="rect">
            <a:avLst/>
          </a:prstGeom>
        </p:spPr>
      </p:pic>
      <p:sp>
        <p:nvSpPr>
          <p:cNvPr id="26" name="TextBox 25"/>
          <p:cNvSpPr txBox="1"/>
          <p:nvPr/>
        </p:nvSpPr>
        <p:spPr>
          <a:xfrm>
            <a:off x="9554306" y="5378336"/>
            <a:ext cx="1185738" cy="830997"/>
          </a:xfrm>
          <a:prstGeom prst="rect">
            <a:avLst/>
          </a:prstGeom>
          <a:noFill/>
        </p:spPr>
        <p:txBody>
          <a:bodyPr wrap="square" rtlCol="0">
            <a:spAutoFit/>
          </a:bodyPr>
          <a:lstStyle/>
          <a:p>
            <a:r>
              <a:rPr lang="en-US" sz="2400" b="1" dirty="0"/>
              <a:t>Visual Arts </a:t>
            </a:r>
          </a:p>
        </p:txBody>
      </p:sp>
    </p:spTree>
    <p:extLst>
      <p:ext uri="{BB962C8B-B14F-4D97-AF65-F5344CB8AC3E}">
        <p14:creationId xmlns:p14="http://schemas.microsoft.com/office/powerpoint/2010/main" val="92724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2" y="457200"/>
            <a:ext cx="4555894" cy="1600200"/>
          </a:xfrm>
        </p:spPr>
        <p:txBody>
          <a:bodyPr>
            <a:normAutofit fontScale="90000"/>
          </a:bodyPr>
          <a:lstStyle/>
          <a:p>
            <a:r>
              <a:rPr lang="en-US" sz="4900" b="1" dirty="0">
                <a:latin typeface="+mn-lt"/>
              </a:rPr>
              <a:t>Recognition Opportunities </a:t>
            </a:r>
            <a:br>
              <a:rPr lang="en-US" sz="4400" b="1" dirty="0"/>
            </a:br>
            <a:r>
              <a:rPr lang="en-US" sz="3600" b="1" dirty="0"/>
              <a:t>Beyond the Local Level </a:t>
            </a:r>
          </a:p>
        </p:txBody>
      </p:sp>
      <p:sp>
        <p:nvSpPr>
          <p:cNvPr id="3" name="Content Placeholder 2"/>
          <p:cNvSpPr>
            <a:spLocks noGrp="1"/>
          </p:cNvSpPr>
          <p:nvPr>
            <p:ph idx="1"/>
          </p:nvPr>
        </p:nvSpPr>
        <p:spPr>
          <a:xfrm>
            <a:off x="4981903" y="243840"/>
            <a:ext cx="7088177" cy="6614160"/>
          </a:xfrm>
        </p:spPr>
        <p:txBody>
          <a:bodyPr>
            <a:normAutofit/>
          </a:bodyPr>
          <a:lstStyle/>
          <a:p>
            <a:pPr marL="0" indent="0">
              <a:buNone/>
            </a:pPr>
            <a:r>
              <a:rPr lang="en-US" sz="4400" b="1" dirty="0"/>
              <a:t>State Round </a:t>
            </a:r>
            <a:r>
              <a:rPr lang="en-US" sz="2800" dirty="0"/>
              <a:t>Check out your state’s website for details on what the next level of advancement is, guidelines &amp; deadlines.  </a:t>
            </a:r>
          </a:p>
          <a:p>
            <a:pPr marL="0" indent="0">
              <a:buNone/>
            </a:pPr>
            <a:r>
              <a:rPr lang="en-US" sz="4400" b="1" dirty="0"/>
              <a:t>National Awards &amp; Events </a:t>
            </a:r>
          </a:p>
          <a:p>
            <a:r>
              <a:rPr lang="en-US" sz="2800" dirty="0"/>
              <a:t>Every state association may submit                     1 entry/division/category</a:t>
            </a:r>
          </a:p>
          <a:p>
            <a:r>
              <a:rPr lang="en-US" sz="2800" dirty="0"/>
              <a:t>Deadline March 1</a:t>
            </a:r>
            <a:r>
              <a:rPr lang="en-US" sz="2800" baseline="30000" dirty="0"/>
              <a:t>st</a:t>
            </a:r>
            <a:r>
              <a:rPr lang="en-US" sz="2800" dirty="0"/>
              <a:t> </a:t>
            </a:r>
          </a:p>
          <a:p>
            <a:r>
              <a:rPr lang="en-US" sz="2800" dirty="0"/>
              <a:t>Awards 1 Outstanding Interpretation in each category,     3 Awards of Excellence and 5 Awards of Merit/division/category  </a:t>
            </a:r>
          </a:p>
          <a:p>
            <a:r>
              <a:rPr lang="en-US" sz="2800" dirty="0"/>
              <a:t>Awards Announcement May 1</a:t>
            </a:r>
            <a:r>
              <a:rPr lang="en-US" sz="2800" baseline="30000" dirty="0"/>
              <a:t>st</a:t>
            </a:r>
            <a:endParaRPr lang="en-US" sz="2800" dirty="0"/>
          </a:p>
          <a:p>
            <a:pPr marL="0" indent="0">
              <a:buNone/>
            </a:pPr>
            <a:r>
              <a:rPr lang="en-US" sz="2800" dirty="0"/>
              <a:t>   PTA.org/Reflections and on your state website             </a:t>
            </a:r>
          </a:p>
          <a:p>
            <a:pPr marL="0" indent="0">
              <a:buNone/>
            </a:pPr>
            <a:endParaRPr lang="en-US" sz="4400" b="1" dirty="0"/>
          </a:p>
        </p:txBody>
      </p:sp>
      <p:sp>
        <p:nvSpPr>
          <p:cNvPr id="4" name="Text Placeholder 3"/>
          <p:cNvSpPr>
            <a:spLocks noGrp="1"/>
          </p:cNvSpPr>
          <p:nvPr>
            <p:ph type="body" sz="half" idx="2"/>
          </p:nvPr>
        </p:nvSpPr>
        <p:spPr>
          <a:xfrm>
            <a:off x="457200" y="2388434"/>
            <a:ext cx="4314825" cy="4347646"/>
          </a:xfrm>
        </p:spPr>
        <p:txBody>
          <a:bodyPr>
            <a:normAutofit/>
          </a:bodyPr>
          <a:lstStyle/>
          <a:p>
            <a:endParaRPr lang="en-US" sz="2000" b="1" dirty="0">
              <a:solidFill>
                <a:srgbClr val="800000"/>
              </a:solidFill>
            </a:endParaRPr>
          </a:p>
          <a:p>
            <a:endParaRPr lang="en-US" sz="2000" b="1" dirty="0">
              <a:solidFill>
                <a:srgbClr val="800000"/>
              </a:solidFill>
            </a:endParaRPr>
          </a:p>
          <a:p>
            <a:endParaRPr lang="en-US" sz="2000" b="1" dirty="0">
              <a:solidFill>
                <a:srgbClr val="800000"/>
              </a:solidFill>
            </a:endParaRPr>
          </a:p>
          <a:p>
            <a:endParaRPr lang="en-US" sz="2000" b="1" dirty="0">
              <a:solidFill>
                <a:srgbClr val="800000"/>
              </a:solidFill>
            </a:endParaRPr>
          </a:p>
          <a:p>
            <a:endParaRPr lang="en-US" sz="2000" b="1" dirty="0">
              <a:solidFill>
                <a:srgbClr val="800000"/>
              </a:solidFill>
            </a:endParaRPr>
          </a:p>
          <a:p>
            <a:endParaRPr lang="en-US" sz="2000" b="1" dirty="0">
              <a:solidFill>
                <a:srgbClr val="800000"/>
              </a:solidFill>
            </a:endParaRPr>
          </a:p>
          <a:p>
            <a:r>
              <a:rPr lang="en-US" sz="2000" b="1" dirty="0">
                <a:solidFill>
                  <a:srgbClr val="800000"/>
                </a:solidFill>
              </a:rPr>
              <a:t>National Awards Celebration</a:t>
            </a:r>
            <a:br>
              <a:rPr lang="en-US" sz="1800" b="1" dirty="0"/>
            </a:br>
            <a:r>
              <a:rPr lang="en-US" b="1" dirty="0"/>
              <a:t>June </a:t>
            </a:r>
            <a:br>
              <a:rPr lang="en-US" b="1" dirty="0"/>
            </a:br>
            <a:r>
              <a:rPr lang="en-US" b="1" dirty="0"/>
              <a:t>Annual National PTA Convention </a:t>
            </a:r>
            <a:br>
              <a:rPr lang="en-US" b="1" dirty="0"/>
            </a:br>
            <a:br>
              <a:rPr lang="en-US" sz="1200" b="1" dirty="0"/>
            </a:br>
            <a:r>
              <a:rPr lang="en-US" sz="2000" b="1" dirty="0">
                <a:solidFill>
                  <a:srgbClr val="800000"/>
                </a:solidFill>
              </a:rPr>
              <a:t>National Art Exhibit Opening</a:t>
            </a:r>
            <a:br>
              <a:rPr lang="en-US" sz="2000" b="1" dirty="0"/>
            </a:br>
            <a:r>
              <a:rPr lang="en-US" b="1" dirty="0"/>
              <a:t>January </a:t>
            </a:r>
            <a:br>
              <a:rPr lang="en-US" b="1" dirty="0"/>
            </a:br>
            <a:r>
              <a:rPr lang="en-US" b="1" dirty="0"/>
              <a:t>U.S. Department of Education </a:t>
            </a:r>
            <a:br>
              <a:rPr lang="en-US" b="1" dirty="0"/>
            </a:br>
            <a:r>
              <a:rPr lang="en-US" b="1" dirty="0"/>
              <a:t>Washington, DC</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98846"/>
            <a:ext cx="3215640" cy="246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74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a:t>Resources</a:t>
            </a:r>
            <a:r>
              <a:rPr lang="en-US" sz="8000" dirty="0"/>
              <a:t> </a:t>
            </a:r>
          </a:p>
        </p:txBody>
      </p:sp>
      <p:sp>
        <p:nvSpPr>
          <p:cNvPr id="5" name="Text Placeholder 4"/>
          <p:cNvSpPr>
            <a:spLocks noGrp="1"/>
          </p:cNvSpPr>
          <p:nvPr>
            <p:ph type="body" idx="1"/>
          </p:nvPr>
        </p:nvSpPr>
        <p:spPr/>
        <p:txBody>
          <a:bodyPr>
            <a:normAutofit/>
          </a:bodyPr>
          <a:lstStyle/>
          <a:p>
            <a:r>
              <a:rPr lang="en-US" sz="4000" dirty="0"/>
              <a:t>National PTA</a:t>
            </a:r>
          </a:p>
        </p:txBody>
      </p:sp>
      <p:sp>
        <p:nvSpPr>
          <p:cNvPr id="3" name="Content Placeholder 2"/>
          <p:cNvSpPr>
            <a:spLocks noGrp="1"/>
          </p:cNvSpPr>
          <p:nvPr>
            <p:ph sz="half" idx="2"/>
          </p:nvPr>
        </p:nvSpPr>
        <p:spPr/>
        <p:txBody>
          <a:bodyPr/>
          <a:lstStyle/>
          <a:p>
            <a:r>
              <a:rPr lang="en-US" dirty="0"/>
              <a:t>Information is broad and generic because it applies to every unit in every state that participates.  </a:t>
            </a:r>
          </a:p>
          <a:p>
            <a:r>
              <a:rPr lang="en-US" dirty="0">
                <a:hlinkClick r:id="rId3"/>
              </a:rPr>
              <a:t>www.pta.org</a:t>
            </a:r>
            <a:r>
              <a:rPr lang="en-US" dirty="0"/>
              <a:t> </a:t>
            </a:r>
          </a:p>
          <a:p>
            <a:r>
              <a:rPr lang="en-US" dirty="0"/>
              <a:t>Maintain the online submission portal</a:t>
            </a:r>
          </a:p>
          <a:p>
            <a:r>
              <a:rPr lang="en-US" dirty="0"/>
              <a:t>Technical issues – i.e. passwords</a:t>
            </a:r>
          </a:p>
          <a:p>
            <a:endParaRPr lang="en-US" dirty="0"/>
          </a:p>
        </p:txBody>
      </p:sp>
      <p:sp>
        <p:nvSpPr>
          <p:cNvPr id="6" name="Text Placeholder 5"/>
          <p:cNvSpPr>
            <a:spLocks noGrp="1"/>
          </p:cNvSpPr>
          <p:nvPr>
            <p:ph type="body" sz="quarter" idx="3"/>
          </p:nvPr>
        </p:nvSpPr>
        <p:spPr>
          <a:xfrm>
            <a:off x="6866312" y="1219200"/>
            <a:ext cx="5203768" cy="1285875"/>
          </a:xfrm>
        </p:spPr>
        <p:txBody>
          <a:bodyPr>
            <a:normAutofit/>
          </a:bodyPr>
          <a:lstStyle/>
          <a:p>
            <a:r>
              <a:rPr lang="en-US" sz="4000" dirty="0"/>
              <a:t>Kansas or Missouri PTA</a:t>
            </a:r>
          </a:p>
        </p:txBody>
      </p:sp>
      <p:sp>
        <p:nvSpPr>
          <p:cNvPr id="4" name="Content Placeholder 3"/>
          <p:cNvSpPr>
            <a:spLocks noGrp="1"/>
          </p:cNvSpPr>
          <p:nvPr>
            <p:ph sz="quarter" idx="4"/>
          </p:nvPr>
        </p:nvSpPr>
        <p:spPr>
          <a:xfrm>
            <a:off x="6924502" y="2505075"/>
            <a:ext cx="4430885" cy="3684588"/>
          </a:xfrm>
        </p:spPr>
        <p:txBody>
          <a:bodyPr/>
          <a:lstStyle/>
          <a:p>
            <a:r>
              <a:rPr lang="en-US" dirty="0"/>
              <a:t>Information is going to be specific to your state</a:t>
            </a:r>
          </a:p>
          <a:p>
            <a:r>
              <a:rPr lang="en-US" dirty="0"/>
              <a:t>Deadlines</a:t>
            </a:r>
          </a:p>
          <a:p>
            <a:r>
              <a:rPr lang="en-US" dirty="0"/>
              <a:t>Method of submission</a:t>
            </a:r>
          </a:p>
          <a:p>
            <a:pPr marL="0" indent="0">
              <a:buNone/>
            </a:pPr>
            <a:endParaRPr lang="en-US" dirty="0"/>
          </a:p>
        </p:txBody>
      </p:sp>
    </p:spTree>
    <p:extLst>
      <p:ext uri="{BB962C8B-B14F-4D97-AF65-F5344CB8AC3E}">
        <p14:creationId xmlns:p14="http://schemas.microsoft.com/office/powerpoint/2010/main" val="206084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4891072"/>
            <a:ext cx="7848600" cy="490538"/>
          </a:xfrm>
        </p:spPr>
        <p:txBody>
          <a:bodyPr>
            <a:normAutofit fontScale="90000"/>
          </a:bodyPr>
          <a:lstStyle/>
          <a:p>
            <a:r>
              <a:rPr lang="en-US" dirty="0"/>
              <a:t>To find Reflections information on National PTA’s website –www.pta.org </a:t>
            </a:r>
          </a:p>
        </p:txBody>
      </p:sp>
      <p:sp>
        <p:nvSpPr>
          <p:cNvPr id="6" name="Text Placeholder 5"/>
          <p:cNvSpPr>
            <a:spLocks noGrp="1"/>
          </p:cNvSpPr>
          <p:nvPr>
            <p:ph type="body" sz="half" idx="2"/>
          </p:nvPr>
        </p:nvSpPr>
        <p:spPr>
          <a:xfrm>
            <a:off x="4419600" y="5381610"/>
            <a:ext cx="3962400" cy="1262062"/>
          </a:xfrm>
        </p:spPr>
        <p:txBody>
          <a:bodyPr/>
          <a:lstStyle/>
          <a:p>
            <a:pPr marL="285750" indent="-285750">
              <a:buFont typeface="Arial" panose="020B0604020202020204" pitchFamily="34" charset="0"/>
              <a:buChar char="•"/>
            </a:pPr>
            <a:r>
              <a:rPr lang="en-US" dirty="0"/>
              <a:t>Click on Programs</a:t>
            </a:r>
          </a:p>
          <a:p>
            <a:pPr marL="285750" indent="-285750">
              <a:buFont typeface="Arial" panose="020B0604020202020204" pitchFamily="34" charset="0"/>
              <a:buChar char="•"/>
            </a:pPr>
            <a:r>
              <a:rPr lang="en-US" dirty="0"/>
              <a:t>Drop down menu appears </a:t>
            </a:r>
          </a:p>
          <a:p>
            <a:pPr marL="285750" indent="-285750">
              <a:buFont typeface="Arial" panose="020B0604020202020204" pitchFamily="34" charset="0"/>
              <a:buChar char="•"/>
            </a:pPr>
            <a:r>
              <a:rPr lang="en-US" dirty="0"/>
              <a:t>Click on Reflections</a:t>
            </a:r>
          </a:p>
        </p:txBody>
      </p:sp>
      <p:pic>
        <p:nvPicPr>
          <p:cNvPr id="7" name="Picture Placeholder 6"/>
          <p:cNvPicPr>
            <a:picLocks noGrp="1"/>
          </p:cNvPicPr>
          <p:nvPr>
            <p:ph type="pic" idx="1"/>
          </p:nvPr>
        </p:nvPicPr>
        <p:blipFill>
          <a:blip r:embed="rId3"/>
          <a:srcRect l="15352" r="15352"/>
          <a:stretch>
            <a:fillRect/>
          </a:stretch>
        </p:blipFill>
        <p:spPr>
          <a:xfrm>
            <a:off x="2161309" y="88900"/>
            <a:ext cx="7838902" cy="4399973"/>
          </a:xfrm>
          <a:prstGeom prst="rect">
            <a:avLst/>
          </a:prstGeom>
        </p:spPr>
      </p:pic>
    </p:spTree>
    <p:extLst>
      <p:ext uri="{BB962C8B-B14F-4D97-AF65-F5344CB8AC3E}">
        <p14:creationId xmlns:p14="http://schemas.microsoft.com/office/powerpoint/2010/main" val="297313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7" y="4580314"/>
            <a:ext cx="11953875" cy="689956"/>
          </a:xfrm>
        </p:spPr>
        <p:txBody>
          <a:bodyPr>
            <a:noAutofit/>
          </a:bodyPr>
          <a:lstStyle/>
          <a:p>
            <a:r>
              <a:rPr lang="en-US" sz="4400" b="1" dirty="0"/>
              <a:t>The Reflections page offers access to many resources </a:t>
            </a:r>
          </a:p>
        </p:txBody>
      </p:sp>
      <p:sp>
        <p:nvSpPr>
          <p:cNvPr id="4" name="Text Placeholder 3"/>
          <p:cNvSpPr>
            <a:spLocks noGrp="1"/>
          </p:cNvSpPr>
          <p:nvPr>
            <p:ph type="body" sz="half" idx="2"/>
          </p:nvPr>
        </p:nvSpPr>
        <p:spPr>
          <a:xfrm>
            <a:off x="3665913" y="5270270"/>
            <a:ext cx="6849687" cy="1511530"/>
          </a:xfrm>
        </p:spPr>
        <p:txBody>
          <a:bodyPr>
            <a:normAutofit fontScale="85000" lnSpcReduction="20000"/>
          </a:bodyPr>
          <a:lstStyle/>
          <a:p>
            <a:pPr marL="285750" indent="-285750">
              <a:buFont typeface="Arial" panose="020B0604020202020204" pitchFamily="34" charset="0"/>
              <a:buChar char="•"/>
            </a:pPr>
            <a:r>
              <a:rPr lang="en-US" sz="1900" dirty="0"/>
              <a:t>Register your unit/reporting your participation numbers</a:t>
            </a:r>
          </a:p>
          <a:p>
            <a:pPr marL="285750" indent="-285750">
              <a:buFont typeface="Arial" panose="020B0604020202020204" pitchFamily="34" charset="0"/>
              <a:buChar char="•"/>
            </a:pPr>
            <a:r>
              <a:rPr lang="en-US" sz="1900" dirty="0"/>
              <a:t>Awards</a:t>
            </a:r>
          </a:p>
          <a:p>
            <a:pPr marL="285750" indent="-285750">
              <a:buFont typeface="Arial" panose="020B0604020202020204" pitchFamily="34" charset="0"/>
              <a:buChar char="•"/>
            </a:pPr>
            <a:r>
              <a:rPr lang="en-US" sz="1900" dirty="0"/>
              <a:t>Art Gallery </a:t>
            </a:r>
          </a:p>
          <a:p>
            <a:pPr marL="285750" indent="-285750">
              <a:buFont typeface="Arial" panose="020B0604020202020204" pitchFamily="34" charset="0"/>
              <a:buChar char="•"/>
            </a:pPr>
            <a:r>
              <a:rPr lang="en-US" sz="1900" dirty="0"/>
              <a:t>Reflections Toolkit</a:t>
            </a:r>
          </a:p>
          <a:p>
            <a:pPr marL="285750" indent="-285750">
              <a:buFont typeface="Arial" panose="020B0604020202020204" pitchFamily="34" charset="0"/>
              <a:buChar char="•"/>
            </a:pPr>
            <a:r>
              <a:rPr lang="en-US" sz="1900" dirty="0"/>
              <a:t>Student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 name="Picture Placeholder 9"/>
          <p:cNvPicPr>
            <a:picLocks noGrp="1"/>
          </p:cNvPicPr>
          <p:nvPr>
            <p:ph type="pic" idx="1"/>
          </p:nvPr>
        </p:nvPicPr>
        <p:blipFill>
          <a:blip r:embed="rId3"/>
          <a:srcRect t="12744" b="12744"/>
          <a:stretch>
            <a:fillRect/>
          </a:stretch>
        </p:blipFill>
        <p:spPr>
          <a:xfrm>
            <a:off x="115888" y="79376"/>
            <a:ext cx="11953875" cy="4342996"/>
          </a:xfrm>
          <a:prstGeom prst="rect">
            <a:avLst/>
          </a:prstGeom>
        </p:spPr>
      </p:pic>
    </p:spTree>
    <p:extLst>
      <p:ext uri="{BB962C8B-B14F-4D97-AF65-F5344CB8AC3E}">
        <p14:creationId xmlns:p14="http://schemas.microsoft.com/office/powerpoint/2010/main" val="2258479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5934</Words>
  <Application>Microsoft Macintosh PowerPoint</Application>
  <PresentationFormat>Widescreen</PresentationFormat>
  <Paragraphs>511</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Franklin Gothic Heavy</vt:lpstr>
      <vt:lpstr>Office Theme</vt:lpstr>
      <vt:lpstr>PowerPoint Presentation</vt:lpstr>
      <vt:lpstr>Welcome to Reflections</vt:lpstr>
      <vt:lpstr>Objectives Today </vt:lpstr>
      <vt:lpstr> </vt:lpstr>
      <vt:lpstr>PowerPoint Presentation</vt:lpstr>
      <vt:lpstr>Recognition Opportunities  Beyond the Local Level </vt:lpstr>
      <vt:lpstr>Resources </vt:lpstr>
      <vt:lpstr>To find Reflections information on National PTA’s website –www.pta.org </vt:lpstr>
      <vt:lpstr>The Reflections page offers access to many resources </vt:lpstr>
      <vt:lpstr>Getting Started Key Points</vt:lpstr>
      <vt:lpstr>Reflections Committee: Members &amp; Work</vt:lpstr>
      <vt:lpstr>Planning   Calendar of Events </vt:lpstr>
      <vt:lpstr>Promoting Your Program  Know your audience</vt:lpstr>
      <vt:lpstr>Theme Search Handout  </vt:lpstr>
      <vt:lpstr>Student Entry Packet  “Gotta Have it!”</vt:lpstr>
      <vt:lpstr>Submissions Entry Form &amp; Judging</vt:lpstr>
      <vt:lpstr>Why should I care about UIGS?</vt:lpstr>
      <vt:lpstr>Professional Help  ISO Reviewers </vt:lpstr>
      <vt:lpstr>Reviewing Submissions Coordinating Entries </vt:lpstr>
      <vt:lpstr>Time to Celebrate!!! Student Participants &amp; Program Success</vt:lpstr>
      <vt:lpstr>It’s a Wrap! Report Participation  Thank Volunteers</vt:lpstr>
      <vt:lpstr>Advance those entries to the next round!   Show off your students’ talent to the rest of the state and perhaps the nation!   </vt:lpstr>
      <vt:lpstr>What is the next level in the program?</vt:lpstr>
      <vt:lpstr>Prepare Art Work </vt:lpstr>
      <vt:lpstr>      2D or 3D? What do I do?</vt:lpstr>
      <vt:lpstr>PowerPoint Presentation</vt:lpstr>
      <vt:lpstr>PowerPoint Presentation</vt:lpstr>
      <vt:lpstr>The Easy Steps to Online Submitting</vt:lpstr>
      <vt:lpstr>Entering the “Portal” . . . . . . . </vt:lpstr>
      <vt:lpstr>PowerPoint Presentation</vt:lpstr>
      <vt:lpstr>Build each student an “account” </vt:lpstr>
      <vt:lpstr>Confirm Students’ Submission Status</vt:lpstr>
      <vt:lpstr>But what if …..</vt:lpstr>
      <vt:lpstr>PowerPoint Presentation</vt:lpstr>
      <vt:lpstr>FAQs</vt:lpstr>
      <vt:lpstr>PowerPoint Presentation</vt:lpstr>
      <vt:lpstr>  Grant Opportunity  </vt:lpstr>
      <vt:lpstr>Let’s Brainstorm! </vt:lpstr>
      <vt:lpstr>PowerPoint Presentation</vt:lpstr>
    </vt:vector>
  </TitlesOfParts>
  <Company>HP</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Dorothy Gardner</cp:lastModifiedBy>
  <cp:revision>164</cp:revision>
  <dcterms:created xsi:type="dcterms:W3CDTF">2018-04-02T14:04:41Z</dcterms:created>
  <dcterms:modified xsi:type="dcterms:W3CDTF">2018-04-26T20:40:16Z</dcterms:modified>
</cp:coreProperties>
</file>