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60" r:id="rId4"/>
    <p:sldId id="259" r:id="rId5"/>
    <p:sldId id="261" r:id="rId6"/>
    <p:sldId id="266" r:id="rId7"/>
    <p:sldId id="282" r:id="rId8"/>
    <p:sldId id="267" r:id="rId9"/>
    <p:sldId id="262" r:id="rId10"/>
    <p:sldId id="263" r:id="rId11"/>
    <p:sldId id="264" r:id="rId12"/>
    <p:sldId id="265"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85"/>
    <p:restoredTop sz="94691"/>
  </p:normalViewPr>
  <p:slideViewPr>
    <p:cSldViewPr snapToGrid="0" snapToObjects="1">
      <p:cViewPr varScale="1">
        <p:scale>
          <a:sx n="91" d="100"/>
          <a:sy n="91" d="100"/>
        </p:scale>
        <p:origin x="208" y="1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B4709-02B1-0345-89D4-72E7E0B3B23E}" type="datetimeFigureOut">
              <a:rPr lang="en-US" smtClean="0"/>
              <a:t>4/26/18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2D806D-7C2A-B642-BC94-A8235FA49C55}" type="slidenum">
              <a:rPr lang="en-US" smtClean="0"/>
              <a:t>‹#›</a:t>
            </a:fld>
            <a:endParaRPr lang="en-US"/>
          </a:p>
        </p:txBody>
      </p:sp>
    </p:spTree>
    <p:extLst>
      <p:ext uri="{BB962C8B-B14F-4D97-AF65-F5344CB8AC3E}">
        <p14:creationId xmlns:p14="http://schemas.microsoft.com/office/powerpoint/2010/main" val="38118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defRPr/>
            </a:pPr>
            <a:r>
              <a:rPr lang="en-US" dirty="0"/>
              <a:t>Bylaws are important part of the unit.  Everyone should be well acquainted with unit bylaws and standing rules</a:t>
            </a:r>
          </a:p>
          <a:p>
            <a:pPr marL="171450" indent="-171450">
              <a:buFont typeface="Arial" panose="020B0604020202020204" pitchFamily="34" charset="0"/>
              <a:buChar char="•"/>
              <a:defRPr/>
            </a:pPr>
            <a:r>
              <a:rPr lang="en-US" dirty="0"/>
              <a:t>Most incoming treasurers will not take over duties until the start of the new fiscal year.  Outgoing treasurer should “finish up” all end of year duties.</a:t>
            </a:r>
          </a:p>
          <a:p>
            <a:pPr marL="171450" indent="-171450">
              <a:buFont typeface="Arial" panose="020B0604020202020204" pitchFamily="34" charset="0"/>
              <a:buChar char="•"/>
              <a:defRPr/>
            </a:pPr>
            <a:r>
              <a:rPr lang="en-US" dirty="0"/>
              <a:t>Outgoing treasurer should make arrangements for a professional or committee set up to do financial review/audit once bank statement for end of fiscal year has been</a:t>
            </a:r>
          </a:p>
          <a:p>
            <a:pPr>
              <a:buFont typeface="Arial" panose="020B0604020202020204" pitchFamily="34" charset="0"/>
              <a:buNone/>
              <a:defRPr/>
            </a:pPr>
            <a:r>
              <a:rPr lang="en-US" dirty="0"/>
              <a:t>     obtained and reconciled</a:t>
            </a:r>
          </a:p>
          <a:p>
            <a:pPr marL="171450" indent="-171450">
              <a:buFont typeface="Arial" panose="020B0604020202020204" pitchFamily="34" charset="0"/>
              <a:buChar char="•"/>
              <a:defRPr/>
            </a:pPr>
            <a:r>
              <a:rPr lang="en-US" dirty="0"/>
              <a:t>New signature card…check with your local bank.  Secretary may need to come and verify identity of new officers as well as one of the current signatures on the card.  Some banks require outgoing officers to sign off the accounts.</a:t>
            </a:r>
          </a:p>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4</a:t>
            </a:fld>
            <a:endParaRPr lang="en-US"/>
          </a:p>
        </p:txBody>
      </p:sp>
    </p:spTree>
    <p:extLst>
      <p:ext uri="{BB962C8B-B14F-4D97-AF65-F5344CB8AC3E}">
        <p14:creationId xmlns:p14="http://schemas.microsoft.com/office/powerpoint/2010/main" val="3270758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30</a:t>
            </a:fld>
            <a:endParaRPr lang="en-US"/>
          </a:p>
        </p:txBody>
      </p:sp>
    </p:spTree>
    <p:extLst>
      <p:ext uri="{BB962C8B-B14F-4D97-AF65-F5344CB8AC3E}">
        <p14:creationId xmlns:p14="http://schemas.microsoft.com/office/powerpoint/2010/main" val="1910418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 typeface="Wingdings" pitchFamily="2" charset="2"/>
              <a:buChar char="§"/>
            </a:pPr>
            <a:r>
              <a:rPr lang="en-US" altLang="en-US" dirty="0"/>
              <a:t>Fundraising is done to fund the budget that was adopted by the general membership.  Best practice says that the budget should be approved at your last meeting of the year.  Your committee has taken in account all previous expenditures and income and made an educated assumption as to what you will be able afford the following year.</a:t>
            </a:r>
          </a:p>
          <a:p>
            <a:pPr marL="171450" indent="-171450" eaLnBrk="1" hangingPunct="1">
              <a:spcBef>
                <a:spcPct val="0"/>
              </a:spcBef>
              <a:buFont typeface="Wingdings" pitchFamily="2" charset="2"/>
              <a:buChar char="§"/>
            </a:pPr>
            <a:endParaRPr lang="en-US" altLang="en-US" dirty="0"/>
          </a:p>
          <a:p>
            <a:pPr marL="171450" indent="-171450" eaLnBrk="1" hangingPunct="1">
              <a:spcBef>
                <a:spcPct val="0"/>
              </a:spcBef>
              <a:buFont typeface="Wingdings" pitchFamily="2" charset="2"/>
              <a:buChar char="§"/>
            </a:pPr>
            <a:r>
              <a:rPr lang="en-US" altLang="en-US" dirty="0"/>
              <a:t>You do not build your budget according to how much money you have in your checking account at the end of the year!!!!!!</a:t>
            </a:r>
          </a:p>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13</a:t>
            </a:fld>
            <a:endParaRPr lang="en-US"/>
          </a:p>
        </p:txBody>
      </p:sp>
    </p:spTree>
    <p:extLst>
      <p:ext uri="{BB962C8B-B14F-4D97-AF65-F5344CB8AC3E}">
        <p14:creationId xmlns:p14="http://schemas.microsoft.com/office/powerpoint/2010/main" val="3491738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 typeface="Wingdings" pitchFamily="2" charset="2"/>
              <a:buChar char="§"/>
            </a:pPr>
            <a:r>
              <a:rPr lang="en-US" altLang="en-US" dirty="0"/>
              <a:t>Best practice is to have vouchers attached to all receipts.  Reinforcing the paper trail of expenditures.</a:t>
            </a:r>
          </a:p>
          <a:p>
            <a:pPr marL="171450" indent="-171450" eaLnBrk="1" hangingPunct="1">
              <a:spcBef>
                <a:spcPct val="0"/>
              </a:spcBef>
              <a:buFont typeface="Wingdings" pitchFamily="2" charset="2"/>
              <a:buChar char="§"/>
            </a:pPr>
            <a:endParaRPr lang="en-US" altLang="en-US" dirty="0"/>
          </a:p>
          <a:p>
            <a:pPr marL="171450" indent="-171450" eaLnBrk="1" hangingPunct="1">
              <a:spcBef>
                <a:spcPct val="0"/>
              </a:spcBef>
              <a:buFont typeface="Wingdings" pitchFamily="2" charset="2"/>
              <a:buChar char="§"/>
            </a:pPr>
            <a:r>
              <a:rPr lang="en-US" altLang="en-US" i="1" dirty="0"/>
              <a:t>Use Treasurer Tool Kit to cover more of the specifics of the slides that cover money handling &amp; disbursements</a:t>
            </a:r>
          </a:p>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19</a:t>
            </a:fld>
            <a:endParaRPr lang="en-US"/>
          </a:p>
        </p:txBody>
      </p:sp>
    </p:spTree>
    <p:extLst>
      <p:ext uri="{BB962C8B-B14F-4D97-AF65-F5344CB8AC3E}">
        <p14:creationId xmlns:p14="http://schemas.microsoft.com/office/powerpoint/2010/main" val="2300477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 typeface="Wingdings" panose="05000000000000000000" pitchFamily="2" charset="2"/>
              <a:buChar char="§"/>
              <a:defRPr/>
            </a:pPr>
            <a:r>
              <a:rPr lang="en-US" altLang="en-US" dirty="0"/>
              <a:t>A monthly treasurer report should be prepared whether there is a meeting or not. If there is not a meeting scheduled to present the information, the monthly report should be emailed to at least all members of the PTA board.</a:t>
            </a:r>
          </a:p>
          <a:p>
            <a:pPr marL="171450" indent="-171450" eaLnBrk="1" hangingPunct="1">
              <a:spcBef>
                <a:spcPct val="0"/>
              </a:spcBef>
              <a:buFont typeface="Wingdings" panose="05000000000000000000" pitchFamily="2" charset="2"/>
              <a:buChar char="§"/>
              <a:defRPr/>
            </a:pPr>
            <a:endParaRPr lang="en-US" altLang="en-US" dirty="0"/>
          </a:p>
          <a:p>
            <a:pPr marL="171450" indent="-171450" eaLnBrk="1" hangingPunct="1">
              <a:spcBef>
                <a:spcPct val="0"/>
              </a:spcBef>
              <a:buFont typeface="Wingdings" panose="05000000000000000000" pitchFamily="2" charset="2"/>
              <a:buChar char="§"/>
              <a:defRPr/>
            </a:pPr>
            <a:endParaRPr lang="en-US" altLang="en-US" dirty="0"/>
          </a:p>
          <a:p>
            <a:pPr marL="171450" indent="-171450" eaLnBrk="1" hangingPunct="1">
              <a:spcBef>
                <a:spcPct val="0"/>
              </a:spcBef>
              <a:buFont typeface="Wingdings" panose="05000000000000000000" pitchFamily="2" charset="2"/>
              <a:buChar char="§"/>
              <a:defRPr/>
            </a:pPr>
            <a:r>
              <a:rPr lang="en-US" altLang="en-US" dirty="0"/>
              <a:t>The monthly report should include beginning balance, itemized receipts and disbursement and the ending balance.  This shows complete transparency of how much money is coming in and who checks are being written to.  This keeps everyone in check and if there are any “red flags” they will be easier noticed.</a:t>
            </a:r>
          </a:p>
          <a:p>
            <a:pPr eaLnBrk="1" hangingPunct="1">
              <a:spcBef>
                <a:spcPct val="0"/>
              </a:spcBef>
              <a:buFont typeface="Wingdings" panose="05000000000000000000" pitchFamily="2" charset="2"/>
              <a:buNone/>
              <a:defRPr/>
            </a:pPr>
            <a:endParaRPr lang="en-US" altLang="en-US" dirty="0"/>
          </a:p>
          <a:p>
            <a:pPr marL="171450" indent="-171450" eaLnBrk="1" hangingPunct="1">
              <a:spcBef>
                <a:spcPct val="0"/>
              </a:spcBef>
              <a:buFont typeface="Wingdings" panose="05000000000000000000" pitchFamily="2" charset="2"/>
              <a:buChar char="§"/>
              <a:defRPr/>
            </a:pPr>
            <a:r>
              <a:rPr lang="en-US" altLang="en-US" dirty="0"/>
              <a:t>Up-to-date numbers for each budget line need to be available as well.  </a:t>
            </a:r>
          </a:p>
          <a:p>
            <a:pPr marL="171450" indent="-171450" eaLnBrk="1" hangingPunct="1">
              <a:spcBef>
                <a:spcPct val="0"/>
              </a:spcBef>
              <a:buFont typeface="Wingdings" panose="05000000000000000000" pitchFamily="2" charset="2"/>
              <a:buChar char="§"/>
              <a:defRPr/>
            </a:pPr>
            <a:endParaRPr lang="en-US" altLang="en-US" dirty="0"/>
          </a:p>
          <a:p>
            <a:pPr marL="171450" indent="-171450" eaLnBrk="1" hangingPunct="1">
              <a:spcBef>
                <a:spcPct val="0"/>
              </a:spcBef>
              <a:buFont typeface="Wingdings" panose="05000000000000000000" pitchFamily="2" charset="2"/>
              <a:buChar char="§"/>
              <a:defRPr/>
            </a:pPr>
            <a:r>
              <a:rPr lang="en-US" altLang="en-US" dirty="0"/>
              <a:t>These monthly reports will make preparing the Fiscal Year-end Report much easier.</a:t>
            </a:r>
          </a:p>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24</a:t>
            </a:fld>
            <a:endParaRPr lang="en-US"/>
          </a:p>
        </p:txBody>
      </p:sp>
    </p:spTree>
    <p:extLst>
      <p:ext uri="{BB962C8B-B14F-4D97-AF65-F5344CB8AC3E}">
        <p14:creationId xmlns:p14="http://schemas.microsoft.com/office/powerpoint/2010/main" val="640369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25</a:t>
            </a:fld>
            <a:endParaRPr lang="en-US"/>
          </a:p>
        </p:txBody>
      </p:sp>
    </p:spTree>
    <p:extLst>
      <p:ext uri="{BB962C8B-B14F-4D97-AF65-F5344CB8AC3E}">
        <p14:creationId xmlns:p14="http://schemas.microsoft.com/office/powerpoint/2010/main" val="69962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26</a:t>
            </a:fld>
            <a:endParaRPr lang="en-US"/>
          </a:p>
        </p:txBody>
      </p:sp>
    </p:spTree>
    <p:extLst>
      <p:ext uri="{BB962C8B-B14F-4D97-AF65-F5344CB8AC3E}">
        <p14:creationId xmlns:p14="http://schemas.microsoft.com/office/powerpoint/2010/main" val="4215349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27</a:t>
            </a:fld>
            <a:endParaRPr lang="en-US"/>
          </a:p>
        </p:txBody>
      </p:sp>
    </p:spTree>
    <p:extLst>
      <p:ext uri="{BB962C8B-B14F-4D97-AF65-F5344CB8AC3E}">
        <p14:creationId xmlns:p14="http://schemas.microsoft.com/office/powerpoint/2010/main" val="279852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28</a:t>
            </a:fld>
            <a:endParaRPr lang="en-US"/>
          </a:p>
        </p:txBody>
      </p:sp>
    </p:spTree>
    <p:extLst>
      <p:ext uri="{BB962C8B-B14F-4D97-AF65-F5344CB8AC3E}">
        <p14:creationId xmlns:p14="http://schemas.microsoft.com/office/powerpoint/2010/main" val="91013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2D806D-7C2A-B642-BC94-A8235FA49C55}" type="slidenum">
              <a:rPr lang="en-US" smtClean="0"/>
              <a:t>29</a:t>
            </a:fld>
            <a:endParaRPr lang="en-US"/>
          </a:p>
        </p:txBody>
      </p:sp>
    </p:spTree>
    <p:extLst>
      <p:ext uri="{BB962C8B-B14F-4D97-AF65-F5344CB8AC3E}">
        <p14:creationId xmlns:p14="http://schemas.microsoft.com/office/powerpoint/2010/main" val="3164279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D3E8-FD3E-054F-87D4-21B9C6033D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78D28A-DC9B-0646-8D9C-B1146A1809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016CBD-4EBD-584C-9BD7-93AB2B96D933}"/>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5" name="Footer Placeholder 4">
            <a:extLst>
              <a:ext uri="{FF2B5EF4-FFF2-40B4-BE49-F238E27FC236}">
                <a16:creationId xmlns:a16="http://schemas.microsoft.com/office/drawing/2014/main" id="{F41A52AB-0EC6-0240-B9C5-BF4631B221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3796E-ED6A-4142-AB23-6CF3FD4B1B8A}"/>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300953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AAEBE-6D3C-CC44-8638-D903BFDBFA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AF4339-70F8-1247-B45E-26EB94743D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4D3E7-3F39-C745-9DD8-BD235445D65F}"/>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5" name="Footer Placeholder 4">
            <a:extLst>
              <a:ext uri="{FF2B5EF4-FFF2-40B4-BE49-F238E27FC236}">
                <a16:creationId xmlns:a16="http://schemas.microsoft.com/office/drawing/2014/main" id="{B3098EA4-0054-FC45-BAD3-FBC629C49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54BA9-2A9E-F84C-90B7-72546A4C9688}"/>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17049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3308AB-6C4E-1941-8D59-5CB4CF195C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2D406D-49DD-044A-B3B9-6578CDEC4C3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350708-83CD-7047-B50D-32AFA9F5439A}"/>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5" name="Footer Placeholder 4">
            <a:extLst>
              <a:ext uri="{FF2B5EF4-FFF2-40B4-BE49-F238E27FC236}">
                <a16:creationId xmlns:a16="http://schemas.microsoft.com/office/drawing/2014/main" id="{447DB847-1644-6F49-B1E6-69FD195AC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C5FF1-03D0-A148-9D26-C99F889A8EE2}"/>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153018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FBCCE-A053-934E-87C9-53DA839FBA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467B5C-252B-6D4D-82B6-67AD0E5A53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D3C7BC-2118-4046-BE0B-B3C2E43B002D}"/>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5" name="Footer Placeholder 4">
            <a:extLst>
              <a:ext uri="{FF2B5EF4-FFF2-40B4-BE49-F238E27FC236}">
                <a16:creationId xmlns:a16="http://schemas.microsoft.com/office/drawing/2014/main" id="{B3E30C89-3125-2245-99B1-D8716816A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21DB6-16F3-D64C-BD5E-8981F4A9FDC1}"/>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2824845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F3F0B-CB0C-0246-BA5D-EAE7DE0F49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AB0A39-E8A5-AC4C-A8B0-E8B0387199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458A6A-5441-B34A-AC28-B044633D1C10}"/>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5" name="Footer Placeholder 4">
            <a:extLst>
              <a:ext uri="{FF2B5EF4-FFF2-40B4-BE49-F238E27FC236}">
                <a16:creationId xmlns:a16="http://schemas.microsoft.com/office/drawing/2014/main" id="{1768FB3B-A664-E04C-B92A-85FC4E36E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F9E974-3C43-1745-BB27-8236F4E55E68}"/>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1306759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D555-4115-F94F-8517-33E6FA918D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F0CB5F-3A06-DD4A-90AC-20FF24102E3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13B2D8A-E4FD-854A-AA0C-D0FA63B988F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0B404-CE44-F048-8F03-5A258914A9EE}"/>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6" name="Footer Placeholder 5">
            <a:extLst>
              <a:ext uri="{FF2B5EF4-FFF2-40B4-BE49-F238E27FC236}">
                <a16:creationId xmlns:a16="http://schemas.microsoft.com/office/drawing/2014/main" id="{36F88ABE-3324-F943-86AE-73A9AFDB2E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A44ECC-3AAE-654D-8182-B24C623C5D58}"/>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130401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CF11B-DF7B-D947-B7AE-F722A0C1EB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0D8E23-46F8-2547-963F-FA317354CA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D89283-C06E-0544-8FF1-6CA7C4F3847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749487-A27D-0B4E-802F-74FF2C55F9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30F0D1A-B686-9642-B5D6-7946D56D90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061E3B-9CDD-3B43-B44B-8335154B0807}"/>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8" name="Footer Placeholder 7">
            <a:extLst>
              <a:ext uri="{FF2B5EF4-FFF2-40B4-BE49-F238E27FC236}">
                <a16:creationId xmlns:a16="http://schemas.microsoft.com/office/drawing/2014/main" id="{B3CE9E25-24EA-5B48-A4B0-2E14B702BA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222847-ADEC-6A40-A20D-5CF4B88F3819}"/>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24788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4FD2-58AA-E44D-899B-1E181713EA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6414E3-70ED-4749-8D13-726ED61718F9}"/>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4" name="Footer Placeholder 3">
            <a:extLst>
              <a:ext uri="{FF2B5EF4-FFF2-40B4-BE49-F238E27FC236}">
                <a16:creationId xmlns:a16="http://schemas.microsoft.com/office/drawing/2014/main" id="{D947D655-3B28-1246-928D-6B9774C219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AC4F91-9548-A94E-9668-1FD8AE310329}"/>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49184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606171-FEC1-B945-A809-7C01F81E9F57}"/>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3" name="Footer Placeholder 2">
            <a:extLst>
              <a:ext uri="{FF2B5EF4-FFF2-40B4-BE49-F238E27FC236}">
                <a16:creationId xmlns:a16="http://schemas.microsoft.com/office/drawing/2014/main" id="{1BACB351-DBF6-954F-BEA0-7C3DB4C842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C62ABC-175D-564D-8630-43D9B1E1FD8D}"/>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231281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38F12-FF95-0F4C-AE0C-AB058C4097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C8777A-2D19-644A-82EA-D071DB2300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7160A3-BC85-7E46-A3A7-F7C22B5EF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600EA6-0C80-F04A-8E7C-201F2091745A}"/>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6" name="Footer Placeholder 5">
            <a:extLst>
              <a:ext uri="{FF2B5EF4-FFF2-40B4-BE49-F238E27FC236}">
                <a16:creationId xmlns:a16="http://schemas.microsoft.com/office/drawing/2014/main" id="{FE924934-8E28-804C-A1CC-3109CC5AD7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E99FB2-3045-AD4B-A04A-D5FD340EE9B8}"/>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1163715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E90D6-0BB2-A44E-BB01-1795D843E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94FAF7-F2AF-AF40-8854-DBAB685CF6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8877D5-5221-0143-A384-900671040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729EA0-5902-5D49-9266-059B39219EDA}"/>
              </a:ext>
            </a:extLst>
          </p:cNvPr>
          <p:cNvSpPr>
            <a:spLocks noGrp="1"/>
          </p:cNvSpPr>
          <p:nvPr>
            <p:ph type="dt" sz="half" idx="10"/>
          </p:nvPr>
        </p:nvSpPr>
        <p:spPr/>
        <p:txBody>
          <a:bodyPr/>
          <a:lstStyle/>
          <a:p>
            <a:fld id="{A011825F-A4CE-3644-AB62-3A47A400089C}" type="datetimeFigureOut">
              <a:rPr lang="en-US" smtClean="0"/>
              <a:t>4/26/18</a:t>
            </a:fld>
            <a:endParaRPr lang="en-US"/>
          </a:p>
        </p:txBody>
      </p:sp>
      <p:sp>
        <p:nvSpPr>
          <p:cNvPr id="6" name="Footer Placeholder 5">
            <a:extLst>
              <a:ext uri="{FF2B5EF4-FFF2-40B4-BE49-F238E27FC236}">
                <a16:creationId xmlns:a16="http://schemas.microsoft.com/office/drawing/2014/main" id="{B8A0298A-6C11-F844-AEFF-44D8A96A02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EC713E-4761-E545-8E07-AA8379B4A74A}"/>
              </a:ext>
            </a:extLst>
          </p:cNvPr>
          <p:cNvSpPr>
            <a:spLocks noGrp="1"/>
          </p:cNvSpPr>
          <p:nvPr>
            <p:ph type="sldNum" sz="quarter" idx="12"/>
          </p:nvPr>
        </p:nvSpPr>
        <p:spPr/>
        <p:txBody>
          <a:bodyPr/>
          <a:lstStyle/>
          <a:p>
            <a:fld id="{F7E6DF8B-0A3A-7A41-B252-4B6900A2FF73}" type="slidenum">
              <a:rPr lang="en-US" smtClean="0"/>
              <a:t>‹#›</a:t>
            </a:fld>
            <a:endParaRPr lang="en-US"/>
          </a:p>
        </p:txBody>
      </p:sp>
    </p:spTree>
    <p:extLst>
      <p:ext uri="{BB962C8B-B14F-4D97-AF65-F5344CB8AC3E}">
        <p14:creationId xmlns:p14="http://schemas.microsoft.com/office/powerpoint/2010/main" val="1542329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4A4B01-C9E5-2549-A3D3-F8A1A298DF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EA5D61-4D9C-1F42-AD2B-A1ED7C24F8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56A350-888A-574C-9233-CD15E32389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1825F-A4CE-3644-AB62-3A47A400089C}" type="datetimeFigureOut">
              <a:rPr lang="en-US" smtClean="0"/>
              <a:t>4/26/18</a:t>
            </a:fld>
            <a:endParaRPr lang="en-US"/>
          </a:p>
        </p:txBody>
      </p:sp>
      <p:sp>
        <p:nvSpPr>
          <p:cNvPr id="5" name="Footer Placeholder 4">
            <a:extLst>
              <a:ext uri="{FF2B5EF4-FFF2-40B4-BE49-F238E27FC236}">
                <a16:creationId xmlns:a16="http://schemas.microsoft.com/office/drawing/2014/main" id="{143A0843-2E93-4E4E-AFBD-D2399AA644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92EE4C-577A-2542-AD33-3A47A9E40B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6DF8B-0A3A-7A41-B252-4B6900A2FF73}" type="slidenum">
              <a:rPr lang="en-US" smtClean="0"/>
              <a:t>‹#›</a:t>
            </a:fld>
            <a:endParaRPr lang="en-US"/>
          </a:p>
        </p:txBody>
      </p:sp>
    </p:spTree>
    <p:extLst>
      <p:ext uri="{BB962C8B-B14F-4D97-AF65-F5344CB8AC3E}">
        <p14:creationId xmlns:p14="http://schemas.microsoft.com/office/powerpoint/2010/main" val="658423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6CF29CD-38B8-4924-BA11-6D60517487E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7" name="Straight Connector 16">
            <a:extLst>
              <a:ext uri="{FF2B5EF4-FFF2-40B4-BE49-F238E27FC236}">
                <a16:creationId xmlns:a16="http://schemas.microsoft.com/office/drawing/2014/main" id="{3D83F26F-C55B-4A92-9AFF-4894D14E27C5}"/>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060136"/>
            <a:ext cx="0" cy="21209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AD261F16-A971-AC4D-9B64-97236FDD7258}"/>
              </a:ext>
            </a:extLst>
          </p:cNvPr>
          <p:cNvPicPr>
            <a:picLocks noChangeAspect="1"/>
          </p:cNvPicPr>
          <p:nvPr/>
        </p:nvPicPr>
        <p:blipFill>
          <a:blip r:embed="rId2"/>
          <a:stretch>
            <a:fillRect/>
          </a:stretch>
        </p:blipFill>
        <p:spPr>
          <a:xfrm>
            <a:off x="6411450" y="755883"/>
            <a:ext cx="5458813" cy="2729406"/>
          </a:xfrm>
          <a:prstGeom prst="rect">
            <a:avLst/>
          </a:prstGeom>
        </p:spPr>
      </p:pic>
      <p:pic>
        <p:nvPicPr>
          <p:cNvPr id="5" name="Picture 4">
            <a:extLst>
              <a:ext uri="{FF2B5EF4-FFF2-40B4-BE49-F238E27FC236}">
                <a16:creationId xmlns:a16="http://schemas.microsoft.com/office/drawing/2014/main" id="{378EB92E-A3EE-A34B-857E-8AFB89A10B5A}"/>
              </a:ext>
            </a:extLst>
          </p:cNvPr>
          <p:cNvPicPr>
            <a:picLocks noChangeAspect="1"/>
          </p:cNvPicPr>
          <p:nvPr/>
        </p:nvPicPr>
        <p:blipFill rotWithShape="1">
          <a:blip r:embed="rId3"/>
          <a:srcRect t="8735" b="6995"/>
          <a:stretch/>
        </p:blipFill>
        <p:spPr>
          <a:xfrm>
            <a:off x="321734" y="1097054"/>
            <a:ext cx="5458816" cy="2047064"/>
          </a:xfrm>
          <a:prstGeom prst="rect">
            <a:avLst/>
          </a:prstGeom>
        </p:spPr>
      </p:pic>
      <p:sp>
        <p:nvSpPr>
          <p:cNvPr id="2" name="Title 1">
            <a:extLst>
              <a:ext uri="{FF2B5EF4-FFF2-40B4-BE49-F238E27FC236}">
                <a16:creationId xmlns:a16="http://schemas.microsoft.com/office/drawing/2014/main" id="{466075C6-F521-984B-B147-6716CADA10BC}"/>
              </a:ext>
            </a:extLst>
          </p:cNvPr>
          <p:cNvSpPr>
            <a:spLocks noGrp="1"/>
          </p:cNvSpPr>
          <p:nvPr>
            <p:ph type="ctrTitle"/>
          </p:nvPr>
        </p:nvSpPr>
        <p:spPr>
          <a:xfrm>
            <a:off x="707011" y="4502330"/>
            <a:ext cx="10765410" cy="1207269"/>
          </a:xfrm>
        </p:spPr>
        <p:txBody>
          <a:bodyPr>
            <a:normAutofit/>
          </a:bodyPr>
          <a:lstStyle/>
          <a:p>
            <a:r>
              <a:rPr lang="en-US">
                <a:solidFill>
                  <a:schemeClr val="bg1"/>
                </a:solidFill>
              </a:rPr>
              <a:t>Treasurer I</a:t>
            </a:r>
          </a:p>
        </p:txBody>
      </p:sp>
      <p:sp>
        <p:nvSpPr>
          <p:cNvPr id="3" name="Subtitle 2">
            <a:extLst>
              <a:ext uri="{FF2B5EF4-FFF2-40B4-BE49-F238E27FC236}">
                <a16:creationId xmlns:a16="http://schemas.microsoft.com/office/drawing/2014/main" id="{E7E1CE4F-09A5-E94A-B257-2D9AE1EB6143}"/>
              </a:ext>
            </a:extLst>
          </p:cNvPr>
          <p:cNvSpPr>
            <a:spLocks noGrp="1"/>
          </p:cNvSpPr>
          <p:nvPr>
            <p:ph type="subTitle" idx="1"/>
          </p:nvPr>
        </p:nvSpPr>
        <p:spPr>
          <a:xfrm>
            <a:off x="1376313" y="5665510"/>
            <a:ext cx="9426806" cy="719122"/>
          </a:xfrm>
        </p:spPr>
        <p:txBody>
          <a:bodyPr>
            <a:normAutofit/>
          </a:bodyPr>
          <a:lstStyle/>
          <a:p>
            <a:r>
              <a:rPr lang="en-US" sz="1700">
                <a:solidFill>
                  <a:schemeClr val="bg2"/>
                </a:solidFill>
              </a:rPr>
              <a:t>Dorothy Gardner </a:t>
            </a:r>
          </a:p>
          <a:p>
            <a:r>
              <a:rPr lang="en-US" sz="1700">
                <a:solidFill>
                  <a:schemeClr val="bg2"/>
                </a:solidFill>
              </a:rPr>
              <a:t>Missouri PTA President</a:t>
            </a:r>
          </a:p>
        </p:txBody>
      </p:sp>
    </p:spTree>
    <p:extLst>
      <p:ext uri="{BB962C8B-B14F-4D97-AF65-F5344CB8AC3E}">
        <p14:creationId xmlns:p14="http://schemas.microsoft.com/office/powerpoint/2010/main" val="3105029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572A4F-D255-EF42-9B37-896DBBE3B3C8}"/>
              </a:ext>
            </a:extLst>
          </p:cNvPr>
          <p:cNvPicPr>
            <a:picLocks noChangeAspect="1"/>
          </p:cNvPicPr>
          <p:nvPr/>
        </p:nvPicPr>
        <p:blipFill rotWithShape="1">
          <a:blip r:embed="rId2"/>
          <a:srcRect t="28412" r="8115" b="6371"/>
          <a:stretch/>
        </p:blipFill>
        <p:spPr>
          <a:xfrm>
            <a:off x="-1" y="10"/>
            <a:ext cx="12192000" cy="6857990"/>
          </a:xfrm>
          <a:prstGeom prst="rect">
            <a:avLst/>
          </a:prstGeom>
        </p:spPr>
      </p:pic>
      <p:sp>
        <p:nvSpPr>
          <p:cNvPr id="17" name="Freeform: Shape 16">
            <a:extLst>
              <a:ext uri="{FF2B5EF4-FFF2-40B4-BE49-F238E27FC236}">
                <a16:creationId xmlns:a16="http://schemas.microsoft.com/office/drawing/2014/main" id="{E862BE82-D00D-42C1-BF16-93AA37870C3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6D92C2D-1D3D-4974-918C-06579FB354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AD2080-305D-D048-92E0-B7CBB13ABD7A}"/>
              </a:ext>
            </a:extLst>
          </p:cNvPr>
          <p:cNvSpPr>
            <a:spLocks noGrp="1"/>
          </p:cNvSpPr>
          <p:nvPr>
            <p:ph type="title"/>
          </p:nvPr>
        </p:nvSpPr>
        <p:spPr>
          <a:xfrm>
            <a:off x="750242" y="632990"/>
            <a:ext cx="4062643" cy="1043409"/>
          </a:xfrm>
        </p:spPr>
        <p:txBody>
          <a:bodyPr>
            <a:normAutofit/>
          </a:bodyPr>
          <a:lstStyle/>
          <a:p>
            <a:r>
              <a:rPr lang="en-US" sz="3600" dirty="0"/>
              <a:t>Restricted Funds</a:t>
            </a:r>
          </a:p>
        </p:txBody>
      </p:sp>
      <p:sp>
        <p:nvSpPr>
          <p:cNvPr id="3" name="Content Placeholder 2">
            <a:extLst>
              <a:ext uri="{FF2B5EF4-FFF2-40B4-BE49-F238E27FC236}">
                <a16:creationId xmlns:a16="http://schemas.microsoft.com/office/drawing/2014/main" id="{E2E5DF5B-3F36-2146-87D5-95C98402D314}"/>
              </a:ext>
            </a:extLst>
          </p:cNvPr>
          <p:cNvSpPr>
            <a:spLocks noGrp="1"/>
          </p:cNvSpPr>
          <p:nvPr>
            <p:ph idx="1"/>
          </p:nvPr>
        </p:nvSpPr>
        <p:spPr>
          <a:xfrm>
            <a:off x="520242" y="1774372"/>
            <a:ext cx="4062642" cy="2754086"/>
          </a:xfrm>
        </p:spPr>
        <p:txBody>
          <a:bodyPr anchor="t">
            <a:normAutofit fontScale="62500" lnSpcReduction="20000"/>
          </a:bodyPr>
          <a:lstStyle/>
          <a:p>
            <a:pPr fontAlgn="base"/>
            <a:r>
              <a:rPr lang="en-US" dirty="0"/>
              <a:t>Obligates the funds to a specific purpose</a:t>
            </a:r>
          </a:p>
          <a:p>
            <a:pPr fontAlgn="base"/>
            <a:r>
              <a:rPr lang="en-US" dirty="0"/>
              <a:t>Due to IRS regulations the board cannot amend </a:t>
            </a:r>
          </a:p>
          <a:p>
            <a:pPr fontAlgn="base"/>
            <a:r>
              <a:rPr lang="en-US" dirty="0"/>
              <a:t>Money raised must go to that specific purpose unless donors and notified and given the option to have their money refunded. </a:t>
            </a:r>
          </a:p>
          <a:p>
            <a:pPr fontAlgn="base"/>
            <a:r>
              <a:rPr lang="en-US" dirty="0"/>
              <a:t>Best practice is to advertise in a general manner – i.e. money for PTA programs &amp; projects.</a:t>
            </a:r>
          </a:p>
          <a:p>
            <a:endParaRPr lang="en-US" sz="1800" dirty="0"/>
          </a:p>
        </p:txBody>
      </p:sp>
    </p:spTree>
    <p:extLst>
      <p:ext uri="{BB962C8B-B14F-4D97-AF65-F5344CB8AC3E}">
        <p14:creationId xmlns:p14="http://schemas.microsoft.com/office/powerpoint/2010/main" val="225447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572A4F-D255-EF42-9B37-896DBBE3B3C8}"/>
              </a:ext>
            </a:extLst>
          </p:cNvPr>
          <p:cNvPicPr>
            <a:picLocks noChangeAspect="1"/>
          </p:cNvPicPr>
          <p:nvPr/>
        </p:nvPicPr>
        <p:blipFill rotWithShape="1">
          <a:blip r:embed="rId2"/>
          <a:srcRect l="8116" t="27354" r="-1" b="7428"/>
          <a:stretch/>
        </p:blipFill>
        <p:spPr>
          <a:xfrm>
            <a:off x="-1" y="10"/>
            <a:ext cx="12192000" cy="6857990"/>
          </a:xfrm>
          <a:prstGeom prst="rect">
            <a:avLst/>
          </a:prstGeom>
        </p:spPr>
      </p:pic>
      <p:sp>
        <p:nvSpPr>
          <p:cNvPr id="24" name="Freeform 49">
            <a:extLst>
              <a:ext uri="{FF2B5EF4-FFF2-40B4-BE49-F238E27FC236}">
                <a16:creationId xmlns:a16="http://schemas.microsoft.com/office/drawing/2014/main" id="{D227D8FB-85E6-4F0E-9F9E-A85A9E7DC28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335576" y="-399378"/>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chemeClr val="bg1">
              <a:alpha val="50000"/>
            </a:scheme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Freeform: Shape 25">
            <a:extLst>
              <a:ext uri="{FF2B5EF4-FFF2-40B4-BE49-F238E27FC236}">
                <a16:creationId xmlns:a16="http://schemas.microsoft.com/office/drawing/2014/main" id="{45991BFE-2E28-42F0-ABB2-4AA495629B2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562" y="0"/>
            <a:ext cx="6097438" cy="5298683"/>
          </a:xfrm>
          <a:custGeom>
            <a:avLst/>
            <a:gdLst>
              <a:gd name="connsiteX0" fmla="*/ 744562 w 6097438"/>
              <a:gd name="connsiteY0" fmla="*/ 0 h 5298683"/>
              <a:gd name="connsiteX1" fmla="*/ 5209260 w 6097438"/>
              <a:gd name="connsiteY1" fmla="*/ 0 h 5298683"/>
              <a:gd name="connsiteX2" fmla="*/ 5384861 w 6097438"/>
              <a:gd name="connsiteY2" fmla="*/ 193210 h 5298683"/>
              <a:gd name="connsiteX3" fmla="*/ 6097438 w 6097438"/>
              <a:gd name="connsiteY3" fmla="*/ 2178155 h 5298683"/>
              <a:gd name="connsiteX4" fmla="*/ 2976911 w 6097438"/>
              <a:gd name="connsiteY4" fmla="*/ 5298683 h 5298683"/>
              <a:gd name="connsiteX5" fmla="*/ 101610 w 6097438"/>
              <a:gd name="connsiteY5" fmla="*/ 3392805 h 5298683"/>
              <a:gd name="connsiteX6" fmla="*/ 0 w 6097438"/>
              <a:gd name="connsiteY6" fmla="*/ 3115184 h 5298683"/>
              <a:gd name="connsiteX7" fmla="*/ 0 w 6097438"/>
              <a:gd name="connsiteY7" fmla="*/ 1241127 h 5298683"/>
              <a:gd name="connsiteX8" fmla="*/ 101610 w 6097438"/>
              <a:gd name="connsiteY8" fmla="*/ 963506 h 5298683"/>
              <a:gd name="connsiteX9" fmla="*/ 568961 w 6097438"/>
              <a:gd name="connsiteY9" fmla="*/ 193210 h 5298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97438" h="5298683">
                <a:moveTo>
                  <a:pt x="744562" y="0"/>
                </a:moveTo>
                <a:lnTo>
                  <a:pt x="5209260" y="0"/>
                </a:lnTo>
                <a:lnTo>
                  <a:pt x="5384861" y="193210"/>
                </a:lnTo>
                <a:cubicBezTo>
                  <a:pt x="5830023" y="732621"/>
                  <a:pt x="6097438" y="1424159"/>
                  <a:pt x="6097438" y="2178155"/>
                </a:cubicBezTo>
                <a:cubicBezTo>
                  <a:pt x="6097438" y="3901575"/>
                  <a:pt x="4700330" y="5298683"/>
                  <a:pt x="2976911" y="5298683"/>
                </a:cubicBezTo>
                <a:cubicBezTo>
                  <a:pt x="1684346" y="5298683"/>
                  <a:pt x="575332" y="4512810"/>
                  <a:pt x="101610" y="3392805"/>
                </a:cubicBezTo>
                <a:lnTo>
                  <a:pt x="0" y="3115184"/>
                </a:lnTo>
                <a:lnTo>
                  <a:pt x="0" y="1241127"/>
                </a:lnTo>
                <a:lnTo>
                  <a:pt x="101610" y="963506"/>
                </a:lnTo>
                <a:cubicBezTo>
                  <a:pt x="220041" y="683504"/>
                  <a:pt x="378177" y="424387"/>
                  <a:pt x="568961" y="193210"/>
                </a:cubicBez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AD2080-305D-D048-92E0-B7CBB13ABD7A}"/>
              </a:ext>
            </a:extLst>
          </p:cNvPr>
          <p:cNvSpPr>
            <a:spLocks noGrp="1"/>
          </p:cNvSpPr>
          <p:nvPr>
            <p:ph type="title"/>
          </p:nvPr>
        </p:nvSpPr>
        <p:spPr>
          <a:xfrm>
            <a:off x="6968162" y="425148"/>
            <a:ext cx="4707837" cy="1043409"/>
          </a:xfrm>
        </p:spPr>
        <p:txBody>
          <a:bodyPr>
            <a:normAutofit/>
          </a:bodyPr>
          <a:lstStyle/>
          <a:p>
            <a:r>
              <a:rPr lang="en-US" sz="3600" dirty="0"/>
              <a:t>Excess Funds</a:t>
            </a:r>
          </a:p>
        </p:txBody>
      </p:sp>
      <p:sp>
        <p:nvSpPr>
          <p:cNvPr id="3" name="Content Placeholder 2">
            <a:extLst>
              <a:ext uri="{FF2B5EF4-FFF2-40B4-BE49-F238E27FC236}">
                <a16:creationId xmlns:a16="http://schemas.microsoft.com/office/drawing/2014/main" id="{E2E5DF5B-3F36-2146-87D5-95C98402D314}"/>
              </a:ext>
            </a:extLst>
          </p:cNvPr>
          <p:cNvSpPr>
            <a:spLocks noGrp="1"/>
          </p:cNvSpPr>
          <p:nvPr>
            <p:ph idx="1"/>
          </p:nvPr>
        </p:nvSpPr>
        <p:spPr>
          <a:xfrm>
            <a:off x="6968163" y="1614309"/>
            <a:ext cx="4435712" cy="2461302"/>
          </a:xfrm>
        </p:spPr>
        <p:txBody>
          <a:bodyPr anchor="t">
            <a:normAutofit/>
          </a:bodyPr>
          <a:lstStyle/>
          <a:p>
            <a:pPr fontAlgn="base"/>
            <a:r>
              <a:rPr lang="en-US" sz="1800" dirty="0"/>
              <a:t>Money not spent goes back into the general funds and rolls over to the next year.  </a:t>
            </a:r>
          </a:p>
          <a:p>
            <a:pPr fontAlgn="base"/>
            <a:r>
              <a:rPr lang="en-US" sz="1800" dirty="0"/>
              <a:t>No IRS or PTA rule limiting carry over amounts</a:t>
            </a:r>
          </a:p>
          <a:p>
            <a:endParaRPr lang="en-US" sz="1800" dirty="0"/>
          </a:p>
        </p:txBody>
      </p:sp>
    </p:spTree>
    <p:extLst>
      <p:ext uri="{BB962C8B-B14F-4D97-AF65-F5344CB8AC3E}">
        <p14:creationId xmlns:p14="http://schemas.microsoft.com/office/powerpoint/2010/main" val="156203790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32691CC-4AB8-48AF-B822-EBF7F4E9E6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1407"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D6A8E1B4-B839-4C58-B08A-F0B0945808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5130" y="2909477"/>
            <a:ext cx="4966870" cy="3948522"/>
          </a:xfrm>
          <a:custGeom>
            <a:avLst/>
            <a:gdLst>
              <a:gd name="connsiteX0" fmla="*/ 2748962 w 4966870"/>
              <a:gd name="connsiteY0" fmla="*/ 0 h 3948522"/>
              <a:gd name="connsiteX1" fmla="*/ 4870195 w 4966870"/>
              <a:gd name="connsiteY1" fmla="*/ 1000367 h 3948522"/>
              <a:gd name="connsiteX2" fmla="*/ 4966870 w 4966870"/>
              <a:gd name="connsiteY2" fmla="*/ 1129649 h 3948522"/>
              <a:gd name="connsiteX3" fmla="*/ 4966870 w 4966870"/>
              <a:gd name="connsiteY3" fmla="*/ 3948522 h 3948522"/>
              <a:gd name="connsiteX4" fmla="*/ 278430 w 4966870"/>
              <a:gd name="connsiteY4" fmla="*/ 3948522 h 3948522"/>
              <a:gd name="connsiteX5" fmla="*/ 216027 w 4966870"/>
              <a:gd name="connsiteY5" fmla="*/ 3818982 h 3948522"/>
              <a:gd name="connsiteX6" fmla="*/ 0 w 4966870"/>
              <a:gd name="connsiteY6" fmla="*/ 2748962 h 3948522"/>
              <a:gd name="connsiteX7" fmla="*/ 2748962 w 4966870"/>
              <a:gd name="connsiteY7" fmla="*/ 0 h 394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66870" h="3948522">
                <a:moveTo>
                  <a:pt x="2748962" y="0"/>
                </a:moveTo>
                <a:cubicBezTo>
                  <a:pt x="3602955" y="0"/>
                  <a:pt x="4365995" y="389418"/>
                  <a:pt x="4870195" y="1000367"/>
                </a:cubicBezTo>
                <a:lnTo>
                  <a:pt x="4966870" y="1129649"/>
                </a:lnTo>
                <a:lnTo>
                  <a:pt x="4966870" y="3948522"/>
                </a:lnTo>
                <a:lnTo>
                  <a:pt x="278430" y="3948522"/>
                </a:lnTo>
                <a:lnTo>
                  <a:pt x="216027" y="3818982"/>
                </a:lnTo>
                <a:cubicBezTo>
                  <a:pt x="76922" y="3490101"/>
                  <a:pt x="0" y="3128515"/>
                  <a:pt x="0" y="2748962"/>
                </a:cubicBezTo>
                <a:cubicBezTo>
                  <a:pt x="0" y="1230752"/>
                  <a:pt x="1230752" y="0"/>
                  <a:pt x="274896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2"/>
          <a:srcRect l="9780" r="11590" b="1"/>
          <a:stretch/>
        </p:blipFill>
        <p:spPr>
          <a:xfrm>
            <a:off x="6355999" y="1"/>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581" r="2" b="2"/>
          <a:stretch/>
        </p:blipFill>
        <p:spPr>
          <a:xfrm>
            <a:off x="7390912" y="3075259"/>
            <a:ext cx="4801088" cy="3782741"/>
          </a:xfrm>
          <a:custGeom>
            <a:avLst/>
            <a:gdLst>
              <a:gd name="connsiteX0" fmla="*/ 2583180 w 4801088"/>
              <a:gd name="connsiteY0" fmla="*/ 0 h 3782741"/>
              <a:gd name="connsiteX1" fmla="*/ 4725194 w 4801088"/>
              <a:gd name="connsiteY1" fmla="*/ 1138900 h 3782741"/>
              <a:gd name="connsiteX2" fmla="*/ 4801088 w 4801088"/>
              <a:gd name="connsiteY2" fmla="*/ 1263826 h 3782741"/>
              <a:gd name="connsiteX3" fmla="*/ 4801088 w 4801088"/>
              <a:gd name="connsiteY3" fmla="*/ 3782741 h 3782741"/>
              <a:gd name="connsiteX4" fmla="*/ 296488 w 4801088"/>
              <a:gd name="connsiteY4" fmla="*/ 3782741 h 3782741"/>
              <a:gd name="connsiteX5" fmla="*/ 202999 w 4801088"/>
              <a:gd name="connsiteY5" fmla="*/ 3588671 h 3782741"/>
              <a:gd name="connsiteX6" fmla="*/ 0 w 4801088"/>
              <a:gd name="connsiteY6" fmla="*/ 2583180 h 3782741"/>
              <a:gd name="connsiteX7" fmla="*/ 2583180 w 4801088"/>
              <a:gd name="connsiteY7" fmla="*/ 0 h 3782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01088" h="3782741">
                <a:moveTo>
                  <a:pt x="2583180" y="0"/>
                </a:moveTo>
                <a:cubicBezTo>
                  <a:pt x="3474837" y="0"/>
                  <a:pt x="4260977" y="451769"/>
                  <a:pt x="4725194" y="1138900"/>
                </a:cubicBezTo>
                <a:lnTo>
                  <a:pt x="4801088" y="1263826"/>
                </a:lnTo>
                <a:lnTo>
                  <a:pt x="4801088" y="3782741"/>
                </a:lnTo>
                <a:lnTo>
                  <a:pt x="296488" y="3782741"/>
                </a:lnTo>
                <a:lnTo>
                  <a:pt x="202999" y="3588671"/>
                </a:lnTo>
                <a:cubicBezTo>
                  <a:pt x="72283" y="3279623"/>
                  <a:pt x="0" y="2939843"/>
                  <a:pt x="0" y="2583180"/>
                </a:cubicBezTo>
                <a:cubicBezTo>
                  <a:pt x="0" y="1156529"/>
                  <a:pt x="1156529" y="0"/>
                  <a:pt x="2583180" y="0"/>
                </a:cubicBezTo>
                <a:close/>
              </a:path>
            </a:pathLst>
          </a:cu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01098" y="1023839"/>
            <a:ext cx="5277333" cy="1325563"/>
          </a:xfrm>
        </p:spPr>
        <p:txBody>
          <a:bodyPr>
            <a:normAutofit/>
          </a:bodyPr>
          <a:lstStyle/>
          <a:p>
            <a:r>
              <a:rPr lang="en-US" dirty="0"/>
              <a:t>Emergency Reserve</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05542" y="2190307"/>
            <a:ext cx="6254995" cy="3863359"/>
          </a:xfrm>
        </p:spPr>
        <p:txBody>
          <a:bodyPr anchor="t">
            <a:noAutofit/>
          </a:bodyPr>
          <a:lstStyle/>
          <a:p>
            <a:pPr marL="708660" lvl="1" indent="-342900">
              <a:spcAft>
                <a:spcPts val="600"/>
              </a:spcAft>
              <a:buFont typeface="Wingdings" pitchFamily="2" charset="2"/>
              <a:buChar char="Ø"/>
              <a:defRPr/>
            </a:pPr>
            <a:r>
              <a:rPr lang="en-US" sz="2000" dirty="0">
                <a:cs typeface="Arial" panose="020B0604020202020204" pitchFamily="34" charset="0"/>
              </a:rPr>
              <a:t>Yes you have this in your budget</a:t>
            </a:r>
          </a:p>
          <a:p>
            <a:pPr marL="365760" lvl="1" indent="0">
              <a:spcAft>
                <a:spcPts val="600"/>
              </a:spcAft>
              <a:buNone/>
              <a:defRPr/>
            </a:pPr>
            <a:endParaRPr lang="en-US" sz="2000" dirty="0">
              <a:cs typeface="Arial" panose="020B0604020202020204" pitchFamily="34" charset="0"/>
            </a:endParaRPr>
          </a:p>
          <a:p>
            <a:pPr marL="708660" lvl="1" indent="-342900">
              <a:spcAft>
                <a:spcPts val="600"/>
              </a:spcAft>
              <a:buFont typeface="Wingdings" pitchFamily="2" charset="2"/>
              <a:buChar char="Ø"/>
              <a:defRPr/>
            </a:pPr>
            <a:r>
              <a:rPr lang="en-US" sz="2000" dirty="0">
                <a:cs typeface="Arial" panose="020B0604020202020204" pitchFamily="34" charset="0"/>
              </a:rPr>
              <a:t>Recommended one-half to a full years expenditure obligations</a:t>
            </a:r>
          </a:p>
          <a:p>
            <a:pPr marL="708660" lvl="1" indent="-342900">
              <a:spcAft>
                <a:spcPts val="600"/>
              </a:spcAft>
              <a:buFont typeface="Courier New" panose="02070309020205020404" pitchFamily="49" charset="0"/>
              <a:buChar char="o"/>
              <a:defRPr/>
            </a:pPr>
            <a:endParaRPr lang="en-US" sz="2000" dirty="0">
              <a:cs typeface="Arial" panose="020B0604020202020204" pitchFamily="34" charset="0"/>
            </a:endParaRPr>
          </a:p>
          <a:p>
            <a:pPr marL="365760" lvl="1" indent="0">
              <a:spcAft>
                <a:spcPts val="600"/>
              </a:spcAft>
              <a:buNone/>
              <a:defRPr/>
            </a:pPr>
            <a:endParaRPr lang="en-US" sz="2000" dirty="0">
              <a:cs typeface="Arial" panose="020B0604020202020204" pitchFamily="34" charset="0"/>
            </a:endParaRPr>
          </a:p>
        </p:txBody>
      </p:sp>
    </p:spTree>
    <p:extLst>
      <p:ext uri="{BB962C8B-B14F-4D97-AF65-F5344CB8AC3E}">
        <p14:creationId xmlns:p14="http://schemas.microsoft.com/office/powerpoint/2010/main" val="10816522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EB181E26-89C4-4A14-92DE-0F4C4B0E94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30217" r="2" b="13459"/>
          <a:stretch/>
        </p:blipFill>
        <p:spPr>
          <a:xfrm>
            <a:off x="6587330" y="1690689"/>
            <a:ext cx="5604670" cy="2501837"/>
          </a:xfrm>
          <a:custGeom>
            <a:avLst/>
            <a:gdLst>
              <a:gd name="connsiteX0" fmla="*/ 1159248 w 5604670"/>
              <a:gd name="connsiteY0" fmla="*/ 0 h 2501837"/>
              <a:gd name="connsiteX1" fmla="*/ 5604670 w 5604670"/>
              <a:gd name="connsiteY1" fmla="*/ 0 h 2501837"/>
              <a:gd name="connsiteX2" fmla="*/ 5604670 w 5604670"/>
              <a:gd name="connsiteY2" fmla="*/ 2501837 h 2501837"/>
              <a:gd name="connsiteX3" fmla="*/ 0 w 5604670"/>
              <a:gd name="connsiteY3" fmla="*/ 2501837 h 2501837"/>
            </a:gdLst>
            <a:ahLst/>
            <a:cxnLst>
              <a:cxn ang="0">
                <a:pos x="connsiteX0" y="connsiteY0"/>
              </a:cxn>
              <a:cxn ang="0">
                <a:pos x="connsiteX1" y="connsiteY1"/>
              </a:cxn>
              <a:cxn ang="0">
                <a:pos x="connsiteX2" y="connsiteY2"/>
              </a:cxn>
              <a:cxn ang="0">
                <a:pos x="connsiteX3" y="connsiteY3"/>
              </a:cxn>
            </a:cxnLst>
            <a:rect l="l" t="t" r="r" b="b"/>
            <a:pathLst>
              <a:path w="5604670" h="2501837">
                <a:moveTo>
                  <a:pt x="1159248" y="0"/>
                </a:moveTo>
                <a:lnTo>
                  <a:pt x="5604670" y="0"/>
                </a:lnTo>
                <a:lnTo>
                  <a:pt x="5604670" y="2501837"/>
                </a:lnTo>
                <a:lnTo>
                  <a:pt x="0" y="2501837"/>
                </a:lnTo>
                <a:close/>
              </a:path>
            </a:pathLst>
          </a:cu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4"/>
          <a:srcRect t="12902" r="-2" b="11161"/>
          <a:stretch/>
        </p:blipFill>
        <p:spPr>
          <a:xfrm>
            <a:off x="4791075" y="4357117"/>
            <a:ext cx="7400925" cy="2500884"/>
          </a:xfrm>
          <a:custGeom>
            <a:avLst/>
            <a:gdLst>
              <a:gd name="connsiteX0" fmla="*/ 1717230 w 7400925"/>
              <a:gd name="connsiteY0" fmla="*/ 0 h 2500884"/>
              <a:gd name="connsiteX1" fmla="*/ 7400925 w 7400925"/>
              <a:gd name="connsiteY1" fmla="*/ 0 h 2500884"/>
              <a:gd name="connsiteX2" fmla="*/ 7400925 w 7400925"/>
              <a:gd name="connsiteY2" fmla="*/ 2500884 h 2500884"/>
              <a:gd name="connsiteX3" fmla="*/ 0 w 7400925"/>
              <a:gd name="connsiteY3" fmla="*/ 2500884 h 2500884"/>
              <a:gd name="connsiteX4" fmla="*/ 0 w 7400925"/>
              <a:gd name="connsiteY4" fmla="*/ 2500883 h 2500884"/>
              <a:gd name="connsiteX5" fmla="*/ 552186 w 7400925"/>
              <a:gd name="connsiteY5" fmla="*/ 2500883 h 2500884"/>
              <a:gd name="connsiteX6" fmla="*/ 558423 w 7400925"/>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00925" h="2500884">
                <a:moveTo>
                  <a:pt x="1717230" y="0"/>
                </a:moveTo>
                <a:lnTo>
                  <a:pt x="7400925" y="0"/>
                </a:lnTo>
                <a:lnTo>
                  <a:pt x="7400925" y="2500884"/>
                </a:lnTo>
                <a:lnTo>
                  <a:pt x="0" y="2500884"/>
                </a:lnTo>
                <a:lnTo>
                  <a:pt x="0" y="2500883"/>
                </a:lnTo>
                <a:lnTo>
                  <a:pt x="552186" y="2500883"/>
                </a:lnTo>
                <a:lnTo>
                  <a:pt x="558423" y="2500883"/>
                </a:lnTo>
                <a:close/>
              </a:path>
            </a:pathLst>
          </a:custGeom>
        </p:spPr>
      </p:pic>
      <p:sp>
        <p:nvSpPr>
          <p:cNvPr id="38" name="Freeform 37">
            <a:extLst>
              <a:ext uri="{FF2B5EF4-FFF2-40B4-BE49-F238E27FC236}">
                <a16:creationId xmlns:a16="http://schemas.microsoft.com/office/drawing/2014/main" id="{13958066-7CBD-4B89-8F46-614C4F28BCF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691641"/>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38200" y="365125"/>
            <a:ext cx="10515600" cy="1325563"/>
          </a:xfrm>
        </p:spPr>
        <p:txBody>
          <a:bodyPr>
            <a:normAutofit/>
          </a:bodyPr>
          <a:lstStyle/>
          <a:p>
            <a:r>
              <a:rPr lang="en-US">
                <a:solidFill>
                  <a:schemeClr val="bg1"/>
                </a:solidFill>
              </a:rPr>
              <a:t>Funding the Budget</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38200" y="2015406"/>
            <a:ext cx="5097779" cy="4065986"/>
          </a:xfrm>
        </p:spPr>
        <p:txBody>
          <a:bodyPr anchor="t">
            <a:normAutofit/>
          </a:bodyPr>
          <a:lstStyle/>
          <a:p>
            <a:pPr>
              <a:buFont typeface="Wingdings" pitchFamily="2" charset="2"/>
              <a:buChar char="Ø"/>
              <a:defRPr/>
            </a:pPr>
            <a:r>
              <a:rPr lang="en-US" altLang="en-US" sz="1900">
                <a:cs typeface="Arial" panose="020B0604020202020204" pitchFamily="34" charset="0"/>
              </a:rPr>
              <a:t>PTA is primarily an education &amp; advocacy group -  not a money raising group</a:t>
            </a:r>
          </a:p>
          <a:p>
            <a:pPr>
              <a:buFont typeface="Wingdings" pitchFamily="2" charset="2"/>
              <a:buChar char="Ø"/>
              <a:defRPr/>
            </a:pPr>
            <a:r>
              <a:rPr lang="en-US" altLang="en-US" sz="1900">
                <a:cs typeface="Arial" panose="020B0604020202020204" pitchFamily="34" charset="0"/>
              </a:rPr>
              <a:t>Focus should be on service-oriented projects</a:t>
            </a:r>
          </a:p>
          <a:p>
            <a:pPr>
              <a:buFont typeface="Wingdings" pitchFamily="2" charset="2"/>
              <a:buChar char="Ø"/>
              <a:defRPr/>
            </a:pPr>
            <a:r>
              <a:rPr lang="en-US" altLang="en-US" sz="1900">
                <a:cs typeface="Arial" panose="020B0604020202020204" pitchFamily="34" charset="0"/>
              </a:rPr>
              <a:t>Purposeful fundraising should be done each year</a:t>
            </a:r>
          </a:p>
          <a:p>
            <a:pPr>
              <a:buFont typeface="Wingdings" pitchFamily="2" charset="2"/>
              <a:buChar char="Ø"/>
              <a:defRPr/>
            </a:pPr>
            <a:r>
              <a:rPr lang="en-US" altLang="en-US" sz="1900">
                <a:cs typeface="Arial" panose="020B0604020202020204" pitchFamily="34" charset="0"/>
              </a:rPr>
              <a:t>Remember that you are fundraising to fund your budget in that fiscal year.</a:t>
            </a:r>
          </a:p>
          <a:p>
            <a:pPr>
              <a:spcBef>
                <a:spcPct val="0"/>
              </a:spcBef>
              <a:spcAft>
                <a:spcPts val="600"/>
              </a:spcAft>
              <a:buFont typeface="Wingdings" pitchFamily="2" charset="2"/>
              <a:buChar char="Ø"/>
              <a:defRPr/>
            </a:pPr>
            <a:r>
              <a:rPr lang="en-US" altLang="en-US" sz="1900">
                <a:cs typeface="Arial" panose="020B0604020202020204" pitchFamily="34" charset="0"/>
              </a:rPr>
              <a:t>Use the </a:t>
            </a:r>
            <a:r>
              <a:rPr lang="en-US" altLang="en-US" sz="1900" b="1" i="1">
                <a:cs typeface="Arial" panose="020B0604020202020204" pitchFamily="34" charset="0"/>
              </a:rPr>
              <a:t>3-to-1 Rule: </a:t>
            </a:r>
            <a:r>
              <a:rPr lang="en-US" altLang="en-US" sz="1900" b="1">
                <a:cs typeface="Arial" panose="020B0604020202020204" pitchFamily="34" charset="0"/>
              </a:rPr>
              <a:t> </a:t>
            </a:r>
            <a:r>
              <a:rPr lang="en-US" altLang="en-US" sz="1900">
                <a:cs typeface="Arial" panose="020B0604020202020204" pitchFamily="34" charset="0"/>
              </a:rPr>
              <a:t>1 Fundraising = 3 non-fundraising projects aimed at helping parents and children</a:t>
            </a:r>
          </a:p>
          <a:p>
            <a:pPr>
              <a:spcBef>
                <a:spcPct val="0"/>
              </a:spcBef>
              <a:spcAft>
                <a:spcPts val="600"/>
              </a:spcAft>
              <a:buFont typeface="Wingdings" pitchFamily="2" charset="2"/>
              <a:buChar char="Ø"/>
              <a:defRPr/>
            </a:pPr>
            <a:r>
              <a:rPr lang="en-US" altLang="en-US" sz="1900">
                <a:cs typeface="Arial" panose="020B0604020202020204" pitchFamily="34" charset="0"/>
              </a:rPr>
              <a:t>A fundraising project should be for a definite purpose and should be in harmony with the PTA Purposes. </a:t>
            </a:r>
          </a:p>
          <a:p>
            <a:pPr marL="708660" lvl="1" indent="-342900">
              <a:spcAft>
                <a:spcPts val="600"/>
              </a:spcAft>
              <a:buFont typeface="Courier New" panose="02070309020205020404" pitchFamily="49" charset="0"/>
              <a:buChar char="o"/>
              <a:defRPr/>
            </a:pPr>
            <a:endParaRPr lang="en-US" sz="1900">
              <a:cs typeface="Arial" panose="020B0604020202020204" pitchFamily="34" charset="0"/>
            </a:endParaRPr>
          </a:p>
          <a:p>
            <a:pPr marL="365760" lvl="1" indent="0">
              <a:spcAft>
                <a:spcPts val="600"/>
              </a:spcAft>
              <a:buNone/>
              <a:defRPr/>
            </a:pPr>
            <a:endParaRPr lang="en-US" sz="1900">
              <a:cs typeface="Arial" panose="020B0604020202020204" pitchFamily="34" charset="0"/>
            </a:endParaRPr>
          </a:p>
        </p:txBody>
      </p:sp>
    </p:spTree>
    <p:extLst>
      <p:ext uri="{BB962C8B-B14F-4D97-AF65-F5344CB8AC3E}">
        <p14:creationId xmlns:p14="http://schemas.microsoft.com/office/powerpoint/2010/main" val="372719521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l="11854" r="18839"/>
          <a:stretch/>
        </p:blipFill>
        <p:spPr>
          <a:xfrm>
            <a:off x="6185051" y="10"/>
            <a:ext cx="5997632" cy="6857990"/>
          </a:xfrm>
          <a:custGeom>
            <a:avLst/>
            <a:gdLst>
              <a:gd name="connsiteX0" fmla="*/ 0 w 5997632"/>
              <a:gd name="connsiteY0" fmla="*/ 0 h 6858000"/>
              <a:gd name="connsiteX1" fmla="*/ 5997632 w 5997632"/>
              <a:gd name="connsiteY1" fmla="*/ 0 h 6858000"/>
              <a:gd name="connsiteX2" fmla="*/ 5997632 w 5997632"/>
              <a:gd name="connsiteY2" fmla="*/ 6858000 h 6858000"/>
              <a:gd name="connsiteX3" fmla="*/ 3178693 w 599763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997632" h="6858000">
                <a:moveTo>
                  <a:pt x="0" y="0"/>
                </a:moveTo>
                <a:lnTo>
                  <a:pt x="5997632" y="0"/>
                </a:lnTo>
                <a:lnTo>
                  <a:pt x="5997632" y="6858000"/>
                </a:lnTo>
                <a:lnTo>
                  <a:pt x="3178693" y="6858000"/>
                </a:lnTo>
                <a:close/>
              </a:path>
            </a:pathLst>
          </a:cu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3"/>
          <a:srcRect l="19436" r="21245"/>
          <a:stretch/>
        </p:blipFill>
        <p:spPr>
          <a:xfrm>
            <a:off x="-1" y="10"/>
            <a:ext cx="9141744" cy="6857990"/>
          </a:xfrm>
          <a:custGeom>
            <a:avLst/>
            <a:gdLst>
              <a:gd name="connsiteX0" fmla="*/ 0 w 9141744"/>
              <a:gd name="connsiteY0" fmla="*/ 0 h 6863485"/>
              <a:gd name="connsiteX1" fmla="*/ 5963051 w 9141744"/>
              <a:gd name="connsiteY1" fmla="*/ 0 h 6863485"/>
              <a:gd name="connsiteX2" fmla="*/ 9141744 w 9141744"/>
              <a:gd name="connsiteY2" fmla="*/ 6863485 h 6863485"/>
              <a:gd name="connsiteX3" fmla="*/ 0 w 9141744"/>
              <a:gd name="connsiteY3" fmla="*/ 6863485 h 6863485"/>
              <a:gd name="connsiteX4" fmla="*/ 0 w 9141744"/>
              <a:gd name="connsiteY4" fmla="*/ 0 h 68634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1744" h="6863485">
                <a:moveTo>
                  <a:pt x="0" y="0"/>
                </a:moveTo>
                <a:lnTo>
                  <a:pt x="5963051" y="0"/>
                </a:lnTo>
                <a:lnTo>
                  <a:pt x="9141744" y="6863485"/>
                </a:lnTo>
                <a:lnTo>
                  <a:pt x="0" y="6863485"/>
                </a:lnTo>
                <a:lnTo>
                  <a:pt x="0" y="0"/>
                </a:lnTo>
                <a:close/>
              </a:path>
            </a:pathLst>
          </a:custGeom>
        </p:spPr>
      </p:pic>
      <p:sp>
        <p:nvSpPr>
          <p:cNvPr id="36" name="Freeform: Shape 35">
            <a:extLst>
              <a:ext uri="{FF2B5EF4-FFF2-40B4-BE49-F238E27FC236}">
                <a16:creationId xmlns:a16="http://schemas.microsoft.com/office/drawing/2014/main" id="{37FEB674-D811-4FFE-A878-29D0C0ED18D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73847"/>
            <a:ext cx="6434783" cy="3310306"/>
          </a:xfrm>
          <a:custGeom>
            <a:avLst/>
            <a:gdLst>
              <a:gd name="connsiteX0" fmla="*/ 0 w 6434783"/>
              <a:gd name="connsiteY0" fmla="*/ 0 h 3310306"/>
              <a:gd name="connsiteX1" fmla="*/ 3829872 w 6434783"/>
              <a:gd name="connsiteY1" fmla="*/ 0 h 3310306"/>
              <a:gd name="connsiteX2" fmla="*/ 4896100 w 6434783"/>
              <a:gd name="connsiteY2" fmla="*/ 0 h 3310306"/>
              <a:gd name="connsiteX3" fmla="*/ 4901677 w 6434783"/>
              <a:gd name="connsiteY3" fmla="*/ 0 h 3310306"/>
              <a:gd name="connsiteX4" fmla="*/ 6434783 w 6434783"/>
              <a:gd name="connsiteY4" fmla="*/ 3310306 h 3310306"/>
              <a:gd name="connsiteX5" fmla="*/ 0 w 6434783"/>
              <a:gd name="connsiteY5" fmla="*/ 3310306 h 3310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4783" h="3310306">
                <a:moveTo>
                  <a:pt x="0" y="0"/>
                </a:moveTo>
                <a:lnTo>
                  <a:pt x="3829872" y="0"/>
                </a:lnTo>
                <a:lnTo>
                  <a:pt x="4896100" y="0"/>
                </a:lnTo>
                <a:lnTo>
                  <a:pt x="4901677" y="0"/>
                </a:lnTo>
                <a:lnTo>
                  <a:pt x="6434783" y="3310306"/>
                </a:lnTo>
                <a:lnTo>
                  <a:pt x="0" y="3310306"/>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618064" y="2166721"/>
            <a:ext cx="3886199" cy="915035"/>
          </a:xfrm>
        </p:spPr>
        <p:txBody>
          <a:bodyPr>
            <a:normAutofit/>
          </a:bodyPr>
          <a:lstStyle/>
          <a:p>
            <a:r>
              <a:rPr lang="en-US" sz="3600"/>
              <a:t>State Tax Exempt</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618064" y="3081756"/>
            <a:ext cx="4620544" cy="1775994"/>
          </a:xfrm>
        </p:spPr>
        <p:txBody>
          <a:bodyPr>
            <a:normAutofit/>
          </a:bodyPr>
          <a:lstStyle/>
          <a:p>
            <a:pPr>
              <a:spcBef>
                <a:spcPts val="1200"/>
              </a:spcBef>
              <a:buFont typeface="Wingdings" pitchFamily="2" charset="2"/>
              <a:buChar char="Ø"/>
              <a:defRPr/>
            </a:pPr>
            <a:r>
              <a:rPr lang="en-US" sz="1100"/>
              <a:t>Issued from State Department of Revenue</a:t>
            </a:r>
          </a:p>
          <a:p>
            <a:pPr>
              <a:spcBef>
                <a:spcPts val="1200"/>
              </a:spcBef>
              <a:buFont typeface="Wingdings" pitchFamily="2" charset="2"/>
              <a:buChar char="Ø"/>
              <a:defRPr/>
            </a:pPr>
            <a:r>
              <a:rPr lang="en-US" sz="1100"/>
              <a:t>Each PTA must apply for their own</a:t>
            </a:r>
          </a:p>
          <a:p>
            <a:pPr>
              <a:spcBef>
                <a:spcPts val="1200"/>
              </a:spcBef>
              <a:buFont typeface="Wingdings" pitchFamily="2" charset="2"/>
              <a:buChar char="Ø"/>
              <a:defRPr/>
            </a:pPr>
            <a:r>
              <a:rPr lang="en-US" sz="1100"/>
              <a:t>PTA can help with</a:t>
            </a:r>
          </a:p>
          <a:p>
            <a:pPr lvl="1">
              <a:spcBef>
                <a:spcPts val="400"/>
              </a:spcBef>
              <a:buFont typeface="Wingdings" pitchFamily="2" charset="2"/>
              <a:buChar char="Ø"/>
              <a:defRPr/>
            </a:pPr>
            <a:r>
              <a:rPr lang="en-US" sz="1100"/>
              <a:t>EIN / Letter of determination</a:t>
            </a:r>
          </a:p>
          <a:p>
            <a:pPr lvl="1">
              <a:spcBef>
                <a:spcPts val="400"/>
              </a:spcBef>
              <a:buFont typeface="Wingdings" pitchFamily="2" charset="2"/>
              <a:buChar char="Ø"/>
              <a:defRPr/>
            </a:pPr>
            <a:r>
              <a:rPr lang="en-US" sz="1100"/>
              <a:t>Unit in Good Standing status</a:t>
            </a:r>
          </a:p>
          <a:p>
            <a:pPr lvl="1">
              <a:spcBef>
                <a:spcPts val="400"/>
              </a:spcBef>
              <a:buFont typeface="Wingdings" pitchFamily="2" charset="2"/>
              <a:buChar char="Ø"/>
              <a:defRPr/>
            </a:pPr>
            <a:r>
              <a:rPr lang="en-US" sz="1100"/>
              <a:t>Group exemption number</a:t>
            </a:r>
          </a:p>
          <a:p>
            <a:pPr>
              <a:spcBef>
                <a:spcPts val="1200"/>
              </a:spcBef>
              <a:buFont typeface="Wingdings" pitchFamily="2" charset="2"/>
              <a:buChar char="Ø"/>
              <a:defRPr/>
            </a:pPr>
            <a:r>
              <a:rPr lang="en-US" sz="1100"/>
              <a:t>Renew / New</a:t>
            </a:r>
          </a:p>
          <a:p>
            <a:pPr marL="708660" lvl="1" indent="-342900">
              <a:spcAft>
                <a:spcPts val="600"/>
              </a:spcAft>
              <a:buFont typeface="Courier New" panose="02070309020205020404" pitchFamily="49" charset="0"/>
              <a:buChar char="o"/>
              <a:defRPr/>
            </a:pPr>
            <a:endParaRPr lang="en-US" sz="1100">
              <a:cs typeface="Arial" panose="020B0604020202020204" pitchFamily="34" charset="0"/>
            </a:endParaRPr>
          </a:p>
          <a:p>
            <a:pPr marL="365760" lvl="1" indent="0">
              <a:spcAft>
                <a:spcPts val="600"/>
              </a:spcAft>
              <a:buNone/>
              <a:defRPr/>
            </a:pPr>
            <a:endParaRPr lang="en-US" sz="1100">
              <a:cs typeface="Arial" panose="020B0604020202020204" pitchFamily="34" charset="0"/>
            </a:endParaRPr>
          </a:p>
        </p:txBody>
      </p:sp>
    </p:spTree>
    <p:extLst>
      <p:ext uri="{BB962C8B-B14F-4D97-AF65-F5344CB8AC3E}">
        <p14:creationId xmlns:p14="http://schemas.microsoft.com/office/powerpoint/2010/main" val="206582620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l="11854" r="18839"/>
          <a:stretch/>
        </p:blipFill>
        <p:spPr>
          <a:xfrm>
            <a:off x="1093316" y="478232"/>
            <a:ext cx="2439870" cy="2789902"/>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3"/>
          <a:srcRect l="19436" r="21245"/>
          <a:stretch/>
        </p:blipFill>
        <p:spPr>
          <a:xfrm>
            <a:off x="481886" y="3610472"/>
            <a:ext cx="3662730" cy="274771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5297762" y="1053711"/>
            <a:ext cx="5638994" cy="1424446"/>
          </a:xfrm>
        </p:spPr>
        <p:txBody>
          <a:bodyPr>
            <a:normAutofit/>
          </a:bodyPr>
          <a:lstStyle/>
          <a:p>
            <a:r>
              <a:rPr lang="en-US">
                <a:solidFill>
                  <a:srgbClr val="FFFFFF"/>
                </a:solidFill>
              </a:rPr>
              <a:t>Bookkeeping</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5297762" y="2799889"/>
            <a:ext cx="5747187" cy="2987543"/>
          </a:xfrm>
        </p:spPr>
        <p:txBody>
          <a:bodyPr anchor="t">
            <a:normAutofit fontScale="92500" lnSpcReduction="10000"/>
          </a:bodyPr>
          <a:lstStyle/>
          <a:p>
            <a:pPr marL="708660" lvl="1" indent="-342900">
              <a:buFont typeface="Wingdings" pitchFamily="2" charset="2"/>
              <a:buChar char="Ø"/>
              <a:defRPr/>
            </a:pPr>
            <a:r>
              <a:rPr lang="en-US" sz="2000" dirty="0">
                <a:solidFill>
                  <a:srgbClr val="FFFFFF"/>
                </a:solidFill>
                <a:cs typeface="Arial" panose="020B0604020202020204" pitchFamily="34" charset="0"/>
              </a:rPr>
              <a:t>Should be a method that allows detailed accounting by budget line; this could be on paper, spreadsheets or using computer accounting programs.</a:t>
            </a:r>
          </a:p>
          <a:p>
            <a:pPr marL="708660" lvl="1" indent="-342900">
              <a:buFont typeface="Wingdings" pitchFamily="2" charset="2"/>
              <a:buChar char="Ø"/>
              <a:defRPr/>
            </a:pPr>
            <a:r>
              <a:rPr lang="en-US" sz="2000" dirty="0">
                <a:solidFill>
                  <a:srgbClr val="FFFFFF"/>
                </a:solidFill>
                <a:cs typeface="Arial" panose="020B0604020202020204" pitchFamily="34" charset="0"/>
              </a:rPr>
              <a:t>Keep all checkbook entries current.</a:t>
            </a:r>
          </a:p>
          <a:p>
            <a:pPr marL="708660" lvl="1" indent="-342900">
              <a:buFont typeface="Wingdings" pitchFamily="2" charset="2"/>
              <a:buChar char="Ø"/>
              <a:defRPr/>
            </a:pPr>
            <a:r>
              <a:rPr lang="en-US" sz="2000" dirty="0">
                <a:solidFill>
                  <a:srgbClr val="FFFFFF"/>
                </a:solidFill>
                <a:cs typeface="Arial" panose="020B0604020202020204" pitchFamily="34" charset="0"/>
              </a:rPr>
              <a:t>Maintain a log of funds received and another of funds disbursed.</a:t>
            </a:r>
          </a:p>
          <a:p>
            <a:pPr marL="708660" lvl="1" indent="-342900">
              <a:buFont typeface="Wingdings" pitchFamily="2" charset="2"/>
              <a:buChar char="Ø"/>
              <a:defRPr/>
            </a:pPr>
            <a:r>
              <a:rPr lang="en-US" sz="2000" dirty="0">
                <a:solidFill>
                  <a:srgbClr val="FFFFFF"/>
                </a:solidFill>
                <a:cs typeface="Arial" panose="020B0604020202020204" pitchFamily="34" charset="0"/>
              </a:rPr>
              <a:t>Maintain accounting for each budget line.</a:t>
            </a:r>
          </a:p>
          <a:p>
            <a:pPr marL="708660" lvl="1" indent="-342900">
              <a:buFont typeface="Wingdings" pitchFamily="2" charset="2"/>
              <a:buChar char="Ø"/>
              <a:defRPr/>
            </a:pPr>
            <a:r>
              <a:rPr lang="en-US" sz="2000" dirty="0">
                <a:solidFill>
                  <a:srgbClr val="FFFFFF"/>
                </a:solidFill>
                <a:cs typeface="Arial" panose="020B0604020202020204" pitchFamily="34" charset="0"/>
              </a:rPr>
              <a:t>Maintain a paper trail for all financial activity from the counting of funds, to bank activity to reports.</a:t>
            </a:r>
          </a:p>
          <a:p>
            <a:pPr marL="708660" lvl="1" indent="-342900">
              <a:spcAft>
                <a:spcPts val="600"/>
              </a:spcAft>
              <a:buFont typeface="Courier New" panose="02070309020205020404" pitchFamily="49" charset="0"/>
              <a:buChar char="o"/>
              <a:defRPr/>
            </a:pPr>
            <a:endParaRPr lang="en-US" sz="1700" dirty="0">
              <a:solidFill>
                <a:srgbClr val="FFFFFF"/>
              </a:solidFill>
              <a:cs typeface="Arial" panose="020B0604020202020204" pitchFamily="34" charset="0"/>
            </a:endParaRPr>
          </a:p>
          <a:p>
            <a:pPr marL="365760" lvl="1" indent="0">
              <a:spcAft>
                <a:spcPts val="600"/>
              </a:spcAft>
              <a:buNone/>
              <a:defRPr/>
            </a:pPr>
            <a:endParaRPr lang="en-US" sz="1700" dirty="0">
              <a:solidFill>
                <a:srgbClr val="FFFFFF"/>
              </a:solidFill>
              <a:cs typeface="Arial" panose="020B0604020202020204" pitchFamily="34" charset="0"/>
            </a:endParaRPr>
          </a:p>
        </p:txBody>
      </p:sp>
    </p:spTree>
    <p:extLst>
      <p:ext uri="{BB962C8B-B14F-4D97-AF65-F5344CB8AC3E}">
        <p14:creationId xmlns:p14="http://schemas.microsoft.com/office/powerpoint/2010/main" val="1586479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8" name="Straight Arrow Connector 47">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l="10030" r="17016"/>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655320" y="365125"/>
            <a:ext cx="5120114" cy="1692794"/>
          </a:xfrm>
        </p:spPr>
        <p:txBody>
          <a:bodyPr>
            <a:normAutofit/>
          </a:bodyPr>
          <a:lstStyle/>
          <a:p>
            <a:r>
              <a:rPr lang="en-US"/>
              <a:t>Money Handling</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655321" y="2575034"/>
            <a:ext cx="5120113" cy="3462228"/>
          </a:xfrm>
        </p:spPr>
        <p:txBody>
          <a:bodyPr>
            <a:normAutofit/>
          </a:bodyPr>
          <a:lstStyle/>
          <a:p>
            <a:pPr marL="708660" lvl="1" indent="-342900">
              <a:spcBef>
                <a:spcPts val="0"/>
              </a:spcBef>
              <a:spcAft>
                <a:spcPts val="600"/>
              </a:spcAft>
              <a:buFont typeface="Wingdings" pitchFamily="2" charset="2"/>
              <a:buChar char="Ø"/>
              <a:defRPr/>
            </a:pPr>
            <a:r>
              <a:rPr lang="en-US" sz="1800">
                <a:cs typeface="Arial" panose="020B0604020202020204" pitchFamily="34" charset="0"/>
              </a:rPr>
              <a:t>Cash and checks should be counted by two people, a tape run and a receipt signed by both counters. </a:t>
            </a:r>
          </a:p>
          <a:p>
            <a:pPr marL="708660" lvl="1" indent="-342900">
              <a:spcBef>
                <a:spcPts val="0"/>
              </a:spcBef>
              <a:spcAft>
                <a:spcPts val="600"/>
              </a:spcAft>
              <a:buFont typeface="Wingdings" pitchFamily="2" charset="2"/>
              <a:buChar char="Ø"/>
              <a:defRPr/>
            </a:pPr>
            <a:r>
              <a:rPr lang="en-US" sz="1800">
                <a:cs typeface="Arial" panose="020B0604020202020204" pitchFamily="34" charset="0"/>
              </a:rPr>
              <a:t>Receipts should be written in duplicate for all cash received:  one copy to the chairman, one to treasurer.</a:t>
            </a:r>
          </a:p>
          <a:p>
            <a:pPr marL="708660" lvl="1" indent="-342900">
              <a:spcBef>
                <a:spcPts val="0"/>
              </a:spcBef>
              <a:spcAft>
                <a:spcPts val="600"/>
              </a:spcAft>
              <a:buFont typeface="Wingdings" pitchFamily="2" charset="2"/>
              <a:buChar char="Ø"/>
              <a:defRPr/>
            </a:pPr>
            <a:r>
              <a:rPr lang="en-US" sz="1800">
                <a:cs typeface="Arial" panose="020B0604020202020204" pitchFamily="34" charset="0"/>
              </a:rPr>
              <a:t>Checks received should be notated for purpose; record kept of checks</a:t>
            </a:r>
          </a:p>
          <a:p>
            <a:pPr marL="708660" lvl="1" indent="-342900">
              <a:spcBef>
                <a:spcPts val="0"/>
              </a:spcBef>
              <a:spcAft>
                <a:spcPts val="600"/>
              </a:spcAft>
              <a:buFont typeface="Wingdings" pitchFamily="2" charset="2"/>
              <a:buChar char="Ø"/>
              <a:defRPr/>
            </a:pPr>
            <a:r>
              <a:rPr lang="en-US" sz="1800">
                <a:cs typeface="Arial" panose="020B0604020202020204" pitchFamily="34" charset="0"/>
              </a:rPr>
              <a:t>Deposits slips should be made at the time the funds are counted, slips should be in triplicate: original to bank, copy to treasurer, copy to account reconciler</a:t>
            </a:r>
            <a:r>
              <a:rPr lang="en-US" sz="1800"/>
              <a:t>.</a:t>
            </a:r>
            <a:endParaRPr lang="en-US" sz="1800">
              <a:cs typeface="Arial" panose="020B0604020202020204" pitchFamily="34" charset="0"/>
            </a:endParaRPr>
          </a:p>
          <a:p>
            <a:pPr marL="365760" lvl="1" indent="0">
              <a:spcAft>
                <a:spcPts val="600"/>
              </a:spcAft>
              <a:buNone/>
              <a:defRPr/>
            </a:pPr>
            <a:endParaRPr lang="en-US" sz="1800">
              <a:cs typeface="Arial" panose="020B0604020202020204" pitchFamily="34" charset="0"/>
            </a:endParaRPr>
          </a:p>
        </p:txBody>
      </p:sp>
    </p:spTree>
    <p:extLst>
      <p:ext uri="{BB962C8B-B14F-4D97-AF65-F5344CB8AC3E}">
        <p14:creationId xmlns:p14="http://schemas.microsoft.com/office/powerpoint/2010/main" val="2296375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8" name="Straight Arrow Connector 47">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l="10030" r="17016"/>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655320" y="365125"/>
            <a:ext cx="5120114" cy="1692794"/>
          </a:xfrm>
        </p:spPr>
        <p:txBody>
          <a:bodyPr>
            <a:normAutofit/>
          </a:bodyPr>
          <a:lstStyle/>
          <a:p>
            <a:r>
              <a:rPr lang="en-US"/>
              <a:t>Money Handling</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655321" y="2575034"/>
            <a:ext cx="5120113" cy="3462228"/>
          </a:xfrm>
        </p:spPr>
        <p:txBody>
          <a:bodyPr>
            <a:normAutofit/>
          </a:bodyPr>
          <a:lstStyle/>
          <a:p>
            <a:pPr marL="708660" lvl="1" indent="-342900">
              <a:spcBef>
                <a:spcPct val="0"/>
              </a:spcBef>
              <a:spcAft>
                <a:spcPts val="600"/>
              </a:spcAft>
              <a:buFont typeface="Wingdings" pitchFamily="2" charset="2"/>
              <a:buChar char="Ø"/>
              <a:defRPr/>
            </a:pPr>
            <a:r>
              <a:rPr lang="en-US" altLang="en-US" sz="1800" dirty="0">
                <a:cs typeface="Arial" charset="0"/>
              </a:rPr>
              <a:t>Deposits should be made at the bank the same day funds are collected, whenever possible</a:t>
            </a:r>
          </a:p>
          <a:p>
            <a:pPr marL="708660" lvl="1" indent="-342900">
              <a:spcBef>
                <a:spcPct val="0"/>
              </a:spcBef>
              <a:spcAft>
                <a:spcPts val="600"/>
              </a:spcAft>
              <a:buFont typeface="Wingdings" pitchFamily="2" charset="2"/>
              <a:buChar char="Ø"/>
              <a:defRPr/>
            </a:pPr>
            <a:r>
              <a:rPr lang="en-US" altLang="en-US" sz="1800" dirty="0">
                <a:cs typeface="Arial" charset="0"/>
              </a:rPr>
              <a:t>Deposits should be notated regarding purpose of funds collected.</a:t>
            </a:r>
          </a:p>
          <a:p>
            <a:pPr marL="708660" lvl="1" indent="-342900">
              <a:spcBef>
                <a:spcPct val="0"/>
              </a:spcBef>
              <a:spcAft>
                <a:spcPts val="600"/>
              </a:spcAft>
              <a:buFont typeface="Wingdings" pitchFamily="2" charset="2"/>
              <a:buChar char="Ø"/>
              <a:defRPr/>
            </a:pPr>
            <a:r>
              <a:rPr lang="en-US" altLang="en-US" sz="1800" dirty="0">
                <a:cs typeface="Arial" charset="0"/>
              </a:rPr>
              <a:t>Cash should never be taken home or stored in car.</a:t>
            </a:r>
          </a:p>
          <a:p>
            <a:pPr marL="708660" lvl="1" indent="-342900">
              <a:spcBef>
                <a:spcPct val="0"/>
              </a:spcBef>
              <a:spcAft>
                <a:spcPts val="600"/>
              </a:spcAft>
              <a:buFont typeface="Wingdings" pitchFamily="2" charset="2"/>
              <a:buChar char="Ø"/>
              <a:defRPr/>
            </a:pPr>
            <a:r>
              <a:rPr lang="en-US" altLang="en-US" sz="1800" dirty="0">
                <a:cs typeface="Arial" charset="0"/>
              </a:rPr>
              <a:t>Night deposit boxes at the bank are the best option, two people should go together to make the deposit</a:t>
            </a:r>
            <a:r>
              <a:rPr lang="en-US" altLang="en-US" sz="1800" dirty="0"/>
              <a:t>.</a:t>
            </a:r>
          </a:p>
        </p:txBody>
      </p:sp>
    </p:spTree>
    <p:extLst>
      <p:ext uri="{BB962C8B-B14F-4D97-AF65-F5344CB8AC3E}">
        <p14:creationId xmlns:p14="http://schemas.microsoft.com/office/powerpoint/2010/main" val="4170917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8" name="Straight Arrow Connector 47">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l="10030" r="17016"/>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655320" y="365125"/>
            <a:ext cx="5120114" cy="1692794"/>
          </a:xfrm>
        </p:spPr>
        <p:txBody>
          <a:bodyPr>
            <a:normAutofit/>
          </a:bodyPr>
          <a:lstStyle/>
          <a:p>
            <a:r>
              <a:rPr lang="en-US"/>
              <a:t>Money Handling</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655321" y="2575034"/>
            <a:ext cx="5120113" cy="3462228"/>
          </a:xfrm>
        </p:spPr>
        <p:txBody>
          <a:bodyPr>
            <a:normAutofit/>
          </a:bodyPr>
          <a:lstStyle/>
          <a:p>
            <a:pPr lvl="1">
              <a:spcBef>
                <a:spcPct val="0"/>
              </a:spcBef>
              <a:spcAft>
                <a:spcPts val="600"/>
              </a:spcAft>
              <a:buFont typeface="Wingdings" pitchFamily="2" charset="2"/>
              <a:buChar char="Ø"/>
              <a:defRPr/>
            </a:pPr>
            <a:r>
              <a:rPr lang="en-US" altLang="en-US" sz="1800" dirty="0">
                <a:cs typeface="Arial" panose="020B0604020202020204" pitchFamily="34" charset="0"/>
              </a:rPr>
              <a:t>Cash stored in school safe should be in a PTA lock box with only PTA access.  Coordinate through school principal.  The school is not responsible for the funds.</a:t>
            </a:r>
          </a:p>
          <a:p>
            <a:pPr lvl="1">
              <a:spcBef>
                <a:spcPct val="0"/>
              </a:spcBef>
              <a:spcAft>
                <a:spcPts val="600"/>
              </a:spcAft>
              <a:buFont typeface="Wingdings" pitchFamily="2" charset="2"/>
              <a:buChar char="Ø"/>
              <a:defRPr/>
            </a:pPr>
            <a:r>
              <a:rPr lang="en-US" altLang="en-US" sz="1800" dirty="0">
                <a:cs typeface="Arial" panose="020B0604020202020204" pitchFamily="34" charset="0"/>
              </a:rPr>
              <a:t>Keep all supporting documents received with any cash, fund raiser, etc.</a:t>
            </a:r>
          </a:p>
          <a:p>
            <a:pPr lvl="1">
              <a:spcBef>
                <a:spcPct val="0"/>
              </a:spcBef>
              <a:spcAft>
                <a:spcPts val="600"/>
              </a:spcAft>
              <a:buFont typeface="Wingdings" pitchFamily="2" charset="2"/>
              <a:buChar char="Ø"/>
              <a:defRPr/>
            </a:pPr>
            <a:r>
              <a:rPr lang="en-US" altLang="en-US" sz="1800" dirty="0">
                <a:cs typeface="Arial" panose="020B0604020202020204" pitchFamily="34" charset="0"/>
              </a:rPr>
              <a:t>The treasurer should be the only person making deposits at the bank.</a:t>
            </a:r>
          </a:p>
          <a:p>
            <a:pPr lvl="1">
              <a:spcBef>
                <a:spcPct val="0"/>
              </a:spcBef>
              <a:spcAft>
                <a:spcPts val="600"/>
              </a:spcAft>
              <a:buFont typeface="Wingdings" pitchFamily="2" charset="2"/>
              <a:buChar char="Ø"/>
              <a:defRPr/>
            </a:pPr>
            <a:r>
              <a:rPr lang="en-US" altLang="en-US" sz="1800" dirty="0">
                <a:cs typeface="Arial" panose="020B0604020202020204" pitchFamily="34" charset="0"/>
              </a:rPr>
              <a:t>Never deposit funds into school or personal accounts.</a:t>
            </a:r>
          </a:p>
        </p:txBody>
      </p:sp>
    </p:spTree>
    <p:extLst>
      <p:ext uri="{BB962C8B-B14F-4D97-AF65-F5344CB8AC3E}">
        <p14:creationId xmlns:p14="http://schemas.microsoft.com/office/powerpoint/2010/main" val="2466727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21666" r="1" b="4907"/>
          <a:stretch/>
        </p:blipFill>
        <p:spPr>
          <a:xfrm>
            <a:off x="327547" y="321733"/>
            <a:ext cx="7058306" cy="4107392"/>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524256" y="4767072"/>
            <a:ext cx="6594189" cy="1625210"/>
          </a:xfrm>
        </p:spPr>
        <p:txBody>
          <a:bodyPr>
            <a:normAutofit/>
          </a:bodyPr>
          <a:lstStyle/>
          <a:p>
            <a:pPr algn="r"/>
            <a:r>
              <a:rPr lang="en-US" dirty="0">
                <a:solidFill>
                  <a:srgbClr val="FFFFFF"/>
                </a:solidFill>
              </a:rPr>
              <a:t>Dispersing Funds</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029319" y="917725"/>
            <a:ext cx="3424739" cy="4852362"/>
          </a:xfrm>
        </p:spPr>
        <p:txBody>
          <a:bodyPr anchor="ctr">
            <a:normAutofit/>
          </a:bodyPr>
          <a:lstStyle/>
          <a:p>
            <a:pPr marL="708660" lvl="1" indent="-342900">
              <a:spcBef>
                <a:spcPts val="0"/>
              </a:spcBef>
              <a:spcAft>
                <a:spcPts val="600"/>
              </a:spcAft>
              <a:buFont typeface="Wingdings" pitchFamily="2" charset="2"/>
              <a:buChar char="Ø"/>
              <a:defRPr/>
            </a:pPr>
            <a:r>
              <a:rPr lang="en-US" sz="1700">
                <a:solidFill>
                  <a:srgbClr val="FFFFFF"/>
                </a:solidFill>
                <a:cs typeface="Arial" panose="020B0604020202020204" pitchFamily="34" charset="0"/>
              </a:rPr>
              <a:t>All disbursements are made by check, no cash payments for anything.</a:t>
            </a:r>
          </a:p>
          <a:p>
            <a:pPr marL="473393" lvl="1" indent="-171450">
              <a:spcBef>
                <a:spcPts val="0"/>
              </a:spcBef>
              <a:spcAft>
                <a:spcPts val="600"/>
              </a:spcAft>
              <a:buFont typeface="Wingdings" pitchFamily="2" charset="2"/>
              <a:buChar char="Ø"/>
              <a:defRPr/>
            </a:pPr>
            <a:endParaRPr lang="en-US" sz="1700">
              <a:solidFill>
                <a:srgbClr val="FFFFFF"/>
              </a:solidFill>
              <a:cs typeface="Arial" panose="020B0604020202020204" pitchFamily="34" charset="0"/>
            </a:endParaRPr>
          </a:p>
          <a:p>
            <a:pPr marL="708660" lvl="1" indent="-342900">
              <a:spcBef>
                <a:spcPts val="0"/>
              </a:spcBef>
              <a:spcAft>
                <a:spcPts val="600"/>
              </a:spcAft>
              <a:buFont typeface="Wingdings" pitchFamily="2" charset="2"/>
              <a:buChar char="Ø"/>
              <a:defRPr/>
            </a:pPr>
            <a:r>
              <a:rPr lang="en-US" sz="1700">
                <a:solidFill>
                  <a:srgbClr val="FFFFFF"/>
                </a:solidFill>
                <a:cs typeface="Arial" panose="020B0604020202020204" pitchFamily="34" charset="0"/>
              </a:rPr>
              <a:t>Refunds are made by check and a receipt issued.</a:t>
            </a:r>
          </a:p>
          <a:p>
            <a:pPr marL="640080" lvl="1" indent="-274320">
              <a:spcBef>
                <a:spcPts val="0"/>
              </a:spcBef>
              <a:spcAft>
                <a:spcPts val="600"/>
              </a:spcAft>
              <a:buFont typeface="Wingdings" pitchFamily="2" charset="2"/>
              <a:buChar char="Ø"/>
              <a:defRPr/>
            </a:pPr>
            <a:endParaRPr lang="en-US" sz="1700">
              <a:solidFill>
                <a:srgbClr val="FFFFFF"/>
              </a:solidFill>
              <a:cs typeface="Arial" panose="020B0604020202020204" pitchFamily="34" charset="0"/>
            </a:endParaRPr>
          </a:p>
          <a:p>
            <a:pPr marL="708660" lvl="1" indent="-342900">
              <a:spcBef>
                <a:spcPts val="0"/>
              </a:spcBef>
              <a:spcAft>
                <a:spcPts val="600"/>
              </a:spcAft>
              <a:buFont typeface="Wingdings" pitchFamily="2" charset="2"/>
              <a:buChar char="Ø"/>
              <a:defRPr/>
            </a:pPr>
            <a:r>
              <a:rPr lang="en-US" sz="1700">
                <a:solidFill>
                  <a:srgbClr val="FFFFFF"/>
                </a:solidFill>
                <a:cs typeface="Arial" panose="020B0604020202020204" pitchFamily="34" charset="0"/>
              </a:rPr>
              <a:t>Expenditures should fall within the budget.</a:t>
            </a:r>
          </a:p>
          <a:p>
            <a:pPr marL="473393" lvl="1" indent="-171450">
              <a:spcBef>
                <a:spcPts val="0"/>
              </a:spcBef>
              <a:spcAft>
                <a:spcPts val="600"/>
              </a:spcAft>
              <a:buFont typeface="Wingdings" pitchFamily="2" charset="2"/>
              <a:buChar char="Ø"/>
              <a:defRPr/>
            </a:pPr>
            <a:endParaRPr lang="en-US" sz="1700">
              <a:solidFill>
                <a:srgbClr val="FFFFFF"/>
              </a:solidFill>
              <a:cs typeface="Arial" panose="020B0604020202020204" pitchFamily="34" charset="0"/>
            </a:endParaRPr>
          </a:p>
          <a:p>
            <a:pPr marL="708660" lvl="1" indent="-342900">
              <a:spcBef>
                <a:spcPts val="0"/>
              </a:spcBef>
              <a:spcAft>
                <a:spcPts val="600"/>
              </a:spcAft>
              <a:buFont typeface="Wingdings" pitchFamily="2" charset="2"/>
              <a:buChar char="Ø"/>
              <a:defRPr/>
            </a:pPr>
            <a:r>
              <a:rPr lang="en-US" sz="1700">
                <a:solidFill>
                  <a:srgbClr val="FFFFFF"/>
                </a:solidFill>
                <a:cs typeface="Arial" panose="020B0604020202020204" pitchFamily="34" charset="0"/>
              </a:rPr>
              <a:t>Expenditures should be authorized by two people, e.g. president and chairman.  Vouchers should be submitted along with receipts. (Best practice)</a:t>
            </a:r>
          </a:p>
        </p:txBody>
      </p:sp>
    </p:spTree>
    <p:extLst>
      <p:ext uri="{BB962C8B-B14F-4D97-AF65-F5344CB8AC3E}">
        <p14:creationId xmlns:p14="http://schemas.microsoft.com/office/powerpoint/2010/main" val="1473999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C572A4F-D255-EF42-9B37-896DBBE3B3C8}"/>
              </a:ext>
            </a:extLst>
          </p:cNvPr>
          <p:cNvPicPr>
            <a:picLocks noChangeAspect="1"/>
          </p:cNvPicPr>
          <p:nvPr/>
        </p:nvPicPr>
        <p:blipFill rotWithShape="1">
          <a:blip r:embed="rId2"/>
          <a:srcRect t="28412" r="8115" b="6371"/>
          <a:stretch/>
        </p:blipFill>
        <p:spPr>
          <a:xfrm>
            <a:off x="-1" y="10"/>
            <a:ext cx="12192000" cy="6857990"/>
          </a:xfrm>
          <a:prstGeom prst="rect">
            <a:avLst/>
          </a:prstGeom>
        </p:spPr>
      </p:pic>
      <p:sp>
        <p:nvSpPr>
          <p:cNvPr id="17" name="Freeform: Shape 16">
            <a:extLst>
              <a:ext uri="{FF2B5EF4-FFF2-40B4-BE49-F238E27FC236}">
                <a16:creationId xmlns:a16="http://schemas.microsoft.com/office/drawing/2014/main" id="{E862BE82-D00D-42C1-BF16-93AA37870C3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6D92C2D-1D3D-4974-918C-06579FB354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AD2080-305D-D048-92E0-B7CBB13ABD7A}"/>
              </a:ext>
            </a:extLst>
          </p:cNvPr>
          <p:cNvSpPr>
            <a:spLocks noGrp="1"/>
          </p:cNvSpPr>
          <p:nvPr>
            <p:ph type="title"/>
          </p:nvPr>
        </p:nvSpPr>
        <p:spPr>
          <a:xfrm>
            <a:off x="750242" y="632990"/>
            <a:ext cx="4062643" cy="1043409"/>
          </a:xfrm>
        </p:spPr>
        <p:txBody>
          <a:bodyPr>
            <a:normAutofit/>
          </a:bodyPr>
          <a:lstStyle/>
          <a:p>
            <a:r>
              <a:rPr lang="en-US" sz="3600" dirty="0"/>
              <a:t>Basics</a:t>
            </a:r>
            <a:endParaRPr lang="en-US" sz="3600"/>
          </a:p>
        </p:txBody>
      </p:sp>
      <p:sp>
        <p:nvSpPr>
          <p:cNvPr id="3" name="Content Placeholder 2">
            <a:extLst>
              <a:ext uri="{FF2B5EF4-FFF2-40B4-BE49-F238E27FC236}">
                <a16:creationId xmlns:a16="http://schemas.microsoft.com/office/drawing/2014/main" id="{E2E5DF5B-3F36-2146-87D5-95C98402D314}"/>
              </a:ext>
            </a:extLst>
          </p:cNvPr>
          <p:cNvSpPr>
            <a:spLocks noGrp="1"/>
          </p:cNvSpPr>
          <p:nvPr>
            <p:ph idx="1"/>
          </p:nvPr>
        </p:nvSpPr>
        <p:spPr>
          <a:xfrm>
            <a:off x="520242" y="1774372"/>
            <a:ext cx="4062642" cy="2754086"/>
          </a:xfrm>
        </p:spPr>
        <p:txBody>
          <a:bodyPr anchor="t">
            <a:normAutofit/>
          </a:bodyPr>
          <a:lstStyle/>
          <a:p>
            <a:r>
              <a:rPr lang="en-US" sz="1800" dirty="0"/>
              <a:t>Elected Official</a:t>
            </a:r>
          </a:p>
          <a:p>
            <a:r>
              <a:rPr lang="en-US" sz="1800" dirty="0"/>
              <a:t>Authorized custodian of funds</a:t>
            </a:r>
          </a:p>
          <a:p>
            <a:r>
              <a:rPr lang="en-US" sz="1800" dirty="0"/>
              <a:t>Receives all income and disperses all expenditures</a:t>
            </a:r>
          </a:p>
          <a:p>
            <a:r>
              <a:rPr lang="en-US" sz="1800" dirty="0"/>
              <a:t>Presents annual financial report and annual general meeting</a:t>
            </a:r>
          </a:p>
          <a:p>
            <a:endParaRPr lang="en-US" sz="1800" dirty="0"/>
          </a:p>
        </p:txBody>
      </p:sp>
    </p:spTree>
    <p:extLst>
      <p:ext uri="{BB962C8B-B14F-4D97-AF65-F5344CB8AC3E}">
        <p14:creationId xmlns:p14="http://schemas.microsoft.com/office/powerpoint/2010/main" val="1487117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t="21666" r="1" b="4907"/>
          <a:stretch/>
        </p:blipFill>
        <p:spPr>
          <a:xfrm>
            <a:off x="327547" y="321733"/>
            <a:ext cx="7058306" cy="4107392"/>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Dispersing Funds</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029319" y="917725"/>
            <a:ext cx="3424739" cy="4852362"/>
          </a:xfrm>
        </p:spPr>
        <p:txBody>
          <a:bodyPr anchor="ctr">
            <a:normAutofit/>
          </a:bodyPr>
          <a:lstStyle/>
          <a:p>
            <a:pPr marL="708660" lvl="1" indent="-342900">
              <a:spcBef>
                <a:spcPts val="0"/>
              </a:spcBef>
              <a:spcAft>
                <a:spcPts val="600"/>
              </a:spcAft>
              <a:buFont typeface="Wingdings" pitchFamily="2" charset="2"/>
              <a:buChar char="Ø"/>
              <a:defRPr/>
            </a:pPr>
            <a:r>
              <a:rPr lang="en-US" sz="1800" dirty="0">
                <a:solidFill>
                  <a:schemeClr val="bg1"/>
                </a:solidFill>
                <a:cs typeface="Arial" panose="020B0604020202020204" pitchFamily="34" charset="0"/>
              </a:rPr>
              <a:t>Checks are always signed by the treasurer.  Bylaws may require second signature (suggested)</a:t>
            </a:r>
          </a:p>
          <a:p>
            <a:pPr marL="473393" lvl="1" indent="-171450">
              <a:spcBef>
                <a:spcPts val="0"/>
              </a:spcBef>
              <a:spcAft>
                <a:spcPts val="600"/>
              </a:spcAft>
              <a:buFont typeface="Wingdings" pitchFamily="2" charset="2"/>
              <a:buChar char="Ø"/>
              <a:defRPr/>
            </a:pPr>
            <a:endParaRPr lang="en-US" sz="1050" dirty="0">
              <a:solidFill>
                <a:schemeClr val="bg1"/>
              </a:solidFill>
              <a:cs typeface="Arial" panose="020B0604020202020204" pitchFamily="34" charset="0"/>
            </a:endParaRPr>
          </a:p>
          <a:p>
            <a:pPr marL="708660" lvl="1" indent="-342900">
              <a:spcBef>
                <a:spcPts val="0"/>
              </a:spcBef>
              <a:spcAft>
                <a:spcPts val="600"/>
              </a:spcAft>
              <a:buFont typeface="Wingdings" pitchFamily="2" charset="2"/>
              <a:buChar char="Ø"/>
              <a:defRPr/>
            </a:pPr>
            <a:r>
              <a:rPr lang="en-US" sz="1800" dirty="0">
                <a:solidFill>
                  <a:schemeClr val="bg1"/>
                </a:solidFill>
                <a:cs typeface="Arial" panose="020B0604020202020204" pitchFamily="34" charset="0"/>
              </a:rPr>
              <a:t>Presidents should only sign checks in the absence of the treasurer, or as co-signer on check if required.</a:t>
            </a:r>
          </a:p>
          <a:p>
            <a:pPr marL="640080" lvl="1" indent="-274320">
              <a:spcBef>
                <a:spcPts val="0"/>
              </a:spcBef>
              <a:spcAft>
                <a:spcPts val="600"/>
              </a:spcAft>
              <a:buFont typeface="Wingdings" pitchFamily="2" charset="2"/>
              <a:buChar char="Ø"/>
              <a:defRPr/>
            </a:pPr>
            <a:endParaRPr lang="en-US" sz="1050" dirty="0">
              <a:solidFill>
                <a:schemeClr val="bg1"/>
              </a:solidFill>
              <a:cs typeface="Arial" panose="020B0604020202020204" pitchFamily="34" charset="0"/>
            </a:endParaRPr>
          </a:p>
          <a:p>
            <a:pPr marL="708660" lvl="1" indent="-342900">
              <a:spcBef>
                <a:spcPts val="0"/>
              </a:spcBef>
              <a:spcAft>
                <a:spcPts val="600"/>
              </a:spcAft>
              <a:buFont typeface="Wingdings" pitchFamily="2" charset="2"/>
              <a:buChar char="Ø"/>
              <a:defRPr/>
            </a:pPr>
            <a:r>
              <a:rPr lang="en-US" sz="1800" dirty="0">
                <a:solidFill>
                  <a:schemeClr val="bg1"/>
                </a:solidFill>
                <a:cs typeface="Arial" panose="020B0604020202020204" pitchFamily="34" charset="0"/>
              </a:rPr>
              <a:t>Checks should be used in numerical order.</a:t>
            </a:r>
          </a:p>
          <a:p>
            <a:pPr marL="587693" lvl="1" indent="-285750">
              <a:spcBef>
                <a:spcPts val="0"/>
              </a:spcBef>
              <a:spcAft>
                <a:spcPts val="600"/>
              </a:spcAft>
              <a:buFont typeface="Wingdings" pitchFamily="2" charset="2"/>
              <a:buChar char="Ø"/>
              <a:defRPr/>
            </a:pPr>
            <a:endParaRPr lang="en-US" sz="1100" dirty="0">
              <a:solidFill>
                <a:schemeClr val="bg1"/>
              </a:solidFill>
              <a:cs typeface="Arial" panose="020B0604020202020204" pitchFamily="34" charset="0"/>
            </a:endParaRPr>
          </a:p>
          <a:p>
            <a:pPr marL="708660" lvl="1" indent="-342900">
              <a:spcBef>
                <a:spcPts val="0"/>
              </a:spcBef>
              <a:spcAft>
                <a:spcPts val="600"/>
              </a:spcAft>
              <a:buFont typeface="Wingdings" pitchFamily="2" charset="2"/>
              <a:buChar char="Ø"/>
              <a:defRPr/>
            </a:pPr>
            <a:r>
              <a:rPr lang="en-US" sz="1800" b="1" dirty="0">
                <a:solidFill>
                  <a:schemeClr val="bg1"/>
                </a:solidFill>
                <a:cs typeface="Arial" panose="020B0604020202020204" pitchFamily="34" charset="0"/>
              </a:rPr>
              <a:t>NEVER sign a blank check.</a:t>
            </a:r>
          </a:p>
          <a:p>
            <a:pPr marL="651510" lvl="1" indent="-285750">
              <a:spcBef>
                <a:spcPts val="0"/>
              </a:spcBef>
              <a:spcAft>
                <a:spcPts val="600"/>
              </a:spcAft>
              <a:buFont typeface="Wingdings" pitchFamily="2" charset="2"/>
              <a:buChar char="Ø"/>
              <a:defRPr/>
            </a:pPr>
            <a:endParaRPr lang="en-US" sz="1100" dirty="0">
              <a:solidFill>
                <a:schemeClr val="bg1"/>
              </a:solidFill>
              <a:cs typeface="Arial" panose="020B0604020202020204" pitchFamily="34" charset="0"/>
            </a:endParaRPr>
          </a:p>
          <a:p>
            <a:pPr marL="708660" lvl="1" indent="-342900">
              <a:buClr>
                <a:srgbClr val="31B6FD"/>
              </a:buClr>
              <a:buFont typeface="Wingdings" pitchFamily="2" charset="2"/>
              <a:buChar char="Ø"/>
              <a:defRPr/>
            </a:pPr>
            <a:r>
              <a:rPr lang="en-US" sz="1800" b="1" dirty="0">
                <a:solidFill>
                  <a:schemeClr val="bg1"/>
                </a:solidFill>
                <a:cs typeface="Arial" panose="020B0604020202020204" pitchFamily="34" charset="0"/>
              </a:rPr>
              <a:t>NEVER sign a check to cash.</a:t>
            </a:r>
          </a:p>
        </p:txBody>
      </p:sp>
    </p:spTree>
    <p:extLst>
      <p:ext uri="{BB962C8B-B14F-4D97-AF65-F5344CB8AC3E}">
        <p14:creationId xmlns:p14="http://schemas.microsoft.com/office/powerpoint/2010/main" val="474171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angle 54">
            <a:extLst>
              <a:ext uri="{FF2B5EF4-FFF2-40B4-BE49-F238E27FC236}">
                <a16:creationId xmlns:a16="http://schemas.microsoft.com/office/drawing/2014/main"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t="21666" r="1" b="4907"/>
          <a:stretch/>
        </p:blipFill>
        <p:spPr>
          <a:xfrm>
            <a:off x="327547" y="321733"/>
            <a:ext cx="7058306" cy="4107392"/>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524256" y="4767072"/>
            <a:ext cx="6594189" cy="1625210"/>
          </a:xfrm>
        </p:spPr>
        <p:txBody>
          <a:bodyPr>
            <a:normAutofit/>
          </a:bodyPr>
          <a:lstStyle/>
          <a:p>
            <a:pPr algn="r"/>
            <a:r>
              <a:rPr lang="en-US">
                <a:solidFill>
                  <a:srgbClr val="FFFFFF"/>
                </a:solidFill>
              </a:rPr>
              <a:t>Dispersing Funds</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029319" y="917725"/>
            <a:ext cx="3424739" cy="4852362"/>
          </a:xfrm>
        </p:spPr>
        <p:txBody>
          <a:bodyPr anchor="ctr">
            <a:normAutofit/>
          </a:bodyPr>
          <a:lstStyle/>
          <a:p>
            <a:pPr marL="708660" lvl="1" indent="-342900">
              <a:buFont typeface="Wingdings" pitchFamily="2" charset="2"/>
              <a:buChar char="Ø"/>
              <a:defRPr/>
            </a:pPr>
            <a:r>
              <a:rPr lang="en-US" sz="1800" dirty="0">
                <a:solidFill>
                  <a:schemeClr val="bg1"/>
                </a:solidFill>
                <a:cs typeface="Arial" panose="020B0604020202020204" pitchFamily="34" charset="0"/>
              </a:rPr>
              <a:t>A receipt, invoice or other documentation should be kept along with the voucher for every check written.</a:t>
            </a:r>
          </a:p>
          <a:p>
            <a:pPr marL="708660" lvl="1" indent="-342900">
              <a:buFont typeface="Wingdings" pitchFamily="2" charset="2"/>
              <a:buChar char="Ø"/>
              <a:defRPr/>
            </a:pPr>
            <a:endParaRPr lang="en-US" sz="1800" dirty="0">
              <a:solidFill>
                <a:schemeClr val="bg1"/>
              </a:solidFill>
              <a:cs typeface="Arial" panose="020B0604020202020204" pitchFamily="34" charset="0"/>
            </a:endParaRPr>
          </a:p>
          <a:p>
            <a:pPr marL="708660" lvl="1" indent="-342900">
              <a:buFont typeface="Wingdings" pitchFamily="2" charset="2"/>
              <a:buChar char="Ø"/>
              <a:defRPr/>
            </a:pPr>
            <a:r>
              <a:rPr lang="en-US" sz="1800" dirty="0">
                <a:solidFill>
                  <a:schemeClr val="bg1"/>
                </a:solidFill>
                <a:cs typeface="Arial" panose="020B0604020202020204" pitchFamily="34" charset="0"/>
              </a:rPr>
              <a:t>Maintain a receipt for all purchases.</a:t>
            </a:r>
          </a:p>
          <a:p>
            <a:pPr marL="644843" lvl="1" indent="-342900">
              <a:buFont typeface="Wingdings" pitchFamily="2" charset="2"/>
              <a:buChar char="Ø"/>
              <a:defRPr/>
            </a:pPr>
            <a:endParaRPr lang="en-US" sz="1800" dirty="0">
              <a:solidFill>
                <a:schemeClr val="bg1"/>
              </a:solidFill>
              <a:cs typeface="Arial" panose="020B0604020202020204" pitchFamily="34" charset="0"/>
            </a:endParaRPr>
          </a:p>
          <a:p>
            <a:pPr marL="708660" lvl="1" indent="-342900">
              <a:buFont typeface="Wingdings" pitchFamily="2" charset="2"/>
              <a:buChar char="Ø"/>
              <a:defRPr/>
            </a:pPr>
            <a:r>
              <a:rPr lang="en-US" sz="1800" dirty="0">
                <a:solidFill>
                  <a:schemeClr val="bg1"/>
                </a:solidFill>
                <a:cs typeface="Arial" panose="020B0604020202020204" pitchFamily="34" charset="0"/>
              </a:rPr>
              <a:t>Pay bills at least monthly upon submission of receipts, </a:t>
            </a:r>
            <a:r>
              <a:rPr lang="en-US" sz="1800" b="1" dirty="0">
                <a:solidFill>
                  <a:schemeClr val="bg1"/>
                </a:solidFill>
                <a:cs typeface="Arial" panose="020B0604020202020204" pitchFamily="34" charset="0"/>
              </a:rPr>
              <a:t>never pay with cash.</a:t>
            </a:r>
          </a:p>
        </p:txBody>
      </p:sp>
    </p:spTree>
    <p:extLst>
      <p:ext uri="{BB962C8B-B14F-4D97-AF65-F5344CB8AC3E}">
        <p14:creationId xmlns:p14="http://schemas.microsoft.com/office/powerpoint/2010/main" val="2147473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2"/>
          <a:srcRect l="22556" r="24363" b="-2"/>
          <a:stretch/>
        </p:blipFill>
        <p:spPr>
          <a:xfrm>
            <a:off x="7829551" y="2828925"/>
            <a:ext cx="4042410" cy="3388994"/>
          </a:xfrm>
          <a:prstGeom prst="rect">
            <a:avLst/>
          </a:prstGeom>
        </p:spPr>
      </p:pic>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22702" b="5941"/>
          <a:stretch/>
        </p:blipFill>
        <p:spPr>
          <a:xfrm>
            <a:off x="7829551" y="306909"/>
            <a:ext cx="4042409" cy="228600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21516" y="640263"/>
            <a:ext cx="6204984" cy="1344975"/>
          </a:xfrm>
        </p:spPr>
        <p:txBody>
          <a:bodyPr>
            <a:normAutofit/>
          </a:bodyPr>
          <a:lstStyle/>
          <a:p>
            <a:r>
              <a:rPr lang="en-US" sz="4000"/>
              <a:t>Reconcile Monthly</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21515" y="2121762"/>
            <a:ext cx="6204984" cy="3626917"/>
          </a:xfrm>
        </p:spPr>
        <p:txBody>
          <a:bodyPr>
            <a:normAutofit fontScale="77500" lnSpcReduction="20000"/>
          </a:bodyPr>
          <a:lstStyle/>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Recommend that bank statements be reviewed and initialed by someone other than account signers (insurance company may require this)</a:t>
            </a:r>
          </a:p>
          <a:p>
            <a:pPr marL="708660" lvl="1" indent="-342900">
              <a:spcBef>
                <a:spcPts val="0"/>
              </a:spcBef>
              <a:spcAft>
                <a:spcPts val="600"/>
              </a:spcAft>
              <a:buFont typeface="Wingdings" pitchFamily="2" charset="2"/>
              <a:buChar char="Ø"/>
              <a:defRPr/>
            </a:pPr>
            <a:endParaRPr lang="en-US" sz="2000" dirty="0">
              <a:cs typeface="Arial" panose="020B0604020202020204" pitchFamily="34" charset="0"/>
            </a:endParaRP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Recommend that you add to your standing rules to make it a duty of another elected officer who is not a signer, to review the bank statement each month.</a:t>
            </a:r>
          </a:p>
          <a:p>
            <a:pPr marL="644843" lvl="1" indent="-342900">
              <a:spcBef>
                <a:spcPts val="0"/>
              </a:spcBef>
              <a:spcAft>
                <a:spcPts val="600"/>
              </a:spcAft>
              <a:buFont typeface="Wingdings" pitchFamily="2" charset="2"/>
              <a:buChar char="Ø"/>
              <a:defRPr/>
            </a:pPr>
            <a:endParaRPr lang="en-US" sz="2000" dirty="0">
              <a:cs typeface="Arial" panose="020B0604020202020204" pitchFamily="34" charset="0"/>
            </a:endParaRP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Have statements sent to both the treasurer and the reviewer; if possible.  Online viewing of the accounts may suffice or make copies for reviewer.</a:t>
            </a:r>
          </a:p>
          <a:p>
            <a:pPr marL="708660" lvl="1" indent="-342900">
              <a:spcBef>
                <a:spcPts val="0"/>
              </a:spcBef>
              <a:spcAft>
                <a:spcPts val="600"/>
              </a:spcAft>
              <a:buFont typeface="Wingdings" pitchFamily="2" charset="2"/>
              <a:buChar char="Ø"/>
              <a:defRPr/>
            </a:pPr>
            <a:endParaRPr lang="en-US" sz="2000" dirty="0">
              <a:cs typeface="Arial" panose="020B0604020202020204" pitchFamily="34" charset="0"/>
            </a:endParaRP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Reviewer should look for red flags including:  checks showing up in non-sequential order, checks made out to cash, cash withdrawals, checks written out to non-approved vendors, checks written out for non-approved expenses, checks written out to individuals.</a:t>
            </a:r>
          </a:p>
          <a:p>
            <a:pPr marL="708660" lvl="1" indent="-342900">
              <a:spcAft>
                <a:spcPts val="600"/>
              </a:spcAft>
              <a:buFont typeface="Courier New" panose="02070309020205020404" pitchFamily="49" charset="0"/>
              <a:buChar char="o"/>
              <a:defRPr/>
            </a:pPr>
            <a:endParaRPr lang="en-US" sz="1300" dirty="0">
              <a:cs typeface="Arial" panose="020B0604020202020204" pitchFamily="34" charset="0"/>
            </a:endParaRPr>
          </a:p>
          <a:p>
            <a:pPr marL="365760" lvl="1" indent="0">
              <a:spcAft>
                <a:spcPts val="600"/>
              </a:spcAft>
              <a:buNone/>
              <a:defRPr/>
            </a:pPr>
            <a:endParaRPr lang="en-US" sz="1300" dirty="0">
              <a:cs typeface="Arial" panose="020B0604020202020204" pitchFamily="34" charset="0"/>
            </a:endParaRPr>
          </a:p>
        </p:txBody>
      </p:sp>
    </p:spTree>
    <p:extLst>
      <p:ext uri="{BB962C8B-B14F-4D97-AF65-F5344CB8AC3E}">
        <p14:creationId xmlns:p14="http://schemas.microsoft.com/office/powerpoint/2010/main" val="1707509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2"/>
          <a:srcRect l="22556" r="24363" b="-2"/>
          <a:stretch/>
        </p:blipFill>
        <p:spPr>
          <a:xfrm>
            <a:off x="7829551" y="2828925"/>
            <a:ext cx="4042410" cy="3388994"/>
          </a:xfrm>
          <a:prstGeom prst="rect">
            <a:avLst/>
          </a:prstGeom>
        </p:spPr>
      </p:pic>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22702" b="5941"/>
          <a:stretch/>
        </p:blipFill>
        <p:spPr>
          <a:xfrm>
            <a:off x="7829551" y="306909"/>
            <a:ext cx="4042409" cy="228600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21516" y="640263"/>
            <a:ext cx="6204984" cy="1344975"/>
          </a:xfrm>
        </p:spPr>
        <p:txBody>
          <a:bodyPr>
            <a:normAutofit/>
          </a:bodyPr>
          <a:lstStyle/>
          <a:p>
            <a:r>
              <a:rPr lang="en-US" sz="4000"/>
              <a:t>Reconcile Monthly</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21515" y="2121762"/>
            <a:ext cx="6204984" cy="3626917"/>
          </a:xfrm>
        </p:spPr>
        <p:txBody>
          <a:bodyPr>
            <a:normAutofit/>
          </a:bodyPr>
          <a:lstStyle/>
          <a:p>
            <a:pPr lvl="1">
              <a:lnSpc>
                <a:spcPct val="110000"/>
              </a:lnSpc>
              <a:spcBef>
                <a:spcPct val="0"/>
              </a:spcBef>
              <a:spcAft>
                <a:spcPts val="600"/>
              </a:spcAft>
              <a:buFont typeface="Wingdings" pitchFamily="2" charset="2"/>
              <a:buChar char="Ø"/>
              <a:defRPr/>
            </a:pPr>
            <a:r>
              <a:rPr lang="en-US" altLang="en-US" sz="2000" dirty="0">
                <a:cs typeface="Arial" panose="020B0604020202020204" pitchFamily="34" charset="0"/>
              </a:rPr>
              <a:t>The treasurer should provide the reviewer with evidence supporting any questionable transaction. </a:t>
            </a:r>
          </a:p>
          <a:p>
            <a:pPr lvl="1">
              <a:lnSpc>
                <a:spcPct val="110000"/>
              </a:lnSpc>
              <a:spcBef>
                <a:spcPct val="0"/>
              </a:spcBef>
              <a:spcAft>
                <a:spcPts val="600"/>
              </a:spcAft>
              <a:buFont typeface="Wingdings" pitchFamily="2" charset="2"/>
              <a:buChar char="Ø"/>
              <a:defRPr/>
            </a:pPr>
            <a:endParaRPr lang="en-US" altLang="en-US" sz="1200" dirty="0">
              <a:cs typeface="Arial" panose="020B0604020202020204" pitchFamily="34" charset="0"/>
            </a:endParaRPr>
          </a:p>
          <a:p>
            <a:pPr lvl="1">
              <a:lnSpc>
                <a:spcPct val="110000"/>
              </a:lnSpc>
              <a:spcBef>
                <a:spcPct val="0"/>
              </a:spcBef>
              <a:spcAft>
                <a:spcPts val="600"/>
              </a:spcAft>
              <a:buFont typeface="Wingdings" pitchFamily="2" charset="2"/>
              <a:buChar char="Ø"/>
              <a:defRPr/>
            </a:pPr>
            <a:r>
              <a:rPr lang="en-US" altLang="en-US" sz="2000" dirty="0">
                <a:cs typeface="Arial" panose="020B0604020202020204" pitchFamily="34" charset="0"/>
              </a:rPr>
              <a:t>Any discrepancies should be discussed with the treasurer, reviewer and president.</a:t>
            </a:r>
          </a:p>
          <a:p>
            <a:pPr lvl="1">
              <a:lnSpc>
                <a:spcPct val="110000"/>
              </a:lnSpc>
              <a:spcBef>
                <a:spcPct val="0"/>
              </a:spcBef>
              <a:spcAft>
                <a:spcPts val="600"/>
              </a:spcAft>
              <a:buFont typeface="Wingdings" pitchFamily="2" charset="2"/>
              <a:buChar char="Ø"/>
              <a:defRPr/>
            </a:pPr>
            <a:endParaRPr lang="en-US" altLang="en-US" sz="1050" dirty="0">
              <a:cs typeface="Arial" panose="020B0604020202020204" pitchFamily="34" charset="0"/>
            </a:endParaRPr>
          </a:p>
          <a:p>
            <a:pPr lvl="1">
              <a:lnSpc>
                <a:spcPct val="110000"/>
              </a:lnSpc>
              <a:spcBef>
                <a:spcPct val="0"/>
              </a:spcBef>
              <a:spcAft>
                <a:spcPts val="600"/>
              </a:spcAft>
              <a:buFont typeface="Wingdings" pitchFamily="2" charset="2"/>
              <a:buChar char="Ø"/>
              <a:defRPr/>
            </a:pPr>
            <a:r>
              <a:rPr lang="en-US" altLang="en-US" sz="2000" dirty="0">
                <a:cs typeface="Arial" panose="020B0604020202020204" pitchFamily="34" charset="0"/>
              </a:rPr>
              <a:t>Use of a service for collection of insufficient funds is recommended.  Try calling the bank to see if there are funds available before depositing again.</a:t>
            </a:r>
            <a:endParaRPr lang="en-US" sz="1300" dirty="0">
              <a:cs typeface="Arial" panose="020B0604020202020204" pitchFamily="34" charset="0"/>
            </a:endParaRPr>
          </a:p>
          <a:p>
            <a:pPr marL="365760" lvl="1" indent="0">
              <a:spcAft>
                <a:spcPts val="600"/>
              </a:spcAft>
              <a:buNone/>
              <a:defRPr/>
            </a:pPr>
            <a:endParaRPr lang="en-US" sz="1300" dirty="0">
              <a:cs typeface="Arial" panose="020B0604020202020204" pitchFamily="34" charset="0"/>
            </a:endParaRPr>
          </a:p>
        </p:txBody>
      </p:sp>
    </p:spTree>
    <p:extLst>
      <p:ext uri="{BB962C8B-B14F-4D97-AF65-F5344CB8AC3E}">
        <p14:creationId xmlns:p14="http://schemas.microsoft.com/office/powerpoint/2010/main" val="3532889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2C6A2225-94AF-4BC4-98F4-77746E7B10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5108" y="1"/>
            <a:ext cx="4666892" cy="3612937"/>
          </a:xfrm>
          <a:custGeom>
            <a:avLst/>
            <a:gdLst>
              <a:gd name="connsiteX0" fmla="*/ 192227 w 4666892"/>
              <a:gd name="connsiteY0" fmla="*/ 0 h 3612937"/>
              <a:gd name="connsiteX1" fmla="*/ 4666892 w 4666892"/>
              <a:gd name="connsiteY1" fmla="*/ 0 h 3612937"/>
              <a:gd name="connsiteX2" fmla="*/ 4666892 w 4666892"/>
              <a:gd name="connsiteY2" fmla="*/ 2643684 h 3612937"/>
              <a:gd name="connsiteX3" fmla="*/ 4657487 w 4666892"/>
              <a:gd name="connsiteY3" fmla="*/ 2656262 h 3612937"/>
              <a:gd name="connsiteX4" fmla="*/ 2628900 w 4666892"/>
              <a:gd name="connsiteY4" fmla="*/ 3612937 h 3612937"/>
              <a:gd name="connsiteX5" fmla="*/ 0 w 4666892"/>
              <a:gd name="connsiteY5" fmla="*/ 984037 h 3612937"/>
              <a:gd name="connsiteX6" fmla="*/ 118190 w 4666892"/>
              <a:gd name="connsiteY6" fmla="*/ 202283 h 3612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6892" h="3612937">
                <a:moveTo>
                  <a:pt x="192227" y="0"/>
                </a:moveTo>
                <a:lnTo>
                  <a:pt x="4666892" y="0"/>
                </a:lnTo>
                <a:lnTo>
                  <a:pt x="4666892" y="2643684"/>
                </a:lnTo>
                <a:lnTo>
                  <a:pt x="4657487" y="2656262"/>
                </a:lnTo>
                <a:cubicBezTo>
                  <a:pt x="4175308" y="3240527"/>
                  <a:pt x="3445594" y="3612937"/>
                  <a:pt x="2628900" y="3612937"/>
                </a:cubicBezTo>
                <a:cubicBezTo>
                  <a:pt x="1176999" y="3612937"/>
                  <a:pt x="0" y="2435938"/>
                  <a:pt x="0" y="984037"/>
                </a:cubicBezTo>
                <a:cubicBezTo>
                  <a:pt x="0" y="711806"/>
                  <a:pt x="41379" y="449239"/>
                  <a:pt x="118190" y="2022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Freeform: Shape 54">
            <a:extLst>
              <a:ext uri="{FF2B5EF4-FFF2-40B4-BE49-F238E27FC236}">
                <a16:creationId xmlns:a16="http://schemas.microsoft.com/office/drawing/2014/main" id="{648F5915-2CE1-4F74-88C5-D4366893D2D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4737" y="3918051"/>
            <a:ext cx="3587263" cy="2939948"/>
          </a:xfrm>
          <a:custGeom>
            <a:avLst/>
            <a:gdLst>
              <a:gd name="connsiteX0" fmla="*/ 2070613 w 3587263"/>
              <a:gd name="connsiteY0" fmla="*/ 0 h 2939948"/>
              <a:gd name="connsiteX1" fmla="*/ 3534758 w 3587263"/>
              <a:gd name="connsiteY1" fmla="*/ 606469 h 2939948"/>
              <a:gd name="connsiteX2" fmla="*/ 3587263 w 3587263"/>
              <a:gd name="connsiteY2" fmla="*/ 664240 h 2939948"/>
              <a:gd name="connsiteX3" fmla="*/ 3587263 w 3587263"/>
              <a:gd name="connsiteY3" fmla="*/ 2939948 h 2939948"/>
              <a:gd name="connsiteX4" fmla="*/ 193241 w 3587263"/>
              <a:gd name="connsiteY4" fmla="*/ 2939948 h 2939948"/>
              <a:gd name="connsiteX5" fmla="*/ 162719 w 3587263"/>
              <a:gd name="connsiteY5" fmla="*/ 2876589 h 2939948"/>
              <a:gd name="connsiteX6" fmla="*/ 0 w 3587263"/>
              <a:gd name="connsiteY6" fmla="*/ 2070613 h 2939948"/>
              <a:gd name="connsiteX7" fmla="*/ 2070613 w 3587263"/>
              <a:gd name="connsiteY7" fmla="*/ 0 h 2939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87263" h="2939948">
                <a:moveTo>
                  <a:pt x="2070613" y="0"/>
                </a:moveTo>
                <a:cubicBezTo>
                  <a:pt x="2642397" y="0"/>
                  <a:pt x="3160050" y="231761"/>
                  <a:pt x="3534758" y="606469"/>
                </a:cubicBezTo>
                <a:lnTo>
                  <a:pt x="3587263" y="664240"/>
                </a:lnTo>
                <a:lnTo>
                  <a:pt x="3587263" y="2939948"/>
                </a:lnTo>
                <a:lnTo>
                  <a:pt x="193241" y="2939948"/>
                </a:lnTo>
                <a:lnTo>
                  <a:pt x="162719" y="2876589"/>
                </a:lnTo>
                <a:cubicBezTo>
                  <a:pt x="57940" y="2628865"/>
                  <a:pt x="0" y="2356505"/>
                  <a:pt x="0" y="2070613"/>
                </a:cubicBezTo>
                <a:cubicBezTo>
                  <a:pt x="0" y="927045"/>
                  <a:pt x="927045" y="0"/>
                  <a:pt x="2070613"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3"/>
          <a:srcRect l="20045" r="21854"/>
          <a:stretch/>
        </p:blipFill>
        <p:spPr>
          <a:xfrm>
            <a:off x="7689829" y="10"/>
            <a:ext cx="4502173" cy="344820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p:spPr>
      </p:pic>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4"/>
          <a:srcRect r="2273" b="4"/>
          <a:stretch/>
        </p:blipFill>
        <p:spPr>
          <a:xfrm>
            <a:off x="8768827" y="4082141"/>
            <a:ext cx="3423175" cy="2775859"/>
          </a:xfrm>
          <a:custGeom>
            <a:avLst/>
            <a:gdLst>
              <a:gd name="connsiteX0" fmla="*/ 1906524 w 3423175"/>
              <a:gd name="connsiteY0" fmla="*/ 0 h 2775859"/>
              <a:gd name="connsiteX1" fmla="*/ 3377691 w 3423175"/>
              <a:gd name="connsiteY1" fmla="*/ 693798 h 2775859"/>
              <a:gd name="connsiteX2" fmla="*/ 3423175 w 3423175"/>
              <a:gd name="connsiteY2" fmla="*/ 754624 h 2775859"/>
              <a:gd name="connsiteX3" fmla="*/ 3423175 w 3423175"/>
              <a:gd name="connsiteY3" fmla="*/ 2775859 h 2775859"/>
              <a:gd name="connsiteX4" fmla="*/ 211114 w 3423175"/>
              <a:gd name="connsiteY4" fmla="*/ 2775859 h 2775859"/>
              <a:gd name="connsiteX5" fmla="*/ 149824 w 3423175"/>
              <a:gd name="connsiteY5" fmla="*/ 2648629 h 2775859"/>
              <a:gd name="connsiteX6" fmla="*/ 0 w 3423175"/>
              <a:gd name="connsiteY6" fmla="*/ 1906524 h 2775859"/>
              <a:gd name="connsiteX7" fmla="*/ 1906524 w 3423175"/>
              <a:gd name="connsiteY7" fmla="*/ 0 h 277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23175" h="2775859">
                <a:moveTo>
                  <a:pt x="1906524" y="0"/>
                </a:moveTo>
                <a:cubicBezTo>
                  <a:pt x="2498805" y="0"/>
                  <a:pt x="3028006" y="270078"/>
                  <a:pt x="3377691" y="693798"/>
                </a:cubicBezTo>
                <a:lnTo>
                  <a:pt x="3423175" y="754624"/>
                </a:lnTo>
                <a:lnTo>
                  <a:pt x="3423175" y="2775859"/>
                </a:lnTo>
                <a:lnTo>
                  <a:pt x="211114" y="2775859"/>
                </a:lnTo>
                <a:lnTo>
                  <a:pt x="149824" y="2648629"/>
                </a:lnTo>
                <a:cubicBezTo>
                  <a:pt x="53349" y="2420536"/>
                  <a:pt x="0" y="2169760"/>
                  <a:pt x="0" y="1906524"/>
                </a:cubicBezTo>
                <a:cubicBezTo>
                  <a:pt x="0" y="853580"/>
                  <a:pt x="853580" y="0"/>
                  <a:pt x="1906524" y="0"/>
                </a:cubicBezTo>
                <a:close/>
              </a:path>
            </a:pathLst>
          </a:cu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01098" y="1396289"/>
            <a:ext cx="6387102" cy="1325563"/>
          </a:xfrm>
        </p:spPr>
        <p:txBody>
          <a:bodyPr>
            <a:normAutofit/>
          </a:bodyPr>
          <a:lstStyle/>
          <a:p>
            <a:r>
              <a:rPr lang="en-US" dirty="0"/>
              <a:t>Reports</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05542" y="2871982"/>
            <a:ext cx="6382657" cy="3181684"/>
          </a:xfrm>
        </p:spPr>
        <p:txBody>
          <a:bodyPr anchor="t">
            <a:normAutofit/>
          </a:bodyPr>
          <a:lstStyle/>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Prepare reports </a:t>
            </a:r>
            <a:r>
              <a:rPr lang="en-US" sz="2000" b="1" dirty="0">
                <a:cs typeface="Arial" panose="020B0604020202020204" pitchFamily="34" charset="0"/>
              </a:rPr>
              <a:t>monthly.</a:t>
            </a:r>
            <a:r>
              <a:rPr lang="en-US" sz="2000" dirty="0">
                <a:cs typeface="Arial" panose="020B0604020202020204" pitchFamily="34" charset="0"/>
              </a:rPr>
              <a:t> Beginning balance, itemize receipts and disbursements, and conclude with a balance on hand.</a:t>
            </a: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All funds should be tracked separately by activity.</a:t>
            </a: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The treasurer should have at all times a break down of  budget usage.</a:t>
            </a: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Prepare an  </a:t>
            </a:r>
            <a:r>
              <a:rPr lang="en-US" sz="2000" b="1" dirty="0">
                <a:cs typeface="Arial" panose="020B0604020202020204" pitchFamily="34" charset="0"/>
              </a:rPr>
              <a:t>Annual year-end report </a:t>
            </a:r>
            <a:r>
              <a:rPr lang="en-US" sz="2000" dirty="0">
                <a:cs typeface="Arial" panose="020B0604020202020204" pitchFamily="34" charset="0"/>
              </a:rPr>
              <a:t>that reflects all activity from the first day through the last day of the fiscal year. </a:t>
            </a:r>
          </a:p>
        </p:txBody>
      </p:sp>
    </p:spTree>
    <p:extLst>
      <p:ext uri="{BB962C8B-B14F-4D97-AF65-F5344CB8AC3E}">
        <p14:creationId xmlns:p14="http://schemas.microsoft.com/office/powerpoint/2010/main" val="2615285758"/>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EB181E26-89C4-4A14-92DE-0F4C4B0E94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30217" r="2" b="13459"/>
          <a:stretch/>
        </p:blipFill>
        <p:spPr>
          <a:xfrm>
            <a:off x="6587330" y="1690689"/>
            <a:ext cx="5604670" cy="2501837"/>
          </a:xfrm>
          <a:custGeom>
            <a:avLst/>
            <a:gdLst>
              <a:gd name="connsiteX0" fmla="*/ 1159248 w 5604670"/>
              <a:gd name="connsiteY0" fmla="*/ 0 h 2501837"/>
              <a:gd name="connsiteX1" fmla="*/ 5604670 w 5604670"/>
              <a:gd name="connsiteY1" fmla="*/ 0 h 2501837"/>
              <a:gd name="connsiteX2" fmla="*/ 5604670 w 5604670"/>
              <a:gd name="connsiteY2" fmla="*/ 2501837 h 2501837"/>
              <a:gd name="connsiteX3" fmla="*/ 0 w 5604670"/>
              <a:gd name="connsiteY3" fmla="*/ 2501837 h 2501837"/>
            </a:gdLst>
            <a:ahLst/>
            <a:cxnLst>
              <a:cxn ang="0">
                <a:pos x="connsiteX0" y="connsiteY0"/>
              </a:cxn>
              <a:cxn ang="0">
                <a:pos x="connsiteX1" y="connsiteY1"/>
              </a:cxn>
              <a:cxn ang="0">
                <a:pos x="connsiteX2" y="connsiteY2"/>
              </a:cxn>
              <a:cxn ang="0">
                <a:pos x="connsiteX3" y="connsiteY3"/>
              </a:cxn>
            </a:cxnLst>
            <a:rect l="l" t="t" r="r" b="b"/>
            <a:pathLst>
              <a:path w="5604670" h="2501837">
                <a:moveTo>
                  <a:pt x="1159248" y="0"/>
                </a:moveTo>
                <a:lnTo>
                  <a:pt x="5604670" y="0"/>
                </a:lnTo>
                <a:lnTo>
                  <a:pt x="5604670" y="2501837"/>
                </a:lnTo>
                <a:lnTo>
                  <a:pt x="0" y="2501837"/>
                </a:lnTo>
                <a:close/>
              </a:path>
            </a:pathLst>
          </a:cu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4"/>
          <a:srcRect t="12902" r="-2" b="11161"/>
          <a:stretch/>
        </p:blipFill>
        <p:spPr>
          <a:xfrm>
            <a:off x="4791075" y="4357117"/>
            <a:ext cx="7400925" cy="2500884"/>
          </a:xfrm>
          <a:custGeom>
            <a:avLst/>
            <a:gdLst>
              <a:gd name="connsiteX0" fmla="*/ 1717230 w 7400925"/>
              <a:gd name="connsiteY0" fmla="*/ 0 h 2500884"/>
              <a:gd name="connsiteX1" fmla="*/ 7400925 w 7400925"/>
              <a:gd name="connsiteY1" fmla="*/ 0 h 2500884"/>
              <a:gd name="connsiteX2" fmla="*/ 7400925 w 7400925"/>
              <a:gd name="connsiteY2" fmla="*/ 2500884 h 2500884"/>
              <a:gd name="connsiteX3" fmla="*/ 0 w 7400925"/>
              <a:gd name="connsiteY3" fmla="*/ 2500884 h 2500884"/>
              <a:gd name="connsiteX4" fmla="*/ 0 w 7400925"/>
              <a:gd name="connsiteY4" fmla="*/ 2500883 h 2500884"/>
              <a:gd name="connsiteX5" fmla="*/ 552186 w 7400925"/>
              <a:gd name="connsiteY5" fmla="*/ 2500883 h 2500884"/>
              <a:gd name="connsiteX6" fmla="*/ 558423 w 7400925"/>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00925" h="2500884">
                <a:moveTo>
                  <a:pt x="1717230" y="0"/>
                </a:moveTo>
                <a:lnTo>
                  <a:pt x="7400925" y="0"/>
                </a:lnTo>
                <a:lnTo>
                  <a:pt x="7400925" y="2500884"/>
                </a:lnTo>
                <a:lnTo>
                  <a:pt x="0" y="2500884"/>
                </a:lnTo>
                <a:lnTo>
                  <a:pt x="0" y="2500883"/>
                </a:lnTo>
                <a:lnTo>
                  <a:pt x="552186" y="2500883"/>
                </a:lnTo>
                <a:lnTo>
                  <a:pt x="558423" y="2500883"/>
                </a:lnTo>
                <a:close/>
              </a:path>
            </a:pathLst>
          </a:custGeom>
        </p:spPr>
      </p:pic>
      <p:sp>
        <p:nvSpPr>
          <p:cNvPr id="62" name="Freeform 37">
            <a:extLst>
              <a:ext uri="{FF2B5EF4-FFF2-40B4-BE49-F238E27FC236}">
                <a16:creationId xmlns:a16="http://schemas.microsoft.com/office/drawing/2014/main" id="{13958066-7CBD-4B89-8F46-614C4F28BCF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691641"/>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38200" y="365125"/>
            <a:ext cx="10515600" cy="1325563"/>
          </a:xfrm>
        </p:spPr>
        <p:txBody>
          <a:bodyPr>
            <a:normAutofit/>
          </a:bodyPr>
          <a:lstStyle/>
          <a:p>
            <a:r>
              <a:rPr lang="en-US">
                <a:solidFill>
                  <a:schemeClr val="bg1"/>
                </a:solidFill>
              </a:rPr>
              <a:t>Financial Review</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38200" y="2015406"/>
            <a:ext cx="5097779" cy="4065986"/>
          </a:xfrm>
        </p:spPr>
        <p:txBody>
          <a:bodyPr anchor="t">
            <a:normAutofit/>
          </a:bodyPr>
          <a:lstStyle/>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The books of the treasurer must be reviewed every year.</a:t>
            </a: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Additional reviews should be held upon the change of treasurer. </a:t>
            </a:r>
            <a:r>
              <a:rPr lang="en-US" sz="2000" u="sng" dirty="0">
                <a:cs typeface="Arial" panose="020B0604020202020204" pitchFamily="34" charset="0"/>
              </a:rPr>
              <a:t> </a:t>
            </a:r>
            <a:endParaRPr lang="en-US" sz="2000" dirty="0">
              <a:cs typeface="Arial" panose="020B0604020202020204" pitchFamily="34" charset="0"/>
            </a:endParaRP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Ensure books are balanced and well documented.</a:t>
            </a:r>
          </a:p>
          <a:p>
            <a:pPr marL="708660" lvl="1" indent="-342900">
              <a:spcBef>
                <a:spcPts val="0"/>
              </a:spcBef>
              <a:spcAft>
                <a:spcPts val="600"/>
              </a:spcAft>
              <a:buFont typeface="Wingdings" pitchFamily="2" charset="2"/>
              <a:buChar char="Ø"/>
              <a:defRPr/>
            </a:pPr>
            <a:r>
              <a:rPr lang="en-US" sz="2000" dirty="0">
                <a:cs typeface="Arial" panose="020B0604020202020204" pitchFamily="34" charset="0"/>
              </a:rPr>
              <a:t>A report summarizing the examination will be written and signed by the examiners.  The report must be adopted by the unit at the next meeting.  </a:t>
            </a:r>
          </a:p>
        </p:txBody>
      </p:sp>
    </p:spTree>
    <p:extLst>
      <p:ext uri="{BB962C8B-B14F-4D97-AF65-F5344CB8AC3E}">
        <p14:creationId xmlns:p14="http://schemas.microsoft.com/office/powerpoint/2010/main" val="235092985"/>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Freeform 11">
            <a:extLst>
              <a:ext uri="{FF2B5EF4-FFF2-40B4-BE49-F238E27FC236}">
                <a16:creationId xmlns:a16="http://schemas.microsoft.com/office/drawing/2014/main" id="{A0BF428C-DA8B-4D99-9930-18F7F91D873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6801" y="1690688"/>
            <a:ext cx="7316944" cy="5167312"/>
          </a:xfrm>
          <a:custGeom>
            <a:avLst/>
            <a:gdLst>
              <a:gd name="connsiteX0" fmla="*/ 0 w 7316944"/>
              <a:gd name="connsiteY0" fmla="*/ 0 h 5167312"/>
              <a:gd name="connsiteX1" fmla="*/ 7316944 w 7316944"/>
              <a:gd name="connsiteY1" fmla="*/ 0 h 5167312"/>
              <a:gd name="connsiteX2" fmla="*/ 7316944 w 7316944"/>
              <a:gd name="connsiteY2" fmla="*/ 5167312 h 5167312"/>
              <a:gd name="connsiteX3" fmla="*/ 472697 w 7316944"/>
              <a:gd name="connsiteY3" fmla="*/ 5167312 h 5167312"/>
              <a:gd name="connsiteX4" fmla="*/ 2866576 w 7316944"/>
              <a:gd name="connsiteY4" fmla="*/ 952 h 5167312"/>
              <a:gd name="connsiteX5" fmla="*/ 0 w 731694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6944" h="5167312">
                <a:moveTo>
                  <a:pt x="0" y="0"/>
                </a:moveTo>
                <a:lnTo>
                  <a:pt x="7316944" y="0"/>
                </a:lnTo>
                <a:lnTo>
                  <a:pt x="7316944" y="5167312"/>
                </a:lnTo>
                <a:lnTo>
                  <a:pt x="472697" y="5167312"/>
                </a:lnTo>
                <a:lnTo>
                  <a:pt x="2866576" y="952"/>
                </a:lnTo>
                <a:lnTo>
                  <a:pt x="0" y="952"/>
                </a:lnTo>
                <a:close/>
              </a:path>
            </a:pathLst>
          </a:custGeom>
          <a:solidFill>
            <a:srgbClr val="A6A6A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37">
            <a:extLst>
              <a:ext uri="{FF2B5EF4-FFF2-40B4-BE49-F238E27FC236}">
                <a16:creationId xmlns:a16="http://schemas.microsoft.com/office/drawing/2014/main" id="{A03E2379-8871-408A-95CE-7AAE8FA53A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746" y="1691164"/>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30217" r="2" b="13459"/>
          <a:stretch/>
        </p:blipFill>
        <p:spPr>
          <a:xfrm>
            <a:off x="7858897" y="1955144"/>
            <a:ext cx="4166313" cy="1859745"/>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4"/>
          <a:srcRect t="12902" r="-2" b="11161"/>
          <a:stretch/>
        </p:blipFill>
        <p:spPr>
          <a:xfrm>
            <a:off x="6908801" y="4293866"/>
            <a:ext cx="5116410" cy="1728901"/>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38200" y="365125"/>
            <a:ext cx="10515600" cy="1325563"/>
          </a:xfrm>
        </p:spPr>
        <p:txBody>
          <a:bodyPr>
            <a:normAutofit/>
          </a:bodyPr>
          <a:lstStyle/>
          <a:p>
            <a:r>
              <a:rPr lang="en-US"/>
              <a:t>Taxes - 990</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38200" y="2015406"/>
            <a:ext cx="5097779" cy="4065986"/>
          </a:xfrm>
        </p:spPr>
        <p:txBody>
          <a:bodyPr anchor="t">
            <a:noAutofit/>
          </a:bodyPr>
          <a:lstStyle/>
          <a:p>
            <a:pPr marL="708660" lvl="1" indent="-342900">
              <a:spcBef>
                <a:spcPts val="0"/>
              </a:spcBef>
              <a:spcAft>
                <a:spcPts val="600"/>
              </a:spcAft>
              <a:buFont typeface="Wingdings" pitchFamily="2" charset="2"/>
              <a:buChar char="Ø"/>
              <a:defRPr/>
            </a:pPr>
            <a:r>
              <a:rPr lang="en-US" sz="1800" dirty="0">
                <a:solidFill>
                  <a:srgbClr val="FFFFFF"/>
                </a:solidFill>
                <a:cs typeface="Arial" panose="020B0604020202020204" pitchFamily="34" charset="0"/>
              </a:rPr>
              <a:t>All non-profit organizations including PTAs, must file the appropriate 990 form each year.  </a:t>
            </a:r>
          </a:p>
          <a:p>
            <a:pPr marL="708660" lvl="1" indent="-342900">
              <a:spcBef>
                <a:spcPts val="0"/>
              </a:spcBef>
              <a:spcAft>
                <a:spcPts val="600"/>
              </a:spcAft>
              <a:buFont typeface="Wingdings" pitchFamily="2" charset="2"/>
              <a:buChar char="Ø"/>
              <a:defRPr/>
            </a:pPr>
            <a:r>
              <a:rPr lang="en-US" sz="1800" dirty="0">
                <a:solidFill>
                  <a:srgbClr val="FFFFFF"/>
                </a:solidFill>
                <a:cs typeface="Arial" panose="020B0604020202020204" pitchFamily="34" charset="0"/>
              </a:rPr>
              <a:t>Determined by the amount of gross receipts for the year.</a:t>
            </a:r>
          </a:p>
          <a:p>
            <a:pPr marL="708660" lvl="1" indent="-342900">
              <a:spcBef>
                <a:spcPts val="0"/>
              </a:spcBef>
              <a:spcAft>
                <a:spcPts val="600"/>
              </a:spcAft>
              <a:buFont typeface="Wingdings" pitchFamily="2" charset="2"/>
              <a:buChar char="Ø"/>
              <a:defRPr/>
            </a:pPr>
            <a:r>
              <a:rPr lang="en-US" sz="1800" dirty="0">
                <a:solidFill>
                  <a:srgbClr val="FFFFFF"/>
                </a:solidFill>
                <a:cs typeface="Arial" panose="020B0604020202020204" pitchFamily="34" charset="0"/>
              </a:rPr>
              <a:t>990’s must be filed by the 15</a:t>
            </a:r>
            <a:r>
              <a:rPr lang="en-US" sz="1800" baseline="30000" dirty="0">
                <a:solidFill>
                  <a:srgbClr val="FFFFFF"/>
                </a:solidFill>
                <a:cs typeface="Arial" panose="020B0604020202020204" pitchFamily="34" charset="0"/>
              </a:rPr>
              <a:t>th</a:t>
            </a:r>
            <a:r>
              <a:rPr lang="en-US" sz="1800" dirty="0">
                <a:solidFill>
                  <a:srgbClr val="FFFFFF"/>
                </a:solidFill>
                <a:cs typeface="Arial" panose="020B0604020202020204" pitchFamily="34" charset="0"/>
              </a:rPr>
              <a:t> day of the 5</a:t>
            </a:r>
            <a:r>
              <a:rPr lang="en-US" sz="1800" baseline="30000" dirty="0">
                <a:solidFill>
                  <a:srgbClr val="FFFFFF"/>
                </a:solidFill>
                <a:cs typeface="Arial" panose="020B0604020202020204" pitchFamily="34" charset="0"/>
              </a:rPr>
              <a:t>th</a:t>
            </a:r>
            <a:r>
              <a:rPr lang="en-US" sz="1800" dirty="0">
                <a:solidFill>
                  <a:srgbClr val="FFFFFF"/>
                </a:solidFill>
                <a:cs typeface="Arial" panose="020B0604020202020204" pitchFamily="34" charset="0"/>
              </a:rPr>
              <a:t> month following the close of the fiscal year.  (Fiscal year ending June 30, the 990 is due November 15.)  The 990 can be filed soon after the close of the fiscal year; do not wait for the deadline.</a:t>
            </a:r>
          </a:p>
          <a:p>
            <a:pPr marL="708660" lvl="1" indent="-342900">
              <a:spcBef>
                <a:spcPts val="0"/>
              </a:spcBef>
              <a:spcAft>
                <a:spcPts val="600"/>
              </a:spcAft>
              <a:buFont typeface="Wingdings" pitchFamily="2" charset="2"/>
              <a:buChar char="Ø"/>
              <a:defRPr/>
            </a:pPr>
            <a:r>
              <a:rPr lang="en-US" sz="1800" dirty="0">
                <a:solidFill>
                  <a:srgbClr val="FFFFFF"/>
                </a:solidFill>
                <a:cs typeface="Arial" panose="020B0604020202020204" pitchFamily="34" charset="0"/>
              </a:rPr>
              <a:t>Submit a copy of the 990-N email receipt or a copy of the filed 990, 990 EZ and Schedule A to KS PTA 11/15 or MOPTA by 12/1</a:t>
            </a:r>
          </a:p>
        </p:txBody>
      </p:sp>
    </p:spTree>
    <p:extLst>
      <p:ext uri="{BB962C8B-B14F-4D97-AF65-F5344CB8AC3E}">
        <p14:creationId xmlns:p14="http://schemas.microsoft.com/office/powerpoint/2010/main" val="2796077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r="5472" b="2"/>
          <a:stretch/>
        </p:blipFill>
        <p:spPr>
          <a:xfrm>
            <a:off x="7829551" y="2828925"/>
            <a:ext cx="4042410" cy="3388994"/>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4"/>
          <a:srcRect l="9750" r="11561" b="2"/>
          <a:stretch/>
        </p:blipFill>
        <p:spPr>
          <a:xfrm>
            <a:off x="7829551" y="306909"/>
            <a:ext cx="4042409" cy="228600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21516" y="640263"/>
            <a:ext cx="6204984" cy="1344975"/>
          </a:xfrm>
        </p:spPr>
        <p:txBody>
          <a:bodyPr>
            <a:normAutofit/>
          </a:bodyPr>
          <a:lstStyle/>
          <a:p>
            <a:r>
              <a:rPr lang="en-US" sz="4000" dirty="0"/>
              <a:t>Sunshine Funds</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21515" y="2121762"/>
            <a:ext cx="6204984" cy="3626917"/>
          </a:xfrm>
        </p:spPr>
        <p:txBody>
          <a:bodyPr>
            <a:normAutofit/>
          </a:bodyPr>
          <a:lstStyle/>
          <a:p>
            <a:pPr marL="0" indent="0">
              <a:buNone/>
              <a:defRPr/>
            </a:pPr>
            <a:r>
              <a:rPr lang="en-US" sz="2400" dirty="0"/>
              <a:t>“Sunshine funds” refer to a local PTA unit’s effort to provide assistance to an individual or family in the case of a catastrophic event, such as fire or other disaster.  While these efforts are extremely well intentioned and admirable, using the funds of a local </a:t>
            </a:r>
            <a:r>
              <a:rPr lang="en-US" sz="2400" dirty="0" err="1"/>
              <a:t>pta</a:t>
            </a:r>
            <a:r>
              <a:rPr lang="en-US" sz="2400" dirty="0"/>
              <a:t> for such a cause could result in that local </a:t>
            </a:r>
            <a:r>
              <a:rPr lang="en-US" sz="2400" dirty="0" err="1"/>
              <a:t>pta</a:t>
            </a:r>
            <a:r>
              <a:rPr lang="en-US" sz="2400" dirty="0"/>
              <a:t> unit losing their tax-exempt status with the </a:t>
            </a:r>
            <a:r>
              <a:rPr lang="en-US" sz="2400" dirty="0" err="1"/>
              <a:t>irs</a:t>
            </a:r>
            <a:r>
              <a:rPr lang="en-US" sz="2400" dirty="0"/>
              <a:t>.  This is due to the “inurement of benefits rule”, which states the following:</a:t>
            </a:r>
          </a:p>
        </p:txBody>
      </p:sp>
    </p:spTree>
    <p:extLst>
      <p:ext uri="{BB962C8B-B14F-4D97-AF65-F5344CB8AC3E}">
        <p14:creationId xmlns:p14="http://schemas.microsoft.com/office/powerpoint/2010/main" val="4046537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r="5472" b="2"/>
          <a:stretch/>
        </p:blipFill>
        <p:spPr>
          <a:xfrm>
            <a:off x="7829551" y="2828925"/>
            <a:ext cx="4042410" cy="3388994"/>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4"/>
          <a:srcRect l="9750" r="11561" b="2"/>
          <a:stretch/>
        </p:blipFill>
        <p:spPr>
          <a:xfrm>
            <a:off x="7829551" y="306909"/>
            <a:ext cx="4042409" cy="228600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21516" y="640263"/>
            <a:ext cx="6204984" cy="1344975"/>
          </a:xfrm>
        </p:spPr>
        <p:txBody>
          <a:bodyPr>
            <a:normAutofit/>
          </a:bodyPr>
          <a:lstStyle/>
          <a:p>
            <a:r>
              <a:rPr lang="en-US" sz="4000" dirty="0"/>
              <a:t>Sunshine Funds</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21515" y="2121762"/>
            <a:ext cx="6204984" cy="3626917"/>
          </a:xfrm>
        </p:spPr>
        <p:txBody>
          <a:bodyPr>
            <a:normAutofit lnSpcReduction="10000"/>
          </a:bodyPr>
          <a:lstStyle/>
          <a:p>
            <a:pPr marL="0" indent="0">
              <a:buNone/>
              <a:defRPr/>
            </a:pPr>
            <a:r>
              <a:rPr lang="en-US" sz="2400" dirty="0"/>
              <a:t>A section 501©(3) organization must not be organized or operated for the benefit of private interests, such as the creator or the creator’s family, shareholders of the organizations, other designated individuals, or persons controlled directly or indirectly by such private interests.  No part of the net earnings of a section 501©(3) organization may inure to the benefit of any private shareholder or individual.  A private shareholder or individual is a person having a personal and private interest in the activities of the organization.</a:t>
            </a:r>
          </a:p>
        </p:txBody>
      </p:sp>
    </p:spTree>
    <p:extLst>
      <p:ext uri="{BB962C8B-B14F-4D97-AF65-F5344CB8AC3E}">
        <p14:creationId xmlns:p14="http://schemas.microsoft.com/office/powerpoint/2010/main" val="854202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r="5472" b="2"/>
          <a:stretch/>
        </p:blipFill>
        <p:spPr>
          <a:xfrm>
            <a:off x="649345" y="478232"/>
            <a:ext cx="3327811" cy="2789902"/>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4"/>
          <a:srcRect l="9750" r="11561" b="2"/>
          <a:stretch/>
        </p:blipFill>
        <p:spPr>
          <a:xfrm>
            <a:off x="481886" y="3948679"/>
            <a:ext cx="3662730" cy="2071296"/>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5297762" y="1053711"/>
            <a:ext cx="5638994" cy="1424446"/>
          </a:xfrm>
        </p:spPr>
        <p:txBody>
          <a:bodyPr>
            <a:normAutofit/>
          </a:bodyPr>
          <a:lstStyle/>
          <a:p>
            <a:r>
              <a:rPr lang="en-US" dirty="0">
                <a:solidFill>
                  <a:srgbClr val="FFFFFF"/>
                </a:solidFill>
              </a:rPr>
              <a:t>Before you leave office</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5297762" y="2799889"/>
            <a:ext cx="5747187" cy="2987543"/>
          </a:xfrm>
        </p:spPr>
        <p:txBody>
          <a:bodyPr anchor="t">
            <a:normAutofit/>
          </a:bodyPr>
          <a:lstStyle/>
          <a:p>
            <a:pPr>
              <a:buFont typeface="Wingdings" panose="05000000000000000000" pitchFamily="2" charset="2"/>
              <a:buChar char="ü"/>
              <a:defRPr/>
            </a:pPr>
            <a:r>
              <a:rPr lang="en-US" sz="1700" dirty="0">
                <a:solidFill>
                  <a:srgbClr val="FFFFFF"/>
                </a:solidFill>
              </a:rPr>
              <a:t>Make sure that all state and national portions of dues have been collected and forwarded to the state PTA office.</a:t>
            </a:r>
          </a:p>
          <a:p>
            <a:pPr>
              <a:buFont typeface="Wingdings" panose="05000000000000000000" pitchFamily="2" charset="2"/>
              <a:buChar char="ü"/>
              <a:defRPr/>
            </a:pPr>
            <a:r>
              <a:rPr lang="en-US" sz="1700" dirty="0">
                <a:solidFill>
                  <a:srgbClr val="FFFFFF"/>
                </a:solidFill>
              </a:rPr>
              <a:t>Prepare all financial records for audit</a:t>
            </a:r>
          </a:p>
          <a:p>
            <a:pPr>
              <a:buFont typeface="Wingdings" panose="05000000000000000000" pitchFamily="2" charset="2"/>
              <a:buChar char="ü"/>
              <a:defRPr/>
            </a:pPr>
            <a:r>
              <a:rPr lang="en-US" sz="1700" dirty="0">
                <a:solidFill>
                  <a:srgbClr val="FFFFFF"/>
                </a:solidFill>
              </a:rPr>
              <a:t>Make sure that the PTA’s books agree with the bank balance and outstanding checks, plus cash on hand</a:t>
            </a:r>
          </a:p>
          <a:p>
            <a:pPr>
              <a:buFont typeface="Wingdings" panose="05000000000000000000" pitchFamily="2" charset="2"/>
              <a:buChar char="ü"/>
              <a:defRPr/>
            </a:pPr>
            <a:r>
              <a:rPr lang="en-US" sz="1700" dirty="0">
                <a:solidFill>
                  <a:srgbClr val="FFFFFF"/>
                </a:solidFill>
              </a:rPr>
              <a:t>Prepare the annual report covering the term of office</a:t>
            </a:r>
          </a:p>
          <a:p>
            <a:pPr>
              <a:buFont typeface="Wingdings" panose="05000000000000000000" pitchFamily="2" charset="2"/>
              <a:buChar char="ü"/>
              <a:defRPr/>
            </a:pPr>
            <a:r>
              <a:rPr lang="en-US" sz="1700" dirty="0">
                <a:solidFill>
                  <a:srgbClr val="FFFFFF"/>
                </a:solidFill>
              </a:rPr>
              <a:t>Submit IRS Form 990, 990-EZ, 990-N, 990-T, or other IRS forms if required. Prepare other reports required by the government</a:t>
            </a:r>
          </a:p>
        </p:txBody>
      </p:sp>
    </p:spTree>
    <p:extLst>
      <p:ext uri="{BB962C8B-B14F-4D97-AF65-F5344CB8AC3E}">
        <p14:creationId xmlns:p14="http://schemas.microsoft.com/office/powerpoint/2010/main" val="59527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FA33FF-088D-4F16-95A2-2C64D353DEA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376EFB1-01CF-419F-ABF1-2AF02BBFCBD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6141396"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FF9DEA15-78BD-4750-AA18-B9F28A6D5A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5C572A4F-D255-EF42-9B37-896DBBE3B3C8}"/>
              </a:ext>
            </a:extLst>
          </p:cNvPr>
          <p:cNvPicPr>
            <a:picLocks noChangeAspect="1"/>
          </p:cNvPicPr>
          <p:nvPr/>
        </p:nvPicPr>
        <p:blipFill rotWithShape="1">
          <a:blip r:embed="rId2"/>
          <a:srcRect t="22891" b="6131"/>
          <a:stretch/>
        </p:blipFill>
        <p:spPr>
          <a:xfrm>
            <a:off x="484632" y="1909379"/>
            <a:ext cx="5126736" cy="2883792"/>
          </a:xfrm>
          <a:prstGeom prst="rect">
            <a:avLst/>
          </a:prstGeom>
        </p:spPr>
      </p:pic>
      <p:sp>
        <p:nvSpPr>
          <p:cNvPr id="2" name="Title 1">
            <a:extLst>
              <a:ext uri="{FF2B5EF4-FFF2-40B4-BE49-F238E27FC236}">
                <a16:creationId xmlns:a16="http://schemas.microsoft.com/office/drawing/2014/main" id="{CCAD2080-305D-D048-92E0-B7CBB13ABD7A}"/>
              </a:ext>
            </a:extLst>
          </p:cNvPr>
          <p:cNvSpPr>
            <a:spLocks noGrp="1"/>
          </p:cNvSpPr>
          <p:nvPr>
            <p:ph type="title"/>
          </p:nvPr>
        </p:nvSpPr>
        <p:spPr>
          <a:xfrm>
            <a:off x="6392598" y="640263"/>
            <a:ext cx="5221266" cy="1344975"/>
          </a:xfrm>
        </p:spPr>
        <p:txBody>
          <a:bodyPr>
            <a:normAutofit/>
          </a:bodyPr>
          <a:lstStyle/>
          <a:p>
            <a:r>
              <a:rPr lang="en-US" sz="4000" dirty="0"/>
              <a:t>Financial Tracking</a:t>
            </a:r>
          </a:p>
        </p:txBody>
      </p:sp>
      <p:sp>
        <p:nvSpPr>
          <p:cNvPr id="3" name="Content Placeholder 2">
            <a:extLst>
              <a:ext uri="{FF2B5EF4-FFF2-40B4-BE49-F238E27FC236}">
                <a16:creationId xmlns:a16="http://schemas.microsoft.com/office/drawing/2014/main" id="{E2E5DF5B-3F36-2146-87D5-95C98402D314}"/>
              </a:ext>
            </a:extLst>
          </p:cNvPr>
          <p:cNvSpPr>
            <a:spLocks noGrp="1"/>
          </p:cNvSpPr>
          <p:nvPr>
            <p:ph idx="1"/>
          </p:nvPr>
        </p:nvSpPr>
        <p:spPr>
          <a:xfrm>
            <a:off x="6391903" y="2121763"/>
            <a:ext cx="5235490" cy="3773010"/>
          </a:xfrm>
        </p:spPr>
        <p:txBody>
          <a:bodyPr>
            <a:normAutofit/>
          </a:bodyPr>
          <a:lstStyle/>
          <a:p>
            <a:r>
              <a:rPr lang="en-US" sz="2000" dirty="0"/>
              <a:t>Membership Dues</a:t>
            </a:r>
          </a:p>
          <a:p>
            <a:r>
              <a:rPr lang="en-US" sz="2000" dirty="0"/>
              <a:t>Fundraising Activities</a:t>
            </a:r>
          </a:p>
          <a:p>
            <a:r>
              <a:rPr lang="en-US" sz="2000" dirty="0"/>
              <a:t>Donation</a:t>
            </a:r>
          </a:p>
          <a:p>
            <a:r>
              <a:rPr lang="en-US" sz="2000" dirty="0"/>
              <a:t>All distributions</a:t>
            </a:r>
          </a:p>
          <a:p>
            <a:r>
              <a:rPr lang="en-US" sz="2000" dirty="0"/>
              <a:t>Prepares and gives financial report at meetings</a:t>
            </a:r>
          </a:p>
          <a:p>
            <a:endParaRPr lang="en-US" sz="2000" dirty="0"/>
          </a:p>
          <a:p>
            <a:endParaRPr lang="en-US" sz="2000" dirty="0"/>
          </a:p>
        </p:txBody>
      </p:sp>
    </p:spTree>
    <p:extLst>
      <p:ext uri="{BB962C8B-B14F-4D97-AF65-F5344CB8AC3E}">
        <p14:creationId xmlns:p14="http://schemas.microsoft.com/office/powerpoint/2010/main" val="895375923"/>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99899462-FC16-43B0-966B-FCA2634507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 name="Straight Connector 80">
            <a:extLst>
              <a:ext uri="{FF2B5EF4-FFF2-40B4-BE49-F238E27FC236}">
                <a16:creationId xmlns:a16="http://schemas.microsoft.com/office/drawing/2014/main" id="{AAFEA932-2DF1-410C-A00A-7A1E7DBF751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r="5472" b="2"/>
          <a:stretch/>
        </p:blipFill>
        <p:spPr>
          <a:xfrm>
            <a:off x="649345" y="478232"/>
            <a:ext cx="3327811" cy="2789902"/>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4"/>
          <a:srcRect l="9750" r="11561" b="2"/>
          <a:stretch/>
        </p:blipFill>
        <p:spPr>
          <a:xfrm>
            <a:off x="481886" y="3948679"/>
            <a:ext cx="3662730" cy="2071296"/>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5297762" y="1053711"/>
            <a:ext cx="5638994" cy="1424446"/>
          </a:xfrm>
        </p:spPr>
        <p:txBody>
          <a:bodyPr>
            <a:normAutofit/>
          </a:bodyPr>
          <a:lstStyle/>
          <a:p>
            <a:r>
              <a:rPr lang="en-US">
                <a:solidFill>
                  <a:srgbClr val="FFFFFF"/>
                </a:solidFill>
              </a:rPr>
              <a:t>Before you leave office</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5297762" y="2799889"/>
            <a:ext cx="5747187" cy="2987543"/>
          </a:xfrm>
        </p:spPr>
        <p:txBody>
          <a:bodyPr anchor="t">
            <a:normAutofit fontScale="77500" lnSpcReduction="20000"/>
          </a:bodyPr>
          <a:lstStyle/>
          <a:p>
            <a:pPr>
              <a:buFont typeface="Wingdings" panose="05000000000000000000" pitchFamily="2" charset="2"/>
              <a:buChar char="ü"/>
              <a:defRPr/>
            </a:pPr>
            <a:r>
              <a:rPr lang="en-US" dirty="0">
                <a:solidFill>
                  <a:schemeClr val="bg1"/>
                </a:solidFill>
              </a:rPr>
              <a:t>Transfer of all records, reports, and files to the treasurer-elect. </a:t>
            </a:r>
          </a:p>
          <a:p>
            <a:pPr>
              <a:buFont typeface="Wingdings" panose="05000000000000000000" pitchFamily="2" charset="2"/>
              <a:buChar char="ü"/>
              <a:defRPr/>
            </a:pPr>
            <a:r>
              <a:rPr lang="en-US" dirty="0">
                <a:solidFill>
                  <a:schemeClr val="bg1"/>
                </a:solidFill>
              </a:rPr>
              <a:t>Work with the treasurer-elect to obtain and file new signature cards with the bank</a:t>
            </a:r>
          </a:p>
          <a:p>
            <a:pPr>
              <a:buFont typeface="Wingdings" panose="05000000000000000000" pitchFamily="2" charset="2"/>
              <a:buChar char="ü"/>
              <a:defRPr/>
            </a:pPr>
            <a:r>
              <a:rPr lang="en-US" dirty="0">
                <a:solidFill>
                  <a:schemeClr val="bg1"/>
                </a:solidFill>
              </a:rPr>
              <a:t>Arrange for bonding as required by the PTA</a:t>
            </a:r>
          </a:p>
          <a:p>
            <a:pPr>
              <a:buFont typeface="Wingdings" panose="05000000000000000000" pitchFamily="2" charset="2"/>
              <a:buChar char="ü"/>
              <a:defRPr/>
            </a:pPr>
            <a:r>
              <a:rPr lang="en-US" dirty="0">
                <a:solidFill>
                  <a:schemeClr val="bg1"/>
                </a:solidFill>
              </a:rPr>
              <a:t>Forward the financial review/audit, annual end of year report  and copy of IRS filing to the state PTA office</a:t>
            </a:r>
          </a:p>
          <a:p>
            <a:pPr lvl="1">
              <a:buFont typeface="Wingdings" panose="05000000000000000000" pitchFamily="2" charset="2"/>
              <a:buChar char="ü"/>
              <a:defRPr/>
            </a:pPr>
            <a:r>
              <a:rPr lang="en-US" dirty="0">
                <a:solidFill>
                  <a:schemeClr val="bg1"/>
                </a:solidFill>
              </a:rPr>
              <a:t>Copy to president, secretary and copy for treasurer record</a:t>
            </a:r>
          </a:p>
        </p:txBody>
      </p:sp>
    </p:spTree>
    <p:extLst>
      <p:ext uri="{BB962C8B-B14F-4D97-AF65-F5344CB8AC3E}">
        <p14:creationId xmlns:p14="http://schemas.microsoft.com/office/powerpoint/2010/main" val="13542376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6CF29CD-38B8-4924-BA11-6D60517487E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6"/>
            <a:ext cx="12192000" cy="26151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7" name="Straight Connector 16">
            <a:extLst>
              <a:ext uri="{FF2B5EF4-FFF2-40B4-BE49-F238E27FC236}">
                <a16:creationId xmlns:a16="http://schemas.microsoft.com/office/drawing/2014/main" id="{3D83F26F-C55B-4A92-9AFF-4894D14E27C5}"/>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060136"/>
            <a:ext cx="0" cy="21209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13AEAAE7-BCF5-5143-AC33-1B4DF6BAE954}"/>
              </a:ext>
            </a:extLst>
          </p:cNvPr>
          <p:cNvPicPr>
            <a:picLocks noChangeAspect="1"/>
          </p:cNvPicPr>
          <p:nvPr/>
        </p:nvPicPr>
        <p:blipFill>
          <a:blip r:embed="rId2"/>
          <a:stretch>
            <a:fillRect/>
          </a:stretch>
        </p:blipFill>
        <p:spPr>
          <a:xfrm>
            <a:off x="6411450" y="755883"/>
            <a:ext cx="5458813" cy="2729406"/>
          </a:xfrm>
          <a:prstGeom prst="rect">
            <a:avLst/>
          </a:prstGeom>
        </p:spPr>
      </p:pic>
      <p:pic>
        <p:nvPicPr>
          <p:cNvPr id="5" name="Picture 4">
            <a:extLst>
              <a:ext uri="{FF2B5EF4-FFF2-40B4-BE49-F238E27FC236}">
                <a16:creationId xmlns:a16="http://schemas.microsoft.com/office/drawing/2014/main" id="{378EB92E-A3EE-A34B-857E-8AFB89A10B5A}"/>
              </a:ext>
            </a:extLst>
          </p:cNvPr>
          <p:cNvPicPr>
            <a:picLocks noChangeAspect="1"/>
          </p:cNvPicPr>
          <p:nvPr/>
        </p:nvPicPr>
        <p:blipFill rotWithShape="1">
          <a:blip r:embed="rId3"/>
          <a:srcRect t="8735" b="6995"/>
          <a:stretch/>
        </p:blipFill>
        <p:spPr>
          <a:xfrm>
            <a:off x="321734" y="1097054"/>
            <a:ext cx="5458816" cy="2047064"/>
          </a:xfrm>
          <a:prstGeom prst="rect">
            <a:avLst/>
          </a:prstGeom>
        </p:spPr>
      </p:pic>
      <p:sp>
        <p:nvSpPr>
          <p:cNvPr id="2" name="Title 1">
            <a:extLst>
              <a:ext uri="{FF2B5EF4-FFF2-40B4-BE49-F238E27FC236}">
                <a16:creationId xmlns:a16="http://schemas.microsoft.com/office/drawing/2014/main" id="{466075C6-F521-984B-B147-6716CADA10BC}"/>
              </a:ext>
            </a:extLst>
          </p:cNvPr>
          <p:cNvSpPr>
            <a:spLocks noGrp="1"/>
          </p:cNvSpPr>
          <p:nvPr>
            <p:ph type="ctrTitle"/>
          </p:nvPr>
        </p:nvSpPr>
        <p:spPr>
          <a:xfrm>
            <a:off x="707011" y="4502330"/>
            <a:ext cx="10765410" cy="1207269"/>
          </a:xfrm>
        </p:spPr>
        <p:txBody>
          <a:bodyPr>
            <a:normAutofit/>
          </a:bodyPr>
          <a:lstStyle/>
          <a:p>
            <a:r>
              <a:rPr lang="en-US">
                <a:solidFill>
                  <a:schemeClr val="bg1"/>
                </a:solidFill>
              </a:rPr>
              <a:t>Treasurer I</a:t>
            </a:r>
          </a:p>
        </p:txBody>
      </p:sp>
      <p:sp>
        <p:nvSpPr>
          <p:cNvPr id="3" name="Subtitle 2">
            <a:extLst>
              <a:ext uri="{FF2B5EF4-FFF2-40B4-BE49-F238E27FC236}">
                <a16:creationId xmlns:a16="http://schemas.microsoft.com/office/drawing/2014/main" id="{E7E1CE4F-09A5-E94A-B257-2D9AE1EB6143}"/>
              </a:ext>
            </a:extLst>
          </p:cNvPr>
          <p:cNvSpPr>
            <a:spLocks noGrp="1"/>
          </p:cNvSpPr>
          <p:nvPr>
            <p:ph type="subTitle" idx="1"/>
          </p:nvPr>
        </p:nvSpPr>
        <p:spPr>
          <a:xfrm>
            <a:off x="1376313" y="5665510"/>
            <a:ext cx="9426806" cy="719122"/>
          </a:xfrm>
        </p:spPr>
        <p:txBody>
          <a:bodyPr>
            <a:normAutofit/>
          </a:bodyPr>
          <a:lstStyle/>
          <a:p>
            <a:r>
              <a:rPr lang="en-US" sz="1700">
                <a:solidFill>
                  <a:schemeClr val="bg2"/>
                </a:solidFill>
              </a:rPr>
              <a:t>Dorothy Gardner </a:t>
            </a:r>
          </a:p>
          <a:p>
            <a:r>
              <a:rPr lang="en-US" sz="1700">
                <a:solidFill>
                  <a:schemeClr val="bg2"/>
                </a:solidFill>
              </a:rPr>
              <a:t>Missouri PTA President</a:t>
            </a:r>
          </a:p>
        </p:txBody>
      </p:sp>
    </p:spTree>
    <p:extLst>
      <p:ext uri="{BB962C8B-B14F-4D97-AF65-F5344CB8AC3E}">
        <p14:creationId xmlns:p14="http://schemas.microsoft.com/office/powerpoint/2010/main" val="99373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3ED6512-6858-4552-B699-9A97FE9A4E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038CB10-1F5C-4D54-9DF7-12586DE5B00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4A68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3"/>
          <a:srcRect l="10860" r="12668" b="-1"/>
          <a:stretch/>
        </p:blipFill>
        <p:spPr>
          <a:xfrm>
            <a:off x="327547" y="321733"/>
            <a:ext cx="7058306" cy="4107392"/>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524256" y="4767072"/>
            <a:ext cx="6594189" cy="1625210"/>
          </a:xfrm>
        </p:spPr>
        <p:txBody>
          <a:bodyPr>
            <a:normAutofit/>
          </a:bodyPr>
          <a:lstStyle/>
          <a:p>
            <a:pPr algn="r"/>
            <a:r>
              <a:rPr lang="en-US" dirty="0">
                <a:solidFill>
                  <a:srgbClr val="FFFFFF"/>
                </a:solidFill>
              </a:rPr>
              <a:t>First 30 Days</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029319" y="917725"/>
            <a:ext cx="3424739" cy="4852362"/>
          </a:xfrm>
        </p:spPr>
        <p:txBody>
          <a:bodyPr anchor="ctr">
            <a:normAutofit lnSpcReduction="10000"/>
          </a:bodyPr>
          <a:lstStyle/>
          <a:p>
            <a:r>
              <a:rPr lang="en-US" sz="2000" dirty="0">
                <a:solidFill>
                  <a:srgbClr val="FFFFFF"/>
                </a:solidFill>
              </a:rPr>
              <a:t>Read the Bylaws</a:t>
            </a:r>
          </a:p>
          <a:p>
            <a:r>
              <a:rPr lang="en-US" sz="2000" dirty="0">
                <a:solidFill>
                  <a:srgbClr val="FFFFFF"/>
                </a:solidFill>
              </a:rPr>
              <a:t>Review budget – current and past</a:t>
            </a:r>
          </a:p>
          <a:p>
            <a:r>
              <a:rPr lang="en-US" sz="2000" dirty="0">
                <a:solidFill>
                  <a:srgbClr val="FFFFFF"/>
                </a:solidFill>
              </a:rPr>
              <a:t>Receipt book/checkbook</a:t>
            </a:r>
          </a:p>
          <a:p>
            <a:r>
              <a:rPr lang="en-US" sz="2000" dirty="0">
                <a:solidFill>
                  <a:srgbClr val="FFFFFF"/>
                </a:solidFill>
              </a:rPr>
              <a:t>Training with outgoing Treasurer</a:t>
            </a:r>
          </a:p>
          <a:p>
            <a:r>
              <a:rPr lang="en-US" sz="2000" dirty="0">
                <a:solidFill>
                  <a:srgbClr val="FFFFFF"/>
                </a:solidFill>
              </a:rPr>
              <a:t>Account book – this could be electronic</a:t>
            </a:r>
          </a:p>
          <a:p>
            <a:r>
              <a:rPr lang="en-US" sz="2000" dirty="0">
                <a:solidFill>
                  <a:srgbClr val="FFFFFF"/>
                </a:solidFill>
              </a:rPr>
              <a:t>IRS tax information – do you know your EIN and when to file the 990</a:t>
            </a:r>
          </a:p>
          <a:p>
            <a:r>
              <a:rPr lang="en-US" sz="2000" dirty="0">
                <a:solidFill>
                  <a:srgbClr val="FFFFFF"/>
                </a:solidFill>
              </a:rPr>
              <a:t>Review/audit report</a:t>
            </a:r>
          </a:p>
          <a:p>
            <a:r>
              <a:rPr lang="en-US" sz="2000" dirty="0">
                <a:solidFill>
                  <a:srgbClr val="FFFFFF"/>
                </a:solidFill>
              </a:rPr>
              <a:t>Bank access and statements</a:t>
            </a:r>
          </a:p>
          <a:p>
            <a:r>
              <a:rPr lang="en-US" sz="2000" dirty="0">
                <a:solidFill>
                  <a:srgbClr val="FFFFFF"/>
                </a:solidFill>
              </a:rPr>
              <a:t>Insurance</a:t>
            </a:r>
          </a:p>
        </p:txBody>
      </p:sp>
    </p:spTree>
    <p:extLst>
      <p:ext uri="{BB962C8B-B14F-4D97-AF65-F5344CB8AC3E}">
        <p14:creationId xmlns:p14="http://schemas.microsoft.com/office/powerpoint/2010/main" val="399064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r="5472" b="2"/>
          <a:stretch/>
        </p:blipFill>
        <p:spPr>
          <a:xfrm>
            <a:off x="7829551" y="2828925"/>
            <a:ext cx="4042410" cy="3388994"/>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3"/>
          <a:srcRect l="9750" r="11561" b="2"/>
          <a:stretch/>
        </p:blipFill>
        <p:spPr>
          <a:xfrm>
            <a:off x="7829551" y="306909"/>
            <a:ext cx="4042409" cy="228600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21516" y="640263"/>
            <a:ext cx="6204984" cy="1344975"/>
          </a:xfrm>
        </p:spPr>
        <p:txBody>
          <a:bodyPr>
            <a:normAutofit/>
          </a:bodyPr>
          <a:lstStyle/>
          <a:p>
            <a:r>
              <a:rPr lang="en-US" sz="4000" dirty="0"/>
              <a:t>Compliance</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21515" y="2121762"/>
            <a:ext cx="6204984" cy="3626917"/>
          </a:xfrm>
        </p:spPr>
        <p:txBody>
          <a:bodyPr>
            <a:normAutofit/>
          </a:bodyPr>
          <a:lstStyle/>
          <a:p>
            <a:r>
              <a:rPr lang="en-US" sz="2000" dirty="0"/>
              <a:t>Annual 990 filings </a:t>
            </a:r>
          </a:p>
          <a:p>
            <a:r>
              <a:rPr lang="en-US" sz="2000" dirty="0"/>
              <a:t>State Good Standing</a:t>
            </a:r>
          </a:p>
          <a:p>
            <a:pPr lvl="1"/>
            <a:r>
              <a:rPr lang="en-US" sz="1600" dirty="0"/>
              <a:t>Financial Review</a:t>
            </a:r>
          </a:p>
          <a:p>
            <a:pPr lvl="1"/>
            <a:r>
              <a:rPr lang="en-US" sz="1600" dirty="0"/>
              <a:t>Financial End of Year Report (MO)</a:t>
            </a:r>
          </a:p>
          <a:p>
            <a:pPr lvl="1"/>
            <a:r>
              <a:rPr lang="en-US" sz="1600" dirty="0"/>
              <a:t>Copy of 990 sent to state 11/15 (KS) and 12/1 (MO)</a:t>
            </a:r>
          </a:p>
          <a:p>
            <a:r>
              <a:rPr lang="en-US" sz="2000" dirty="0"/>
              <a:t>Monthly dues</a:t>
            </a:r>
          </a:p>
          <a:p>
            <a:r>
              <a:rPr lang="en-US" sz="2000" dirty="0"/>
              <a:t>Kansas sales tax on services – i.e. carnival tickets sold to play games, car washes, dance tickets</a:t>
            </a:r>
          </a:p>
          <a:p>
            <a:r>
              <a:rPr lang="en-US" sz="2000" dirty="0"/>
              <a:t>Retention of records – generally 7 years</a:t>
            </a:r>
          </a:p>
        </p:txBody>
      </p:sp>
    </p:spTree>
    <p:extLst>
      <p:ext uri="{BB962C8B-B14F-4D97-AF65-F5344CB8AC3E}">
        <p14:creationId xmlns:p14="http://schemas.microsoft.com/office/powerpoint/2010/main" val="2056830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r="5472" b="2"/>
          <a:stretch/>
        </p:blipFill>
        <p:spPr>
          <a:xfrm>
            <a:off x="7829551" y="2828925"/>
            <a:ext cx="4042410" cy="3388994"/>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3"/>
          <a:srcRect l="9750" r="11561" b="2"/>
          <a:stretch/>
        </p:blipFill>
        <p:spPr>
          <a:xfrm>
            <a:off x="7829551" y="306909"/>
            <a:ext cx="4042409" cy="228600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21516" y="640263"/>
            <a:ext cx="6204984" cy="1344975"/>
          </a:xfrm>
        </p:spPr>
        <p:txBody>
          <a:bodyPr>
            <a:normAutofit/>
          </a:bodyPr>
          <a:lstStyle/>
          <a:p>
            <a:r>
              <a:rPr lang="en-US" sz="4000" dirty="0"/>
              <a:t>Banking</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21515" y="2121762"/>
            <a:ext cx="6204984" cy="3626917"/>
          </a:xfrm>
        </p:spPr>
        <p:txBody>
          <a:bodyPr>
            <a:normAutofit/>
          </a:bodyPr>
          <a:lstStyle/>
          <a:p>
            <a:pPr>
              <a:lnSpc>
                <a:spcPct val="110000"/>
              </a:lnSpc>
              <a:spcBef>
                <a:spcPct val="0"/>
              </a:spcBef>
              <a:spcAft>
                <a:spcPts val="600"/>
              </a:spcAft>
              <a:defRPr/>
            </a:pPr>
            <a:r>
              <a:rPr lang="en-US" altLang="en-US" sz="1800" dirty="0">
                <a:cs typeface="Arial" panose="020B0604020202020204" pitchFamily="34" charset="0"/>
              </a:rPr>
              <a:t>PTA bank accounts are for PTA use exclusively</a:t>
            </a:r>
          </a:p>
          <a:p>
            <a:pPr>
              <a:spcBef>
                <a:spcPct val="0"/>
              </a:spcBef>
              <a:spcAft>
                <a:spcPts val="600"/>
              </a:spcAft>
              <a:defRPr/>
            </a:pPr>
            <a:r>
              <a:rPr lang="en-US" altLang="en-US" sz="1800" dirty="0">
                <a:cs typeface="Arial" panose="020B0604020202020204" pitchFamily="34" charset="0"/>
              </a:rPr>
              <a:t>The EIN is the official identification for the PTA.  Personal social security numbers should be used only for personal identification of the signers.</a:t>
            </a:r>
          </a:p>
          <a:p>
            <a:pPr>
              <a:spcBef>
                <a:spcPct val="0"/>
              </a:spcBef>
              <a:spcAft>
                <a:spcPts val="600"/>
              </a:spcAft>
              <a:defRPr/>
            </a:pPr>
            <a:r>
              <a:rPr lang="en-US" altLang="en-US" sz="1800" dirty="0">
                <a:cs typeface="Arial" panose="020B0604020202020204" pitchFamily="34" charset="0"/>
              </a:rPr>
              <a:t>Bank signers usually detailed in bylaws under Duties of Officers-Treasurer.  The bank may require minutes, bylaws or resolutions to support those signers. </a:t>
            </a:r>
          </a:p>
          <a:p>
            <a:pPr>
              <a:lnSpc>
                <a:spcPct val="110000"/>
              </a:lnSpc>
              <a:spcBef>
                <a:spcPct val="0"/>
              </a:spcBef>
              <a:spcAft>
                <a:spcPts val="600"/>
              </a:spcAft>
              <a:defRPr/>
            </a:pPr>
            <a:r>
              <a:rPr lang="en-US" altLang="en-US" sz="1800" dirty="0">
                <a:cs typeface="Arial" panose="020B0604020202020204" pitchFamily="34" charset="0"/>
              </a:rPr>
              <a:t>PTA’s should not use debit or credit cards. </a:t>
            </a:r>
          </a:p>
        </p:txBody>
      </p:sp>
    </p:spTree>
    <p:extLst>
      <p:ext uri="{BB962C8B-B14F-4D97-AF65-F5344CB8AC3E}">
        <p14:creationId xmlns:p14="http://schemas.microsoft.com/office/powerpoint/2010/main" val="410879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F64F6814-96D5-4463-898E-405CC0C401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2"/>
          <a:srcRect r="5472" b="2"/>
          <a:stretch/>
        </p:blipFill>
        <p:spPr>
          <a:xfrm>
            <a:off x="7829551" y="2828925"/>
            <a:ext cx="4042410" cy="3388994"/>
          </a:xfrm>
          <a:prstGeom prst="rect">
            <a:avLst/>
          </a:prstGeom>
        </p:spPr>
      </p:pic>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3"/>
          <a:srcRect l="9750" r="11561" b="2"/>
          <a:stretch/>
        </p:blipFill>
        <p:spPr>
          <a:xfrm>
            <a:off x="7829551" y="306909"/>
            <a:ext cx="4042409" cy="2286000"/>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21516" y="640263"/>
            <a:ext cx="6204984" cy="1344975"/>
          </a:xfrm>
        </p:spPr>
        <p:txBody>
          <a:bodyPr>
            <a:normAutofit/>
          </a:bodyPr>
          <a:lstStyle/>
          <a:p>
            <a:r>
              <a:rPr lang="en-US" sz="4000" dirty="0"/>
              <a:t>Whose Money is it?</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21515" y="2121762"/>
            <a:ext cx="6204984" cy="3626917"/>
          </a:xfrm>
        </p:spPr>
        <p:txBody>
          <a:bodyPr>
            <a:normAutofit/>
          </a:bodyPr>
          <a:lstStyle/>
          <a:p>
            <a:pPr>
              <a:buFont typeface="Wingdings" pitchFamily="2" charset="2"/>
              <a:buChar char="Ø"/>
              <a:defRPr/>
            </a:pPr>
            <a:r>
              <a:rPr lang="en-US" sz="1800" dirty="0">
                <a:cs typeface="Arial" panose="020B0604020202020204" pitchFamily="34" charset="0"/>
              </a:rPr>
              <a:t>The treasurer is the custodian of the money, it does not belong to the treasurer, the Executive Committee, the principal or the council.  </a:t>
            </a:r>
            <a:r>
              <a:rPr lang="en-US" sz="1800" b="1" dirty="0">
                <a:cs typeface="Arial" panose="020B0604020202020204" pitchFamily="34" charset="0"/>
              </a:rPr>
              <a:t>The money belongs to the general membership of the unit.  </a:t>
            </a:r>
          </a:p>
          <a:p>
            <a:pPr>
              <a:buFont typeface="Wingdings" pitchFamily="2" charset="2"/>
              <a:buChar char="Ø"/>
              <a:defRPr/>
            </a:pPr>
            <a:endParaRPr lang="en-US" sz="800" dirty="0">
              <a:cs typeface="Arial" panose="020B0604020202020204" pitchFamily="34" charset="0"/>
            </a:endParaRPr>
          </a:p>
          <a:p>
            <a:pPr>
              <a:buFont typeface="Wingdings" pitchFamily="2" charset="2"/>
              <a:buChar char="Ø"/>
              <a:defRPr/>
            </a:pPr>
            <a:r>
              <a:rPr lang="en-US" sz="1800" dirty="0">
                <a:cs typeface="Arial" panose="020B0604020202020204" pitchFamily="34" charset="0"/>
              </a:rPr>
              <a:t>The treasurer is to disburse the money as directed by the Executive Board/Committee, by the membership and by the approved budget.  </a:t>
            </a:r>
          </a:p>
          <a:p>
            <a:pPr>
              <a:buFont typeface="Wingdings" pitchFamily="2" charset="2"/>
              <a:buChar char="Ø"/>
              <a:defRPr/>
            </a:pPr>
            <a:endParaRPr lang="en-US" sz="800" dirty="0">
              <a:cs typeface="Arial" panose="020B0604020202020204" pitchFamily="34" charset="0"/>
            </a:endParaRPr>
          </a:p>
          <a:p>
            <a:pPr>
              <a:buFont typeface="Wingdings" pitchFamily="2" charset="2"/>
              <a:buChar char="Ø"/>
              <a:defRPr/>
            </a:pPr>
            <a:r>
              <a:rPr lang="en-US" sz="1800" dirty="0">
                <a:cs typeface="Arial" panose="020B0604020202020204" pitchFamily="34" charset="0"/>
              </a:rPr>
              <a:t>It is the treasurer’s duty to disburse money in accordance with good financial practices and according to the bylaws.</a:t>
            </a:r>
          </a:p>
        </p:txBody>
      </p:sp>
    </p:spTree>
    <p:extLst>
      <p:ext uri="{BB962C8B-B14F-4D97-AF65-F5344CB8AC3E}">
        <p14:creationId xmlns:p14="http://schemas.microsoft.com/office/powerpoint/2010/main" val="325126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61445B8C-D724-4F73-AB77-3CCE4E822C9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20963"/>
            <a:ext cx="4657345" cy="6816065"/>
          </a:xfrm>
          <a:prstGeom prst="rect">
            <a:avLst/>
          </a:prstGeom>
          <a:solidFill>
            <a:schemeClr val="bg1">
              <a:lumMod val="95000"/>
              <a:lumOff val="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1" name="Straight Connector 30">
            <a:extLst>
              <a:ext uri="{FF2B5EF4-FFF2-40B4-BE49-F238E27FC236}">
                <a16:creationId xmlns:a16="http://schemas.microsoft.com/office/drawing/2014/main" id="{99905336-A7CD-4C75-9E77-C704674F4047}"/>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73347" y="3429000"/>
            <a:ext cx="1597456" cy="0"/>
          </a:xfrm>
          <a:prstGeom prst="line">
            <a:avLst/>
          </a:prstGeom>
          <a:ln w="50800">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2"/>
          <a:srcRect l="9750" r="11561" b="2"/>
          <a:stretch/>
        </p:blipFill>
        <p:spPr>
          <a:xfrm>
            <a:off x="7873882" y="602643"/>
            <a:ext cx="3996386" cy="2259980"/>
          </a:xfrm>
          <a:prstGeom prst="rect">
            <a:avLst/>
          </a:prstGeom>
        </p:spPr>
      </p:pic>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r="5472" b="2"/>
          <a:stretch/>
        </p:blipFill>
        <p:spPr>
          <a:xfrm>
            <a:off x="8214150" y="3735414"/>
            <a:ext cx="3315850" cy="2779874"/>
          </a:xfrm>
          <a:prstGeom prst="rect">
            <a:avLst/>
          </a:pr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604150" y="721040"/>
            <a:ext cx="6387102" cy="1325563"/>
          </a:xfrm>
        </p:spPr>
        <p:txBody>
          <a:bodyPr>
            <a:normAutofit/>
          </a:bodyPr>
          <a:lstStyle/>
          <a:p>
            <a:r>
              <a:rPr lang="en-US" dirty="0"/>
              <a:t>Insurance</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604150" y="2046603"/>
            <a:ext cx="6584049" cy="4255723"/>
          </a:xfrm>
        </p:spPr>
        <p:txBody>
          <a:bodyPr anchor="t">
            <a:normAutofit fontScale="92500" lnSpcReduction="10000"/>
          </a:bodyPr>
          <a:lstStyle/>
          <a:p>
            <a:pPr marL="708660" lvl="1" indent="-342900">
              <a:buFont typeface="Wingdings" pitchFamily="2" charset="2"/>
              <a:buChar char="Ø"/>
              <a:defRPr/>
            </a:pPr>
            <a:r>
              <a:rPr lang="en-US" sz="2000" dirty="0">
                <a:cs typeface="Arial" panose="020B0604020202020204" pitchFamily="34" charset="0"/>
              </a:rPr>
              <a:t>PTA’s should consider purchasing a Non-profit Institutional Fidelity Bonding Policy.  </a:t>
            </a:r>
          </a:p>
          <a:p>
            <a:pPr marL="708660" lvl="1" indent="-342900">
              <a:buFont typeface="Wingdings" pitchFamily="2" charset="2"/>
              <a:buChar char="Ø"/>
              <a:defRPr/>
            </a:pPr>
            <a:endParaRPr lang="en-US" sz="2000" dirty="0">
              <a:cs typeface="Arial" panose="020B0604020202020204" pitchFamily="34" charset="0"/>
            </a:endParaRPr>
          </a:p>
          <a:p>
            <a:pPr marL="708660" lvl="1" indent="-342900">
              <a:buFont typeface="Wingdings" pitchFamily="2" charset="2"/>
              <a:buChar char="Ø"/>
              <a:defRPr/>
            </a:pPr>
            <a:r>
              <a:rPr lang="en-US" sz="2000" dirty="0">
                <a:cs typeface="Arial" panose="020B0604020202020204" pitchFamily="34" charset="0"/>
              </a:rPr>
              <a:t>The cost of the policy will depend upon the amount of funds handled by the PTA.</a:t>
            </a:r>
          </a:p>
          <a:p>
            <a:pPr marL="708660" lvl="1" indent="-342900">
              <a:buFont typeface="Wingdings" pitchFamily="2" charset="2"/>
              <a:buChar char="Ø"/>
              <a:defRPr/>
            </a:pPr>
            <a:endParaRPr lang="en-US" sz="2000" dirty="0">
              <a:cs typeface="Arial" panose="020B0604020202020204" pitchFamily="34" charset="0"/>
            </a:endParaRPr>
          </a:p>
          <a:p>
            <a:pPr marL="708660" lvl="1" indent="-342900">
              <a:buFont typeface="Wingdings" pitchFamily="2" charset="2"/>
              <a:buChar char="Ø"/>
              <a:defRPr/>
            </a:pPr>
            <a:r>
              <a:rPr lang="en-US" sz="2000" dirty="0">
                <a:cs typeface="Arial" panose="020B0604020202020204" pitchFamily="34" charset="0"/>
              </a:rPr>
              <a:t>Insuring companies do require specific internal controls</a:t>
            </a:r>
          </a:p>
          <a:p>
            <a:pPr marL="708660" lvl="1" indent="-342900">
              <a:buFont typeface="Wingdings" pitchFamily="2" charset="2"/>
              <a:buChar char="Ø"/>
              <a:defRPr/>
            </a:pPr>
            <a:endParaRPr lang="en-US" sz="2000" dirty="0">
              <a:cs typeface="Arial" panose="020B0604020202020204" pitchFamily="34" charset="0"/>
            </a:endParaRPr>
          </a:p>
          <a:p>
            <a:pPr marL="708660" lvl="1" indent="-342900">
              <a:buFont typeface="Wingdings" pitchFamily="2" charset="2"/>
              <a:buChar char="Ø"/>
              <a:defRPr/>
            </a:pPr>
            <a:r>
              <a:rPr lang="en-US" sz="2000" dirty="0">
                <a:cs typeface="Arial" panose="020B0604020202020204" pitchFamily="34" charset="0"/>
              </a:rPr>
              <a:t>PTA’s should consider general liability insurance to cover routine risks of meetings.  The school district’s insurance may not cover PTA events even if they are on school grounds.</a:t>
            </a:r>
          </a:p>
          <a:p>
            <a:pPr marL="708660" lvl="1" indent="-342900">
              <a:buFont typeface="Wingdings" pitchFamily="2" charset="2"/>
              <a:buChar char="Ø"/>
              <a:defRPr/>
            </a:pPr>
            <a:endParaRPr lang="en-US" sz="2000" dirty="0">
              <a:cs typeface="Arial" panose="020B0604020202020204" pitchFamily="34" charset="0"/>
            </a:endParaRPr>
          </a:p>
          <a:p>
            <a:pPr marL="708660" lvl="1" indent="-342900">
              <a:buFont typeface="Wingdings" pitchFamily="2" charset="2"/>
              <a:buChar char="Ø"/>
              <a:defRPr/>
            </a:pPr>
            <a:r>
              <a:rPr lang="en-US" sz="2000" dirty="0">
                <a:cs typeface="Arial" panose="020B0604020202020204" pitchFamily="34" charset="0"/>
              </a:rPr>
              <a:t>Other insurance is available including medical coverage, </a:t>
            </a:r>
            <a:r>
              <a:rPr lang="en-US" sz="1300" dirty="0">
                <a:cs typeface="Arial" panose="020B0604020202020204" pitchFamily="34" charset="0"/>
              </a:rPr>
              <a:t>event coverage, etc.  Such investments are the judgment of individual PTA’s.</a:t>
            </a:r>
          </a:p>
        </p:txBody>
      </p:sp>
    </p:spTree>
    <p:extLst>
      <p:ext uri="{BB962C8B-B14F-4D97-AF65-F5344CB8AC3E}">
        <p14:creationId xmlns:p14="http://schemas.microsoft.com/office/powerpoint/2010/main" val="159183841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32691CC-4AB8-48AF-B822-EBF7F4E9E6C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1407"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D6A8E1B4-B839-4C58-B08A-F0B0945808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25130" y="2909477"/>
            <a:ext cx="4966870" cy="3948522"/>
          </a:xfrm>
          <a:custGeom>
            <a:avLst/>
            <a:gdLst>
              <a:gd name="connsiteX0" fmla="*/ 2748962 w 4966870"/>
              <a:gd name="connsiteY0" fmla="*/ 0 h 3948522"/>
              <a:gd name="connsiteX1" fmla="*/ 4870195 w 4966870"/>
              <a:gd name="connsiteY1" fmla="*/ 1000367 h 3948522"/>
              <a:gd name="connsiteX2" fmla="*/ 4966870 w 4966870"/>
              <a:gd name="connsiteY2" fmla="*/ 1129649 h 3948522"/>
              <a:gd name="connsiteX3" fmla="*/ 4966870 w 4966870"/>
              <a:gd name="connsiteY3" fmla="*/ 3948522 h 3948522"/>
              <a:gd name="connsiteX4" fmla="*/ 278430 w 4966870"/>
              <a:gd name="connsiteY4" fmla="*/ 3948522 h 3948522"/>
              <a:gd name="connsiteX5" fmla="*/ 216027 w 4966870"/>
              <a:gd name="connsiteY5" fmla="*/ 3818982 h 3948522"/>
              <a:gd name="connsiteX6" fmla="*/ 0 w 4966870"/>
              <a:gd name="connsiteY6" fmla="*/ 2748962 h 3948522"/>
              <a:gd name="connsiteX7" fmla="*/ 2748962 w 4966870"/>
              <a:gd name="connsiteY7" fmla="*/ 0 h 3948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66870" h="3948522">
                <a:moveTo>
                  <a:pt x="2748962" y="0"/>
                </a:moveTo>
                <a:cubicBezTo>
                  <a:pt x="3602955" y="0"/>
                  <a:pt x="4365995" y="389418"/>
                  <a:pt x="4870195" y="1000367"/>
                </a:cubicBezTo>
                <a:lnTo>
                  <a:pt x="4966870" y="1129649"/>
                </a:lnTo>
                <a:lnTo>
                  <a:pt x="4966870" y="3948522"/>
                </a:lnTo>
                <a:lnTo>
                  <a:pt x="278430" y="3948522"/>
                </a:lnTo>
                <a:lnTo>
                  <a:pt x="216027" y="3818982"/>
                </a:lnTo>
                <a:cubicBezTo>
                  <a:pt x="76922" y="3490101"/>
                  <a:pt x="0" y="3128515"/>
                  <a:pt x="0" y="2748962"/>
                </a:cubicBezTo>
                <a:cubicBezTo>
                  <a:pt x="0" y="1230752"/>
                  <a:pt x="1230752" y="0"/>
                  <a:pt x="2748962"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7736C0E2-89C1-F147-B9C4-BB5D676B4644}"/>
              </a:ext>
            </a:extLst>
          </p:cNvPr>
          <p:cNvPicPr>
            <a:picLocks noChangeAspect="1"/>
          </p:cNvPicPr>
          <p:nvPr/>
        </p:nvPicPr>
        <p:blipFill rotWithShape="1">
          <a:blip r:embed="rId2"/>
          <a:srcRect l="9780" r="11590" b="1"/>
          <a:stretch/>
        </p:blipFill>
        <p:spPr>
          <a:xfrm>
            <a:off x="6355999" y="1"/>
            <a:ext cx="4151376" cy="2349401"/>
          </a:xfrm>
          <a:custGeom>
            <a:avLst/>
            <a:gdLst>
              <a:gd name="connsiteX0" fmla="*/ 20101 w 4151376"/>
              <a:gd name="connsiteY0" fmla="*/ 0 h 2349401"/>
              <a:gd name="connsiteX1" fmla="*/ 4131276 w 4151376"/>
              <a:gd name="connsiteY1" fmla="*/ 0 h 2349401"/>
              <a:gd name="connsiteX2" fmla="*/ 4140659 w 4151376"/>
              <a:gd name="connsiteY2" fmla="*/ 61486 h 2349401"/>
              <a:gd name="connsiteX3" fmla="*/ 4151376 w 4151376"/>
              <a:gd name="connsiteY3" fmla="*/ 273713 h 2349401"/>
              <a:gd name="connsiteX4" fmla="*/ 2075688 w 4151376"/>
              <a:gd name="connsiteY4" fmla="*/ 2349401 h 2349401"/>
              <a:gd name="connsiteX5" fmla="*/ 0 w 4151376"/>
              <a:gd name="connsiteY5" fmla="*/ 273713 h 2349401"/>
              <a:gd name="connsiteX6" fmla="*/ 10717 w 4151376"/>
              <a:gd name="connsiteY6" fmla="*/ 61486 h 2349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p:spPr>
      </p:pic>
      <p:pic>
        <p:nvPicPr>
          <p:cNvPr id="6" name="Picture 5">
            <a:extLst>
              <a:ext uri="{FF2B5EF4-FFF2-40B4-BE49-F238E27FC236}">
                <a16:creationId xmlns:a16="http://schemas.microsoft.com/office/drawing/2014/main" id="{2D5DB96D-8CDC-7948-B339-AE274CB134C6}"/>
              </a:ext>
            </a:extLst>
          </p:cNvPr>
          <p:cNvPicPr>
            <a:picLocks noChangeAspect="1"/>
          </p:cNvPicPr>
          <p:nvPr/>
        </p:nvPicPr>
        <p:blipFill rotWithShape="1">
          <a:blip r:embed="rId3"/>
          <a:srcRect t="581" r="2" b="2"/>
          <a:stretch/>
        </p:blipFill>
        <p:spPr>
          <a:xfrm>
            <a:off x="7390912" y="3075259"/>
            <a:ext cx="4801088" cy="3782741"/>
          </a:xfrm>
          <a:custGeom>
            <a:avLst/>
            <a:gdLst>
              <a:gd name="connsiteX0" fmla="*/ 2583180 w 4801088"/>
              <a:gd name="connsiteY0" fmla="*/ 0 h 3782741"/>
              <a:gd name="connsiteX1" fmla="*/ 4725194 w 4801088"/>
              <a:gd name="connsiteY1" fmla="*/ 1138900 h 3782741"/>
              <a:gd name="connsiteX2" fmla="*/ 4801088 w 4801088"/>
              <a:gd name="connsiteY2" fmla="*/ 1263826 h 3782741"/>
              <a:gd name="connsiteX3" fmla="*/ 4801088 w 4801088"/>
              <a:gd name="connsiteY3" fmla="*/ 3782741 h 3782741"/>
              <a:gd name="connsiteX4" fmla="*/ 296488 w 4801088"/>
              <a:gd name="connsiteY4" fmla="*/ 3782741 h 3782741"/>
              <a:gd name="connsiteX5" fmla="*/ 202999 w 4801088"/>
              <a:gd name="connsiteY5" fmla="*/ 3588671 h 3782741"/>
              <a:gd name="connsiteX6" fmla="*/ 0 w 4801088"/>
              <a:gd name="connsiteY6" fmla="*/ 2583180 h 3782741"/>
              <a:gd name="connsiteX7" fmla="*/ 2583180 w 4801088"/>
              <a:gd name="connsiteY7" fmla="*/ 0 h 3782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01088" h="3782741">
                <a:moveTo>
                  <a:pt x="2583180" y="0"/>
                </a:moveTo>
                <a:cubicBezTo>
                  <a:pt x="3474837" y="0"/>
                  <a:pt x="4260977" y="451769"/>
                  <a:pt x="4725194" y="1138900"/>
                </a:cubicBezTo>
                <a:lnTo>
                  <a:pt x="4801088" y="1263826"/>
                </a:lnTo>
                <a:lnTo>
                  <a:pt x="4801088" y="3782741"/>
                </a:lnTo>
                <a:lnTo>
                  <a:pt x="296488" y="3782741"/>
                </a:lnTo>
                <a:lnTo>
                  <a:pt x="202999" y="3588671"/>
                </a:lnTo>
                <a:cubicBezTo>
                  <a:pt x="72283" y="3279623"/>
                  <a:pt x="0" y="2939843"/>
                  <a:pt x="0" y="2583180"/>
                </a:cubicBezTo>
                <a:cubicBezTo>
                  <a:pt x="0" y="1156529"/>
                  <a:pt x="1156529" y="0"/>
                  <a:pt x="2583180" y="0"/>
                </a:cubicBezTo>
                <a:close/>
              </a:path>
            </a:pathLst>
          </a:custGeom>
        </p:spPr>
      </p:pic>
      <p:sp>
        <p:nvSpPr>
          <p:cNvPr id="2" name="Title 1">
            <a:extLst>
              <a:ext uri="{FF2B5EF4-FFF2-40B4-BE49-F238E27FC236}">
                <a16:creationId xmlns:a16="http://schemas.microsoft.com/office/drawing/2014/main" id="{B3F4720B-80FB-4D46-89DA-4C44EF99861B}"/>
              </a:ext>
            </a:extLst>
          </p:cNvPr>
          <p:cNvSpPr>
            <a:spLocks noGrp="1"/>
          </p:cNvSpPr>
          <p:nvPr>
            <p:ph type="title"/>
          </p:nvPr>
        </p:nvSpPr>
        <p:spPr>
          <a:xfrm>
            <a:off x="801098" y="1023839"/>
            <a:ext cx="5277333" cy="1325563"/>
          </a:xfrm>
        </p:spPr>
        <p:txBody>
          <a:bodyPr>
            <a:normAutofit/>
          </a:bodyPr>
          <a:lstStyle/>
          <a:p>
            <a:r>
              <a:rPr lang="en-US" dirty="0"/>
              <a:t>Budget</a:t>
            </a:r>
          </a:p>
        </p:txBody>
      </p:sp>
      <p:sp>
        <p:nvSpPr>
          <p:cNvPr id="3" name="Content Placeholder 2">
            <a:extLst>
              <a:ext uri="{FF2B5EF4-FFF2-40B4-BE49-F238E27FC236}">
                <a16:creationId xmlns:a16="http://schemas.microsoft.com/office/drawing/2014/main" id="{D6B97729-FECA-874B-9CDE-3AA6C6E0DD93}"/>
              </a:ext>
            </a:extLst>
          </p:cNvPr>
          <p:cNvSpPr>
            <a:spLocks noGrp="1"/>
          </p:cNvSpPr>
          <p:nvPr>
            <p:ph idx="1"/>
          </p:nvPr>
        </p:nvSpPr>
        <p:spPr>
          <a:xfrm>
            <a:off x="805542" y="2190307"/>
            <a:ext cx="6254995" cy="3863359"/>
          </a:xfrm>
        </p:spPr>
        <p:txBody>
          <a:bodyPr anchor="t">
            <a:noAutofit/>
          </a:bodyPr>
          <a:lstStyle/>
          <a:p>
            <a:pPr marL="708660" lvl="1" indent="-342900">
              <a:spcAft>
                <a:spcPts val="600"/>
              </a:spcAft>
              <a:buFont typeface="Courier New" panose="02070309020205020404" pitchFamily="49" charset="0"/>
              <a:buChar char="o"/>
              <a:defRPr/>
            </a:pPr>
            <a:r>
              <a:rPr lang="en-US" sz="2000" dirty="0">
                <a:cs typeface="Arial" panose="020B0604020202020204" pitchFamily="34" charset="0"/>
              </a:rPr>
              <a:t>All financial transactions must fall within the budget.</a:t>
            </a:r>
          </a:p>
          <a:p>
            <a:pPr marL="708660" lvl="1" indent="-342900">
              <a:spcBef>
                <a:spcPts val="0"/>
              </a:spcBef>
              <a:spcAft>
                <a:spcPts val="600"/>
              </a:spcAft>
              <a:buFont typeface="Courier New" panose="02070309020205020404" pitchFamily="49" charset="0"/>
              <a:buChar char="o"/>
              <a:defRPr/>
            </a:pPr>
            <a:r>
              <a:rPr lang="en-US" sz="2000" dirty="0">
                <a:cs typeface="Arial" panose="020B0604020202020204" pitchFamily="34" charset="0"/>
              </a:rPr>
              <a:t>The budget is proposed by a committee that includes the treasurer.  Best practice is to have this committee meet before April 30 to have budget ready for approval at May meeting.</a:t>
            </a:r>
          </a:p>
          <a:p>
            <a:pPr marL="708660" lvl="1" indent="-342900">
              <a:spcAft>
                <a:spcPts val="600"/>
              </a:spcAft>
              <a:buFont typeface="Courier New" panose="02070309020205020404" pitchFamily="49" charset="0"/>
              <a:buChar char="o"/>
              <a:defRPr/>
            </a:pPr>
            <a:r>
              <a:rPr lang="en-US" sz="2000" dirty="0">
                <a:cs typeface="Arial" panose="020B0604020202020204" pitchFamily="34" charset="0"/>
              </a:rPr>
              <a:t>The budget is based on past records, planned activities and goals.  </a:t>
            </a:r>
          </a:p>
          <a:p>
            <a:pPr marL="708660" lvl="1" indent="-342900">
              <a:spcAft>
                <a:spcPts val="600"/>
              </a:spcAft>
              <a:buFont typeface="Courier New" panose="02070309020205020404" pitchFamily="49" charset="0"/>
              <a:buChar char="o"/>
              <a:defRPr/>
            </a:pPr>
            <a:r>
              <a:rPr lang="en-US" sz="2000" dirty="0">
                <a:cs typeface="Arial" panose="020B0604020202020204" pitchFamily="34" charset="0"/>
              </a:rPr>
              <a:t>The budget must be approved by the general membership.  Best practice is to have your budget approved at your last meeting of the year.</a:t>
            </a:r>
          </a:p>
          <a:p>
            <a:pPr marL="708660" lvl="1" indent="-342900">
              <a:spcAft>
                <a:spcPts val="600"/>
              </a:spcAft>
              <a:buFont typeface="Courier New" panose="02070309020205020404" pitchFamily="49" charset="0"/>
              <a:buChar char="o"/>
              <a:defRPr/>
            </a:pPr>
            <a:r>
              <a:rPr lang="en-US" sz="2000" dirty="0">
                <a:cs typeface="Arial" panose="020B0604020202020204" pitchFamily="34" charset="0"/>
              </a:rPr>
              <a:t>Expenses that exceed the budget must be approved by the membership as a budget amendment.</a:t>
            </a:r>
          </a:p>
        </p:txBody>
      </p:sp>
    </p:spTree>
    <p:extLst>
      <p:ext uri="{BB962C8B-B14F-4D97-AF65-F5344CB8AC3E}">
        <p14:creationId xmlns:p14="http://schemas.microsoft.com/office/powerpoint/2010/main" val="77559170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2319</Words>
  <Application>Microsoft Macintosh PowerPoint</Application>
  <PresentationFormat>Widescreen</PresentationFormat>
  <Paragraphs>209</Paragraphs>
  <Slides>31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Courier New</vt:lpstr>
      <vt:lpstr>Wingdings</vt:lpstr>
      <vt:lpstr>Office Theme</vt:lpstr>
      <vt:lpstr>Treasurer I</vt:lpstr>
      <vt:lpstr>Basics</vt:lpstr>
      <vt:lpstr>Financial Tracking</vt:lpstr>
      <vt:lpstr>First 30 Days</vt:lpstr>
      <vt:lpstr>Compliance</vt:lpstr>
      <vt:lpstr>Banking</vt:lpstr>
      <vt:lpstr>Whose Money is it?</vt:lpstr>
      <vt:lpstr>Insurance</vt:lpstr>
      <vt:lpstr>Budget</vt:lpstr>
      <vt:lpstr>Restricted Funds</vt:lpstr>
      <vt:lpstr>Excess Funds</vt:lpstr>
      <vt:lpstr>Emergency Reserve</vt:lpstr>
      <vt:lpstr>Funding the Budget</vt:lpstr>
      <vt:lpstr>State Tax Exempt</vt:lpstr>
      <vt:lpstr>Bookkeeping</vt:lpstr>
      <vt:lpstr>Money Handling</vt:lpstr>
      <vt:lpstr>Money Handling</vt:lpstr>
      <vt:lpstr>Money Handling</vt:lpstr>
      <vt:lpstr>Dispersing Funds</vt:lpstr>
      <vt:lpstr>Dispersing Funds</vt:lpstr>
      <vt:lpstr>Dispersing Funds</vt:lpstr>
      <vt:lpstr>Reconcile Monthly</vt:lpstr>
      <vt:lpstr>Reconcile Monthly</vt:lpstr>
      <vt:lpstr>Reports</vt:lpstr>
      <vt:lpstr>Financial Review</vt:lpstr>
      <vt:lpstr>Taxes - 990</vt:lpstr>
      <vt:lpstr>Sunshine Funds</vt:lpstr>
      <vt:lpstr>Sunshine Funds</vt:lpstr>
      <vt:lpstr>Before you leave office</vt:lpstr>
      <vt:lpstr>Before you leave office</vt:lpstr>
      <vt:lpstr>Treasurer I</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I</dc:title>
  <dc:creator>Dorothy Gardner</dc:creator>
  <cp:lastModifiedBy>Dorothy Gardner</cp:lastModifiedBy>
  <cp:revision>15</cp:revision>
  <dcterms:created xsi:type="dcterms:W3CDTF">2018-04-24T02:37:02Z</dcterms:created>
  <dcterms:modified xsi:type="dcterms:W3CDTF">2018-04-26T20:38:45Z</dcterms:modified>
</cp:coreProperties>
</file>