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1" r:id="rId1"/>
  </p:sldMasterIdLst>
  <p:notesMasterIdLst>
    <p:notesMasterId r:id="rId23"/>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3"/>
    <p:restoredTop sz="94576"/>
  </p:normalViewPr>
  <p:slideViewPr>
    <p:cSldViewPr snapToGrid="0" snapToObjects="1">
      <p:cViewPr varScale="1">
        <p:scale>
          <a:sx n="75" d="100"/>
          <a:sy n="75" d="100"/>
        </p:scale>
        <p:origin x="176" y="6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6E2C2-06E6-DE43-9D97-5C2EAE2299ED}" type="datetimeFigureOut">
              <a:rPr lang="en-US" smtClean="0"/>
              <a:t>4/23/18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40D14-9E22-FB49-A0BD-AE3B34CD5E01}" type="slidenum">
              <a:rPr lang="en-US" smtClean="0"/>
              <a:t>‹#›</a:t>
            </a:fld>
            <a:endParaRPr lang="en-US" dirty="0"/>
          </a:p>
        </p:txBody>
      </p:sp>
    </p:spTree>
    <p:extLst>
      <p:ext uri="{BB962C8B-B14F-4D97-AF65-F5344CB8AC3E}">
        <p14:creationId xmlns:p14="http://schemas.microsoft.com/office/powerpoint/2010/main" val="105436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think you can go it alone</a:t>
            </a:r>
            <a:r>
              <a:rPr lang="en-US" baseline="0" dirty="0"/>
              <a:t> and simply find out the answers on the internet.  Realize you don’t know everything but also realize that you probably know more than you think.  You are running a non-profit and all non-profits have specific structures and guidelines.  The training offered by PTA is aligned with these guidelines.</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2</a:t>
            </a:fld>
            <a:endParaRPr lang="en-US" dirty="0"/>
          </a:p>
        </p:txBody>
      </p:sp>
    </p:spTree>
    <p:extLst>
      <p:ext uri="{BB962C8B-B14F-4D97-AF65-F5344CB8AC3E}">
        <p14:creationId xmlns:p14="http://schemas.microsoft.com/office/powerpoint/2010/main" val="1794327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your teacher membership</a:t>
            </a:r>
            <a:r>
              <a:rPr lang="en-US" baseline="0" dirty="0"/>
              <a:t> drive before the back to school event</a:t>
            </a:r>
          </a:p>
          <a:p>
            <a:r>
              <a:rPr lang="en-US" baseline="0" dirty="0"/>
              <a:t>Membership importance </a:t>
            </a:r>
            <a:r>
              <a:rPr lang="mr-IN" baseline="0" dirty="0"/>
              <a:t>–</a:t>
            </a:r>
            <a:r>
              <a:rPr lang="en-US" baseline="0" dirty="0"/>
              <a:t> don’t couple membership with volunteering </a:t>
            </a:r>
          </a:p>
          <a:p>
            <a:r>
              <a:rPr lang="en-US" dirty="0"/>
              <a:t>Email </a:t>
            </a:r>
            <a:r>
              <a:rPr lang="mr-IN" dirty="0"/>
              <a:t>–</a:t>
            </a:r>
            <a:r>
              <a:rPr lang="en-US" dirty="0"/>
              <a:t> don</a:t>
            </a:r>
            <a:r>
              <a:rPr lang="mr-IN" dirty="0"/>
              <a:t>’</a:t>
            </a:r>
            <a:r>
              <a:rPr lang="en-US" dirty="0"/>
              <a:t>t overdue or send lengthy emails</a:t>
            </a:r>
          </a:p>
          <a:p>
            <a:r>
              <a:rPr lang="en-US" dirty="0"/>
              <a:t>Committees</a:t>
            </a:r>
            <a:r>
              <a:rPr lang="en-US" baseline="0" dirty="0"/>
              <a:t> </a:t>
            </a:r>
            <a:r>
              <a:rPr lang="mr-IN" baseline="0" dirty="0"/>
              <a:t>–</a:t>
            </a:r>
            <a:r>
              <a:rPr lang="en-US" baseline="0" dirty="0"/>
              <a:t> don’t brow beat </a:t>
            </a:r>
            <a:r>
              <a:rPr lang="mr-IN" baseline="0" dirty="0"/>
              <a:t>–</a:t>
            </a:r>
            <a:r>
              <a:rPr lang="en-US" baseline="0" dirty="0"/>
              <a:t> ask for assistance explain time commitment </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11</a:t>
            </a:fld>
            <a:endParaRPr lang="en-US" dirty="0"/>
          </a:p>
        </p:txBody>
      </p:sp>
    </p:spTree>
    <p:extLst>
      <p:ext uri="{BB962C8B-B14F-4D97-AF65-F5344CB8AC3E}">
        <p14:creationId xmlns:p14="http://schemas.microsoft.com/office/powerpoint/2010/main" val="1503628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Executive board </a:t>
            </a:r>
            <a:r>
              <a:rPr lang="mr-IN" dirty="0"/>
              <a:t>–</a:t>
            </a:r>
            <a:r>
              <a:rPr lang="en-US" dirty="0"/>
              <a:t> reflect</a:t>
            </a:r>
            <a:r>
              <a:rPr lang="en-US" baseline="0" dirty="0"/>
              <a:t> on start of year, do you need to make any adjustments?, how is membership drive going, how are committees going</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12</a:t>
            </a:fld>
            <a:endParaRPr lang="en-US" dirty="0"/>
          </a:p>
        </p:txBody>
      </p:sp>
    </p:spTree>
    <p:extLst>
      <p:ext uri="{BB962C8B-B14F-4D97-AF65-F5344CB8AC3E}">
        <p14:creationId xmlns:p14="http://schemas.microsoft.com/office/powerpoint/2010/main" val="1027210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 has a wealth</a:t>
            </a:r>
            <a:r>
              <a:rPr lang="en-US" baseline="0" dirty="0"/>
              <a:t> of information and comes out monthly.  It is electronic and can be easily shared.  Articles can be republished in your own publications as long as MOPTA is cited.</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13</a:t>
            </a:fld>
            <a:endParaRPr lang="en-US" dirty="0"/>
          </a:p>
        </p:txBody>
      </p:sp>
    </p:spTree>
    <p:extLst>
      <p:ext uri="{BB962C8B-B14F-4D97-AF65-F5344CB8AC3E}">
        <p14:creationId xmlns:p14="http://schemas.microsoft.com/office/powerpoint/2010/main" val="1644350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Nominating committee </a:t>
            </a:r>
            <a:r>
              <a:rPr lang="mr-IN" dirty="0"/>
              <a:t>–</a:t>
            </a:r>
            <a:r>
              <a:rPr lang="en-US" dirty="0"/>
              <a:t> make</a:t>
            </a:r>
            <a:r>
              <a:rPr lang="en-US" baseline="0" dirty="0"/>
              <a:t> sure you check the bylaws as there may be specifics such as how many months before the election, what meeting they are elected at.  The nominating committee is always elected by the general membership and this is the one committee the president does not/can not be apart of. </a:t>
            </a:r>
          </a:p>
          <a:p>
            <a:r>
              <a:rPr lang="en-US" baseline="0" dirty="0"/>
              <a:t>Treasurer’s report does not have to be as detailed as the report given to the executive board but must reflect current financial status of the unit/council.</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14</a:t>
            </a:fld>
            <a:endParaRPr lang="en-US" dirty="0"/>
          </a:p>
        </p:txBody>
      </p:sp>
    </p:spTree>
    <p:extLst>
      <p:ext uri="{BB962C8B-B14F-4D97-AF65-F5344CB8AC3E}">
        <p14:creationId xmlns:p14="http://schemas.microsoft.com/office/powerpoint/2010/main" val="595786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Membership drive</a:t>
            </a:r>
            <a:r>
              <a:rPr lang="en-US" baseline="0" dirty="0"/>
              <a:t> </a:t>
            </a:r>
            <a:r>
              <a:rPr lang="mr-IN" baseline="0" dirty="0"/>
              <a:t>–</a:t>
            </a:r>
            <a:r>
              <a:rPr lang="en-US" baseline="0" dirty="0"/>
              <a:t> never assume you have reached everyone at the beginning of the year.  Families are busy and mobile.  Make sure to highlight the accomplishment of the PTA at the local, state and national level when running your drive. </a:t>
            </a:r>
          </a:p>
          <a:p>
            <a:r>
              <a:rPr lang="en-US" baseline="0" dirty="0"/>
              <a:t>Contact is electronic and can be shared with all members. Articles can always be republished in your own publications you only need to cite MOPTA as the source. </a:t>
            </a:r>
          </a:p>
          <a:p>
            <a:r>
              <a:rPr lang="en-US" baseline="0" dirty="0"/>
              <a:t>Suggested legislative report is monthly Dec </a:t>
            </a:r>
            <a:r>
              <a:rPr lang="mr-IN" baseline="0" dirty="0"/>
              <a:t>–</a:t>
            </a:r>
            <a:r>
              <a:rPr lang="en-US" baseline="0" dirty="0"/>
              <a:t> May use a little or use all for meetings leg report, in publications.</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15</a:t>
            </a:fld>
            <a:endParaRPr lang="en-US" dirty="0"/>
          </a:p>
        </p:txBody>
      </p:sp>
    </p:spTree>
    <p:extLst>
      <p:ext uri="{BB962C8B-B14F-4D97-AF65-F5344CB8AC3E}">
        <p14:creationId xmlns:p14="http://schemas.microsoft.com/office/powerpoint/2010/main" val="11706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JC/DC alerts send direct through email and via social media</a:t>
            </a:r>
          </a:p>
          <a:p>
            <a:r>
              <a:rPr lang="en-US" dirty="0"/>
              <a:t>If there</a:t>
            </a:r>
            <a:r>
              <a:rPr lang="en-US" baseline="0" dirty="0"/>
              <a:t> are committees that are done with their work have them turn in their final report and procedure books.</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16</a:t>
            </a:fld>
            <a:endParaRPr lang="en-US" dirty="0"/>
          </a:p>
        </p:txBody>
      </p:sp>
    </p:spTree>
    <p:extLst>
      <p:ext uri="{BB962C8B-B14F-4D97-AF65-F5344CB8AC3E}">
        <p14:creationId xmlns:p14="http://schemas.microsoft.com/office/powerpoint/2010/main" val="306183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Nominating committee </a:t>
            </a:r>
            <a:r>
              <a:rPr lang="mr-IN" dirty="0"/>
              <a:t>–</a:t>
            </a:r>
            <a:r>
              <a:rPr lang="en-US" baseline="0" dirty="0"/>
              <a:t> make sure they are actually doing their job remind them to ASK people (physically not just by newsletters and emails) and reach out to non-PTA parents who perhaps haven’t joined for various reasons. </a:t>
            </a:r>
          </a:p>
          <a:p>
            <a:r>
              <a:rPr lang="en-US" baseline="0" dirty="0"/>
              <a:t>Founders day is a great medium to promote family engagement </a:t>
            </a:r>
            <a:r>
              <a:rPr lang="mr-IN" baseline="0" dirty="0"/>
              <a:t>–</a:t>
            </a:r>
            <a:r>
              <a:rPr lang="en-US" baseline="0" dirty="0"/>
              <a:t> who doesn’t like a birthday party!!  Make sure to highlight PTA’s accomplishments and the founder’s history. </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17</a:t>
            </a:fld>
            <a:endParaRPr lang="en-US" dirty="0"/>
          </a:p>
        </p:txBody>
      </p:sp>
    </p:spTree>
    <p:extLst>
      <p:ext uri="{BB962C8B-B14F-4D97-AF65-F5344CB8AC3E}">
        <p14:creationId xmlns:p14="http://schemas.microsoft.com/office/powerpoint/2010/main" val="19756115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standing states dues must</a:t>
            </a:r>
            <a:r>
              <a:rPr lang="en-US" baseline="0" dirty="0"/>
              <a:t> be sent in by March 1. If you have not submitted dues previously this is the deadline. </a:t>
            </a:r>
          </a:p>
          <a:p>
            <a:r>
              <a:rPr lang="en-US" baseline="0" dirty="0"/>
              <a:t>If you have school board elections taking place you can host a forum or ask for candidate questionnaires</a:t>
            </a:r>
          </a:p>
          <a:p>
            <a:r>
              <a:rPr lang="en-US" baseline="0" dirty="0"/>
              <a:t>Can always support bond and levy issues </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18</a:t>
            </a:fld>
            <a:endParaRPr lang="en-US" dirty="0"/>
          </a:p>
        </p:txBody>
      </p:sp>
    </p:spTree>
    <p:extLst>
      <p:ext uri="{BB962C8B-B14F-4D97-AF65-F5344CB8AC3E}">
        <p14:creationId xmlns:p14="http://schemas.microsoft.com/office/powerpoint/2010/main" val="2009730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typically the hardest general</a:t>
            </a:r>
            <a:r>
              <a:rPr lang="en-US" baseline="0" dirty="0"/>
              <a:t> meeting to bring them in</a:t>
            </a:r>
          </a:p>
          <a:p>
            <a:r>
              <a:rPr lang="en-US" baseline="0" dirty="0"/>
              <a:t>Survey parents about the year before they leave for summer.  This is more effective than at the beginning of the year.  Parents still have events fresh in their minds and they are the ones who were part of the school (remember families are very mobile)</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19</a:t>
            </a:fld>
            <a:endParaRPr lang="en-US" dirty="0"/>
          </a:p>
        </p:txBody>
      </p:sp>
    </p:spTree>
    <p:extLst>
      <p:ext uri="{BB962C8B-B14F-4D97-AF65-F5344CB8AC3E}">
        <p14:creationId xmlns:p14="http://schemas.microsoft.com/office/powerpoint/2010/main" val="1838274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20</a:t>
            </a:fld>
            <a:endParaRPr lang="en-US" dirty="0"/>
          </a:p>
        </p:txBody>
      </p:sp>
    </p:spTree>
    <p:extLst>
      <p:ext uri="{BB962C8B-B14F-4D97-AF65-F5344CB8AC3E}">
        <p14:creationId xmlns:p14="http://schemas.microsoft.com/office/powerpoint/2010/main" val="1102701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executive board is the body that makes business</a:t>
            </a:r>
            <a:r>
              <a:rPr lang="en-US" baseline="0" dirty="0"/>
              <a:t> decision and takes action between general meetings.  All action must be approved by the general membership or the executive board. Your executive committee can and should meet to do planning and have discussion but they are not charged with approval action.  </a:t>
            </a:r>
          </a:p>
          <a:p>
            <a:r>
              <a:rPr lang="en-US" baseline="0" dirty="0"/>
              <a:t>Don’t assume you can just operate the way it’s always been done.  Make sure the unit has been following their bylaws.  If not make sure to following them and if they need to be updated form a committee.  </a:t>
            </a:r>
          </a:p>
          <a:p>
            <a:r>
              <a:rPr lang="en-US" baseline="0" dirty="0"/>
              <a:t>All executive committee members should read through the bylaws.</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3</a:t>
            </a:fld>
            <a:endParaRPr lang="en-US" dirty="0"/>
          </a:p>
        </p:txBody>
      </p:sp>
    </p:spTree>
    <p:extLst>
      <p:ext uri="{BB962C8B-B14F-4D97-AF65-F5344CB8AC3E}">
        <p14:creationId xmlns:p14="http://schemas.microsoft.com/office/powerpoint/2010/main" val="1526082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21</a:t>
            </a:fld>
            <a:endParaRPr lang="en-US" dirty="0"/>
          </a:p>
        </p:txBody>
      </p:sp>
    </p:spTree>
    <p:extLst>
      <p:ext uri="{BB962C8B-B14F-4D97-AF65-F5344CB8AC3E}">
        <p14:creationId xmlns:p14="http://schemas.microsoft.com/office/powerpoint/2010/main" val="2854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Presiding</a:t>
            </a:r>
            <a:r>
              <a:rPr lang="en-US" baseline="0" dirty="0"/>
              <a:t> means you do not debate but can give information and can vote but only by ballot or in the case of a tie (break or make).  If you want to engage in debate you must hand to chair over to another officer.</a:t>
            </a:r>
          </a:p>
          <a:p>
            <a:r>
              <a:rPr lang="en-US" baseline="0" dirty="0"/>
              <a:t>Ex-officio means you have all the rights of committee members (can attend meeting, vote, debate) but do not have to attend meetings</a:t>
            </a:r>
          </a:p>
          <a:p>
            <a:r>
              <a:rPr lang="en-US" baseline="0" dirty="0"/>
              <a:t>Under no circumstances is the president to be part of the nominating committee.  </a:t>
            </a:r>
          </a:p>
          <a:p>
            <a:r>
              <a:rPr lang="en-US" baseline="0" dirty="0"/>
              <a:t>In the past several years units have wanted to use co-presidents </a:t>
            </a:r>
            <a:r>
              <a:rPr lang="mr-IN" baseline="0" dirty="0"/>
              <a:t>–</a:t>
            </a:r>
            <a:r>
              <a:rPr lang="en-US" baseline="0" dirty="0"/>
              <a:t> this type of relationship is really what the President and 1</a:t>
            </a:r>
            <a:r>
              <a:rPr lang="en-US" baseline="30000" dirty="0"/>
              <a:t>st</a:t>
            </a:r>
            <a:r>
              <a:rPr lang="en-US" baseline="0" dirty="0"/>
              <a:t> VP relationship should be.</a:t>
            </a:r>
          </a:p>
          <a:p>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4</a:t>
            </a:fld>
            <a:endParaRPr lang="en-US" dirty="0"/>
          </a:p>
        </p:txBody>
      </p:sp>
    </p:spTree>
    <p:extLst>
      <p:ext uri="{BB962C8B-B14F-4D97-AF65-F5344CB8AC3E}">
        <p14:creationId xmlns:p14="http://schemas.microsoft.com/office/powerpoint/2010/main" val="1375538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Outgoing president </a:t>
            </a:r>
            <a:r>
              <a:rPr lang="mr-IN" dirty="0"/>
              <a:t>–</a:t>
            </a:r>
            <a:r>
              <a:rPr lang="en-US" dirty="0"/>
              <a:t> what did and didn’t work well and why</a:t>
            </a:r>
          </a:p>
          <a:p>
            <a:r>
              <a:rPr lang="en-US" dirty="0"/>
              <a:t>Incoming</a:t>
            </a:r>
            <a:r>
              <a:rPr lang="en-US" baseline="0" dirty="0"/>
              <a:t> EC </a:t>
            </a:r>
            <a:r>
              <a:rPr lang="mr-IN" baseline="0" dirty="0"/>
              <a:t>–</a:t>
            </a:r>
            <a:r>
              <a:rPr lang="en-US" baseline="0" dirty="0"/>
              <a:t> map out what you want and believe you can accomplish</a:t>
            </a:r>
          </a:p>
          <a:p>
            <a:r>
              <a:rPr lang="en-US" baseline="0" dirty="0"/>
              <a:t>Principal </a:t>
            </a:r>
            <a:r>
              <a:rPr lang="mr-IN" baseline="0" dirty="0"/>
              <a:t>–</a:t>
            </a:r>
            <a:r>
              <a:rPr lang="en-US" baseline="0" dirty="0"/>
              <a:t> discuss goals of PTA and school see where you can work together </a:t>
            </a:r>
            <a:r>
              <a:rPr lang="mr-IN" baseline="0" dirty="0"/>
              <a:t>–</a:t>
            </a:r>
            <a:r>
              <a:rPr lang="en-US" baseline="0" dirty="0"/>
              <a:t> don’t infringe upon dates already defined by the school</a:t>
            </a:r>
          </a:p>
          <a:p>
            <a:r>
              <a:rPr lang="en-US" baseline="0" dirty="0"/>
              <a:t>Sustainability </a:t>
            </a:r>
            <a:r>
              <a:rPr lang="mr-IN" baseline="0" dirty="0"/>
              <a:t>–</a:t>
            </a:r>
            <a:r>
              <a:rPr lang="en-US" baseline="0" dirty="0"/>
              <a:t> make sure you have the resources to accomplish your goals</a:t>
            </a:r>
          </a:p>
        </p:txBody>
      </p:sp>
      <p:sp>
        <p:nvSpPr>
          <p:cNvPr id="4" name="Slide Number Placeholder 3"/>
          <p:cNvSpPr>
            <a:spLocks noGrp="1"/>
          </p:cNvSpPr>
          <p:nvPr>
            <p:ph type="sldNum" sz="quarter" idx="10"/>
          </p:nvPr>
        </p:nvSpPr>
        <p:spPr/>
        <p:txBody>
          <a:bodyPr/>
          <a:lstStyle/>
          <a:p>
            <a:fld id="{98740D14-9E22-FB49-A0BD-AE3B34CD5E01}" type="slidenum">
              <a:rPr lang="en-US" smtClean="0"/>
              <a:t>5</a:t>
            </a:fld>
            <a:endParaRPr lang="en-US" dirty="0"/>
          </a:p>
        </p:txBody>
      </p:sp>
    </p:spTree>
    <p:extLst>
      <p:ext uri="{BB962C8B-B14F-4D97-AF65-F5344CB8AC3E}">
        <p14:creationId xmlns:p14="http://schemas.microsoft.com/office/powerpoint/2010/main" val="711470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Online tools such as google</a:t>
            </a:r>
            <a:r>
              <a:rPr lang="en-US" baseline="0" dirty="0"/>
              <a:t> host a variety of resources to store materials, meeting online, online chat </a:t>
            </a:r>
          </a:p>
          <a:p>
            <a:r>
              <a:rPr lang="en-US" baseline="0" dirty="0"/>
              <a:t>Procedure books should contain that individuals  basic duties, resources used, and reports on what went well and what didn’t.  These can be kept online</a:t>
            </a:r>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6</a:t>
            </a:fld>
            <a:endParaRPr lang="en-US" dirty="0"/>
          </a:p>
        </p:txBody>
      </p:sp>
    </p:spTree>
    <p:extLst>
      <p:ext uri="{BB962C8B-B14F-4D97-AF65-F5344CB8AC3E}">
        <p14:creationId xmlns:p14="http://schemas.microsoft.com/office/powerpoint/2010/main" val="305035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make sure you are putting information out through a variety of means</a:t>
            </a:r>
          </a:p>
        </p:txBody>
      </p:sp>
      <p:sp>
        <p:nvSpPr>
          <p:cNvPr id="4" name="Slide Number Placeholder 3"/>
          <p:cNvSpPr>
            <a:spLocks noGrp="1"/>
          </p:cNvSpPr>
          <p:nvPr>
            <p:ph type="sldNum" sz="quarter" idx="10"/>
          </p:nvPr>
        </p:nvSpPr>
        <p:spPr/>
        <p:txBody>
          <a:bodyPr/>
          <a:lstStyle/>
          <a:p>
            <a:fld id="{98740D14-9E22-FB49-A0BD-AE3B34CD5E01}" type="slidenum">
              <a:rPr lang="en-US" smtClean="0"/>
              <a:t>7</a:t>
            </a:fld>
            <a:endParaRPr lang="en-US" dirty="0"/>
          </a:p>
        </p:txBody>
      </p:sp>
    </p:spTree>
    <p:extLst>
      <p:ext uri="{BB962C8B-B14F-4D97-AF65-F5344CB8AC3E}">
        <p14:creationId xmlns:p14="http://schemas.microsoft.com/office/powerpoint/2010/main" val="4462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8</a:t>
            </a:fld>
            <a:endParaRPr lang="en-US" dirty="0"/>
          </a:p>
        </p:txBody>
      </p:sp>
    </p:spTree>
    <p:extLst>
      <p:ext uri="{BB962C8B-B14F-4D97-AF65-F5344CB8AC3E}">
        <p14:creationId xmlns:p14="http://schemas.microsoft.com/office/powerpoint/2010/main" val="1643708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9</a:t>
            </a:fld>
            <a:endParaRPr lang="en-US" dirty="0"/>
          </a:p>
        </p:txBody>
      </p:sp>
    </p:spTree>
    <p:extLst>
      <p:ext uri="{BB962C8B-B14F-4D97-AF65-F5344CB8AC3E}">
        <p14:creationId xmlns:p14="http://schemas.microsoft.com/office/powerpoint/2010/main" val="485528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40D14-9E22-FB49-A0BD-AE3B34CD5E01}" type="slidenum">
              <a:rPr lang="en-US" smtClean="0"/>
              <a:t>10</a:t>
            </a:fld>
            <a:endParaRPr lang="en-US" dirty="0"/>
          </a:p>
        </p:txBody>
      </p:sp>
    </p:spTree>
    <p:extLst>
      <p:ext uri="{BB962C8B-B14F-4D97-AF65-F5344CB8AC3E}">
        <p14:creationId xmlns:p14="http://schemas.microsoft.com/office/powerpoint/2010/main" val="207063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33F7-4407-B645-B672-EA95AC1DD75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04043FF-51EF-8445-A644-71D13949C1F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D25AE77-D322-E343-976B-BEB1E1050765}"/>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5" name="Footer Placeholder 4">
            <a:extLst>
              <a:ext uri="{FF2B5EF4-FFF2-40B4-BE49-F238E27FC236}">
                <a16:creationId xmlns:a16="http://schemas.microsoft.com/office/drawing/2014/main" id="{752305FD-5D20-4E4D-96E4-0492A2C0EB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AA4DC9-7C93-EE4C-8C64-C2D5FA876634}"/>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239686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DBA5-4D16-3F4B-A6B6-AF1003B81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F3C49D-967A-5D4F-A957-B9B77BD621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6F7DD-B6ED-604C-A1A1-D84C23680B03}"/>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5" name="Footer Placeholder 4">
            <a:extLst>
              <a:ext uri="{FF2B5EF4-FFF2-40B4-BE49-F238E27FC236}">
                <a16:creationId xmlns:a16="http://schemas.microsoft.com/office/drawing/2014/main" id="{A1ADC177-252F-C245-8E19-752017D46C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F23E78-04C2-7048-9AE7-13979305DBEA}"/>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219326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91EB6-C038-F641-B7A5-8A5285C9B49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77BB83-88BC-FC46-ABAF-2A607E1DF458}"/>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DE9BB8-7229-C445-8F19-1B561D3440BA}"/>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5" name="Footer Placeholder 4">
            <a:extLst>
              <a:ext uri="{FF2B5EF4-FFF2-40B4-BE49-F238E27FC236}">
                <a16:creationId xmlns:a16="http://schemas.microsoft.com/office/drawing/2014/main" id="{96227B10-E25B-DC4C-ABAD-955953B1BF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49DAD-FC47-F641-A88B-69F177686EDE}"/>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151591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3328-5DBE-E941-BAA1-29C0C9370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E87E2D-1B76-CF40-B26F-79D696899D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70FD4-53B7-9B49-8F8B-A1CAD2994996}"/>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5" name="Footer Placeholder 4">
            <a:extLst>
              <a:ext uri="{FF2B5EF4-FFF2-40B4-BE49-F238E27FC236}">
                <a16:creationId xmlns:a16="http://schemas.microsoft.com/office/drawing/2014/main" id="{19B2DDF3-016A-CA48-B6B9-503C1D9F3D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93520F-78C0-6644-B4F1-D73AF931199E}"/>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216665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9494F-9DE7-DF4A-AF6D-AC2F9422951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8E5EF88-0554-DC4E-A67D-AFA81A50596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B204AF-407C-EF4B-9D67-342732706DF3}"/>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5" name="Footer Placeholder 4">
            <a:extLst>
              <a:ext uri="{FF2B5EF4-FFF2-40B4-BE49-F238E27FC236}">
                <a16:creationId xmlns:a16="http://schemas.microsoft.com/office/drawing/2014/main" id="{7F01955F-7186-3F4D-9642-38C0785DF1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93CA6E-07FF-EB49-8E60-FB5C00E5396C}"/>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73051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6F0C8-0FB2-CF46-A86C-B406869DDE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805017-131A-3E45-A8ED-D7A4F67F4FF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347F81-57C8-6042-8CB6-7AF1371779A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9A7599-984C-0248-8EB7-99B920F508C9}"/>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6" name="Footer Placeholder 5">
            <a:extLst>
              <a:ext uri="{FF2B5EF4-FFF2-40B4-BE49-F238E27FC236}">
                <a16:creationId xmlns:a16="http://schemas.microsoft.com/office/drawing/2014/main" id="{C1013977-708B-2344-9B6C-1E39637680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BAEB873-2A5E-5446-82CA-0B20D4D91A5D}"/>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55420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E6F41-319F-584D-8CBD-55390E0525A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B07519-6853-9945-87BD-F3C0D28B809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2AB4A5B-5F69-4342-B7D2-7C8F6DF419F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25B6B5-12CB-C641-9B96-1B4BE442868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7EE39E5-C952-E045-B794-19F0AEC4D97F}"/>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4A27C5-7816-6F4F-9A47-3306BF81F987}"/>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8" name="Footer Placeholder 7">
            <a:extLst>
              <a:ext uri="{FF2B5EF4-FFF2-40B4-BE49-F238E27FC236}">
                <a16:creationId xmlns:a16="http://schemas.microsoft.com/office/drawing/2014/main" id="{DFF401C4-834E-384A-8CD8-AE07B6AEA2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AE8339B-07D5-634C-9B95-C35CD432E769}"/>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3875235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A30C6-4EFC-7948-9813-D3AB055A9D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89AE01-388F-6647-BF39-86C6BADE3006}"/>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4" name="Footer Placeholder 3">
            <a:extLst>
              <a:ext uri="{FF2B5EF4-FFF2-40B4-BE49-F238E27FC236}">
                <a16:creationId xmlns:a16="http://schemas.microsoft.com/office/drawing/2014/main" id="{F05802EB-E6F6-DB4E-A416-A14B90BB4C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42012ED-240B-6545-81D8-E3E1C8CCEADC}"/>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1086633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61390-2A52-F54F-8C75-CFD5ED43485D}"/>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3" name="Footer Placeholder 2">
            <a:extLst>
              <a:ext uri="{FF2B5EF4-FFF2-40B4-BE49-F238E27FC236}">
                <a16:creationId xmlns:a16="http://schemas.microsoft.com/office/drawing/2014/main" id="{CC828578-43E8-3A44-8018-360B4DA06F7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E9A622C-C2F6-2341-873F-7D7D1F2409D4}"/>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28856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2EC7F-5B42-C74F-80EB-A466DC917F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29EFF60-52E9-9B48-95ED-FE69ACA9761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ADF28-3F35-1C41-91DF-0AC820355AB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62A13AE-001E-444D-AF7F-5CCCB53BEE30}"/>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6" name="Footer Placeholder 5">
            <a:extLst>
              <a:ext uri="{FF2B5EF4-FFF2-40B4-BE49-F238E27FC236}">
                <a16:creationId xmlns:a16="http://schemas.microsoft.com/office/drawing/2014/main" id="{6AEFE842-EE63-D443-B039-A59EAAC099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5BF389-14B7-8344-B4F6-C337D6D339DB}"/>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228838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03AA-E5FA-AB4F-9963-E270AFD1512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7704059-959D-0A40-B64D-16BBC97625C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24A71E5-6FEC-A943-BFDD-F24CC224BCD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B49457A-EF93-A34E-8171-BEE0E7C7F2C2}"/>
              </a:ext>
            </a:extLst>
          </p:cNvPr>
          <p:cNvSpPr>
            <a:spLocks noGrp="1"/>
          </p:cNvSpPr>
          <p:nvPr>
            <p:ph type="dt" sz="half" idx="10"/>
          </p:nvPr>
        </p:nvSpPr>
        <p:spPr/>
        <p:txBody>
          <a:bodyPr/>
          <a:lstStyle/>
          <a:p>
            <a:fld id="{27DDFEF1-43D6-E643-B2F3-BAA0D1EBF5C3}" type="datetimeFigureOut">
              <a:rPr lang="en-US" smtClean="0"/>
              <a:t>4/23/18</a:t>
            </a:fld>
            <a:endParaRPr lang="en-US" dirty="0"/>
          </a:p>
        </p:txBody>
      </p:sp>
      <p:sp>
        <p:nvSpPr>
          <p:cNvPr id="6" name="Footer Placeholder 5">
            <a:extLst>
              <a:ext uri="{FF2B5EF4-FFF2-40B4-BE49-F238E27FC236}">
                <a16:creationId xmlns:a16="http://schemas.microsoft.com/office/drawing/2014/main" id="{CE723618-485C-AB41-A92D-91AE9EA19F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330AA2-0A35-994B-BA9B-90CFE43582AC}"/>
              </a:ext>
            </a:extLst>
          </p:cNvPr>
          <p:cNvSpPr>
            <a:spLocks noGrp="1"/>
          </p:cNvSpPr>
          <p:nvPr>
            <p:ph type="sldNum" sz="quarter" idx="12"/>
          </p:nvPr>
        </p:nvSpPr>
        <p:spPr/>
        <p:txBody>
          <a:bodyPr/>
          <a:lstStyle/>
          <a:p>
            <a:fld id="{B1EB9740-048B-D940-ADA1-5216A8DE2D2C}" type="slidenum">
              <a:rPr lang="en-US" smtClean="0"/>
              <a:t>‹#›</a:t>
            </a:fld>
            <a:endParaRPr lang="en-US" dirty="0"/>
          </a:p>
        </p:txBody>
      </p:sp>
    </p:spTree>
    <p:extLst>
      <p:ext uri="{BB962C8B-B14F-4D97-AF65-F5344CB8AC3E}">
        <p14:creationId xmlns:p14="http://schemas.microsoft.com/office/powerpoint/2010/main" val="3706318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747131-30F3-254F-A5DE-19C748A1110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4A1E62-FFC6-0B4C-8341-985909680D8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DC7667-57AF-1547-B7D0-991D3406931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DDFEF1-43D6-E643-B2F3-BAA0D1EBF5C3}" type="datetimeFigureOut">
              <a:rPr lang="en-US" smtClean="0"/>
              <a:t>4/23/18</a:t>
            </a:fld>
            <a:endParaRPr lang="en-US" dirty="0"/>
          </a:p>
        </p:txBody>
      </p:sp>
      <p:sp>
        <p:nvSpPr>
          <p:cNvPr id="5" name="Footer Placeholder 4">
            <a:extLst>
              <a:ext uri="{FF2B5EF4-FFF2-40B4-BE49-F238E27FC236}">
                <a16:creationId xmlns:a16="http://schemas.microsoft.com/office/drawing/2014/main" id="{3A30AF1B-ABA3-4A4A-8D1C-582E4C9EDF5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454A51E-86DE-7442-8D50-AF645CFCF64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EB9740-048B-D940-ADA1-5216A8DE2D2C}" type="slidenum">
              <a:rPr lang="en-US" smtClean="0"/>
              <a:t>‹#›</a:t>
            </a:fld>
            <a:endParaRPr lang="en-US" dirty="0"/>
          </a:p>
        </p:txBody>
      </p:sp>
    </p:spTree>
    <p:extLst>
      <p:ext uri="{BB962C8B-B14F-4D97-AF65-F5344CB8AC3E}">
        <p14:creationId xmlns:p14="http://schemas.microsoft.com/office/powerpoint/2010/main" val="4161040572"/>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4596" r="6403" b="-1"/>
          <a:stretch/>
        </p:blipFill>
        <p:spPr>
          <a:xfrm>
            <a:off x="-2987" y="10"/>
            <a:ext cx="9143999" cy="4571990"/>
          </a:xfrm>
          <a:prstGeom prst="rect">
            <a:avLst/>
          </a:prstGeom>
        </p:spPr>
      </p:pic>
      <p:sp>
        <p:nvSpPr>
          <p:cNvPr id="2" name="Title 1"/>
          <p:cNvSpPr>
            <a:spLocks noGrp="1"/>
          </p:cNvSpPr>
          <p:nvPr>
            <p:ph type="ctrTitle"/>
          </p:nvPr>
        </p:nvSpPr>
        <p:spPr>
          <a:xfrm>
            <a:off x="324852" y="5091762"/>
            <a:ext cx="5875644" cy="1264588"/>
          </a:xfrm>
        </p:spPr>
        <p:txBody>
          <a:bodyPr anchor="ctr">
            <a:normAutofit/>
          </a:bodyPr>
          <a:lstStyle/>
          <a:p>
            <a:pPr algn="r"/>
            <a:r>
              <a:rPr lang="en-US"/>
              <a:t>President II</a:t>
            </a:r>
          </a:p>
        </p:txBody>
      </p:sp>
      <p:sp>
        <p:nvSpPr>
          <p:cNvPr id="3" name="Subtitle 2"/>
          <p:cNvSpPr>
            <a:spLocks noGrp="1"/>
          </p:cNvSpPr>
          <p:nvPr>
            <p:ph type="subTitle" idx="1"/>
          </p:nvPr>
        </p:nvSpPr>
        <p:spPr>
          <a:xfrm>
            <a:off x="6374330" y="5091763"/>
            <a:ext cx="2230655" cy="1264587"/>
          </a:xfrm>
        </p:spPr>
        <p:txBody>
          <a:bodyPr anchor="ctr">
            <a:normAutofit/>
          </a:bodyPr>
          <a:lstStyle/>
          <a:p>
            <a:pPr algn="l"/>
            <a:r>
              <a:rPr lang="en-US" sz="1700"/>
              <a:t>Tips and tricks throughout the year</a:t>
            </a:r>
          </a:p>
        </p:txBody>
      </p:sp>
    </p:spTree>
    <p:extLst>
      <p:ext uri="{BB962C8B-B14F-4D97-AF65-F5344CB8AC3E}">
        <p14:creationId xmlns:p14="http://schemas.microsoft.com/office/powerpoint/2010/main" val="35540950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053"/>
            <a:ext cx="2569467" cy="1143412"/>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a:t>June/July</a:t>
            </a:r>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Meet with Principal</a:t>
            </a:r>
          </a:p>
          <a:p>
            <a:pPr>
              <a:buFont typeface="Wingdings" charset="2"/>
              <a:buChar char="q"/>
            </a:pPr>
            <a:r>
              <a:rPr lang="en-US" sz="1700" dirty="0"/>
              <a:t> Hold a summer meeting with Executive board</a:t>
            </a:r>
          </a:p>
          <a:p>
            <a:pPr lvl="1">
              <a:buFont typeface="Wingdings" charset="2"/>
              <a:buChar char="q"/>
            </a:pPr>
            <a:r>
              <a:rPr lang="en-US" sz="1700" dirty="0"/>
              <a:t> Finalize calendar</a:t>
            </a:r>
          </a:p>
          <a:p>
            <a:pPr lvl="1">
              <a:buFont typeface="Wingdings" charset="2"/>
              <a:buChar char="q"/>
            </a:pPr>
            <a:r>
              <a:rPr lang="en-US" sz="1700" dirty="0"/>
              <a:t> Go over budget if it was not previously adopted</a:t>
            </a:r>
          </a:p>
          <a:p>
            <a:pPr lvl="1">
              <a:buFont typeface="Wingdings" charset="2"/>
              <a:buChar char="q"/>
            </a:pPr>
            <a:r>
              <a:rPr lang="en-US" sz="1700" dirty="0"/>
              <a:t> Review meeting process (agenda/voting/motions)</a:t>
            </a:r>
          </a:p>
          <a:p>
            <a:pPr lvl="1">
              <a:buFont typeface="Wingdings" charset="2"/>
              <a:buChar char="q"/>
            </a:pPr>
            <a:r>
              <a:rPr lang="en-US" sz="1700" dirty="0"/>
              <a:t> Make sure Financial end of year report is finished (out going treasurer)</a:t>
            </a:r>
          </a:p>
          <a:p>
            <a:pPr lvl="1">
              <a:buFont typeface="Wingdings" charset="2"/>
              <a:buChar char="q"/>
            </a:pPr>
            <a:r>
              <a:rPr lang="en-US" sz="1700" dirty="0"/>
              <a:t> Make annual review committee is underway (after end of FY)</a:t>
            </a:r>
          </a:p>
          <a:p>
            <a:pPr lvl="1">
              <a:buFont typeface="Wingdings" charset="2"/>
              <a:buChar char="q"/>
            </a:pPr>
            <a:r>
              <a:rPr lang="en-US" sz="1700" dirty="0"/>
              <a:t> After annual review complete file 990 (best if outgoing treasurer)</a:t>
            </a:r>
          </a:p>
          <a:p>
            <a:pPr lvl="1">
              <a:buFont typeface="Wingdings" charset="2"/>
              <a:buChar char="q"/>
            </a:pPr>
            <a:r>
              <a:rPr lang="en-US" sz="1700" dirty="0"/>
              <a:t> Make a membership campaign plan</a:t>
            </a:r>
          </a:p>
          <a:p>
            <a:pPr lvl="1">
              <a:buFont typeface="Wingdings" charset="2"/>
              <a:buChar char="q"/>
            </a:pPr>
            <a:r>
              <a:rPr lang="en-US" sz="1700" dirty="0"/>
              <a:t> Form a bylaws committee if needed</a:t>
            </a:r>
          </a:p>
        </p:txBody>
      </p:sp>
    </p:spTree>
    <p:extLst>
      <p:ext uri="{BB962C8B-B14F-4D97-AF65-F5344CB8AC3E}">
        <p14:creationId xmlns:p14="http://schemas.microsoft.com/office/powerpoint/2010/main" val="198967921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August</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a:t> Host a Back to School event</a:t>
            </a:r>
          </a:p>
          <a:p>
            <a:pPr>
              <a:buFont typeface="Wingdings" charset="2"/>
              <a:buChar char="q"/>
            </a:pPr>
            <a:r>
              <a:rPr lang="en-US" sz="1700"/>
              <a:t> Kick off membership campaign</a:t>
            </a:r>
          </a:p>
          <a:p>
            <a:pPr>
              <a:buFont typeface="Wingdings" charset="2"/>
              <a:buChar char="q"/>
            </a:pPr>
            <a:r>
              <a:rPr lang="en-US" sz="1700"/>
              <a:t> Hold General Meeting</a:t>
            </a:r>
          </a:p>
          <a:p>
            <a:pPr lvl="1">
              <a:buFont typeface="Wingdings" charset="2"/>
              <a:buChar char="q"/>
            </a:pPr>
            <a:r>
              <a:rPr lang="en-US" sz="1700"/>
              <a:t> Report of the annual review committee</a:t>
            </a:r>
          </a:p>
          <a:p>
            <a:pPr lvl="1">
              <a:buFont typeface="Wingdings" charset="2"/>
              <a:buChar char="q"/>
            </a:pPr>
            <a:r>
              <a:rPr lang="en-US" sz="1700"/>
              <a:t> Report End of Year Financial report</a:t>
            </a:r>
          </a:p>
          <a:p>
            <a:pPr lvl="1">
              <a:buFont typeface="Wingdings" charset="2"/>
              <a:buChar char="q"/>
            </a:pPr>
            <a:r>
              <a:rPr lang="en-US" sz="1700"/>
              <a:t> Report on filing of 990</a:t>
            </a:r>
          </a:p>
          <a:p>
            <a:pPr lvl="1">
              <a:buFont typeface="Wingdings" charset="2"/>
              <a:buChar char="q"/>
            </a:pPr>
            <a:r>
              <a:rPr lang="en-US" sz="1700"/>
              <a:t> Present budget and vote (if not previously done)</a:t>
            </a:r>
          </a:p>
          <a:p>
            <a:pPr lvl="1">
              <a:buFont typeface="Wingdings" charset="2"/>
              <a:buChar char="q"/>
            </a:pPr>
            <a:r>
              <a:rPr lang="en-US" sz="1700"/>
              <a:t> Explain the importance of membership</a:t>
            </a:r>
          </a:p>
          <a:p>
            <a:pPr lvl="1">
              <a:buFont typeface="Wingdings" charset="2"/>
              <a:buChar char="q"/>
            </a:pPr>
            <a:r>
              <a:rPr lang="en-US" sz="1700"/>
              <a:t> Explain how the PTA will communicate with members</a:t>
            </a:r>
          </a:p>
          <a:p>
            <a:pPr lvl="1">
              <a:buFont typeface="Wingdings" charset="2"/>
              <a:buChar char="q"/>
            </a:pPr>
            <a:r>
              <a:rPr lang="en-US" sz="1700"/>
              <a:t> Committee chairs introduce committee</a:t>
            </a:r>
          </a:p>
          <a:p>
            <a:pPr lvl="1">
              <a:buFont typeface="Wingdings" charset="2"/>
              <a:buChar char="q"/>
            </a:pPr>
            <a:r>
              <a:rPr lang="en-US" sz="1700"/>
              <a:t> Outline goals</a:t>
            </a:r>
          </a:p>
          <a:p>
            <a:pPr lvl="1">
              <a:buFont typeface="Wingdings" charset="2"/>
              <a:buChar char="q"/>
            </a:pPr>
            <a:r>
              <a:rPr lang="en-US" sz="1700"/>
              <a:t> Amend bylaws if needed</a:t>
            </a:r>
          </a:p>
          <a:p>
            <a:pPr lvl="1">
              <a:buFont typeface="Wingdings" charset="2"/>
              <a:buChar char="q"/>
            </a:pPr>
            <a:endParaRPr lang="en-US" sz="1700"/>
          </a:p>
          <a:p>
            <a:pPr>
              <a:buFont typeface="Wingdings" charset="2"/>
              <a:buChar char="q"/>
            </a:pPr>
            <a:endParaRPr lang="en-US" sz="1700"/>
          </a:p>
        </p:txBody>
      </p:sp>
    </p:spTree>
    <p:extLst>
      <p:ext uri="{BB962C8B-B14F-4D97-AF65-F5344CB8AC3E}">
        <p14:creationId xmlns:p14="http://schemas.microsoft.com/office/powerpoint/2010/main" val="178303626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September</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Hold general membership meeting if did not do so in August</a:t>
            </a:r>
          </a:p>
          <a:p>
            <a:pPr>
              <a:buFont typeface="Wingdings" charset="2"/>
              <a:buChar char="q"/>
            </a:pPr>
            <a:r>
              <a:rPr lang="en-US" sz="1700" dirty="0"/>
              <a:t> Send in membership dues (these are due monthly)</a:t>
            </a:r>
          </a:p>
          <a:p>
            <a:pPr>
              <a:buFont typeface="Wingdings" charset="2"/>
              <a:buChar char="q"/>
            </a:pPr>
            <a:r>
              <a:rPr lang="en-US" sz="1700" dirty="0"/>
              <a:t> Apply for awards </a:t>
            </a:r>
            <a:r>
              <a:rPr lang="mr-IN" sz="1700" dirty="0"/>
              <a:t>–</a:t>
            </a:r>
            <a:r>
              <a:rPr lang="en-US" sz="1700" dirty="0"/>
              <a:t> check dates</a:t>
            </a:r>
          </a:p>
          <a:p>
            <a:pPr>
              <a:buFont typeface="Wingdings" charset="2"/>
              <a:buChar char="q"/>
            </a:pPr>
            <a:r>
              <a:rPr lang="en-US" sz="1700" dirty="0"/>
              <a:t> Send in End of Year Financial report (MO), Annual Review form and copy of 990 submission </a:t>
            </a:r>
          </a:p>
          <a:p>
            <a:pPr>
              <a:buFont typeface="Wingdings" charset="2"/>
              <a:buChar char="q"/>
            </a:pPr>
            <a:r>
              <a:rPr lang="en-US" sz="1700" dirty="0"/>
              <a:t> Part of a council </a:t>
            </a:r>
            <a:r>
              <a:rPr lang="mr-IN" sz="1700" dirty="0"/>
              <a:t>–</a:t>
            </a:r>
            <a:r>
              <a:rPr lang="en-US" sz="1700" dirty="0"/>
              <a:t> attend or designate individual to represent</a:t>
            </a:r>
          </a:p>
          <a:p>
            <a:pPr>
              <a:buFont typeface="Wingdings" charset="2"/>
              <a:buChar char="q"/>
            </a:pPr>
            <a:r>
              <a:rPr lang="en-US" sz="1700" dirty="0"/>
              <a:t> E-learning </a:t>
            </a:r>
            <a:r>
              <a:rPr lang="mr-IN" sz="1700" dirty="0"/>
              <a:t>–</a:t>
            </a:r>
            <a:r>
              <a:rPr lang="en-US" sz="1700" dirty="0"/>
              <a:t> Treasurer &amp; Secretary</a:t>
            </a:r>
          </a:p>
          <a:p>
            <a:pPr>
              <a:buFont typeface="Wingdings" charset="2"/>
              <a:buChar char="q"/>
            </a:pPr>
            <a:r>
              <a:rPr lang="en-US" sz="1700" dirty="0"/>
              <a:t> Kick off Reflections</a:t>
            </a:r>
          </a:p>
          <a:p>
            <a:pPr>
              <a:buFont typeface="Wingdings" charset="2"/>
              <a:buChar char="q"/>
            </a:pPr>
            <a:r>
              <a:rPr lang="en-US" sz="1700" dirty="0"/>
              <a:t> Hold Executive Board meeting</a:t>
            </a:r>
          </a:p>
          <a:p>
            <a:pPr>
              <a:buFont typeface="Wingdings" charset="2"/>
              <a:buChar char="q"/>
            </a:pPr>
            <a:endParaRPr lang="en-US" sz="1700" dirty="0"/>
          </a:p>
        </p:txBody>
      </p:sp>
    </p:spTree>
    <p:extLst>
      <p:ext uri="{BB962C8B-B14F-4D97-AF65-F5344CB8AC3E}">
        <p14:creationId xmlns:p14="http://schemas.microsoft.com/office/powerpoint/2010/main" val="204225967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October</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Send in dues</a:t>
            </a:r>
          </a:p>
          <a:p>
            <a:pPr>
              <a:buFont typeface="Wingdings" charset="2"/>
              <a:buChar char="q"/>
            </a:pPr>
            <a:r>
              <a:rPr lang="en-US" sz="1700" dirty="0"/>
              <a:t> Look over awards </a:t>
            </a:r>
            <a:r>
              <a:rPr lang="mr-IN" sz="1700" dirty="0"/>
              <a:t>–</a:t>
            </a:r>
            <a:r>
              <a:rPr lang="en-US" sz="1700" dirty="0"/>
              <a:t> see if on track</a:t>
            </a:r>
          </a:p>
          <a:p>
            <a:pPr>
              <a:buFont typeface="Wingdings" charset="2"/>
              <a:buChar char="q"/>
            </a:pPr>
            <a:r>
              <a:rPr lang="en-US" sz="1700" dirty="0"/>
              <a:t> Plan for next general meeting</a:t>
            </a:r>
          </a:p>
          <a:p>
            <a:pPr lvl="1">
              <a:buFont typeface="Wingdings" charset="2"/>
              <a:buChar char="q"/>
            </a:pPr>
            <a:r>
              <a:rPr lang="en-US" sz="1700" dirty="0"/>
              <a:t> consider hosting a program or event </a:t>
            </a:r>
          </a:p>
          <a:p>
            <a:pPr lvl="1">
              <a:buFont typeface="Wingdings" charset="2"/>
              <a:buChar char="q"/>
            </a:pPr>
            <a:r>
              <a:rPr lang="en-US" sz="1700" dirty="0"/>
              <a:t> recognize Reflection winners</a:t>
            </a:r>
          </a:p>
          <a:p>
            <a:pPr>
              <a:buFont typeface="Wingdings" charset="2"/>
              <a:buChar char="q"/>
            </a:pPr>
            <a:r>
              <a:rPr lang="en-US" sz="1700" dirty="0"/>
              <a:t> Ongoing communication with Executive Board</a:t>
            </a:r>
          </a:p>
          <a:p>
            <a:pPr>
              <a:buFont typeface="Wingdings" charset="2"/>
              <a:buChar char="q"/>
            </a:pPr>
            <a:r>
              <a:rPr lang="en-US" sz="1700" dirty="0"/>
              <a:t> Share State publications</a:t>
            </a:r>
          </a:p>
          <a:p>
            <a:pPr>
              <a:buFont typeface="Wingdings" charset="2"/>
              <a:buChar char="q"/>
            </a:pPr>
            <a:r>
              <a:rPr lang="en-US" sz="1700" dirty="0"/>
              <a:t> Share PTA social media posts</a:t>
            </a:r>
          </a:p>
          <a:p>
            <a:pPr>
              <a:buFont typeface="Wingdings" charset="2"/>
              <a:buChar char="q"/>
            </a:pPr>
            <a:endParaRPr lang="en-US" sz="1700" dirty="0"/>
          </a:p>
        </p:txBody>
      </p:sp>
    </p:spTree>
    <p:extLst>
      <p:ext uri="{BB962C8B-B14F-4D97-AF65-F5344CB8AC3E}">
        <p14:creationId xmlns:p14="http://schemas.microsoft.com/office/powerpoint/2010/main" val="120768205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November</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Send in dues</a:t>
            </a:r>
          </a:p>
          <a:p>
            <a:pPr>
              <a:buFont typeface="Wingdings" charset="2"/>
              <a:buChar char="q"/>
            </a:pPr>
            <a:r>
              <a:rPr lang="en-US" sz="1700" dirty="0"/>
              <a:t> Send in End of year financial report, annual review report, copy of 990 IRS submission (due 12/1 MO 11/15 KS)</a:t>
            </a:r>
          </a:p>
          <a:p>
            <a:pPr>
              <a:buFont typeface="Wingdings" charset="2"/>
              <a:buChar char="q"/>
            </a:pPr>
            <a:r>
              <a:rPr lang="en-US" sz="1700" dirty="0"/>
              <a:t> Hold a General meeting</a:t>
            </a:r>
          </a:p>
          <a:p>
            <a:pPr lvl="1">
              <a:buFont typeface="Wingdings" charset="2"/>
              <a:buChar char="q"/>
            </a:pPr>
            <a:r>
              <a:rPr lang="en-US" sz="1700" dirty="0"/>
              <a:t> Plan an event or program</a:t>
            </a:r>
          </a:p>
          <a:p>
            <a:pPr lvl="1">
              <a:buFont typeface="Wingdings" charset="2"/>
              <a:buChar char="q"/>
            </a:pPr>
            <a:r>
              <a:rPr lang="en-US" sz="1700" dirty="0"/>
              <a:t>Give a treasurer’s report </a:t>
            </a:r>
          </a:p>
          <a:p>
            <a:pPr lvl="1">
              <a:buFont typeface="Wingdings" charset="2"/>
              <a:buChar char="q"/>
            </a:pPr>
            <a:r>
              <a:rPr lang="en-US" sz="1700" dirty="0"/>
              <a:t> Recognize Reflection winners</a:t>
            </a:r>
          </a:p>
          <a:p>
            <a:pPr lvl="1">
              <a:buFont typeface="Wingdings" charset="2"/>
              <a:buChar char="q"/>
            </a:pPr>
            <a:r>
              <a:rPr lang="en-US" sz="1700" dirty="0"/>
              <a:t> Address any bylaws changes and send amendments to the state</a:t>
            </a:r>
          </a:p>
          <a:p>
            <a:pPr lvl="1">
              <a:buFont typeface="Wingdings" charset="2"/>
              <a:buChar char="q"/>
            </a:pPr>
            <a:r>
              <a:rPr lang="en-US" sz="1700" dirty="0"/>
              <a:t>Elect the nominating committee (check bylaws)</a:t>
            </a:r>
          </a:p>
        </p:txBody>
      </p:sp>
    </p:spTree>
    <p:extLst>
      <p:ext uri="{BB962C8B-B14F-4D97-AF65-F5344CB8AC3E}">
        <p14:creationId xmlns:p14="http://schemas.microsoft.com/office/powerpoint/2010/main" val="633279273"/>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December</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Send in dues</a:t>
            </a:r>
          </a:p>
          <a:p>
            <a:pPr>
              <a:buFont typeface="Wingdings" charset="2"/>
              <a:buChar char="q"/>
            </a:pPr>
            <a:r>
              <a:rPr lang="en-US" sz="1700" dirty="0"/>
              <a:t>Hold a general meeting if you did not hold one in November</a:t>
            </a:r>
          </a:p>
          <a:p>
            <a:pPr>
              <a:buFont typeface="Wingdings" charset="2"/>
              <a:buChar char="q"/>
            </a:pPr>
            <a:r>
              <a:rPr lang="en-US" sz="1700" dirty="0"/>
              <a:t> Take the E-learning Legislative workshop</a:t>
            </a:r>
          </a:p>
          <a:p>
            <a:pPr>
              <a:buFont typeface="Wingdings" charset="2"/>
              <a:buChar char="q"/>
            </a:pPr>
            <a:r>
              <a:rPr lang="en-US" sz="1700" dirty="0"/>
              <a:t> Plan membership drive for new and existing parents</a:t>
            </a:r>
          </a:p>
          <a:p>
            <a:pPr>
              <a:buFont typeface="Wingdings" charset="2"/>
              <a:buChar char="q"/>
            </a:pPr>
            <a:r>
              <a:rPr lang="en-US" sz="1700" dirty="0"/>
              <a:t> Share Contact </a:t>
            </a:r>
          </a:p>
          <a:p>
            <a:pPr>
              <a:buFont typeface="Wingdings" charset="2"/>
              <a:buChar char="q"/>
            </a:pPr>
            <a:r>
              <a:rPr lang="en-US" sz="1700" dirty="0"/>
              <a:t> End of Year Financial report, 990 submission copy and annual review form due to state office 12/1 (MO if KS should have already done this last month)</a:t>
            </a:r>
          </a:p>
          <a:p>
            <a:pPr>
              <a:buFont typeface="Wingdings" charset="2"/>
              <a:buChar char="q"/>
            </a:pPr>
            <a:r>
              <a:rPr lang="en-US" sz="1700" dirty="0"/>
              <a:t> Upload Reflections entries</a:t>
            </a:r>
          </a:p>
          <a:p>
            <a:pPr>
              <a:buFont typeface="Wingdings" charset="2"/>
              <a:buChar char="q"/>
            </a:pPr>
            <a:r>
              <a:rPr lang="en-US" sz="1700" dirty="0"/>
              <a:t> Share legislative information </a:t>
            </a:r>
          </a:p>
        </p:txBody>
      </p:sp>
    </p:spTree>
    <p:extLst>
      <p:ext uri="{BB962C8B-B14F-4D97-AF65-F5344CB8AC3E}">
        <p14:creationId xmlns:p14="http://schemas.microsoft.com/office/powerpoint/2010/main" val="141969464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January </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Promote membership drive</a:t>
            </a:r>
          </a:p>
          <a:p>
            <a:pPr>
              <a:buFont typeface="Wingdings" charset="2"/>
              <a:buChar char="q"/>
            </a:pPr>
            <a:r>
              <a:rPr lang="en-US" sz="1700" dirty="0"/>
              <a:t> Legislative alert sign up drive</a:t>
            </a:r>
          </a:p>
          <a:p>
            <a:pPr>
              <a:buFont typeface="Wingdings" charset="2"/>
              <a:buChar char="q"/>
            </a:pPr>
            <a:r>
              <a:rPr lang="en-US" sz="1700" dirty="0"/>
              <a:t> Voter registration drive for April election</a:t>
            </a:r>
          </a:p>
          <a:p>
            <a:pPr>
              <a:buFont typeface="Wingdings" charset="2"/>
              <a:buChar char="q"/>
            </a:pPr>
            <a:r>
              <a:rPr lang="en-US" sz="1700" dirty="0"/>
              <a:t> Pass along legislative alerts</a:t>
            </a:r>
          </a:p>
          <a:p>
            <a:pPr>
              <a:buFont typeface="Wingdings" charset="2"/>
              <a:buChar char="q"/>
            </a:pPr>
            <a:r>
              <a:rPr lang="en-US" sz="1700" dirty="0"/>
              <a:t> Committees reports for finished work</a:t>
            </a:r>
          </a:p>
          <a:p>
            <a:pPr>
              <a:buFont typeface="Wingdings" charset="2"/>
              <a:buChar char="q"/>
            </a:pPr>
            <a:r>
              <a:rPr lang="en-US" sz="1700" dirty="0"/>
              <a:t> General membership meeting (if didn't hold one in Nov/Dec)</a:t>
            </a:r>
          </a:p>
          <a:p>
            <a:pPr>
              <a:buFont typeface="Wingdings" charset="2"/>
              <a:buChar char="q"/>
            </a:pPr>
            <a:r>
              <a:rPr lang="en-US" sz="1700" dirty="0"/>
              <a:t> Review awards applications </a:t>
            </a:r>
            <a:r>
              <a:rPr lang="mr-IN" sz="1700" dirty="0"/>
              <a:t>–</a:t>
            </a:r>
            <a:r>
              <a:rPr lang="en-US" sz="1700" dirty="0"/>
              <a:t> adjust if needed</a:t>
            </a:r>
          </a:p>
        </p:txBody>
      </p:sp>
    </p:spTree>
    <p:extLst>
      <p:ext uri="{BB962C8B-B14F-4D97-AF65-F5344CB8AC3E}">
        <p14:creationId xmlns:p14="http://schemas.microsoft.com/office/powerpoint/2010/main" val="38423213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February</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Send in dues</a:t>
            </a:r>
          </a:p>
          <a:p>
            <a:pPr>
              <a:buFont typeface="Wingdings" charset="2"/>
              <a:buChar char="q"/>
            </a:pPr>
            <a:r>
              <a:rPr lang="en-US" sz="1700" dirty="0"/>
              <a:t> Send in convention registrations</a:t>
            </a:r>
          </a:p>
          <a:p>
            <a:pPr>
              <a:buFont typeface="Wingdings" charset="2"/>
              <a:buChar char="q"/>
            </a:pPr>
            <a:r>
              <a:rPr lang="en-US" sz="1700" dirty="0"/>
              <a:t> Check on nominating committee</a:t>
            </a:r>
          </a:p>
          <a:p>
            <a:pPr>
              <a:buFont typeface="Wingdings" charset="2"/>
              <a:buChar char="q"/>
            </a:pPr>
            <a:r>
              <a:rPr lang="en-US" sz="1700" dirty="0"/>
              <a:t> Hold a Founder’s Day event</a:t>
            </a:r>
          </a:p>
          <a:p>
            <a:pPr>
              <a:buFont typeface="Wingdings" charset="2"/>
              <a:buChar char="q"/>
            </a:pPr>
            <a:r>
              <a:rPr lang="en-US" sz="1700" dirty="0"/>
              <a:t> Send out Legislative alerts alerts</a:t>
            </a:r>
          </a:p>
          <a:p>
            <a:pPr>
              <a:buFont typeface="Wingdings" charset="2"/>
              <a:buChar char="q"/>
            </a:pPr>
            <a:r>
              <a:rPr lang="en-US" sz="1700" dirty="0"/>
              <a:t> Send out State publications</a:t>
            </a:r>
          </a:p>
          <a:p>
            <a:pPr>
              <a:buFont typeface="Wingdings" charset="2"/>
              <a:buChar char="q"/>
            </a:pPr>
            <a:r>
              <a:rPr lang="en-US" sz="1700" dirty="0"/>
              <a:t> Prepare for March meeting</a:t>
            </a:r>
          </a:p>
          <a:p>
            <a:pPr>
              <a:buFont typeface="Wingdings" charset="2"/>
              <a:buChar char="q"/>
            </a:pPr>
            <a:r>
              <a:rPr lang="en-US" sz="1700" dirty="0"/>
              <a:t> Review guidelines for holding elections</a:t>
            </a:r>
          </a:p>
        </p:txBody>
      </p:sp>
    </p:spTree>
    <p:extLst>
      <p:ext uri="{BB962C8B-B14F-4D97-AF65-F5344CB8AC3E}">
        <p14:creationId xmlns:p14="http://schemas.microsoft.com/office/powerpoint/2010/main" val="650610749"/>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March</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Send in dues </a:t>
            </a:r>
          </a:p>
          <a:p>
            <a:pPr>
              <a:buFont typeface="Wingdings" charset="2"/>
              <a:buChar char="q"/>
            </a:pPr>
            <a:r>
              <a:rPr lang="en-US" sz="1700" dirty="0"/>
              <a:t> Hold a general meeting </a:t>
            </a:r>
            <a:r>
              <a:rPr lang="mr-IN" sz="1700" dirty="0"/>
              <a:t>–</a:t>
            </a:r>
            <a:r>
              <a:rPr lang="en-US" sz="1700" dirty="0"/>
              <a:t> plan an event to bring them in</a:t>
            </a:r>
          </a:p>
          <a:p>
            <a:pPr lvl="1">
              <a:buFont typeface="Wingdings" charset="2"/>
              <a:buChar char="q"/>
            </a:pPr>
            <a:r>
              <a:rPr lang="en-US" sz="1700" dirty="0"/>
              <a:t> ELECTIONS </a:t>
            </a:r>
            <a:r>
              <a:rPr lang="mr-IN" sz="1700" dirty="0"/>
              <a:t>–</a:t>
            </a:r>
            <a:r>
              <a:rPr lang="en-US" sz="1700" dirty="0"/>
              <a:t> send in officers by 3/31 (MO) 9/15 (KS)</a:t>
            </a:r>
          </a:p>
          <a:p>
            <a:pPr lvl="1">
              <a:buFont typeface="Wingdings" charset="2"/>
              <a:buChar char="q"/>
            </a:pPr>
            <a:r>
              <a:rPr lang="en-US" sz="1700" dirty="0"/>
              <a:t> Address any bylaws changes you might need (MO)</a:t>
            </a:r>
          </a:p>
          <a:p>
            <a:pPr>
              <a:buFont typeface="Wingdings" charset="2"/>
              <a:buChar char="q"/>
            </a:pPr>
            <a:r>
              <a:rPr lang="en-US" sz="1700" dirty="0"/>
              <a:t> Send in Convention registrations</a:t>
            </a:r>
          </a:p>
          <a:p>
            <a:pPr>
              <a:buFont typeface="Wingdings" charset="2"/>
              <a:buChar char="q"/>
            </a:pPr>
            <a:r>
              <a:rPr lang="en-US" sz="1700" dirty="0"/>
              <a:t> School board and bond issues </a:t>
            </a:r>
          </a:p>
          <a:p>
            <a:pPr>
              <a:buFont typeface="Wingdings" charset="2"/>
              <a:buChar char="q"/>
            </a:pPr>
            <a:r>
              <a:rPr lang="en-US" sz="1700" dirty="0"/>
              <a:t> Form a budget committee</a:t>
            </a:r>
          </a:p>
          <a:p>
            <a:pPr>
              <a:buFont typeface="Wingdings" charset="2"/>
              <a:buChar char="q"/>
            </a:pPr>
            <a:endParaRPr lang="en-US" sz="1700" dirty="0"/>
          </a:p>
        </p:txBody>
      </p:sp>
    </p:spTree>
    <p:extLst>
      <p:ext uri="{BB962C8B-B14F-4D97-AF65-F5344CB8AC3E}">
        <p14:creationId xmlns:p14="http://schemas.microsoft.com/office/powerpoint/2010/main" val="213699805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112"/>
            <a:ext cx="2569467" cy="1143294"/>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dirty="0"/>
              <a:t>April/May</a:t>
            </a:r>
            <a:endParaRPr lang="en-US"/>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a:t> Send in any dues</a:t>
            </a:r>
          </a:p>
          <a:p>
            <a:pPr>
              <a:buFont typeface="Wingdings" charset="2"/>
              <a:buChar char="q"/>
            </a:pPr>
            <a:r>
              <a:rPr lang="en-US" sz="1700"/>
              <a:t> Attend state convention</a:t>
            </a:r>
          </a:p>
          <a:p>
            <a:pPr>
              <a:buFont typeface="Wingdings" charset="2"/>
              <a:buChar char="q"/>
            </a:pPr>
            <a:r>
              <a:rPr lang="en-US" sz="1700"/>
              <a:t> Have committee’s turn in final reports and procedure books</a:t>
            </a:r>
          </a:p>
          <a:p>
            <a:pPr>
              <a:buFont typeface="Wingdings" charset="2"/>
              <a:buChar char="q"/>
            </a:pPr>
            <a:r>
              <a:rPr lang="en-US" sz="1700"/>
              <a:t> Executive board review committee reports and select financial review committee</a:t>
            </a:r>
          </a:p>
          <a:p>
            <a:pPr>
              <a:buFont typeface="Wingdings" charset="2"/>
              <a:buChar char="q"/>
            </a:pPr>
            <a:r>
              <a:rPr lang="en-US" sz="1700"/>
              <a:t> Hold a general meeting </a:t>
            </a:r>
            <a:r>
              <a:rPr lang="mr-IN" sz="1700"/>
              <a:t>–</a:t>
            </a:r>
            <a:r>
              <a:rPr lang="en-US" sz="1700"/>
              <a:t> plan an event </a:t>
            </a:r>
          </a:p>
          <a:p>
            <a:pPr lvl="1">
              <a:buFont typeface="Wingdings" charset="2"/>
              <a:buChar char="q"/>
            </a:pPr>
            <a:r>
              <a:rPr lang="en-US" sz="1700"/>
              <a:t> Pass budget for next year</a:t>
            </a:r>
          </a:p>
          <a:p>
            <a:pPr lvl="1">
              <a:buFont typeface="Wingdings" charset="2"/>
              <a:buChar char="q"/>
            </a:pPr>
            <a:r>
              <a:rPr lang="en-US" sz="1700"/>
              <a:t> Report on convention</a:t>
            </a:r>
          </a:p>
          <a:p>
            <a:pPr lvl="1">
              <a:buFont typeface="Wingdings" charset="2"/>
              <a:buChar char="q"/>
            </a:pPr>
            <a:r>
              <a:rPr lang="en-US" sz="1700"/>
              <a:t> Officer induction</a:t>
            </a:r>
          </a:p>
          <a:p>
            <a:pPr lvl="1">
              <a:buFont typeface="Wingdings" charset="2"/>
              <a:buChar char="q"/>
            </a:pPr>
            <a:r>
              <a:rPr lang="en-US" sz="1700"/>
              <a:t> Report on accomplishments from the year</a:t>
            </a:r>
          </a:p>
          <a:p>
            <a:pPr>
              <a:buFont typeface="Wingdings" charset="2"/>
              <a:buChar char="q"/>
            </a:pPr>
            <a:r>
              <a:rPr lang="en-US" sz="1700"/>
              <a:t> Send out a survey</a:t>
            </a:r>
          </a:p>
          <a:p>
            <a:pPr>
              <a:buFont typeface="Wingdings" charset="2"/>
              <a:buChar char="q"/>
            </a:pPr>
            <a:endParaRPr lang="en-US" sz="1700"/>
          </a:p>
        </p:txBody>
      </p:sp>
    </p:spTree>
    <p:extLst>
      <p:ext uri="{BB962C8B-B14F-4D97-AF65-F5344CB8AC3E}">
        <p14:creationId xmlns:p14="http://schemas.microsoft.com/office/powerpoint/2010/main" val="192156228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0">
            <a:extLst>
              <a:ext uri="{FF2B5EF4-FFF2-40B4-BE49-F238E27FC236}">
                <a16:creationId xmlns:a16="http://schemas.microsoft.com/office/drawing/2014/main"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4A6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3"/>
          <a:srcRect l="20419" r="22227" b="-1"/>
          <a:stretch/>
        </p:blipFill>
        <p:spPr>
          <a:xfrm>
            <a:off x="245660" y="321733"/>
            <a:ext cx="5293729" cy="4107392"/>
          </a:xfrm>
          <a:prstGeom prst="rect">
            <a:avLst/>
          </a:prstGeom>
        </p:spPr>
      </p:pic>
      <p:sp>
        <p:nvSpPr>
          <p:cNvPr id="2" name="Title 1"/>
          <p:cNvSpPr>
            <a:spLocks noGrp="1"/>
          </p:cNvSpPr>
          <p:nvPr>
            <p:ph type="title"/>
          </p:nvPr>
        </p:nvSpPr>
        <p:spPr>
          <a:xfrm>
            <a:off x="393192" y="4767072"/>
            <a:ext cx="4945641" cy="1625210"/>
          </a:xfrm>
        </p:spPr>
        <p:txBody>
          <a:bodyPr>
            <a:normAutofit/>
          </a:bodyPr>
          <a:lstStyle/>
          <a:p>
            <a:pPr algn="r"/>
            <a:r>
              <a:rPr lang="en-US">
                <a:solidFill>
                  <a:srgbClr val="FFFFFF"/>
                </a:solidFill>
              </a:rPr>
              <a:t>Congratulations You’re President</a:t>
            </a:r>
          </a:p>
        </p:txBody>
      </p:sp>
      <p:sp>
        <p:nvSpPr>
          <p:cNvPr id="3" name="Content Placeholder 2"/>
          <p:cNvSpPr>
            <a:spLocks noGrp="1"/>
          </p:cNvSpPr>
          <p:nvPr>
            <p:ph idx="1"/>
          </p:nvPr>
        </p:nvSpPr>
        <p:spPr>
          <a:xfrm>
            <a:off x="6021989" y="917725"/>
            <a:ext cx="2568554" cy="4852362"/>
          </a:xfrm>
        </p:spPr>
        <p:txBody>
          <a:bodyPr anchor="ctr">
            <a:normAutofit/>
          </a:bodyPr>
          <a:lstStyle/>
          <a:p>
            <a:r>
              <a:rPr lang="en-US" sz="1400">
                <a:solidFill>
                  <a:srgbClr val="FFFFFF"/>
                </a:solidFill>
              </a:rPr>
              <a:t>Get some training!</a:t>
            </a:r>
          </a:p>
          <a:p>
            <a:pPr lvl="1"/>
            <a:r>
              <a:rPr lang="en-US" sz="1400">
                <a:solidFill>
                  <a:srgbClr val="FFFFFF"/>
                </a:solidFill>
              </a:rPr>
              <a:t>Convention</a:t>
            </a:r>
          </a:p>
          <a:p>
            <a:pPr lvl="1"/>
            <a:r>
              <a:rPr lang="en-US" sz="1400">
                <a:solidFill>
                  <a:srgbClr val="FFFFFF"/>
                </a:solidFill>
              </a:rPr>
              <a:t>E-learnings courses </a:t>
            </a:r>
          </a:p>
          <a:p>
            <a:pPr lvl="2"/>
            <a:r>
              <a:rPr lang="en-US" sz="1400">
                <a:solidFill>
                  <a:srgbClr val="FFFFFF"/>
                </a:solidFill>
              </a:rPr>
              <a:t>Board Basics</a:t>
            </a:r>
          </a:p>
          <a:p>
            <a:pPr lvl="2"/>
            <a:r>
              <a:rPr lang="en-US" sz="1400">
                <a:solidFill>
                  <a:srgbClr val="FFFFFF"/>
                </a:solidFill>
              </a:rPr>
              <a:t>Local unit president</a:t>
            </a:r>
          </a:p>
          <a:p>
            <a:pPr lvl="2"/>
            <a:r>
              <a:rPr lang="en-US" sz="1400">
                <a:solidFill>
                  <a:srgbClr val="FFFFFF"/>
                </a:solidFill>
              </a:rPr>
              <a:t>Local unit secretary</a:t>
            </a:r>
          </a:p>
          <a:p>
            <a:pPr lvl="2"/>
            <a:r>
              <a:rPr lang="en-US" sz="1400">
                <a:solidFill>
                  <a:srgbClr val="FFFFFF"/>
                </a:solidFill>
              </a:rPr>
              <a:t>Local unit treasurers</a:t>
            </a:r>
          </a:p>
          <a:p>
            <a:pPr lvl="2"/>
            <a:r>
              <a:rPr lang="en-US" sz="1400">
                <a:solidFill>
                  <a:srgbClr val="FFFFFF"/>
                </a:solidFill>
              </a:rPr>
              <a:t>Parliamentary Procedure</a:t>
            </a:r>
          </a:p>
          <a:p>
            <a:pPr lvl="2"/>
            <a:r>
              <a:rPr lang="en-US" sz="1400">
                <a:solidFill>
                  <a:srgbClr val="FFFFFF"/>
                </a:solidFill>
              </a:rPr>
              <a:t>Preventing Theft in your PTA</a:t>
            </a:r>
          </a:p>
          <a:p>
            <a:pPr lvl="2"/>
            <a:r>
              <a:rPr lang="en-US" sz="1400">
                <a:solidFill>
                  <a:srgbClr val="FFFFFF"/>
                </a:solidFill>
              </a:rPr>
              <a:t>Quick guide to budget basics</a:t>
            </a:r>
          </a:p>
          <a:p>
            <a:pPr lvl="2"/>
            <a:r>
              <a:rPr lang="en-US" sz="1400">
                <a:solidFill>
                  <a:srgbClr val="FFFFFF"/>
                </a:solidFill>
              </a:rPr>
              <a:t>Quick guide to 501</a:t>
            </a:r>
            <a:r>
              <a:rPr lang="de-DE" sz="1400">
                <a:solidFill>
                  <a:srgbClr val="FFFFFF"/>
                </a:solidFill>
              </a:rPr>
              <a:t>(c)(3) Basics</a:t>
            </a:r>
          </a:p>
          <a:p>
            <a:pPr marL="548640" lvl="2" indent="0">
              <a:buNone/>
            </a:pPr>
            <a:endParaRPr lang="en-US" sz="1400">
              <a:solidFill>
                <a:srgbClr val="FFFFFF"/>
              </a:solidFill>
            </a:endParaRPr>
          </a:p>
          <a:p>
            <a:pPr marL="274320" lvl="1" indent="0">
              <a:buNone/>
            </a:pPr>
            <a:r>
              <a:rPr lang="en-US" sz="1400">
                <a:solidFill>
                  <a:srgbClr val="FFFFFF"/>
                </a:solidFill>
              </a:rPr>
              <a:t>New or returning presidents </a:t>
            </a:r>
          </a:p>
        </p:txBody>
      </p:sp>
    </p:spTree>
    <p:extLst>
      <p:ext uri="{BB962C8B-B14F-4D97-AF65-F5344CB8AC3E}">
        <p14:creationId xmlns:p14="http://schemas.microsoft.com/office/powerpoint/2010/main" val="3687712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518115"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a:blip r:embed="rId3"/>
          <a:stretch>
            <a:fillRect/>
          </a:stretch>
        </p:blipFill>
        <p:spPr>
          <a:xfrm>
            <a:off x="273180" y="2011106"/>
            <a:ext cx="3078957" cy="1369994"/>
          </a:xfrm>
          <a:prstGeom prst="rect">
            <a:avLst/>
          </a:prstGeom>
        </p:spPr>
      </p:pic>
      <p:sp>
        <p:nvSpPr>
          <p:cNvPr id="2" name="Title 1"/>
          <p:cNvSpPr>
            <a:spLocks noGrp="1"/>
          </p:cNvSpPr>
          <p:nvPr>
            <p:ph type="title"/>
          </p:nvPr>
        </p:nvSpPr>
        <p:spPr>
          <a:xfrm>
            <a:off x="4990200" y="1396289"/>
            <a:ext cx="3754752" cy="1325563"/>
          </a:xfrm>
        </p:spPr>
        <p:txBody>
          <a:bodyPr>
            <a:normAutofit/>
          </a:bodyPr>
          <a:lstStyle/>
          <a:p>
            <a:r>
              <a:rPr lang="en-US" dirty="0"/>
              <a:t>Last term?</a:t>
            </a:r>
            <a:endParaRPr lang="en-US"/>
          </a:p>
        </p:txBody>
      </p:sp>
      <p:sp>
        <p:nvSpPr>
          <p:cNvPr id="3" name="Content Placeholder 2"/>
          <p:cNvSpPr>
            <a:spLocks noGrp="1"/>
          </p:cNvSpPr>
          <p:nvPr>
            <p:ph idx="1"/>
          </p:nvPr>
        </p:nvSpPr>
        <p:spPr>
          <a:xfrm>
            <a:off x="4993533" y="2871982"/>
            <a:ext cx="3754752" cy="3181684"/>
          </a:xfrm>
        </p:spPr>
        <p:txBody>
          <a:bodyPr anchor="t">
            <a:normAutofit/>
          </a:bodyPr>
          <a:lstStyle/>
          <a:p>
            <a:pPr>
              <a:buFont typeface="Wingdings" charset="2"/>
              <a:buChar char="q"/>
            </a:pPr>
            <a:r>
              <a:rPr lang="en-US" sz="1600"/>
              <a:t> Meet with incoming president</a:t>
            </a:r>
          </a:p>
          <a:p>
            <a:pPr>
              <a:buFont typeface="Wingdings" charset="2"/>
              <a:buChar char="q"/>
            </a:pPr>
            <a:r>
              <a:rPr lang="en-US" sz="1600"/>
              <a:t> Pass along records, procedures books, passwords, emails, online presence. </a:t>
            </a:r>
          </a:p>
          <a:p>
            <a:pPr>
              <a:buFont typeface="Wingdings" charset="2"/>
              <a:buChar char="q"/>
            </a:pPr>
            <a:endParaRPr lang="en-US" sz="1600"/>
          </a:p>
          <a:p>
            <a:pPr>
              <a:buFont typeface="Wingdings" charset="2"/>
              <a:buChar char="q"/>
            </a:pPr>
            <a:endParaRPr lang="en-US" sz="1600"/>
          </a:p>
          <a:p>
            <a:pPr marL="0" indent="0">
              <a:buNone/>
            </a:pPr>
            <a:r>
              <a:rPr lang="en-US" sz="1600"/>
              <a:t>Give yourself a HUGE pat on the back!!!</a:t>
            </a:r>
          </a:p>
        </p:txBody>
      </p:sp>
    </p:spTree>
    <p:extLst>
      <p:ext uri="{BB962C8B-B14F-4D97-AF65-F5344CB8AC3E}">
        <p14:creationId xmlns:p14="http://schemas.microsoft.com/office/powerpoint/2010/main" val="2025142561"/>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45B59B-615E-4718-A150-42DE5D03E1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6CF29CD-38B8-4924-BA11-6D60517487E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9144000" cy="261518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895014" y="643464"/>
            <a:ext cx="7361748" cy="3275978"/>
          </a:xfrm>
          <a:prstGeom prst="rect">
            <a:avLst/>
          </a:prstGeom>
        </p:spPr>
      </p:pic>
      <p:sp>
        <p:nvSpPr>
          <p:cNvPr id="2" name="Title 1"/>
          <p:cNvSpPr>
            <a:spLocks noGrp="1"/>
          </p:cNvSpPr>
          <p:nvPr>
            <p:ph type="ctrTitle"/>
          </p:nvPr>
        </p:nvSpPr>
        <p:spPr>
          <a:xfrm>
            <a:off x="530258" y="4502330"/>
            <a:ext cx="8074057" cy="1207269"/>
          </a:xfrm>
        </p:spPr>
        <p:txBody>
          <a:bodyPr>
            <a:normAutofit/>
          </a:bodyPr>
          <a:lstStyle/>
          <a:p>
            <a:r>
              <a:rPr lang="en-US" sz="2500">
                <a:solidFill>
                  <a:srgbClr val="FFFFFF"/>
                </a:solidFill>
              </a:rPr>
              <a:t>Dorothy Gardner - Missouri PTA President</a:t>
            </a:r>
            <a:br>
              <a:rPr lang="en-US" sz="2500">
                <a:solidFill>
                  <a:srgbClr val="FFFFFF"/>
                </a:solidFill>
              </a:rPr>
            </a:br>
            <a:br>
              <a:rPr lang="en-US" sz="2500" dirty="0">
                <a:solidFill>
                  <a:srgbClr val="FFFFFF"/>
                </a:solidFill>
              </a:rPr>
            </a:br>
            <a:r>
              <a:rPr lang="en-US" sz="2500" dirty="0">
                <a:solidFill>
                  <a:srgbClr val="FFFFFF"/>
                </a:solidFill>
              </a:rPr>
              <a:t>Monica Crowe – Kansas PTA President</a:t>
            </a:r>
          </a:p>
        </p:txBody>
      </p:sp>
      <p:sp>
        <p:nvSpPr>
          <p:cNvPr id="3" name="Subtitle 2"/>
          <p:cNvSpPr>
            <a:spLocks noGrp="1"/>
          </p:cNvSpPr>
          <p:nvPr>
            <p:ph type="subTitle" idx="1"/>
          </p:nvPr>
        </p:nvSpPr>
        <p:spPr>
          <a:xfrm>
            <a:off x="1032234" y="5665510"/>
            <a:ext cx="7070105" cy="719122"/>
          </a:xfrm>
        </p:spPr>
        <p:txBody>
          <a:bodyPr>
            <a:normAutofit/>
          </a:bodyPr>
          <a:lstStyle/>
          <a:p>
            <a:r>
              <a:rPr lang="en-US">
                <a:solidFill>
                  <a:srgbClr val="E7E6E6"/>
                </a:solidFill>
              </a:rPr>
              <a:t>President II: Tips and tricks throughout the year</a:t>
            </a:r>
          </a:p>
        </p:txBody>
      </p:sp>
    </p:spTree>
    <p:extLst>
      <p:ext uri="{BB962C8B-B14F-4D97-AF65-F5344CB8AC3E}">
        <p14:creationId xmlns:p14="http://schemas.microsoft.com/office/powerpoint/2010/main" val="155683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F60FCA6E-0894-46CD-BD49-5955A51E00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966" y="5346696"/>
            <a:ext cx="4020034"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E78C6E4B-A1F1-4B6C-97EC-BE997495D6A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5509953"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pic>
        <p:nvPicPr>
          <p:cNvPr id="4" name="Picture 3"/>
          <p:cNvPicPr>
            <a:picLocks noChangeAspect="1"/>
          </p:cNvPicPr>
          <p:nvPr/>
        </p:nvPicPr>
        <p:blipFill rotWithShape="1">
          <a:blip r:embed="rId3"/>
          <a:srcRect l="20419" r="22227" b="-1"/>
          <a:stretch/>
        </p:blipFill>
        <p:spPr>
          <a:xfrm>
            <a:off x="712590" y="1231127"/>
            <a:ext cx="4455801" cy="3457213"/>
          </a:xfrm>
          <a:prstGeom prst="rect">
            <a:avLst/>
          </a:prstGeom>
        </p:spPr>
      </p:pic>
      <p:sp>
        <p:nvSpPr>
          <p:cNvPr id="2" name="Title 1"/>
          <p:cNvSpPr>
            <a:spLocks noGrp="1"/>
          </p:cNvSpPr>
          <p:nvPr>
            <p:ph type="title"/>
          </p:nvPr>
        </p:nvSpPr>
        <p:spPr>
          <a:xfrm>
            <a:off x="712590" y="5529884"/>
            <a:ext cx="4270338" cy="1096331"/>
          </a:xfrm>
        </p:spPr>
        <p:txBody>
          <a:bodyPr>
            <a:normAutofit/>
          </a:bodyPr>
          <a:lstStyle/>
          <a:p>
            <a:br>
              <a:rPr lang="en-US" sz="3500">
                <a:solidFill>
                  <a:srgbClr val="303030"/>
                </a:solidFill>
              </a:rPr>
            </a:br>
            <a:r>
              <a:rPr lang="en-US" sz="3500">
                <a:solidFill>
                  <a:srgbClr val="303030"/>
                </a:solidFill>
              </a:rPr>
              <a:t>Know Your Bylaws</a:t>
            </a:r>
          </a:p>
        </p:txBody>
      </p:sp>
      <p:sp>
        <p:nvSpPr>
          <p:cNvPr id="3" name="Content Placeholder 2"/>
          <p:cNvSpPr>
            <a:spLocks noGrp="1"/>
          </p:cNvSpPr>
          <p:nvPr>
            <p:ph idx="1"/>
          </p:nvPr>
        </p:nvSpPr>
        <p:spPr>
          <a:xfrm>
            <a:off x="5650991" y="965199"/>
            <a:ext cx="3006076" cy="4020458"/>
          </a:xfrm>
        </p:spPr>
        <p:txBody>
          <a:bodyPr anchor="ctr">
            <a:normAutofit/>
          </a:bodyPr>
          <a:lstStyle/>
          <a:p>
            <a:r>
              <a:rPr lang="en-US" sz="1700"/>
              <a:t>Who makes up the Executive Board</a:t>
            </a:r>
          </a:p>
          <a:p>
            <a:r>
              <a:rPr lang="en-US" sz="1700"/>
              <a:t>When and how often meetings take place</a:t>
            </a:r>
          </a:p>
          <a:p>
            <a:r>
              <a:rPr lang="en-US" sz="1700"/>
              <a:t>Specifics for money handling procedures</a:t>
            </a:r>
          </a:p>
          <a:p>
            <a:r>
              <a:rPr lang="en-US" sz="1700"/>
              <a:t>Quorum for both Executive board and General Meeting</a:t>
            </a:r>
          </a:p>
          <a:p>
            <a:r>
              <a:rPr lang="en-US" sz="1700"/>
              <a:t>Length of terms</a:t>
            </a:r>
          </a:p>
          <a:p>
            <a:r>
              <a:rPr lang="en-US" sz="1700"/>
              <a:t>How to handle resignations or removals </a:t>
            </a:r>
          </a:p>
          <a:p>
            <a:r>
              <a:rPr lang="en-US" sz="1700"/>
              <a:t>Nominating committee</a:t>
            </a:r>
          </a:p>
          <a:p>
            <a:r>
              <a:rPr lang="en-US" sz="1700"/>
              <a:t>Giving notice requirements</a:t>
            </a:r>
          </a:p>
        </p:txBody>
      </p:sp>
    </p:spTree>
    <p:extLst>
      <p:ext uri="{BB962C8B-B14F-4D97-AF65-F5344CB8AC3E}">
        <p14:creationId xmlns:p14="http://schemas.microsoft.com/office/powerpoint/2010/main" val="33370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F60FCA6E-0894-46CD-BD49-5955A51E00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966" y="5346696"/>
            <a:ext cx="4020034"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E78C6E4B-A1F1-4B6C-97EC-BE997495D6A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5509953"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pic>
        <p:nvPicPr>
          <p:cNvPr id="4" name="Picture 3"/>
          <p:cNvPicPr>
            <a:picLocks noChangeAspect="1"/>
          </p:cNvPicPr>
          <p:nvPr/>
        </p:nvPicPr>
        <p:blipFill rotWithShape="1">
          <a:blip r:embed="rId3"/>
          <a:srcRect l="19429" r="21238"/>
          <a:stretch/>
        </p:blipFill>
        <p:spPr>
          <a:xfrm>
            <a:off x="712590" y="1288799"/>
            <a:ext cx="4455801" cy="3341869"/>
          </a:xfrm>
          <a:prstGeom prst="rect">
            <a:avLst/>
          </a:prstGeom>
        </p:spPr>
      </p:pic>
      <p:sp>
        <p:nvSpPr>
          <p:cNvPr id="2" name="Title 1"/>
          <p:cNvSpPr>
            <a:spLocks noGrp="1"/>
          </p:cNvSpPr>
          <p:nvPr>
            <p:ph type="title"/>
          </p:nvPr>
        </p:nvSpPr>
        <p:spPr>
          <a:xfrm>
            <a:off x="712590" y="5529884"/>
            <a:ext cx="4270338" cy="1096331"/>
          </a:xfrm>
        </p:spPr>
        <p:txBody>
          <a:bodyPr>
            <a:normAutofit/>
          </a:bodyPr>
          <a:lstStyle/>
          <a:p>
            <a:r>
              <a:rPr lang="en-US" sz="3500">
                <a:solidFill>
                  <a:srgbClr val="303030"/>
                </a:solidFill>
              </a:rPr>
              <a:t>Know your Role</a:t>
            </a:r>
          </a:p>
        </p:txBody>
      </p:sp>
      <p:sp>
        <p:nvSpPr>
          <p:cNvPr id="3" name="Content Placeholder 2"/>
          <p:cNvSpPr>
            <a:spLocks noGrp="1"/>
          </p:cNvSpPr>
          <p:nvPr>
            <p:ph idx="1"/>
          </p:nvPr>
        </p:nvSpPr>
        <p:spPr>
          <a:xfrm>
            <a:off x="5650991" y="965199"/>
            <a:ext cx="3006076" cy="4020458"/>
          </a:xfrm>
        </p:spPr>
        <p:txBody>
          <a:bodyPr anchor="ctr">
            <a:normAutofit/>
          </a:bodyPr>
          <a:lstStyle/>
          <a:p>
            <a:r>
              <a:rPr lang="en-US" sz="1700"/>
              <a:t>Presides over meetings</a:t>
            </a:r>
          </a:p>
          <a:p>
            <a:r>
              <a:rPr lang="en-US" sz="1700"/>
              <a:t>Represents the PTA </a:t>
            </a:r>
          </a:p>
          <a:p>
            <a:r>
              <a:rPr lang="en-US" sz="1700"/>
              <a:t>Ex-Officio on all committees EXCEPT nominating committee</a:t>
            </a:r>
          </a:p>
          <a:p>
            <a:endParaRPr lang="en-US" sz="1700"/>
          </a:p>
          <a:p>
            <a:pPr marL="0" indent="0">
              <a:buNone/>
            </a:pPr>
            <a:r>
              <a:rPr lang="en-US" sz="1700"/>
              <a:t>Co-officers are not recognized under Missouri Law and it is not recognized under Roberts Rules of Order. </a:t>
            </a:r>
          </a:p>
        </p:txBody>
      </p:sp>
    </p:spTree>
    <p:extLst>
      <p:ext uri="{BB962C8B-B14F-4D97-AF65-F5344CB8AC3E}">
        <p14:creationId xmlns:p14="http://schemas.microsoft.com/office/powerpoint/2010/main" val="24604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4A6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3"/>
          <a:srcRect l="20419" r="22227" b="-1"/>
          <a:stretch/>
        </p:blipFill>
        <p:spPr>
          <a:xfrm>
            <a:off x="245660" y="321733"/>
            <a:ext cx="5293729" cy="4107392"/>
          </a:xfrm>
          <a:prstGeom prst="rect">
            <a:avLst/>
          </a:prstGeom>
        </p:spPr>
      </p:pic>
      <p:sp>
        <p:nvSpPr>
          <p:cNvPr id="2" name="Title 1"/>
          <p:cNvSpPr>
            <a:spLocks noGrp="1"/>
          </p:cNvSpPr>
          <p:nvPr>
            <p:ph type="title"/>
          </p:nvPr>
        </p:nvSpPr>
        <p:spPr>
          <a:xfrm>
            <a:off x="393192" y="4767072"/>
            <a:ext cx="4945641" cy="1625210"/>
          </a:xfrm>
        </p:spPr>
        <p:txBody>
          <a:bodyPr>
            <a:normAutofit/>
          </a:bodyPr>
          <a:lstStyle/>
          <a:p>
            <a:pPr algn="r"/>
            <a:r>
              <a:rPr lang="en-US">
                <a:solidFill>
                  <a:srgbClr val="FFFFFF"/>
                </a:solidFill>
              </a:rPr>
              <a:t>Calendar </a:t>
            </a:r>
            <a:r>
              <a:rPr lang="mr-IN">
                <a:solidFill>
                  <a:srgbClr val="FFFFFF"/>
                </a:solidFill>
              </a:rPr>
              <a:t>–</a:t>
            </a:r>
            <a:r>
              <a:rPr lang="en-US">
                <a:solidFill>
                  <a:srgbClr val="FFFFFF"/>
                </a:solidFill>
              </a:rPr>
              <a:t> start planning early</a:t>
            </a:r>
          </a:p>
        </p:txBody>
      </p:sp>
      <p:sp>
        <p:nvSpPr>
          <p:cNvPr id="3" name="Content Placeholder 2"/>
          <p:cNvSpPr>
            <a:spLocks noGrp="1"/>
          </p:cNvSpPr>
          <p:nvPr>
            <p:ph idx="1"/>
          </p:nvPr>
        </p:nvSpPr>
        <p:spPr>
          <a:xfrm>
            <a:off x="6021989" y="917725"/>
            <a:ext cx="2568554" cy="4852362"/>
          </a:xfrm>
        </p:spPr>
        <p:txBody>
          <a:bodyPr anchor="ctr">
            <a:normAutofit/>
          </a:bodyPr>
          <a:lstStyle/>
          <a:p>
            <a:pPr marL="0" indent="0">
              <a:buNone/>
            </a:pPr>
            <a:r>
              <a:rPr lang="en-US" sz="1400">
                <a:solidFill>
                  <a:srgbClr val="FFFFFF"/>
                </a:solidFill>
              </a:rPr>
              <a:t>Before the end of the school year</a:t>
            </a:r>
          </a:p>
          <a:p>
            <a:r>
              <a:rPr lang="en-US" sz="1400">
                <a:solidFill>
                  <a:srgbClr val="FFFFFF"/>
                </a:solidFill>
              </a:rPr>
              <a:t>Meet with outgoing president</a:t>
            </a:r>
          </a:p>
          <a:p>
            <a:r>
              <a:rPr lang="en-US" sz="1400">
                <a:solidFill>
                  <a:srgbClr val="FFFFFF"/>
                </a:solidFill>
              </a:rPr>
              <a:t>Meet with incoming executive committee</a:t>
            </a:r>
          </a:p>
          <a:p>
            <a:r>
              <a:rPr lang="en-US" sz="1400">
                <a:solidFill>
                  <a:srgbClr val="FFFFFF"/>
                </a:solidFill>
              </a:rPr>
              <a:t>Develop basic goals for the year </a:t>
            </a:r>
          </a:p>
          <a:p>
            <a:r>
              <a:rPr lang="en-US" sz="1400">
                <a:solidFill>
                  <a:srgbClr val="FFFFFF"/>
                </a:solidFill>
              </a:rPr>
              <a:t>Use Awards as a guide</a:t>
            </a:r>
          </a:p>
          <a:p>
            <a:r>
              <a:rPr lang="en-US" sz="1400">
                <a:solidFill>
                  <a:srgbClr val="FFFFFF"/>
                </a:solidFill>
              </a:rPr>
              <a:t>Meet with principal</a:t>
            </a:r>
          </a:p>
          <a:p>
            <a:endParaRPr lang="en-US" sz="1400">
              <a:solidFill>
                <a:srgbClr val="FFFFFF"/>
              </a:solidFill>
            </a:endParaRPr>
          </a:p>
          <a:p>
            <a:endParaRPr lang="en-US" sz="1400">
              <a:solidFill>
                <a:srgbClr val="FFFFFF"/>
              </a:solidFill>
            </a:endParaRPr>
          </a:p>
          <a:p>
            <a:pPr marL="0" indent="0">
              <a:buNone/>
            </a:pPr>
            <a:r>
              <a:rPr lang="en-US" sz="1400">
                <a:solidFill>
                  <a:srgbClr val="FFFFFF"/>
                </a:solidFill>
              </a:rPr>
              <a:t>Be mindful of community norms or social events that may</a:t>
            </a:r>
          </a:p>
          <a:p>
            <a:pPr marL="0" indent="0">
              <a:buNone/>
            </a:pPr>
            <a:r>
              <a:rPr lang="en-US" sz="1400">
                <a:solidFill>
                  <a:srgbClr val="FFFFFF"/>
                </a:solidFill>
              </a:rPr>
              <a:t>have an effect on your calendar.</a:t>
            </a:r>
          </a:p>
          <a:p>
            <a:pPr marL="0" indent="0">
              <a:buNone/>
            </a:pPr>
            <a:endParaRPr lang="en-US" sz="1400">
              <a:solidFill>
                <a:srgbClr val="FFFFFF"/>
              </a:solidFill>
            </a:endParaRPr>
          </a:p>
          <a:p>
            <a:pPr marL="0" indent="0">
              <a:buNone/>
            </a:pPr>
            <a:r>
              <a:rPr lang="en-US" sz="1400">
                <a:solidFill>
                  <a:srgbClr val="FFFFFF"/>
                </a:solidFill>
              </a:rPr>
              <a:t>Plan with sustainability in mind!</a:t>
            </a:r>
          </a:p>
        </p:txBody>
      </p:sp>
    </p:spTree>
    <p:extLst>
      <p:ext uri="{BB962C8B-B14F-4D97-AF65-F5344CB8AC3E}">
        <p14:creationId xmlns:p14="http://schemas.microsoft.com/office/powerpoint/2010/main" val="101034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4A6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2358913"/>
            <a:ext cx="1605129" cy="2140172"/>
          </a:xfrm>
          <a:prstGeom prst="ellipse">
            <a:avLst/>
          </a:prstGeom>
          <a:solidFill>
            <a:srgbClr val="FFFFFF"/>
          </a:solidFill>
          <a:ln>
            <a:solidFill>
              <a:srgbClr val="4D84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6940831" y="3185039"/>
            <a:ext cx="1096566" cy="487921"/>
          </a:xfrm>
          <a:prstGeom prst="rect">
            <a:avLst/>
          </a:prstGeom>
        </p:spPr>
      </p:pic>
      <p:sp>
        <p:nvSpPr>
          <p:cNvPr id="2" name="Title 1"/>
          <p:cNvSpPr>
            <a:spLocks noGrp="1"/>
          </p:cNvSpPr>
          <p:nvPr>
            <p:ph type="title"/>
          </p:nvPr>
        </p:nvSpPr>
        <p:spPr>
          <a:xfrm>
            <a:off x="852321" y="627564"/>
            <a:ext cx="5605629" cy="1325563"/>
          </a:xfrm>
        </p:spPr>
        <p:txBody>
          <a:bodyPr>
            <a:normAutofit/>
          </a:bodyPr>
          <a:lstStyle/>
          <a:p>
            <a:r>
              <a:rPr lang="en-US" dirty="0"/>
              <a:t>Communications </a:t>
            </a:r>
            <a:r>
              <a:rPr lang="mr-IN" dirty="0"/>
              <a:t>–</a:t>
            </a:r>
            <a:r>
              <a:rPr lang="en-US" dirty="0"/>
              <a:t> Executive Board</a:t>
            </a:r>
          </a:p>
        </p:txBody>
      </p:sp>
      <p:sp>
        <p:nvSpPr>
          <p:cNvPr id="3" name="Content Placeholder 2"/>
          <p:cNvSpPr>
            <a:spLocks noGrp="1"/>
          </p:cNvSpPr>
          <p:nvPr>
            <p:ph idx="1"/>
          </p:nvPr>
        </p:nvSpPr>
        <p:spPr>
          <a:xfrm>
            <a:off x="852321" y="2278173"/>
            <a:ext cx="4850901" cy="3450613"/>
          </a:xfrm>
        </p:spPr>
        <p:txBody>
          <a:bodyPr anchor="ctr">
            <a:normAutofit/>
          </a:bodyPr>
          <a:lstStyle/>
          <a:p>
            <a:pPr marL="0" indent="0">
              <a:buNone/>
            </a:pPr>
            <a:r>
              <a:rPr lang="en-US" dirty="0"/>
              <a:t>Decide how you will communicate </a:t>
            </a:r>
          </a:p>
          <a:p>
            <a:r>
              <a:rPr lang="en-US" dirty="0"/>
              <a:t>Consider using email that can be easily passed along</a:t>
            </a:r>
          </a:p>
          <a:p>
            <a:r>
              <a:rPr lang="en-US" dirty="0"/>
              <a:t>Email cc’ing and reply all procedures</a:t>
            </a:r>
          </a:p>
          <a:p>
            <a:r>
              <a:rPr lang="en-US" dirty="0"/>
              <a:t>Online tools for sharing information</a:t>
            </a:r>
          </a:p>
          <a:p>
            <a:r>
              <a:rPr lang="en-US" dirty="0"/>
              <a:t>How committees will interact </a:t>
            </a:r>
            <a:r>
              <a:rPr lang="mr-IN" dirty="0"/>
              <a:t>–</a:t>
            </a:r>
            <a:r>
              <a:rPr lang="en-US" dirty="0"/>
              <a:t> consider electronic means</a:t>
            </a:r>
          </a:p>
          <a:p>
            <a:r>
              <a:rPr lang="en-US" dirty="0"/>
              <a:t>Utilize procedure books </a:t>
            </a:r>
          </a:p>
          <a:p>
            <a:endParaRPr lang="en-US" dirty="0"/>
          </a:p>
        </p:txBody>
      </p:sp>
    </p:spTree>
    <p:extLst>
      <p:ext uri="{BB962C8B-B14F-4D97-AF65-F5344CB8AC3E}">
        <p14:creationId xmlns:p14="http://schemas.microsoft.com/office/powerpoint/2010/main" val="289041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10">
            <a:extLst>
              <a:ext uri="{FF2B5EF4-FFF2-40B4-BE49-F238E27FC236}">
                <a16:creationId xmlns:a16="http://schemas.microsoft.com/office/drawing/2014/main"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4A6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3"/>
          <a:srcRect l="20419" r="22227" b="-1"/>
          <a:stretch/>
        </p:blipFill>
        <p:spPr>
          <a:xfrm>
            <a:off x="245660" y="321733"/>
            <a:ext cx="5293729" cy="4107392"/>
          </a:xfrm>
          <a:prstGeom prst="rect">
            <a:avLst/>
          </a:prstGeom>
        </p:spPr>
      </p:pic>
      <p:sp>
        <p:nvSpPr>
          <p:cNvPr id="2" name="Title 1"/>
          <p:cNvSpPr>
            <a:spLocks noGrp="1"/>
          </p:cNvSpPr>
          <p:nvPr>
            <p:ph type="title"/>
          </p:nvPr>
        </p:nvSpPr>
        <p:spPr>
          <a:xfrm>
            <a:off x="393192" y="4767072"/>
            <a:ext cx="4945641" cy="1625210"/>
          </a:xfrm>
        </p:spPr>
        <p:txBody>
          <a:bodyPr>
            <a:normAutofit/>
          </a:bodyPr>
          <a:lstStyle/>
          <a:p>
            <a:pPr algn="r"/>
            <a:r>
              <a:rPr lang="en-US">
                <a:solidFill>
                  <a:srgbClr val="FFFFFF"/>
                </a:solidFill>
              </a:rPr>
              <a:t>Communication - Membership</a:t>
            </a:r>
          </a:p>
        </p:txBody>
      </p:sp>
      <p:sp>
        <p:nvSpPr>
          <p:cNvPr id="3" name="Content Placeholder 2"/>
          <p:cNvSpPr>
            <a:spLocks noGrp="1"/>
          </p:cNvSpPr>
          <p:nvPr>
            <p:ph idx="1"/>
          </p:nvPr>
        </p:nvSpPr>
        <p:spPr>
          <a:xfrm>
            <a:off x="6021989" y="917725"/>
            <a:ext cx="2568554" cy="4852362"/>
          </a:xfrm>
        </p:spPr>
        <p:txBody>
          <a:bodyPr anchor="ctr">
            <a:normAutofit/>
          </a:bodyPr>
          <a:lstStyle/>
          <a:p>
            <a:r>
              <a:rPr lang="en-US" sz="1700">
                <a:solidFill>
                  <a:srgbClr val="FFFFFF"/>
                </a:solidFill>
              </a:rPr>
              <a:t>Use a designated email </a:t>
            </a:r>
          </a:p>
          <a:p>
            <a:r>
              <a:rPr lang="en-US" sz="1700">
                <a:solidFill>
                  <a:srgbClr val="FFFFFF"/>
                </a:solidFill>
              </a:rPr>
              <a:t>Have a web presences </a:t>
            </a:r>
          </a:p>
          <a:p>
            <a:r>
              <a:rPr lang="en-US" sz="1700">
                <a:solidFill>
                  <a:srgbClr val="FFFFFF"/>
                </a:solidFill>
              </a:rPr>
              <a:t>Consider your social media presence </a:t>
            </a:r>
          </a:p>
          <a:p>
            <a:pPr lvl="1"/>
            <a:r>
              <a:rPr lang="en-US" sz="1700">
                <a:solidFill>
                  <a:srgbClr val="FFFFFF"/>
                </a:solidFill>
              </a:rPr>
              <a:t>Develop clearly defined procedure for posting/authorized users</a:t>
            </a:r>
          </a:p>
          <a:p>
            <a:r>
              <a:rPr lang="en-US" sz="1700">
                <a:solidFill>
                  <a:srgbClr val="FFFFFF"/>
                </a:solidFill>
              </a:rPr>
              <a:t>Newsletters</a:t>
            </a:r>
          </a:p>
          <a:p>
            <a:r>
              <a:rPr lang="en-US" sz="1700">
                <a:solidFill>
                  <a:srgbClr val="FFFFFF"/>
                </a:solidFill>
              </a:rPr>
              <a:t>Texting</a:t>
            </a:r>
          </a:p>
        </p:txBody>
      </p:sp>
    </p:spTree>
    <p:extLst>
      <p:ext uri="{BB962C8B-B14F-4D97-AF65-F5344CB8AC3E}">
        <p14:creationId xmlns:p14="http://schemas.microsoft.com/office/powerpoint/2010/main" val="68793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4A6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2358913"/>
            <a:ext cx="1605129" cy="2140172"/>
          </a:xfrm>
          <a:prstGeom prst="ellipse">
            <a:avLst/>
          </a:prstGeom>
          <a:solidFill>
            <a:srgbClr val="FFFFFF"/>
          </a:solidFill>
          <a:ln>
            <a:solidFill>
              <a:srgbClr val="4D84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6940831" y="3185014"/>
            <a:ext cx="1096566" cy="487971"/>
          </a:xfrm>
          <a:prstGeom prst="rect">
            <a:avLst/>
          </a:prstGeom>
        </p:spPr>
      </p:pic>
      <p:sp>
        <p:nvSpPr>
          <p:cNvPr id="2" name="Title 1"/>
          <p:cNvSpPr>
            <a:spLocks noGrp="1"/>
          </p:cNvSpPr>
          <p:nvPr>
            <p:ph type="title"/>
          </p:nvPr>
        </p:nvSpPr>
        <p:spPr>
          <a:xfrm>
            <a:off x="852321" y="627564"/>
            <a:ext cx="5605629" cy="1325563"/>
          </a:xfrm>
        </p:spPr>
        <p:txBody>
          <a:bodyPr>
            <a:normAutofit/>
          </a:bodyPr>
          <a:lstStyle/>
          <a:p>
            <a:r>
              <a:rPr lang="en-US" dirty="0"/>
              <a:t>Electronic Meetings</a:t>
            </a:r>
          </a:p>
        </p:txBody>
      </p:sp>
      <p:sp>
        <p:nvSpPr>
          <p:cNvPr id="3" name="Content Placeholder 2"/>
          <p:cNvSpPr>
            <a:spLocks noGrp="1"/>
          </p:cNvSpPr>
          <p:nvPr>
            <p:ph idx="1"/>
          </p:nvPr>
        </p:nvSpPr>
        <p:spPr>
          <a:xfrm>
            <a:off x="852321" y="2278173"/>
            <a:ext cx="4850901" cy="3450613"/>
          </a:xfrm>
        </p:spPr>
        <p:txBody>
          <a:bodyPr anchor="ctr">
            <a:normAutofit/>
          </a:bodyPr>
          <a:lstStyle/>
          <a:p>
            <a:pPr marL="0" indent="0">
              <a:buNone/>
            </a:pPr>
            <a:r>
              <a:rPr lang="en-US" sz="1900"/>
              <a:t>Yes you can and no you can’t have electronic meeting</a:t>
            </a:r>
          </a:p>
          <a:p>
            <a:pPr marL="0" indent="0">
              <a:buNone/>
            </a:pPr>
            <a:endParaRPr lang="en-US" sz="1900"/>
          </a:p>
          <a:p>
            <a:pPr marL="0" indent="0">
              <a:buNone/>
            </a:pPr>
            <a:r>
              <a:rPr lang="en-US" sz="1900"/>
              <a:t>The minimum requirement to conduct business via an electronic meeting is that all members can hear and be heard.</a:t>
            </a:r>
          </a:p>
          <a:p>
            <a:pPr marL="0" indent="0">
              <a:buNone/>
            </a:pPr>
            <a:endParaRPr lang="en-US" sz="1900"/>
          </a:p>
          <a:p>
            <a:r>
              <a:rPr lang="en-US" sz="1900"/>
              <a:t>Executive board meetings can meet this standard</a:t>
            </a:r>
          </a:p>
          <a:p>
            <a:r>
              <a:rPr lang="en-US" sz="1900"/>
              <a:t>General meetings do not</a:t>
            </a:r>
          </a:p>
        </p:txBody>
      </p:sp>
    </p:spTree>
    <p:extLst>
      <p:ext uri="{BB962C8B-B14F-4D97-AF65-F5344CB8AC3E}">
        <p14:creationId xmlns:p14="http://schemas.microsoft.com/office/powerpoint/2010/main" val="222678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3"/>
          <a:stretch>
            <a:fillRect/>
          </a:stretch>
        </p:blipFill>
        <p:spPr>
          <a:xfrm>
            <a:off x="360045" y="2857053"/>
            <a:ext cx="2569467" cy="1143412"/>
          </a:xfrm>
          <a:prstGeom prst="rect">
            <a:avLst/>
          </a:prstGeom>
        </p:spPr>
      </p:pic>
      <p:sp>
        <p:nvSpPr>
          <p:cNvPr id="2" name="Title 1"/>
          <p:cNvSpPr>
            <a:spLocks noGrp="1"/>
          </p:cNvSpPr>
          <p:nvPr>
            <p:ph type="title"/>
          </p:nvPr>
        </p:nvSpPr>
        <p:spPr>
          <a:xfrm>
            <a:off x="3288029" y="365125"/>
            <a:ext cx="5373370" cy="1325563"/>
          </a:xfrm>
        </p:spPr>
        <p:txBody>
          <a:bodyPr>
            <a:normAutofit/>
          </a:bodyPr>
          <a:lstStyle/>
          <a:p>
            <a:r>
              <a:rPr lang="en-US"/>
              <a:t>May/June</a:t>
            </a:r>
          </a:p>
        </p:txBody>
      </p:sp>
      <p:sp>
        <p:nvSpPr>
          <p:cNvPr id="3" name="Content Placeholder 2"/>
          <p:cNvSpPr>
            <a:spLocks noGrp="1"/>
          </p:cNvSpPr>
          <p:nvPr>
            <p:ph idx="1"/>
          </p:nvPr>
        </p:nvSpPr>
        <p:spPr>
          <a:xfrm>
            <a:off x="3290636" y="2022601"/>
            <a:ext cx="5370763" cy="4154361"/>
          </a:xfrm>
        </p:spPr>
        <p:txBody>
          <a:bodyPr>
            <a:normAutofit/>
          </a:bodyPr>
          <a:lstStyle/>
          <a:p>
            <a:pPr>
              <a:buFont typeface="Wingdings" charset="2"/>
              <a:buChar char="q"/>
            </a:pPr>
            <a:r>
              <a:rPr lang="en-US" sz="1700" dirty="0"/>
              <a:t> Meet with outgoing president</a:t>
            </a:r>
          </a:p>
          <a:p>
            <a:pPr>
              <a:buFont typeface="Wingdings" charset="2"/>
              <a:buChar char="q"/>
            </a:pPr>
            <a:r>
              <a:rPr lang="en-US" sz="1700" dirty="0"/>
              <a:t> Meet with incoming executive committee</a:t>
            </a:r>
          </a:p>
          <a:p>
            <a:pPr>
              <a:buFont typeface="Wingdings" charset="2"/>
              <a:buChar char="q"/>
            </a:pPr>
            <a:r>
              <a:rPr lang="en-US" sz="1700" dirty="0"/>
              <a:t>Make sure officers are sent to State PTA</a:t>
            </a:r>
          </a:p>
          <a:p>
            <a:pPr>
              <a:buFont typeface="Wingdings" charset="2"/>
              <a:buChar char="q"/>
            </a:pPr>
            <a:r>
              <a:rPr lang="en-US" sz="1700" dirty="0"/>
              <a:t> Make sure an annual review committee is in place</a:t>
            </a:r>
          </a:p>
          <a:p>
            <a:pPr>
              <a:buFont typeface="Wingdings" charset="2"/>
              <a:buChar char="q"/>
            </a:pPr>
            <a:r>
              <a:rPr lang="en-US" sz="1700" dirty="0"/>
              <a:t> Recruit committee volunteers</a:t>
            </a:r>
          </a:p>
          <a:p>
            <a:pPr>
              <a:buFont typeface="Wingdings" charset="2"/>
              <a:buChar char="q"/>
            </a:pPr>
            <a:r>
              <a:rPr lang="en-US" sz="1700" dirty="0"/>
              <a:t> E-learning </a:t>
            </a:r>
            <a:r>
              <a:rPr lang="mr-IN" sz="1700" dirty="0"/>
              <a:t>–</a:t>
            </a:r>
            <a:r>
              <a:rPr lang="en-US" sz="1700" dirty="0"/>
              <a:t> Presidents &amp; Parliamentary</a:t>
            </a:r>
          </a:p>
          <a:p>
            <a:pPr>
              <a:buFont typeface="Wingdings" charset="2"/>
              <a:buChar char="q"/>
            </a:pPr>
            <a:r>
              <a:rPr lang="en-US" sz="1700" dirty="0"/>
              <a:t> See if eligible for awards (check state’s dates)</a:t>
            </a:r>
          </a:p>
          <a:p>
            <a:pPr>
              <a:buFont typeface="Wingdings" charset="2"/>
              <a:buChar char="q"/>
            </a:pPr>
            <a:r>
              <a:rPr lang="en-US" sz="1700" dirty="0"/>
              <a:t> Make sure to follow MOPTA and NPTA social media</a:t>
            </a:r>
          </a:p>
          <a:p>
            <a:pPr>
              <a:buFont typeface="Wingdings" charset="2"/>
              <a:buChar char="q"/>
            </a:pPr>
            <a:endParaRPr lang="en-US" sz="1700" dirty="0"/>
          </a:p>
        </p:txBody>
      </p:sp>
    </p:spTree>
    <p:extLst>
      <p:ext uri="{BB962C8B-B14F-4D97-AF65-F5344CB8AC3E}">
        <p14:creationId xmlns:p14="http://schemas.microsoft.com/office/powerpoint/2010/main" val="129603213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5706</TotalTime>
  <Words>1976</Words>
  <Application>Microsoft Macintosh PowerPoint</Application>
  <PresentationFormat>On-screen Show (4:3)</PresentationFormat>
  <Paragraphs>233</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Mangal</vt:lpstr>
      <vt:lpstr>Wingdings</vt:lpstr>
      <vt:lpstr>Office Theme</vt:lpstr>
      <vt:lpstr>President II</vt:lpstr>
      <vt:lpstr>Congratulations You’re President</vt:lpstr>
      <vt:lpstr> Know Your Bylaws</vt:lpstr>
      <vt:lpstr>Know your Role</vt:lpstr>
      <vt:lpstr>Calendar – start planning early</vt:lpstr>
      <vt:lpstr>Communications – Executive Board</vt:lpstr>
      <vt:lpstr>Communication - Membership</vt:lpstr>
      <vt:lpstr>Electronic Meetings</vt:lpstr>
      <vt:lpstr>May/June</vt:lpstr>
      <vt:lpstr>June/July</vt:lpstr>
      <vt:lpstr>August</vt:lpstr>
      <vt:lpstr>September</vt:lpstr>
      <vt:lpstr>October</vt:lpstr>
      <vt:lpstr>November</vt:lpstr>
      <vt:lpstr>December</vt:lpstr>
      <vt:lpstr>January </vt:lpstr>
      <vt:lpstr>February</vt:lpstr>
      <vt:lpstr>March</vt:lpstr>
      <vt:lpstr>April/May</vt:lpstr>
      <vt:lpstr>Last term?</vt:lpstr>
      <vt:lpstr>Dorothy Gardner - Missouri PTA President  Monica Crowe – Kansas PTA President</vt:lpstr>
    </vt:vector>
  </TitlesOfParts>
  <Company>Drury University</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Battaglia</dc:creator>
  <cp:lastModifiedBy>Dorothy Gardner</cp:lastModifiedBy>
  <cp:revision>24</cp:revision>
  <dcterms:created xsi:type="dcterms:W3CDTF">2016-11-25T21:31:40Z</dcterms:created>
  <dcterms:modified xsi:type="dcterms:W3CDTF">2018-04-24T02:18:07Z</dcterms:modified>
</cp:coreProperties>
</file>