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9" r:id="rId4"/>
    <p:sldId id="258" r:id="rId5"/>
    <p:sldId id="261" r:id="rId6"/>
    <p:sldId id="262" r:id="rId7"/>
    <p:sldId id="263" r:id="rId8"/>
    <p:sldId id="264" r:id="rId9"/>
    <p:sldId id="265" r:id="rId10"/>
    <p:sldId id="266" r:id="rId11"/>
    <p:sldId id="267" r:id="rId12"/>
    <p:sldId id="268" r:id="rId13"/>
    <p:sldId id="270" r:id="rId14"/>
    <p:sldId id="273" r:id="rId15"/>
    <p:sldId id="274"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61"/>
  </p:normalViewPr>
  <p:slideViewPr>
    <p:cSldViewPr snapToGrid="0" snapToObjects="1">
      <p:cViewPr varScale="1">
        <p:scale>
          <a:sx n="91" d="100"/>
          <a:sy n="91" d="100"/>
        </p:scale>
        <p:origin x="216"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DA18A-158C-DE4A-B7AB-B6ECA0BCE7DB}" type="datetimeFigureOut">
              <a:rPr lang="en-US" smtClean="0"/>
              <a:t>4/23/18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F9BBF-4000-644C-8375-60DE72EA16DE}" type="slidenum">
              <a:rPr lang="en-US" smtClean="0"/>
              <a:t>‹#›</a:t>
            </a:fld>
            <a:endParaRPr lang="en-US"/>
          </a:p>
        </p:txBody>
      </p:sp>
    </p:spTree>
    <p:extLst>
      <p:ext uri="{BB962C8B-B14F-4D97-AF65-F5344CB8AC3E}">
        <p14:creationId xmlns:p14="http://schemas.microsoft.com/office/powerpoint/2010/main" val="73332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business must be approved by the Executive Board before action</a:t>
            </a:r>
            <a:r>
              <a:rPr lang="en-US" baseline="0" dirty="0"/>
              <a:t> can take place.  It is board that is charged via parliamentary procedure the responsibility of addressing business between general membership meetings.   </a:t>
            </a:r>
            <a:endParaRPr lang="en-US" dirty="0"/>
          </a:p>
          <a:p>
            <a:endParaRPr lang="en-US" dirty="0"/>
          </a:p>
        </p:txBody>
      </p:sp>
      <p:sp>
        <p:nvSpPr>
          <p:cNvPr id="4" name="Slide Number Placeholder 3"/>
          <p:cNvSpPr>
            <a:spLocks noGrp="1"/>
          </p:cNvSpPr>
          <p:nvPr>
            <p:ph type="sldNum" sz="quarter" idx="10"/>
          </p:nvPr>
        </p:nvSpPr>
        <p:spPr/>
        <p:txBody>
          <a:bodyPr/>
          <a:lstStyle/>
          <a:p>
            <a:fld id="{F05F9BBF-4000-644C-8375-60DE72EA16DE}" type="slidenum">
              <a:rPr lang="en-US" smtClean="0"/>
              <a:t>4</a:t>
            </a:fld>
            <a:endParaRPr lang="en-US"/>
          </a:p>
        </p:txBody>
      </p:sp>
    </p:spTree>
    <p:extLst>
      <p:ext uri="{BB962C8B-B14F-4D97-AF65-F5344CB8AC3E}">
        <p14:creationId xmlns:p14="http://schemas.microsoft.com/office/powerpoint/2010/main" val="94733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Money</a:t>
            </a:r>
            <a:r>
              <a:rPr lang="en-US" baseline="0" dirty="0"/>
              <a:t> can be designated to another nonprofit but that nonprofit must have the same classification as the PTA.  PTA is identified services </a:t>
            </a:r>
            <a:r>
              <a:rPr lang="en-US" baseline="0" dirty="0" err="1"/>
              <a:t>pertaiing</a:t>
            </a:r>
            <a:r>
              <a:rPr lang="en-US" baseline="0" dirty="0"/>
              <a:t> to the education and welfare of children.  Donations can be lateral only. </a:t>
            </a:r>
            <a:endParaRPr lang="en-US" dirty="0"/>
          </a:p>
          <a:p>
            <a:endParaRPr lang="en-US" dirty="0"/>
          </a:p>
        </p:txBody>
      </p:sp>
      <p:sp>
        <p:nvSpPr>
          <p:cNvPr id="4" name="Slide Number Placeholder 3"/>
          <p:cNvSpPr>
            <a:spLocks noGrp="1"/>
          </p:cNvSpPr>
          <p:nvPr>
            <p:ph type="sldNum" sz="quarter" idx="10"/>
          </p:nvPr>
        </p:nvSpPr>
        <p:spPr/>
        <p:txBody>
          <a:bodyPr/>
          <a:lstStyle/>
          <a:p>
            <a:fld id="{F05F9BBF-4000-644C-8375-60DE72EA16DE}" type="slidenum">
              <a:rPr lang="en-US" smtClean="0"/>
              <a:t>7</a:t>
            </a:fld>
            <a:endParaRPr lang="en-US"/>
          </a:p>
        </p:txBody>
      </p:sp>
    </p:spTree>
    <p:extLst>
      <p:ext uri="{BB962C8B-B14F-4D97-AF65-F5344CB8AC3E}">
        <p14:creationId xmlns:p14="http://schemas.microsoft.com/office/powerpoint/2010/main" val="281156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bylaws and</a:t>
            </a:r>
            <a:r>
              <a:rPr lang="en-US" baseline="0" dirty="0"/>
              <a:t> any standing rules or procedure pertaining to the Treasurer’s role.  Make sure you are both clear on the established procedures and map out a plan for how you will work together throughout the year.  </a:t>
            </a:r>
            <a:endParaRPr lang="en-US" dirty="0"/>
          </a:p>
          <a:p>
            <a:endParaRPr lang="en-US" dirty="0"/>
          </a:p>
        </p:txBody>
      </p:sp>
      <p:sp>
        <p:nvSpPr>
          <p:cNvPr id="4" name="Slide Number Placeholder 3"/>
          <p:cNvSpPr>
            <a:spLocks noGrp="1"/>
          </p:cNvSpPr>
          <p:nvPr>
            <p:ph type="sldNum" sz="quarter" idx="10"/>
          </p:nvPr>
        </p:nvSpPr>
        <p:spPr/>
        <p:txBody>
          <a:bodyPr/>
          <a:lstStyle/>
          <a:p>
            <a:fld id="{F05F9BBF-4000-644C-8375-60DE72EA16DE}" type="slidenum">
              <a:rPr lang="en-US" smtClean="0"/>
              <a:t>9</a:t>
            </a:fld>
            <a:endParaRPr lang="en-US"/>
          </a:p>
        </p:txBody>
      </p:sp>
    </p:spTree>
    <p:extLst>
      <p:ext uri="{BB962C8B-B14F-4D97-AF65-F5344CB8AC3E}">
        <p14:creationId xmlns:p14="http://schemas.microsoft.com/office/powerpoint/2010/main" val="99755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a best practice to have the budget approved by the membership for the upcoming year before the end of the current year.  This allows for continual authorized spending.  If you opt to wait until the first membership meeting of the year then once the books close at the end of the fiscal year you are not authorized to spend any of the organizations funds until the next budget is approved.  The budget must be approved by the general membership this is not a business decision that can be simply made by the Executive Board. </a:t>
            </a:r>
            <a:endParaRPr lang="en-US" dirty="0"/>
          </a:p>
          <a:p>
            <a:endParaRPr lang="en-US" dirty="0"/>
          </a:p>
        </p:txBody>
      </p:sp>
      <p:sp>
        <p:nvSpPr>
          <p:cNvPr id="4" name="Slide Number Placeholder 3"/>
          <p:cNvSpPr>
            <a:spLocks noGrp="1"/>
          </p:cNvSpPr>
          <p:nvPr>
            <p:ph type="sldNum" sz="quarter" idx="10"/>
          </p:nvPr>
        </p:nvSpPr>
        <p:spPr/>
        <p:txBody>
          <a:bodyPr/>
          <a:lstStyle/>
          <a:p>
            <a:fld id="{F05F9BBF-4000-644C-8375-60DE72EA16DE}" type="slidenum">
              <a:rPr lang="en-US" smtClean="0"/>
              <a:t>10</a:t>
            </a:fld>
            <a:endParaRPr lang="en-US"/>
          </a:p>
        </p:txBody>
      </p:sp>
    </p:spTree>
    <p:extLst>
      <p:ext uri="{BB962C8B-B14F-4D97-AF65-F5344CB8AC3E}">
        <p14:creationId xmlns:p14="http://schemas.microsoft.com/office/powerpoint/2010/main" val="100650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discuss the use of electronic meetings in Presidents</a:t>
            </a:r>
            <a:r>
              <a:rPr lang="en-US" baseline="0" dirty="0"/>
              <a:t> II</a:t>
            </a:r>
            <a:endParaRPr lang="en-US" dirty="0"/>
          </a:p>
          <a:p>
            <a:endParaRPr lang="en-US" dirty="0"/>
          </a:p>
        </p:txBody>
      </p:sp>
      <p:sp>
        <p:nvSpPr>
          <p:cNvPr id="4" name="Slide Number Placeholder 3"/>
          <p:cNvSpPr>
            <a:spLocks noGrp="1"/>
          </p:cNvSpPr>
          <p:nvPr>
            <p:ph type="sldNum" sz="quarter" idx="10"/>
          </p:nvPr>
        </p:nvSpPr>
        <p:spPr/>
        <p:txBody>
          <a:bodyPr/>
          <a:lstStyle/>
          <a:p>
            <a:fld id="{F05F9BBF-4000-644C-8375-60DE72EA16DE}" type="slidenum">
              <a:rPr lang="en-US" smtClean="0"/>
              <a:t>13</a:t>
            </a:fld>
            <a:endParaRPr lang="en-US"/>
          </a:p>
        </p:txBody>
      </p:sp>
    </p:spTree>
    <p:extLst>
      <p:ext uri="{BB962C8B-B14F-4D97-AF65-F5344CB8AC3E}">
        <p14:creationId xmlns:p14="http://schemas.microsoft.com/office/powerpoint/2010/main" val="76751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your communication is ongoing with</a:t>
            </a:r>
            <a:r>
              <a:rPr lang="en-US" baseline="0" dirty="0"/>
              <a:t> the Principal.  Having the principal sit on your board or attend meetings is not enough.  My suggestion is to meet quarterly one-on-one.  There may be discussions that need to take place or are best taken place out side of the board meeting.  </a:t>
            </a:r>
            <a:endParaRPr lang="en-US" dirty="0"/>
          </a:p>
          <a:p>
            <a:endParaRPr lang="en-US" dirty="0"/>
          </a:p>
        </p:txBody>
      </p:sp>
      <p:sp>
        <p:nvSpPr>
          <p:cNvPr id="4" name="Slide Number Placeholder 3"/>
          <p:cNvSpPr>
            <a:spLocks noGrp="1"/>
          </p:cNvSpPr>
          <p:nvPr>
            <p:ph type="sldNum" sz="quarter" idx="10"/>
          </p:nvPr>
        </p:nvSpPr>
        <p:spPr/>
        <p:txBody>
          <a:bodyPr/>
          <a:lstStyle/>
          <a:p>
            <a:fld id="{F05F9BBF-4000-644C-8375-60DE72EA16DE}" type="slidenum">
              <a:rPr lang="en-US" smtClean="0"/>
              <a:t>14</a:t>
            </a:fld>
            <a:endParaRPr lang="en-US"/>
          </a:p>
        </p:txBody>
      </p:sp>
    </p:spTree>
    <p:extLst>
      <p:ext uri="{BB962C8B-B14F-4D97-AF65-F5344CB8AC3E}">
        <p14:creationId xmlns:p14="http://schemas.microsoft.com/office/powerpoint/2010/main" val="398422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suggestion is to have one general email for the PTA</a:t>
            </a:r>
            <a:r>
              <a:rPr lang="en-US" baseline="0" dirty="0"/>
              <a:t> that can be easily transferred to the next president.  Gmail is a good example of a resource that transfers easily.  </a:t>
            </a:r>
            <a:endParaRPr lang="en-US" dirty="0"/>
          </a:p>
          <a:p>
            <a:endParaRPr lang="en-US" dirty="0"/>
          </a:p>
        </p:txBody>
      </p:sp>
      <p:sp>
        <p:nvSpPr>
          <p:cNvPr id="4" name="Slide Number Placeholder 3"/>
          <p:cNvSpPr>
            <a:spLocks noGrp="1"/>
          </p:cNvSpPr>
          <p:nvPr>
            <p:ph type="sldNum" sz="quarter" idx="10"/>
          </p:nvPr>
        </p:nvSpPr>
        <p:spPr/>
        <p:txBody>
          <a:bodyPr/>
          <a:lstStyle/>
          <a:p>
            <a:fld id="{F05F9BBF-4000-644C-8375-60DE72EA16DE}" type="slidenum">
              <a:rPr lang="en-US" smtClean="0"/>
              <a:t>16</a:t>
            </a:fld>
            <a:endParaRPr lang="en-US"/>
          </a:p>
        </p:txBody>
      </p:sp>
    </p:spTree>
    <p:extLst>
      <p:ext uri="{BB962C8B-B14F-4D97-AF65-F5344CB8AC3E}">
        <p14:creationId xmlns:p14="http://schemas.microsoft.com/office/powerpoint/2010/main" val="53243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334C9-91C6-594C-B992-553AB54ACF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E91882-754C-4C47-98A6-9CDA3B0C1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BDCCCA-9B5B-D649-AA19-224D518B6357}"/>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5" name="Footer Placeholder 4">
            <a:extLst>
              <a:ext uri="{FF2B5EF4-FFF2-40B4-BE49-F238E27FC236}">
                <a16:creationId xmlns:a16="http://schemas.microsoft.com/office/drawing/2014/main" id="{FDBCD0F0-EF08-7F4D-B984-344DE16F6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312E4-5C5A-5644-84EB-A26DFAC63456}"/>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323673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9F8F-9E43-1F42-9DF2-FA7B1BC30F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0C1F81-659A-7B46-ACBD-235A5F9FDE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7E13B-5397-1443-A1CD-EBD6F66E4FBD}"/>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5" name="Footer Placeholder 4">
            <a:extLst>
              <a:ext uri="{FF2B5EF4-FFF2-40B4-BE49-F238E27FC236}">
                <a16:creationId xmlns:a16="http://schemas.microsoft.com/office/drawing/2014/main" id="{ED983B4A-C07F-8B4B-A298-5CBD18363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A85F2-90A7-3C49-8127-5AB24116DCA3}"/>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98172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8A461-1674-5F43-A6AA-1B0B0D2B5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79B9A-D617-4343-824F-B5DB6F05D5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B8D69-3257-1948-8F7C-42B398C4B335}"/>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5" name="Footer Placeholder 4">
            <a:extLst>
              <a:ext uri="{FF2B5EF4-FFF2-40B4-BE49-F238E27FC236}">
                <a16:creationId xmlns:a16="http://schemas.microsoft.com/office/drawing/2014/main" id="{EF18C4A8-77B1-894C-9DBC-A9AB083C2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9B32F-DF9A-CF44-9611-3CAF8B34A2F1}"/>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126040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AF0B4-6A0F-0344-B062-2EA8795C4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4FC501-3B2E-0243-9FFB-D6A86D4505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8B9BA-D615-424D-BEA9-73DD91330F9A}"/>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5" name="Footer Placeholder 4">
            <a:extLst>
              <a:ext uri="{FF2B5EF4-FFF2-40B4-BE49-F238E27FC236}">
                <a16:creationId xmlns:a16="http://schemas.microsoft.com/office/drawing/2014/main" id="{C0702991-7CAB-BE40-B1F8-287E5A00F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A6E05-2CCB-4540-86C0-CD8D7289CB4E}"/>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191796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E10A-5E58-5A43-AEA0-434B94957B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58685-D19A-C442-915F-15BA84C65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450070-526B-B642-986B-FE8D8F5027EE}"/>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5" name="Footer Placeholder 4">
            <a:extLst>
              <a:ext uri="{FF2B5EF4-FFF2-40B4-BE49-F238E27FC236}">
                <a16:creationId xmlns:a16="http://schemas.microsoft.com/office/drawing/2014/main" id="{1AFCDCA9-1F7D-844D-B9B4-D7FDC0D64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4861A-4AB4-E543-B176-E6A4721B1176}"/>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204585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D35-F249-9F42-8296-2AA1D967C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AD2D3-4399-1748-B876-070A3D892A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8FC5F-F54C-E64A-9906-7E7C14CAAE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E3ED4E-D1BA-BD4F-B11F-4A7ADD8C4577}"/>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6" name="Footer Placeholder 5">
            <a:extLst>
              <a:ext uri="{FF2B5EF4-FFF2-40B4-BE49-F238E27FC236}">
                <a16:creationId xmlns:a16="http://schemas.microsoft.com/office/drawing/2014/main" id="{5C098ECF-76E2-3645-9E0E-7E9FA38DC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7D8DB-9ABB-CB43-8464-DA58B331192D}"/>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227208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021A-E195-B84F-9A14-B3067F407C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94B34F-152E-1A4B-B2B4-362E78260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B497C1-6894-3340-BDDE-2290203C05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DD427-7223-954B-9B67-0135DD930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537DFD-B3AD-AA4B-8241-651E746832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8167D7-D6C2-F241-9668-30666F3B64D4}"/>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8" name="Footer Placeholder 7">
            <a:extLst>
              <a:ext uri="{FF2B5EF4-FFF2-40B4-BE49-F238E27FC236}">
                <a16:creationId xmlns:a16="http://schemas.microsoft.com/office/drawing/2014/main" id="{9F69BBCA-43D0-2346-AD5C-EB2BF1AEB5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A2A3C4-916F-4A40-A32B-B955D2FB2E5B}"/>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346699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AA86-3C73-2547-A844-C4E30DC0E1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C0292-6A70-234E-9D4F-368DD01C8BC9}"/>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4" name="Footer Placeholder 3">
            <a:extLst>
              <a:ext uri="{FF2B5EF4-FFF2-40B4-BE49-F238E27FC236}">
                <a16:creationId xmlns:a16="http://schemas.microsoft.com/office/drawing/2014/main" id="{086B512F-5895-EF4D-A72E-65A4B77C5F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EF1818-33B8-7D46-913A-4F14E431821D}"/>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339263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36300-9DD5-3A43-97C4-293CFDB5B7AC}"/>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3" name="Footer Placeholder 2">
            <a:extLst>
              <a:ext uri="{FF2B5EF4-FFF2-40B4-BE49-F238E27FC236}">
                <a16:creationId xmlns:a16="http://schemas.microsoft.com/office/drawing/2014/main" id="{EC85227D-B130-3E45-A2AE-01F2EB9A40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C2D223-3BA7-E045-B38D-408BF8B39F84}"/>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13081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911C-8029-3C4F-8221-F4B1026E8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BFA43-EE90-8445-B015-1716D5A4B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140BC-9B07-1042-BC96-BFEAE7454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4C1647-85F3-7C48-9959-8D13BA031A51}"/>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6" name="Footer Placeholder 5">
            <a:extLst>
              <a:ext uri="{FF2B5EF4-FFF2-40B4-BE49-F238E27FC236}">
                <a16:creationId xmlns:a16="http://schemas.microsoft.com/office/drawing/2014/main" id="{E312ECED-3F0E-FA48-B5FE-6C4F90B5D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13698-A4DC-7146-ABBB-7E92E2CC01F9}"/>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163446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76AB-8466-E748-A5F1-96D669B52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926977-8018-9B4B-B980-502D75F86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3D6343-73ED-6149-9E6D-1E5924738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D51065-6E31-814B-A99A-8AFD290D2832}"/>
              </a:ext>
            </a:extLst>
          </p:cNvPr>
          <p:cNvSpPr>
            <a:spLocks noGrp="1"/>
          </p:cNvSpPr>
          <p:nvPr>
            <p:ph type="dt" sz="half" idx="10"/>
          </p:nvPr>
        </p:nvSpPr>
        <p:spPr/>
        <p:txBody>
          <a:bodyPr/>
          <a:lstStyle/>
          <a:p>
            <a:fld id="{74C7A6DC-9E94-6744-8CB0-B8D4D86A1DD8}" type="datetimeFigureOut">
              <a:rPr lang="en-US" smtClean="0"/>
              <a:t>4/23/18</a:t>
            </a:fld>
            <a:endParaRPr lang="en-US"/>
          </a:p>
        </p:txBody>
      </p:sp>
      <p:sp>
        <p:nvSpPr>
          <p:cNvPr id="6" name="Footer Placeholder 5">
            <a:extLst>
              <a:ext uri="{FF2B5EF4-FFF2-40B4-BE49-F238E27FC236}">
                <a16:creationId xmlns:a16="http://schemas.microsoft.com/office/drawing/2014/main" id="{378D000F-FDBD-D547-ABA0-12CC5FABF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25FAB-9477-3E4B-8939-E606A2837034}"/>
              </a:ext>
            </a:extLst>
          </p:cNvPr>
          <p:cNvSpPr>
            <a:spLocks noGrp="1"/>
          </p:cNvSpPr>
          <p:nvPr>
            <p:ph type="sldNum" sz="quarter" idx="12"/>
          </p:nvPr>
        </p:nvSpPr>
        <p:spPr/>
        <p:txBody>
          <a:bodyPr/>
          <a:lstStyle/>
          <a:p>
            <a:fld id="{36279691-C818-674D-9D40-0BF5F92CF217}" type="slidenum">
              <a:rPr lang="en-US" smtClean="0"/>
              <a:t>‹#›</a:t>
            </a:fld>
            <a:endParaRPr lang="en-US"/>
          </a:p>
        </p:txBody>
      </p:sp>
    </p:spTree>
    <p:extLst>
      <p:ext uri="{BB962C8B-B14F-4D97-AF65-F5344CB8AC3E}">
        <p14:creationId xmlns:p14="http://schemas.microsoft.com/office/powerpoint/2010/main" val="366095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BCAA3-A11F-BD45-92DD-572118D5FB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2B959A-0A60-4E45-9C73-CDDB7FC69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0C77E-5C52-284A-B773-E4807F568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7A6DC-9E94-6744-8CB0-B8D4D86A1DD8}" type="datetimeFigureOut">
              <a:rPr lang="en-US" smtClean="0"/>
              <a:t>4/23/18</a:t>
            </a:fld>
            <a:endParaRPr lang="en-US"/>
          </a:p>
        </p:txBody>
      </p:sp>
      <p:sp>
        <p:nvSpPr>
          <p:cNvPr id="5" name="Footer Placeholder 4">
            <a:extLst>
              <a:ext uri="{FF2B5EF4-FFF2-40B4-BE49-F238E27FC236}">
                <a16:creationId xmlns:a16="http://schemas.microsoft.com/office/drawing/2014/main" id="{F53D399D-2D80-4B41-97A0-DE031E628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9AA34-8B84-C540-812C-91B71F6AD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79691-C818-674D-9D40-0BF5F92CF217}" type="slidenum">
              <a:rPr lang="en-US" smtClean="0"/>
              <a:t>‹#›</a:t>
            </a:fld>
            <a:endParaRPr lang="en-US"/>
          </a:p>
        </p:txBody>
      </p:sp>
    </p:spTree>
    <p:extLst>
      <p:ext uri="{BB962C8B-B14F-4D97-AF65-F5344CB8AC3E}">
        <p14:creationId xmlns:p14="http://schemas.microsoft.com/office/powerpoint/2010/main" val="407553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262DCE-212D-FE46-ACB6-612E715AB49D}"/>
              </a:ext>
            </a:extLst>
          </p:cNvPr>
          <p:cNvPicPr>
            <a:picLocks noChangeAspect="1"/>
          </p:cNvPicPr>
          <p:nvPr/>
        </p:nvPicPr>
        <p:blipFill rotWithShape="1">
          <a:blip r:embed="rId2"/>
          <a:srcRect t="8735" b="6995"/>
          <a:stretch/>
        </p:blipFill>
        <p:spPr>
          <a:xfrm>
            <a:off x="-3983" y="10"/>
            <a:ext cx="12192000" cy="4571990"/>
          </a:xfrm>
          <a:prstGeom prst="rect">
            <a:avLst/>
          </a:prstGeom>
        </p:spPr>
      </p:pic>
      <p:cxnSp>
        <p:nvCxnSpPr>
          <p:cNvPr id="9" name="Straight Connector 8">
            <a:extLst>
              <a:ext uri="{FF2B5EF4-FFF2-40B4-BE49-F238E27FC236}">
                <a16:creationId xmlns:a16="http://schemas.microsoft.com/office/drawing/2014/main" id="{E126E481-B945-4179-BD79-05E96E9B29E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6A83622-AD8F-174F-B6EE-F6E293B5B7A4}"/>
              </a:ext>
            </a:extLst>
          </p:cNvPr>
          <p:cNvSpPr>
            <a:spLocks noGrp="1"/>
          </p:cNvSpPr>
          <p:nvPr>
            <p:ph type="ctrTitle"/>
          </p:nvPr>
        </p:nvSpPr>
        <p:spPr>
          <a:xfrm>
            <a:off x="433136" y="5091762"/>
            <a:ext cx="7834193" cy="1264588"/>
          </a:xfrm>
        </p:spPr>
        <p:txBody>
          <a:bodyPr anchor="ctr">
            <a:normAutofit/>
          </a:bodyPr>
          <a:lstStyle/>
          <a:p>
            <a:r>
              <a:rPr lang="en-US" dirty="0"/>
              <a:t>President I</a:t>
            </a:r>
          </a:p>
        </p:txBody>
      </p:sp>
      <p:sp>
        <p:nvSpPr>
          <p:cNvPr id="3" name="Subtitle 2">
            <a:extLst>
              <a:ext uri="{FF2B5EF4-FFF2-40B4-BE49-F238E27FC236}">
                <a16:creationId xmlns:a16="http://schemas.microsoft.com/office/drawing/2014/main" id="{718851D4-5A7A-D840-8F09-2400CEC5B4C8}"/>
              </a:ext>
            </a:extLst>
          </p:cNvPr>
          <p:cNvSpPr>
            <a:spLocks noGrp="1"/>
          </p:cNvSpPr>
          <p:nvPr>
            <p:ph type="subTitle" idx="1"/>
          </p:nvPr>
        </p:nvSpPr>
        <p:spPr>
          <a:xfrm>
            <a:off x="8499107" y="5091763"/>
            <a:ext cx="2974207" cy="1264587"/>
          </a:xfrm>
        </p:spPr>
        <p:txBody>
          <a:bodyPr anchor="ctr">
            <a:normAutofit/>
          </a:bodyPr>
          <a:lstStyle/>
          <a:p>
            <a:pPr algn="l"/>
            <a:r>
              <a:rPr lang="en-US" sz="2000" dirty="0"/>
              <a:t>Dorothy Gardner - MOPTA</a:t>
            </a:r>
          </a:p>
          <a:p>
            <a:pPr algn="l"/>
            <a:r>
              <a:rPr lang="en-US" sz="2000" dirty="0"/>
              <a:t>Monica Crowe - KSPTA</a:t>
            </a:r>
          </a:p>
        </p:txBody>
      </p:sp>
    </p:spTree>
    <p:extLst>
      <p:ext uri="{BB962C8B-B14F-4D97-AF65-F5344CB8AC3E}">
        <p14:creationId xmlns:p14="http://schemas.microsoft.com/office/powerpoint/2010/main" val="29456767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shutterstock_10545007.eps">
            <a:extLst>
              <a:ext uri="{FF2B5EF4-FFF2-40B4-BE49-F238E27FC236}">
                <a16:creationId xmlns:a16="http://schemas.microsoft.com/office/drawing/2014/main" id="{BF37E4E9-ACD6-E948-AB8F-55BA35FCF9EE}"/>
              </a:ext>
            </a:extLst>
          </p:cNvPr>
          <p:cNvPicPr>
            <a:picLocks noChangeAspect="1"/>
          </p:cNvPicPr>
          <p:nvPr/>
        </p:nvPicPr>
        <p:blipFill rotWithShape="1">
          <a:blip r:embed="rId3">
            <a:extLst>
              <a:ext uri="{28A0092B-C50C-407E-A947-70E740481C1C}">
                <a14:useLocalDpi xmlns:a14="http://schemas.microsoft.com/office/drawing/2010/main" val="0"/>
              </a:ext>
            </a:extLst>
          </a:blip>
          <a:srcRect t="25875" r="2" b="14608"/>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solidFill>
            <a:schemeClr val="accent1">
              <a:lumMod val="40000"/>
              <a:lumOff val="60000"/>
            </a:schemeClr>
          </a:solidFill>
        </p:spPr>
      </p:pic>
      <p:pic>
        <p:nvPicPr>
          <p:cNvPr id="5" name="Picture 3">
            <a:extLst>
              <a:ext uri="{FF2B5EF4-FFF2-40B4-BE49-F238E27FC236}">
                <a16:creationId xmlns:a16="http://schemas.microsoft.com/office/drawing/2014/main" id="{0E398D51-ECED-0249-9225-C57B52C45EE4}"/>
              </a:ext>
            </a:extLst>
          </p:cNvPr>
          <p:cNvPicPr>
            <a:picLocks noGrp="1" noChangeAspect="1"/>
          </p:cNvPicPr>
          <p:nvPr>
            <p:ph type="pic" idx="1"/>
          </p:nvPr>
        </p:nvPicPr>
        <p:blipFill>
          <a:blip r:embed="rId4"/>
          <a:stretch>
            <a:fillRect/>
          </a:stretch>
        </p:blipFill>
        <p:spPr bwMode="auto">
          <a:xfrm>
            <a:off x="5681266" y="4357117"/>
            <a:ext cx="5620543"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558F8C-DF14-C74B-A41F-739610433F0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b="1" kern="1200">
                <a:solidFill>
                  <a:schemeClr val="bg1"/>
                </a:solidFill>
                <a:latin typeface="+mj-lt"/>
                <a:ea typeface="+mj-ea"/>
                <a:cs typeface="+mj-cs"/>
              </a:rPr>
              <a:t>Things to do over the Summer</a:t>
            </a:r>
            <a:endParaRPr lang="en-US" sz="4400" kern="1200">
              <a:solidFill>
                <a:schemeClr val="bg1"/>
              </a:solidFill>
              <a:latin typeface="+mj-lt"/>
              <a:ea typeface="+mj-ea"/>
              <a:cs typeface="+mj-cs"/>
            </a:endParaRPr>
          </a:p>
        </p:txBody>
      </p:sp>
      <p:sp>
        <p:nvSpPr>
          <p:cNvPr id="4" name="Text Placeholder 3">
            <a:extLst>
              <a:ext uri="{FF2B5EF4-FFF2-40B4-BE49-F238E27FC236}">
                <a16:creationId xmlns:a16="http://schemas.microsoft.com/office/drawing/2014/main" id="{B893EB87-C677-7040-BC36-046C5A9F04F4}"/>
              </a:ext>
            </a:extLst>
          </p:cNvPr>
          <p:cNvSpPr>
            <a:spLocks noGrp="1"/>
          </p:cNvSpPr>
          <p:nvPr>
            <p:ph type="body" sz="half" idx="2"/>
          </p:nvPr>
        </p:nvSpPr>
        <p:spPr>
          <a:xfrm>
            <a:off x="838200" y="2015406"/>
            <a:ext cx="5097779" cy="4065986"/>
          </a:xfrm>
        </p:spPr>
        <p:txBody>
          <a:bodyPr vert="horz" lIns="91440" tIns="45720" rIns="91440" bIns="45720" rtlCol="0" anchor="t">
            <a:normAutofit/>
          </a:bodyPr>
          <a:lstStyle/>
          <a:p>
            <a:pPr marL="280988" indent="-228600">
              <a:spcBef>
                <a:spcPts val="500"/>
              </a:spcBef>
              <a:buFont typeface="Arial" panose="020B0604020202020204" pitchFamily="34" charset="0"/>
              <a:buChar char="•"/>
            </a:pPr>
            <a:r>
              <a:rPr lang="en-US" altLang="en-US" sz="2800" dirty="0"/>
              <a:t>Prepare for Open House</a:t>
            </a:r>
            <a:endParaRPr lang="en-US" altLang="en-US" sz="2800" dirty="0">
              <a:sym typeface="Arial" charset="0"/>
            </a:endParaRPr>
          </a:p>
          <a:p>
            <a:pPr marL="280988" indent="-228600">
              <a:spcBef>
                <a:spcPts val="500"/>
              </a:spcBef>
              <a:buFont typeface="Arial" panose="020B0604020202020204" pitchFamily="34" charset="0"/>
              <a:buChar char="•"/>
            </a:pPr>
            <a:r>
              <a:rPr lang="en-US" altLang="en-US" sz="2800" dirty="0"/>
              <a:t>Prepare calendars</a:t>
            </a:r>
            <a:endParaRPr lang="en-US" altLang="en-US" sz="2800" dirty="0">
              <a:sym typeface="Arial" charset="0"/>
            </a:endParaRPr>
          </a:p>
          <a:p>
            <a:pPr marL="280988" indent="-228600">
              <a:spcBef>
                <a:spcPts val="500"/>
              </a:spcBef>
              <a:buFont typeface="Arial" panose="020B0604020202020204" pitchFamily="34" charset="0"/>
              <a:buChar char="•"/>
            </a:pPr>
            <a:r>
              <a:rPr lang="en-US" altLang="en-US" sz="2800" dirty="0"/>
              <a:t>Develop Membership campaign</a:t>
            </a:r>
            <a:endParaRPr lang="en-US" altLang="en-US" sz="2800" dirty="0">
              <a:sym typeface="Arial" charset="0"/>
            </a:endParaRPr>
          </a:p>
          <a:p>
            <a:pPr marL="280988" indent="-228600">
              <a:spcBef>
                <a:spcPts val="500"/>
              </a:spcBef>
              <a:buFont typeface="Arial" panose="020B0604020202020204" pitchFamily="34" charset="0"/>
              <a:buChar char="•"/>
            </a:pPr>
            <a:r>
              <a:rPr lang="en-US" altLang="en-US" sz="2800" dirty="0"/>
              <a:t>Recruit Committee Chairs/Volunteers</a:t>
            </a:r>
            <a:endParaRPr lang="en-US" altLang="en-US" sz="2800" dirty="0">
              <a:sym typeface="Arial" charset="0"/>
            </a:endParaRPr>
          </a:p>
          <a:p>
            <a:pPr marL="280988" indent="-228600">
              <a:spcBef>
                <a:spcPts val="500"/>
              </a:spcBef>
              <a:buFont typeface="Arial" panose="020B0604020202020204" pitchFamily="34" charset="0"/>
              <a:buChar char="•"/>
            </a:pPr>
            <a:r>
              <a:rPr lang="en-US" altLang="en-US" sz="2800" dirty="0"/>
              <a:t>Order Spirit wear</a:t>
            </a:r>
          </a:p>
          <a:p>
            <a:pPr marL="280988" indent="-228600">
              <a:spcBef>
                <a:spcPts val="500"/>
              </a:spcBef>
              <a:buFont typeface="Arial" panose="020B0604020202020204" pitchFamily="34" charset="0"/>
              <a:buChar char="•"/>
            </a:pPr>
            <a:r>
              <a:rPr lang="en-US" altLang="en-US" sz="2800" dirty="0"/>
              <a:t>Develop the budget</a:t>
            </a:r>
          </a:p>
          <a:p>
            <a:pPr marL="280988" indent="-228600">
              <a:spcBef>
                <a:spcPts val="500"/>
              </a:spcBef>
              <a:buFont typeface="Arial" panose="020B0604020202020204" pitchFamily="34" charset="0"/>
              <a:buChar char="•"/>
            </a:pPr>
            <a:r>
              <a:rPr lang="en-US" altLang="en-US" sz="2800" dirty="0"/>
              <a:t>Develop online tools</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99073008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7E42-7DA2-4E4B-8BC5-E2A7E62D245B}"/>
              </a:ext>
            </a:extLst>
          </p:cNvPr>
          <p:cNvSpPr>
            <a:spLocks noGrp="1"/>
          </p:cNvSpPr>
          <p:nvPr>
            <p:ph type="title"/>
          </p:nvPr>
        </p:nvSpPr>
        <p:spPr>
          <a:xfrm>
            <a:off x="838200" y="365125"/>
            <a:ext cx="10515600" cy="1562149"/>
          </a:xfrm>
        </p:spPr>
        <p:txBody>
          <a:bodyPr>
            <a:normAutofit/>
          </a:bodyPr>
          <a:lstStyle/>
          <a:p>
            <a:pPr marL="0" indent="0">
              <a:spcBef>
                <a:spcPts val="900"/>
              </a:spcBef>
            </a:pPr>
            <a:r>
              <a:rPr lang="en-US" altLang="en-US" sz="4800" dirty="0">
                <a:solidFill>
                  <a:srgbClr val="262626"/>
                </a:solidFill>
                <a:latin typeface="Arial" charset="0"/>
                <a:sym typeface="Arial" charset="0"/>
              </a:rPr>
              <a:t>PTA President </a:t>
            </a:r>
            <a:r>
              <a:rPr lang="en-US" altLang="en-US" sz="3600" dirty="0">
                <a:solidFill>
                  <a:srgbClr val="1F89B6"/>
                </a:solidFill>
                <a:latin typeface="Arial" charset="0"/>
                <a:sym typeface="Arial" charset="0"/>
              </a:rPr>
              <a:t>= Team Leader and Manager</a:t>
            </a:r>
            <a:br>
              <a:rPr lang="en-US" altLang="en-US" dirty="0">
                <a:solidFill>
                  <a:srgbClr val="1F89B6"/>
                </a:solidFill>
                <a:latin typeface="Arial" charset="0"/>
                <a:sym typeface="Arial" charset="0"/>
              </a:rPr>
            </a:br>
            <a:endParaRPr lang="en-US" dirty="0"/>
          </a:p>
        </p:txBody>
      </p:sp>
      <p:sp>
        <p:nvSpPr>
          <p:cNvPr id="3" name="Content Placeholder 2">
            <a:extLst>
              <a:ext uri="{FF2B5EF4-FFF2-40B4-BE49-F238E27FC236}">
                <a16:creationId xmlns:a16="http://schemas.microsoft.com/office/drawing/2014/main" id="{7C784B61-D88D-B645-979E-F25DEF9D39E9}"/>
              </a:ext>
            </a:extLst>
          </p:cNvPr>
          <p:cNvSpPr>
            <a:spLocks noGrp="1"/>
          </p:cNvSpPr>
          <p:nvPr>
            <p:ph sz="half" idx="1"/>
          </p:nvPr>
        </p:nvSpPr>
        <p:spPr/>
        <p:txBody>
          <a:bodyPr/>
          <a:lstStyle/>
          <a:p>
            <a:pPr marL="0" indent="0">
              <a:spcBef>
                <a:spcPts val="600"/>
              </a:spcBef>
              <a:buNone/>
            </a:pPr>
            <a:r>
              <a:rPr lang="en-US" altLang="en-US" dirty="0">
                <a:solidFill>
                  <a:srgbClr val="262626"/>
                </a:solidFill>
                <a:latin typeface="Arial" charset="0"/>
                <a:sym typeface="Arial" charset="0"/>
              </a:rPr>
              <a:t>	Protect Assets…</a:t>
            </a:r>
            <a:endParaRPr lang="en-US" altLang="en-US" sz="4000" dirty="0">
              <a:solidFill>
                <a:srgbClr val="FFFFFF"/>
              </a:solidFill>
              <a:latin typeface="Arial" charset="0"/>
              <a:sym typeface="Arial" charset="0"/>
            </a:endParaRPr>
          </a:p>
          <a:p>
            <a:pPr marL="0" indent="0">
              <a:spcBef>
                <a:spcPts val="600"/>
              </a:spcBef>
              <a:buNone/>
            </a:pPr>
            <a:r>
              <a:rPr lang="en-US" altLang="en-US" dirty="0">
                <a:solidFill>
                  <a:srgbClr val="262626"/>
                </a:solidFill>
                <a:latin typeface="Arial" charset="0"/>
                <a:sym typeface="Arial" charset="0"/>
              </a:rPr>
              <a:t>	Volunteer, Financial and 	Good Name</a:t>
            </a:r>
          </a:p>
          <a:p>
            <a:pPr marL="0" indent="0">
              <a:spcBef>
                <a:spcPts val="600"/>
              </a:spcBef>
              <a:buNone/>
            </a:pPr>
            <a:r>
              <a:rPr lang="en-US" altLang="en-US" dirty="0">
                <a:solidFill>
                  <a:srgbClr val="262626"/>
                </a:solidFill>
                <a:latin typeface="Arial" charset="0"/>
                <a:sym typeface="Arial" charset="0"/>
              </a:rPr>
              <a:t>	Achieves Goals…</a:t>
            </a:r>
            <a:endParaRPr lang="en-US" altLang="en-US" sz="4000" dirty="0">
              <a:solidFill>
                <a:srgbClr val="FFFFFF"/>
              </a:solidFill>
              <a:latin typeface="Arial" charset="0"/>
              <a:sym typeface="Arial" charset="0"/>
            </a:endParaRPr>
          </a:p>
          <a:p>
            <a:pPr marL="0" indent="0">
              <a:spcBef>
                <a:spcPts val="600"/>
              </a:spcBef>
              <a:buNone/>
            </a:pPr>
            <a:r>
              <a:rPr lang="en-US" altLang="en-US" dirty="0">
                <a:solidFill>
                  <a:srgbClr val="262626"/>
                </a:solidFill>
                <a:latin typeface="Arial" charset="0"/>
                <a:sym typeface="Arial" charset="0"/>
              </a:rPr>
              <a:t>	Benefit children and 	</a:t>
            </a:r>
            <a:br>
              <a:rPr lang="en-US" altLang="en-US" dirty="0">
                <a:solidFill>
                  <a:srgbClr val="262626"/>
                </a:solidFill>
                <a:latin typeface="Arial" charset="0"/>
                <a:sym typeface="Arial" charset="0"/>
              </a:rPr>
            </a:br>
            <a:r>
              <a:rPr lang="en-US" altLang="en-US" dirty="0">
                <a:solidFill>
                  <a:srgbClr val="262626"/>
                </a:solidFill>
                <a:latin typeface="Arial" charset="0"/>
                <a:sym typeface="Arial" charset="0"/>
              </a:rPr>
              <a:t>	increase family 			engagement</a:t>
            </a:r>
            <a:endParaRPr lang="en-US" altLang="en-US" dirty="0"/>
          </a:p>
          <a:p>
            <a:endParaRPr lang="en-US" dirty="0"/>
          </a:p>
        </p:txBody>
      </p:sp>
      <p:sp>
        <p:nvSpPr>
          <p:cNvPr id="4" name="Content Placeholder 3">
            <a:extLst>
              <a:ext uri="{FF2B5EF4-FFF2-40B4-BE49-F238E27FC236}">
                <a16:creationId xmlns:a16="http://schemas.microsoft.com/office/drawing/2014/main" id="{89D78C8F-B1C5-BF47-9F10-B4CD89D8D6A6}"/>
              </a:ext>
            </a:extLst>
          </p:cNvPr>
          <p:cNvSpPr>
            <a:spLocks noGrp="1"/>
          </p:cNvSpPr>
          <p:nvPr>
            <p:ph sz="half" idx="2"/>
          </p:nvPr>
        </p:nvSpPr>
        <p:spPr>
          <a:xfrm>
            <a:off x="6439486" y="1650280"/>
            <a:ext cx="5181600" cy="2042990"/>
          </a:xfrm>
        </p:spPr>
        <p:txBody>
          <a:bodyPr/>
          <a:lstStyle/>
          <a:p>
            <a:r>
              <a:rPr lang="en-US" altLang="en-US" b="1" i="1" dirty="0"/>
              <a:t>Presidents  – set goals for </a:t>
            </a:r>
            <a:br>
              <a:rPr lang="en-US" altLang="en-US" b="1" i="1" dirty="0"/>
            </a:br>
            <a:r>
              <a:rPr lang="en-US" altLang="en-US" b="1" i="1" dirty="0"/>
              <a:t>the year for your Board, make sure everyone is trained for their job and make sure expectations are clear.</a:t>
            </a:r>
            <a:endParaRPr lang="en-US" altLang="en-US" sz="2400" i="1" dirty="0"/>
          </a:p>
          <a:p>
            <a:pPr marL="0" indent="0">
              <a:buNone/>
            </a:pPr>
            <a:endParaRPr lang="en-US" dirty="0"/>
          </a:p>
        </p:txBody>
      </p:sp>
      <p:pic>
        <p:nvPicPr>
          <p:cNvPr id="5" name="Picture 3" descr="shutterstock_77416387.jpg">
            <a:extLst>
              <a:ext uri="{FF2B5EF4-FFF2-40B4-BE49-F238E27FC236}">
                <a16:creationId xmlns:a16="http://schemas.microsoft.com/office/drawing/2014/main" id="{505E7681-8399-FF47-92CE-F2E40311A772}"/>
              </a:ext>
            </a:extLst>
          </p:cNvPr>
          <p:cNvPicPr>
            <a:picLocks noChangeAspect="1"/>
          </p:cNvPicPr>
          <p:nvPr/>
        </p:nvPicPr>
        <p:blipFill>
          <a:blip r:embed="rId2">
            <a:extLst>
              <a:ext uri="{28A0092B-C50C-407E-A947-70E740481C1C}">
                <a14:useLocalDpi xmlns:a14="http://schemas.microsoft.com/office/drawing/2010/main" val="0"/>
              </a:ext>
            </a:extLst>
          </a:blip>
          <a:srcRect r="6929"/>
          <a:stretch>
            <a:fillRect/>
          </a:stretch>
        </p:blipFill>
        <p:spPr bwMode="auto">
          <a:xfrm>
            <a:off x="7569483" y="3868615"/>
            <a:ext cx="3581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81E07D8-10AE-EF4A-A70E-C810F8D2217C}"/>
              </a:ext>
            </a:extLst>
          </p:cNvPr>
          <p:cNvPicPr>
            <a:picLocks noChangeAspect="1"/>
          </p:cNvPicPr>
          <p:nvPr/>
        </p:nvPicPr>
        <p:blipFill>
          <a:blip r:embed="rId3"/>
          <a:stretch>
            <a:fillRect/>
          </a:stretch>
        </p:blipFill>
        <p:spPr>
          <a:xfrm>
            <a:off x="458319" y="5722402"/>
            <a:ext cx="2552167" cy="1135597"/>
          </a:xfrm>
          <a:prstGeom prst="rect">
            <a:avLst/>
          </a:prstGeom>
        </p:spPr>
      </p:pic>
    </p:spTree>
    <p:extLst>
      <p:ext uri="{BB962C8B-B14F-4D97-AF65-F5344CB8AC3E}">
        <p14:creationId xmlns:p14="http://schemas.microsoft.com/office/powerpoint/2010/main" val="221866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6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EA421C4-D930-7546-ACE9-CC38A875D66E}"/>
              </a:ext>
            </a:extLst>
          </p:cNvPr>
          <p:cNvPicPr>
            <a:picLocks noChangeAspect="1"/>
          </p:cNvPicPr>
          <p:nvPr/>
        </p:nvPicPr>
        <p:blipFill rotWithShape="1">
          <a:blip r:embed="rId2"/>
          <a:srcRect l="10860" r="12668" b="-1"/>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48173420-81DD-4248-8455-617D0E48B7A6}"/>
              </a:ext>
            </a:extLst>
          </p:cNvPr>
          <p:cNvSpPr>
            <a:spLocks noGrp="1"/>
          </p:cNvSpPr>
          <p:nvPr>
            <p:ph type="title"/>
          </p:nvPr>
        </p:nvSpPr>
        <p:spPr>
          <a:xfrm>
            <a:off x="524256" y="4767072"/>
            <a:ext cx="6594189" cy="1625210"/>
          </a:xfrm>
        </p:spPr>
        <p:txBody>
          <a:bodyPr>
            <a:normAutofit/>
          </a:bodyPr>
          <a:lstStyle/>
          <a:p>
            <a:pPr algn="r"/>
            <a:r>
              <a:rPr lang="en-US" altLang="en-US" sz="2800" b="1" i="1" dirty="0">
                <a:solidFill>
                  <a:srgbClr val="EBEBEB"/>
                </a:solidFill>
                <a:latin typeface="Arial" charset="0"/>
                <a:sym typeface="Arial" charset="0"/>
              </a:rPr>
              <a:t>You</a:t>
            </a:r>
            <a:r>
              <a:rPr lang="ja-JP" altLang="en-US" sz="2800" b="1" i="1">
                <a:solidFill>
                  <a:srgbClr val="EBEBEB"/>
                </a:solidFill>
                <a:latin typeface="Arial" charset="0"/>
                <a:sym typeface="Arial" charset="0"/>
              </a:rPr>
              <a:t>’</a:t>
            </a:r>
            <a:r>
              <a:rPr lang="en-US" altLang="ja-JP" sz="2800" b="1" i="1" dirty="0">
                <a:solidFill>
                  <a:srgbClr val="EBEBEB"/>
                </a:solidFill>
                <a:latin typeface="Arial" charset="0"/>
                <a:sym typeface="Arial" charset="0"/>
              </a:rPr>
              <a:t>re the chair, </a:t>
            </a:r>
            <a:br>
              <a:rPr lang="en-US" altLang="ja-JP" sz="2800" b="1" i="1" dirty="0">
                <a:solidFill>
                  <a:srgbClr val="EBEBEB"/>
                </a:solidFill>
                <a:latin typeface="Arial" charset="0"/>
                <a:sym typeface="Arial" charset="0"/>
              </a:rPr>
            </a:br>
            <a:r>
              <a:rPr lang="en-US" altLang="ja-JP" sz="2800" b="1" i="1" dirty="0">
                <a:solidFill>
                  <a:srgbClr val="EBEBEB"/>
                </a:solidFill>
                <a:latin typeface="Arial" charset="0"/>
                <a:sym typeface="Arial" charset="0"/>
              </a:rPr>
              <a:t>not </a:t>
            </a:r>
            <a:r>
              <a:rPr lang="ja-JP" altLang="en-US" sz="2800" b="1" i="1">
                <a:solidFill>
                  <a:srgbClr val="EBEBEB"/>
                </a:solidFill>
                <a:latin typeface="Arial" charset="0"/>
                <a:sym typeface="Arial" charset="0"/>
              </a:rPr>
              <a:t>“</a:t>
            </a:r>
            <a:r>
              <a:rPr lang="en-US" altLang="ja-JP" sz="2800" b="1" i="1" dirty="0">
                <a:solidFill>
                  <a:srgbClr val="EBEBEB"/>
                </a:solidFill>
                <a:latin typeface="Arial" charset="0"/>
                <a:sym typeface="Arial" charset="0"/>
              </a:rPr>
              <a:t>your majesty.</a:t>
            </a:r>
            <a:r>
              <a:rPr lang="ja-JP" altLang="en-US" sz="2800" b="1" i="1">
                <a:solidFill>
                  <a:srgbClr val="EBEBEB"/>
                </a:solidFill>
                <a:latin typeface="Arial" charset="0"/>
                <a:sym typeface="Arial" charset="0"/>
              </a:rPr>
              <a:t>”</a:t>
            </a:r>
            <a:br>
              <a:rPr lang="en-US" altLang="en-US" sz="2800" dirty="0"/>
            </a:br>
            <a:endParaRPr lang="en-US" sz="2800" dirty="0">
              <a:solidFill>
                <a:srgbClr val="FFFFFF"/>
              </a:solidFill>
            </a:endParaRPr>
          </a:p>
        </p:txBody>
      </p:sp>
      <p:sp>
        <p:nvSpPr>
          <p:cNvPr id="3" name="Content Placeholder 2">
            <a:extLst>
              <a:ext uri="{FF2B5EF4-FFF2-40B4-BE49-F238E27FC236}">
                <a16:creationId xmlns:a16="http://schemas.microsoft.com/office/drawing/2014/main" id="{69C102A7-9B05-3F41-9E6A-024C893DECA7}"/>
              </a:ext>
            </a:extLst>
          </p:cNvPr>
          <p:cNvSpPr>
            <a:spLocks noGrp="1"/>
          </p:cNvSpPr>
          <p:nvPr>
            <p:ph idx="1"/>
          </p:nvPr>
        </p:nvSpPr>
        <p:spPr>
          <a:xfrm>
            <a:off x="8029319" y="917725"/>
            <a:ext cx="3424739" cy="4852362"/>
          </a:xfrm>
        </p:spPr>
        <p:txBody>
          <a:bodyPr anchor="ctr">
            <a:normAutofit/>
          </a:bodyPr>
          <a:lstStyle/>
          <a:p>
            <a:pPr marL="0" indent="0" defTabSz="739775">
              <a:buNone/>
            </a:pPr>
            <a:r>
              <a:rPr lang="en-US" altLang="en-US" sz="2400" b="1" dirty="0">
                <a:solidFill>
                  <a:srgbClr val="FFFFFF"/>
                </a:solidFill>
                <a:latin typeface="Arial" charset="0"/>
                <a:sym typeface="Arial" charset="0"/>
              </a:rPr>
              <a:t>Your Leadership Style</a:t>
            </a:r>
            <a:endParaRPr lang="en-US" altLang="en-US" sz="2400" dirty="0">
              <a:solidFill>
                <a:srgbClr val="FFFFFF"/>
              </a:solidFill>
              <a:latin typeface="Arial" charset="0"/>
              <a:sym typeface="Arial" charset="0"/>
            </a:endParaRPr>
          </a:p>
          <a:p>
            <a:pPr marL="134938" indent="-134938" defTabSz="739775">
              <a:buFontTx/>
              <a:buChar char="•"/>
            </a:pPr>
            <a:r>
              <a:rPr lang="en-US" altLang="en-US" sz="2400" dirty="0">
                <a:solidFill>
                  <a:srgbClr val="FFFFFF"/>
                </a:solidFill>
                <a:latin typeface="Arial" charset="0"/>
                <a:sym typeface="Arial" charset="0"/>
              </a:rPr>
              <a:t> Involve others</a:t>
            </a:r>
          </a:p>
          <a:p>
            <a:pPr marL="134938" indent="-134938" defTabSz="739775">
              <a:buFontTx/>
              <a:buChar char="•"/>
            </a:pPr>
            <a:r>
              <a:rPr lang="en-US" altLang="en-US" sz="2400" dirty="0">
                <a:solidFill>
                  <a:srgbClr val="FFFFFF"/>
                </a:solidFill>
                <a:latin typeface="Arial" charset="0"/>
                <a:sym typeface="Arial" charset="0"/>
              </a:rPr>
              <a:t> Establish atmosphere of   </a:t>
            </a:r>
            <a:br>
              <a:rPr lang="en-US" altLang="en-US" sz="2400" dirty="0">
                <a:solidFill>
                  <a:srgbClr val="FFFFFF"/>
                </a:solidFill>
                <a:latin typeface="Arial" charset="0"/>
                <a:sym typeface="Arial" charset="0"/>
              </a:rPr>
            </a:br>
            <a:r>
              <a:rPr lang="en-US" altLang="en-US" sz="2400" dirty="0">
                <a:solidFill>
                  <a:srgbClr val="FFFFFF"/>
                </a:solidFill>
                <a:latin typeface="Arial" charset="0"/>
                <a:sym typeface="Arial" charset="0"/>
              </a:rPr>
              <a:t> cooperation</a:t>
            </a:r>
          </a:p>
          <a:p>
            <a:pPr marL="134938" indent="-134938" defTabSz="739775">
              <a:buFontTx/>
              <a:buChar char="•"/>
            </a:pPr>
            <a:r>
              <a:rPr lang="en-US" altLang="en-US" sz="2400" dirty="0">
                <a:solidFill>
                  <a:srgbClr val="FFFFFF"/>
                </a:solidFill>
                <a:latin typeface="Arial" charset="0"/>
                <a:sym typeface="Arial" charset="0"/>
              </a:rPr>
              <a:t> Build consensus</a:t>
            </a:r>
          </a:p>
          <a:p>
            <a:pPr marL="134938" indent="-134938" defTabSz="739775">
              <a:buFontTx/>
              <a:buChar char="•"/>
            </a:pPr>
            <a:r>
              <a:rPr lang="en-US" altLang="en-US" sz="2400" dirty="0">
                <a:solidFill>
                  <a:srgbClr val="FFFFFF"/>
                </a:solidFill>
                <a:latin typeface="Arial" charset="0"/>
                <a:sym typeface="Arial" charset="0"/>
              </a:rPr>
              <a:t> Show respect and appreciation </a:t>
            </a:r>
            <a:br>
              <a:rPr lang="en-US" altLang="en-US" sz="2400" dirty="0">
                <a:solidFill>
                  <a:srgbClr val="FFFFFF"/>
                </a:solidFill>
                <a:latin typeface="Arial" charset="0"/>
                <a:sym typeface="Arial" charset="0"/>
              </a:rPr>
            </a:br>
            <a:r>
              <a:rPr lang="en-US" altLang="en-US" sz="2400" dirty="0">
                <a:solidFill>
                  <a:srgbClr val="FFFFFF"/>
                </a:solidFill>
                <a:latin typeface="Arial" charset="0"/>
                <a:sym typeface="Arial" charset="0"/>
              </a:rPr>
              <a:t> for ALL</a:t>
            </a:r>
          </a:p>
          <a:p>
            <a:pPr marL="134938" indent="-134938" defTabSz="739775">
              <a:buFontTx/>
              <a:buChar char="•"/>
            </a:pPr>
            <a:r>
              <a:rPr lang="en-US" altLang="en-US" sz="2400" dirty="0">
                <a:solidFill>
                  <a:srgbClr val="FFFFFF"/>
                </a:solidFill>
                <a:latin typeface="Arial" charset="0"/>
                <a:sym typeface="Arial" charset="0"/>
              </a:rPr>
              <a:t> Ask for help</a:t>
            </a:r>
          </a:p>
          <a:p>
            <a:pPr marL="134938" indent="-134938" defTabSz="739775">
              <a:buFontTx/>
              <a:buChar char="•"/>
            </a:pPr>
            <a:r>
              <a:rPr lang="en-US" altLang="en-US" sz="2400" dirty="0">
                <a:solidFill>
                  <a:srgbClr val="FFFFFF"/>
                </a:solidFill>
                <a:latin typeface="Arial" charset="0"/>
                <a:sym typeface="Arial" charset="0"/>
              </a:rPr>
              <a:t> You</a:t>
            </a:r>
            <a:r>
              <a:rPr lang="ja-JP" altLang="en-US" sz="2400">
                <a:solidFill>
                  <a:srgbClr val="FFFFFF"/>
                </a:solidFill>
                <a:latin typeface="Arial" charset="0"/>
                <a:sym typeface="Arial" charset="0"/>
              </a:rPr>
              <a:t>’</a:t>
            </a:r>
            <a:r>
              <a:rPr lang="en-US" altLang="ja-JP" sz="2400" dirty="0">
                <a:solidFill>
                  <a:srgbClr val="FFFFFF"/>
                </a:solidFill>
                <a:latin typeface="Arial" charset="0"/>
                <a:sym typeface="Arial" charset="0"/>
              </a:rPr>
              <a:t>re a role model</a:t>
            </a:r>
          </a:p>
        </p:txBody>
      </p:sp>
    </p:spTree>
    <p:extLst>
      <p:ext uri="{BB962C8B-B14F-4D97-AF65-F5344CB8AC3E}">
        <p14:creationId xmlns:p14="http://schemas.microsoft.com/office/powerpoint/2010/main" val="158085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3">
            <a:extLst>
              <a:ext uri="{FF2B5EF4-FFF2-40B4-BE49-F238E27FC236}">
                <a16:creationId xmlns:a16="http://schemas.microsoft.com/office/drawing/2014/main" id="{F1F8FEE5-415B-DA46-BC1D-6DDCE6EAE42F}"/>
              </a:ext>
            </a:extLst>
          </p:cNvPr>
          <p:cNvPicPr>
            <a:picLocks noChangeAspect="1"/>
          </p:cNvPicPr>
          <p:nvPr/>
        </p:nvPicPr>
        <p:blipFill rotWithShape="1">
          <a:blip r:embed="rId3">
            <a:alphaModFix amt="35000"/>
          </a:blip>
          <a:srcRect l="9540" r="11349"/>
          <a:stretch/>
        </p:blipFill>
        <p:spPr>
          <a:xfrm>
            <a:off x="20" y="1"/>
            <a:ext cx="12191980" cy="6857999"/>
          </a:xfrm>
          <a:prstGeom prst="rect">
            <a:avLst/>
          </a:prstGeom>
        </p:spPr>
      </p:pic>
      <p:cxnSp>
        <p:nvCxnSpPr>
          <p:cNvPr id="20" name="Straight Connector 19">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940972-5510-0147-A39E-28B604EA9935}"/>
              </a:ext>
            </a:extLst>
          </p:cNvPr>
          <p:cNvSpPr>
            <a:spLocks noGrp="1"/>
          </p:cNvSpPr>
          <p:nvPr>
            <p:ph type="title"/>
          </p:nvPr>
        </p:nvSpPr>
        <p:spPr>
          <a:xfrm>
            <a:off x="838201" y="1065862"/>
            <a:ext cx="4010246" cy="4952166"/>
          </a:xfrm>
        </p:spPr>
        <p:txBody>
          <a:bodyPr vert="horz" lIns="91440" tIns="45720" rIns="91440" bIns="45720" rtlCol="0">
            <a:normAutofit fontScale="90000"/>
          </a:bodyPr>
          <a:lstStyle/>
          <a:p>
            <a:pPr>
              <a:buClr>
                <a:schemeClr val="tx1"/>
              </a:buClr>
            </a:pPr>
            <a:r>
              <a:rPr lang="en-US" altLang="en-US" sz="2800" b="1" u="sng" dirty="0">
                <a:latin typeface="Arial" charset="0"/>
                <a:sym typeface="Arial" charset="0"/>
              </a:rPr>
              <a:t>Hints</a:t>
            </a:r>
            <a:br>
              <a:rPr lang="en-US" altLang="en-US" sz="2800" b="1" dirty="0">
                <a:latin typeface="Arial" charset="0"/>
                <a:sym typeface="Arial" charset="0"/>
              </a:rPr>
            </a:br>
            <a:br>
              <a:rPr lang="en-US" altLang="en-US" sz="2800" dirty="0">
                <a:latin typeface="Arial" charset="0"/>
                <a:sym typeface="Arial" charset="0"/>
              </a:rPr>
            </a:br>
            <a:r>
              <a:rPr lang="en-US" altLang="en-US" sz="2200" dirty="0">
                <a:latin typeface="Arial" charset="0"/>
                <a:sym typeface="Arial" charset="0"/>
              </a:rPr>
              <a:t>Don’</a:t>
            </a:r>
            <a:r>
              <a:rPr lang="en-US" altLang="ja-JP" sz="2200" dirty="0">
                <a:latin typeface="Arial" charset="0"/>
                <a:sym typeface="Arial" charset="0"/>
              </a:rPr>
              <a:t>t call unnecessary meetings</a:t>
            </a:r>
            <a:br>
              <a:rPr lang="en-US" altLang="ja-JP" sz="2200" dirty="0">
                <a:latin typeface="Arial" charset="0"/>
                <a:sym typeface="Arial" charset="0"/>
              </a:rPr>
            </a:br>
            <a:br>
              <a:rPr lang="en-US" altLang="en-US" sz="2200" dirty="0">
                <a:latin typeface="Arial" charset="0"/>
                <a:sym typeface="Arial" charset="0"/>
              </a:rPr>
            </a:br>
            <a:r>
              <a:rPr lang="en-US" altLang="en-US" sz="2200" dirty="0">
                <a:latin typeface="Arial" charset="0"/>
                <a:sym typeface="Arial" charset="0"/>
              </a:rPr>
              <a:t>Have a purpose and communicate it</a:t>
            </a:r>
            <a:br>
              <a:rPr lang="en-US" altLang="en-US" sz="2200" dirty="0">
                <a:latin typeface="Arial" charset="0"/>
                <a:sym typeface="Arial" charset="0"/>
              </a:rPr>
            </a:br>
            <a:br>
              <a:rPr lang="en-US" altLang="en-US" sz="2200" dirty="0">
                <a:latin typeface="Arial" charset="0"/>
                <a:sym typeface="Arial" charset="0"/>
              </a:rPr>
            </a:br>
            <a:r>
              <a:rPr lang="en-US" altLang="en-US" sz="2200" dirty="0">
                <a:latin typeface="Arial" charset="0"/>
                <a:sym typeface="Arial" charset="0"/>
              </a:rPr>
              <a:t>Provide printed agenda</a:t>
            </a:r>
            <a:br>
              <a:rPr lang="en-US" altLang="en-US" sz="2200" dirty="0">
                <a:latin typeface="Arial" charset="0"/>
                <a:sym typeface="Arial" charset="0"/>
              </a:rPr>
            </a:br>
            <a:br>
              <a:rPr lang="en-US" altLang="en-US" sz="2200" dirty="0">
                <a:latin typeface="Arial" charset="0"/>
                <a:sym typeface="Arial" charset="0"/>
              </a:rPr>
            </a:br>
            <a:r>
              <a:rPr lang="en-US" altLang="en-US" sz="2200" dirty="0">
                <a:latin typeface="Arial" charset="0"/>
                <a:sym typeface="Arial" charset="0"/>
              </a:rPr>
              <a:t>Keep time to a minimum</a:t>
            </a:r>
            <a:br>
              <a:rPr lang="en-US" altLang="en-US" sz="2200" dirty="0">
                <a:latin typeface="Arial" charset="0"/>
                <a:sym typeface="Arial" charset="0"/>
              </a:rPr>
            </a:br>
            <a:r>
              <a:rPr lang="en-US" altLang="en-US" sz="2200" dirty="0">
                <a:latin typeface="Arial" charset="0"/>
                <a:sym typeface="Arial" charset="0"/>
              </a:rPr>
              <a:t> </a:t>
            </a:r>
            <a:br>
              <a:rPr lang="en-US" altLang="en-US" sz="2200" dirty="0">
                <a:latin typeface="Arial" charset="0"/>
                <a:sym typeface="Arial" charset="0"/>
              </a:rPr>
            </a:br>
            <a:r>
              <a:rPr lang="en-US" altLang="en-US" sz="2200" dirty="0">
                <a:latin typeface="Arial" charset="0"/>
                <a:sym typeface="Arial" charset="0"/>
              </a:rPr>
              <a:t>Start and end on time</a:t>
            </a:r>
            <a:br>
              <a:rPr lang="en-US" altLang="en-US" sz="2200" dirty="0">
                <a:latin typeface="Arial" charset="0"/>
                <a:sym typeface="Arial" charset="0"/>
              </a:rPr>
            </a:br>
            <a:r>
              <a:rPr lang="en-US" altLang="en-US" sz="2200" dirty="0">
                <a:latin typeface="Arial" charset="0"/>
                <a:sym typeface="Arial" charset="0"/>
              </a:rPr>
              <a:t> </a:t>
            </a:r>
            <a:br>
              <a:rPr lang="en-US" altLang="en-US" sz="2200" dirty="0">
                <a:latin typeface="Arial" charset="0"/>
                <a:sym typeface="Arial" charset="0"/>
              </a:rPr>
            </a:br>
            <a:r>
              <a:rPr lang="en-US" altLang="en-US" sz="2200" dirty="0">
                <a:latin typeface="Arial" charset="0"/>
                <a:sym typeface="Arial" charset="0"/>
              </a:rPr>
              <a:t>Know which committees need to report</a:t>
            </a:r>
            <a:br>
              <a:rPr lang="en-US" altLang="en-US" sz="1800" dirty="0">
                <a:latin typeface="Trebushet MS" charset="0"/>
                <a:sym typeface="Trebushet MS" charset="0"/>
              </a:rPr>
            </a:br>
            <a:br>
              <a:rPr lang="en-US" altLang="en-US" sz="2500" dirty="0">
                <a:latin typeface="Trebushet MS" charset="0"/>
                <a:sym typeface="Trebushet MS" charset="0"/>
              </a:rPr>
            </a:br>
            <a:endParaRPr lang="en-US" sz="2500" dirty="0"/>
          </a:p>
        </p:txBody>
      </p:sp>
      <p:sp>
        <p:nvSpPr>
          <p:cNvPr id="15" name="Content Placeholder 14">
            <a:extLst>
              <a:ext uri="{FF2B5EF4-FFF2-40B4-BE49-F238E27FC236}">
                <a16:creationId xmlns:a16="http://schemas.microsoft.com/office/drawing/2014/main" id="{324C1167-6E6F-4E69-84DC-046D222A020A}"/>
              </a:ext>
            </a:extLst>
          </p:cNvPr>
          <p:cNvSpPr>
            <a:spLocks noGrp="1"/>
          </p:cNvSpPr>
          <p:nvPr>
            <p:ph idx="1"/>
          </p:nvPr>
        </p:nvSpPr>
        <p:spPr>
          <a:xfrm>
            <a:off x="5155379" y="239151"/>
            <a:ext cx="6717753" cy="6358597"/>
          </a:xfrm>
        </p:spPr>
        <p:txBody>
          <a:bodyPr anchor="ctr">
            <a:normAutofit/>
          </a:bodyPr>
          <a:lstStyle/>
          <a:p>
            <a:pPr marL="0" lvl="0" indent="0" algn="ctr">
              <a:buNone/>
            </a:pPr>
            <a:r>
              <a:rPr lang="en-US" sz="2000" b="1" i="1" dirty="0"/>
              <a:t>Running a Meeting</a:t>
            </a:r>
          </a:p>
          <a:p>
            <a:pPr marL="0" indent="0">
              <a:buNone/>
            </a:pPr>
            <a:r>
              <a:rPr lang="en-US" sz="2000" u="sng" dirty="0"/>
              <a:t>Agenda</a:t>
            </a:r>
          </a:p>
          <a:p>
            <a:r>
              <a:rPr lang="en-US" sz="2000" dirty="0"/>
              <a:t>Call to order </a:t>
            </a:r>
          </a:p>
          <a:p>
            <a:r>
              <a:rPr lang="en-US" sz="2000" dirty="0"/>
              <a:t>Inspirational Thought </a:t>
            </a:r>
          </a:p>
          <a:p>
            <a:r>
              <a:rPr lang="en-US" sz="2000" dirty="0"/>
              <a:t>Minutes </a:t>
            </a:r>
          </a:p>
          <a:p>
            <a:r>
              <a:rPr lang="en-US" sz="2000" dirty="0"/>
              <a:t>Report of the Treasurer </a:t>
            </a:r>
          </a:p>
          <a:p>
            <a:r>
              <a:rPr lang="en-US" sz="2000" dirty="0"/>
              <a:t>Reading of Correspondence </a:t>
            </a:r>
          </a:p>
          <a:p>
            <a:r>
              <a:rPr lang="en-US" sz="2000" dirty="0"/>
              <a:t>Report of the Executive Committee </a:t>
            </a:r>
          </a:p>
          <a:p>
            <a:r>
              <a:rPr lang="en-US" sz="2000" dirty="0"/>
              <a:t>Report of Committees </a:t>
            </a:r>
          </a:p>
          <a:p>
            <a:r>
              <a:rPr lang="en-US" sz="2000" dirty="0"/>
              <a:t>Unfinished Business </a:t>
            </a:r>
          </a:p>
          <a:p>
            <a:r>
              <a:rPr lang="en-US" sz="2000" dirty="0"/>
              <a:t>New Business </a:t>
            </a:r>
          </a:p>
          <a:p>
            <a:r>
              <a:rPr lang="en-US" sz="2000" dirty="0"/>
              <a:t>Program </a:t>
            </a:r>
          </a:p>
          <a:p>
            <a:r>
              <a:rPr lang="en-US" sz="2000" dirty="0"/>
              <a:t>Announcements </a:t>
            </a:r>
          </a:p>
          <a:p>
            <a:r>
              <a:rPr lang="en-US" sz="2000" dirty="0"/>
              <a:t>Adjournment </a:t>
            </a:r>
          </a:p>
        </p:txBody>
      </p:sp>
    </p:spTree>
    <p:extLst>
      <p:ext uri="{BB962C8B-B14F-4D97-AF65-F5344CB8AC3E}">
        <p14:creationId xmlns:p14="http://schemas.microsoft.com/office/powerpoint/2010/main" val="18257687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5" name="Picture 4">
            <a:extLst>
              <a:ext uri="{FF2B5EF4-FFF2-40B4-BE49-F238E27FC236}">
                <a16:creationId xmlns:a16="http://schemas.microsoft.com/office/drawing/2014/main" id="{C9AFDEB9-5C1F-044A-B33E-81F45B5B56F4}"/>
              </a:ext>
            </a:extLst>
          </p:cNvPr>
          <p:cNvPicPr>
            <a:picLocks noChangeAspect="1"/>
          </p:cNvPicPr>
          <p:nvPr/>
        </p:nvPicPr>
        <p:blipFill>
          <a:blip r:embed="rId3"/>
          <a:stretch>
            <a:fillRect/>
          </a:stretch>
        </p:blipFill>
        <p:spPr>
          <a:xfrm>
            <a:off x="950121" y="1637846"/>
            <a:ext cx="5941068" cy="2643775"/>
          </a:xfrm>
          <a:prstGeom prst="rect">
            <a:avLst/>
          </a:prstGeom>
        </p:spPr>
      </p:pic>
      <p:sp>
        <p:nvSpPr>
          <p:cNvPr id="2" name="Title 1">
            <a:extLst>
              <a:ext uri="{FF2B5EF4-FFF2-40B4-BE49-F238E27FC236}">
                <a16:creationId xmlns:a16="http://schemas.microsoft.com/office/drawing/2014/main" id="{722B0659-E807-D24F-998C-B5F456AB4B64}"/>
              </a:ext>
            </a:extLst>
          </p:cNvPr>
          <p:cNvSpPr>
            <a:spLocks noGrp="1"/>
          </p:cNvSpPr>
          <p:nvPr>
            <p:ph type="title"/>
          </p:nvPr>
        </p:nvSpPr>
        <p:spPr>
          <a:xfrm>
            <a:off x="950121" y="5529884"/>
            <a:ext cx="5693783" cy="1096331"/>
          </a:xfrm>
        </p:spPr>
        <p:txBody>
          <a:bodyPr>
            <a:normAutofit/>
          </a:bodyPr>
          <a:lstStyle/>
          <a:p>
            <a:r>
              <a:rPr lang="en-US" altLang="en-US" sz="3400" b="1">
                <a:solidFill>
                  <a:srgbClr val="303030"/>
                </a:solidFill>
                <a:latin typeface="Arial" charset="0"/>
                <a:sym typeface="Arial" charset="0"/>
              </a:rPr>
              <a:t>The PTA &amp; Principal Relationship</a:t>
            </a:r>
            <a:endParaRPr lang="en-US" sz="3400">
              <a:solidFill>
                <a:srgbClr val="303030"/>
              </a:solidFill>
            </a:endParaRPr>
          </a:p>
        </p:txBody>
      </p:sp>
      <p:sp>
        <p:nvSpPr>
          <p:cNvPr id="3" name="Content Placeholder 2">
            <a:extLst>
              <a:ext uri="{FF2B5EF4-FFF2-40B4-BE49-F238E27FC236}">
                <a16:creationId xmlns:a16="http://schemas.microsoft.com/office/drawing/2014/main" id="{D63986CE-5A62-4B40-813F-A605A123CC3D}"/>
              </a:ext>
            </a:extLst>
          </p:cNvPr>
          <p:cNvSpPr>
            <a:spLocks noGrp="1"/>
          </p:cNvSpPr>
          <p:nvPr>
            <p:ph idx="1"/>
          </p:nvPr>
        </p:nvSpPr>
        <p:spPr>
          <a:xfrm>
            <a:off x="7534655" y="965199"/>
            <a:ext cx="4008101" cy="4020458"/>
          </a:xfrm>
        </p:spPr>
        <p:txBody>
          <a:bodyPr anchor="ctr">
            <a:normAutofit/>
          </a:bodyPr>
          <a:lstStyle/>
          <a:p>
            <a:pPr marL="144463" indent="-144463" defTabSz="712788"/>
            <a:endParaRPr lang="en-US" altLang="en-US" sz="1700" b="1">
              <a:latin typeface="Arial" charset="0"/>
              <a:sym typeface="Arial" charset="0"/>
            </a:endParaRPr>
          </a:p>
          <a:p>
            <a:pPr marL="144463" indent="-144463" defTabSz="712788">
              <a:buFontTx/>
              <a:buChar char="•"/>
            </a:pPr>
            <a:r>
              <a:rPr lang="en-US" altLang="en-US" sz="1700">
                <a:latin typeface="Arial" charset="0"/>
                <a:sym typeface="Arial" charset="0"/>
              </a:rPr>
              <a:t>May be a member of your PTA/PTSA team. They sit on your board. Check</a:t>
            </a:r>
            <a:r>
              <a:rPr lang="en-US" altLang="ja-JP" sz="1700">
                <a:latin typeface="Arial" charset="0"/>
                <a:sym typeface="Arial" charset="0"/>
              </a:rPr>
              <a:t> your bylaws.</a:t>
            </a:r>
          </a:p>
          <a:p>
            <a:pPr marL="144463" indent="-144463" defTabSz="712788">
              <a:buFontTx/>
              <a:buChar char="•"/>
            </a:pPr>
            <a:r>
              <a:rPr lang="en-US" altLang="en-US" sz="1700">
                <a:latin typeface="Arial" charset="0"/>
                <a:sym typeface="Arial" charset="0"/>
              </a:rPr>
              <a:t>Wants/needs to connect her/his goals – </a:t>
            </a:r>
            <a:r>
              <a:rPr lang="en-US" altLang="en-US" sz="1700" b="1" i="1">
                <a:latin typeface="Arial" charset="0"/>
                <a:sym typeface="Arial" charset="0"/>
              </a:rPr>
              <a:t>based on the School Improvement Plan </a:t>
            </a:r>
            <a:r>
              <a:rPr lang="en-US" altLang="en-US" sz="1700">
                <a:latin typeface="Arial" charset="0"/>
                <a:sym typeface="Arial" charset="0"/>
              </a:rPr>
              <a:t>– to your PTA work to benefit all students, all families, the entire local school community.</a:t>
            </a:r>
          </a:p>
          <a:p>
            <a:pPr marL="144463" indent="-144463" defTabSz="712788">
              <a:buFontTx/>
              <a:buChar char="•"/>
            </a:pPr>
            <a:r>
              <a:rPr lang="en-US" altLang="en-US" sz="1700">
                <a:latin typeface="Arial" charset="0"/>
                <a:sym typeface="Arial" charset="0"/>
              </a:rPr>
              <a:t>Does not run or manage PTA funds.</a:t>
            </a:r>
          </a:p>
          <a:p>
            <a:pPr marL="144463" indent="-144463" defTabSz="712788">
              <a:buFontTx/>
              <a:buChar char="•"/>
            </a:pPr>
            <a:r>
              <a:rPr lang="en-US" altLang="en-US" sz="1700">
                <a:latin typeface="Arial" charset="0"/>
                <a:sym typeface="Arial" charset="0"/>
              </a:rPr>
              <a:t>You are a guest in their school. Always respect that.</a:t>
            </a:r>
            <a:endParaRPr lang="en-US" altLang="en-US" sz="1700"/>
          </a:p>
          <a:p>
            <a:endParaRPr lang="en-US" sz="1700"/>
          </a:p>
        </p:txBody>
      </p:sp>
    </p:spTree>
    <p:extLst>
      <p:ext uri="{BB962C8B-B14F-4D97-AF65-F5344CB8AC3E}">
        <p14:creationId xmlns:p14="http://schemas.microsoft.com/office/powerpoint/2010/main" val="207909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DE7243B-5109-444B-8FAF-7437C66BC0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C5D6221-DA7B-4611-AA26-7D8E349FDE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CB79A5-C038-894D-A6CA-2534E57998F6}"/>
              </a:ext>
            </a:extLst>
          </p:cNvPr>
          <p:cNvSpPr>
            <a:spLocks noGrp="1"/>
          </p:cNvSpPr>
          <p:nvPr>
            <p:ph type="title"/>
          </p:nvPr>
        </p:nvSpPr>
        <p:spPr>
          <a:xfrm>
            <a:off x="804672" y="1444871"/>
            <a:ext cx="3427556" cy="2127124"/>
          </a:xfrm>
        </p:spPr>
        <p:txBody>
          <a:bodyPr anchor="t">
            <a:normAutofit fontScale="90000"/>
          </a:bodyPr>
          <a:lstStyle/>
          <a:p>
            <a:r>
              <a:rPr lang="en-US" altLang="en-US" sz="3600" b="1" dirty="0">
                <a:solidFill>
                  <a:srgbClr val="002060"/>
                </a:solidFill>
                <a:latin typeface="Arial" charset="0"/>
                <a:sym typeface="Arial" charset="0"/>
              </a:rPr>
              <a:t>BASIC FINANCIAL MANAGEMENT</a:t>
            </a:r>
            <a:br>
              <a:rPr lang="en-US" altLang="en-US" sz="3600" b="1" dirty="0">
                <a:solidFill>
                  <a:srgbClr val="002060"/>
                </a:solidFill>
                <a:latin typeface="Arial" charset="0"/>
                <a:sym typeface="Arial" charset="0"/>
              </a:rPr>
            </a:br>
            <a:r>
              <a:rPr lang="en-US" altLang="en-US" sz="3600" b="1" dirty="0">
                <a:latin typeface="Arial" charset="0"/>
                <a:sym typeface="Arial" charset="0"/>
              </a:rPr>
              <a:t>FINANCIAL</a:t>
            </a:r>
            <a:endParaRPr lang="en-US" sz="3600" dirty="0">
              <a:solidFill>
                <a:schemeClr val="bg1"/>
              </a:solidFill>
            </a:endParaRPr>
          </a:p>
        </p:txBody>
      </p:sp>
      <p:sp>
        <p:nvSpPr>
          <p:cNvPr id="3" name="Content Placeholder 2">
            <a:extLst>
              <a:ext uri="{FF2B5EF4-FFF2-40B4-BE49-F238E27FC236}">
                <a16:creationId xmlns:a16="http://schemas.microsoft.com/office/drawing/2014/main" id="{DD0922AA-52FF-7E46-8C95-9066A99800F2}"/>
              </a:ext>
            </a:extLst>
          </p:cNvPr>
          <p:cNvSpPr>
            <a:spLocks noGrp="1"/>
          </p:cNvSpPr>
          <p:nvPr>
            <p:ph sz="half" idx="1"/>
          </p:nvPr>
        </p:nvSpPr>
        <p:spPr>
          <a:xfrm>
            <a:off x="4664420" y="312233"/>
            <a:ext cx="5197032" cy="2852997"/>
          </a:xfrm>
        </p:spPr>
        <p:txBody>
          <a:bodyPr>
            <a:normAutofit fontScale="92500" lnSpcReduction="10000"/>
          </a:bodyPr>
          <a:lstStyle/>
          <a:p>
            <a:pPr marL="0" indent="0" defTabSz="438150">
              <a:buNone/>
            </a:pPr>
            <a:r>
              <a:rPr lang="en-US" altLang="en-US" sz="2000" b="1" dirty="0">
                <a:latin typeface="Arial" charset="0"/>
                <a:sym typeface="Candara" charset="0"/>
              </a:rPr>
              <a:t>No cash payments </a:t>
            </a:r>
            <a:endParaRPr lang="en-US" altLang="en-US" sz="2000" b="1" dirty="0">
              <a:latin typeface="Arial" charset="0"/>
              <a:sym typeface="Arial" charset="0"/>
            </a:endParaRPr>
          </a:p>
          <a:p>
            <a:pPr marL="0" indent="0" defTabSz="438150">
              <a:buNone/>
            </a:pPr>
            <a:r>
              <a:rPr lang="en-US" altLang="en-US" sz="2000" b="1" dirty="0">
                <a:latin typeface="Arial" charset="0"/>
                <a:sym typeface="Arial" charset="0"/>
              </a:rPr>
              <a:t> Accurate documentation</a:t>
            </a:r>
          </a:p>
          <a:p>
            <a:pPr marL="0" indent="0" defTabSz="438150">
              <a:buNone/>
            </a:pPr>
            <a:r>
              <a:rPr lang="en-US" altLang="en-US" sz="2000" b="1" dirty="0">
                <a:latin typeface="Arial" charset="0"/>
                <a:sym typeface="Arial" charset="0"/>
              </a:rPr>
              <a:t> Prior approval for all expenditures</a:t>
            </a:r>
          </a:p>
          <a:p>
            <a:pPr marL="0" indent="0" defTabSz="438150">
              <a:buNone/>
            </a:pPr>
            <a:r>
              <a:rPr lang="en-US" altLang="en-US" sz="2000" b="1" dirty="0">
                <a:latin typeface="Arial" charset="0"/>
                <a:sym typeface="Arial" charset="0"/>
              </a:rPr>
              <a:t> Only President signs contracts</a:t>
            </a:r>
          </a:p>
          <a:p>
            <a:pPr marL="0" indent="0" defTabSz="438150">
              <a:buNone/>
            </a:pPr>
            <a:r>
              <a:rPr lang="en-US" altLang="en-US" sz="2000" b="1" dirty="0">
                <a:latin typeface="Arial" charset="0"/>
                <a:sym typeface="Arial" charset="0"/>
              </a:rPr>
              <a:t> Prompt bank reconciliations, 2 sign-offs</a:t>
            </a:r>
          </a:p>
          <a:p>
            <a:pPr marL="0" indent="0" defTabSz="438150">
              <a:buNone/>
            </a:pPr>
            <a:r>
              <a:rPr lang="en-US" altLang="en-US" sz="2000" b="1" dirty="0">
                <a:latin typeface="Arial" charset="0"/>
                <a:sym typeface="Arial" charset="0"/>
              </a:rPr>
              <a:t> Purchase insurance</a:t>
            </a:r>
          </a:p>
          <a:p>
            <a:pPr marL="0" indent="0" defTabSz="438150">
              <a:buNone/>
            </a:pPr>
            <a:r>
              <a:rPr lang="en-US" altLang="en-US" sz="2000" b="1" dirty="0">
                <a:latin typeface="Arial" charset="0"/>
                <a:sym typeface="Arial" charset="0"/>
              </a:rPr>
              <a:t> Maintain incorporation</a:t>
            </a:r>
          </a:p>
          <a:p>
            <a:pPr marL="0" indent="0" defTabSz="438150">
              <a:buNone/>
            </a:pPr>
            <a:r>
              <a:rPr lang="en-US" altLang="en-US" sz="2000" b="1" dirty="0">
                <a:latin typeface="Arial" charset="0"/>
                <a:sym typeface="Arial" charset="0"/>
              </a:rPr>
              <a:t> Remit dues monthly</a:t>
            </a:r>
            <a:endParaRPr lang="en-US" altLang="en-US" sz="2000" b="1" dirty="0">
              <a:latin typeface="Arial" charset="0"/>
            </a:endParaRPr>
          </a:p>
        </p:txBody>
      </p:sp>
      <p:sp>
        <p:nvSpPr>
          <p:cNvPr id="4" name="Content Placeholder 3">
            <a:extLst>
              <a:ext uri="{FF2B5EF4-FFF2-40B4-BE49-F238E27FC236}">
                <a16:creationId xmlns:a16="http://schemas.microsoft.com/office/drawing/2014/main" id="{E4DA8C33-DB8B-0447-9624-A6CEC58495A9}"/>
              </a:ext>
            </a:extLst>
          </p:cNvPr>
          <p:cNvSpPr>
            <a:spLocks noGrp="1"/>
          </p:cNvSpPr>
          <p:nvPr>
            <p:ph sz="half" idx="2"/>
          </p:nvPr>
        </p:nvSpPr>
        <p:spPr>
          <a:xfrm>
            <a:off x="7920111" y="3900925"/>
            <a:ext cx="4063447" cy="3146989"/>
          </a:xfrm>
        </p:spPr>
        <p:txBody>
          <a:bodyPr>
            <a:normAutofit fontScale="92500" lnSpcReduction="10000"/>
          </a:bodyPr>
          <a:lstStyle/>
          <a:p>
            <a:pPr marL="0" indent="0" defTabSz="438150">
              <a:buNone/>
            </a:pPr>
            <a:r>
              <a:rPr lang="en-US" altLang="en-US" sz="1000" b="1" dirty="0">
                <a:latin typeface="Arial" charset="0"/>
                <a:sym typeface="Arial" charset="0"/>
              </a:rPr>
              <a:t> </a:t>
            </a:r>
          </a:p>
          <a:p>
            <a:pPr marL="0" indent="0" defTabSz="438150">
              <a:buNone/>
            </a:pPr>
            <a:r>
              <a:rPr lang="en-US" altLang="en-US" sz="1000" b="1" dirty="0">
                <a:latin typeface="Arial" charset="0"/>
                <a:sym typeface="Arial" charset="0"/>
              </a:rPr>
              <a:t> </a:t>
            </a:r>
            <a:r>
              <a:rPr lang="en-US" altLang="en-US" sz="2100" b="1" dirty="0">
                <a:latin typeface="Arial" charset="0"/>
                <a:sym typeface="Arial" charset="0"/>
              </a:rPr>
              <a:t>Membership approved budget</a:t>
            </a:r>
          </a:p>
          <a:p>
            <a:pPr marL="0" indent="0" defTabSz="438150">
              <a:buNone/>
            </a:pPr>
            <a:r>
              <a:rPr lang="en-US" altLang="en-US" sz="2100" b="1" dirty="0">
                <a:latin typeface="Arial" charset="0"/>
                <a:sym typeface="Arial" charset="0"/>
              </a:rPr>
              <a:t> Appropriate uses of PTA funds</a:t>
            </a:r>
          </a:p>
          <a:p>
            <a:pPr marL="0" indent="0" defTabSz="438150">
              <a:buNone/>
            </a:pPr>
            <a:r>
              <a:rPr lang="en-US" altLang="en-US" sz="2100" b="1" dirty="0">
                <a:latin typeface="Arial" charset="0"/>
                <a:sym typeface="Arial" charset="0"/>
              </a:rPr>
              <a:t> Explain procedures to others</a:t>
            </a:r>
          </a:p>
          <a:p>
            <a:pPr marL="0" indent="0" defTabSz="438150">
              <a:buNone/>
            </a:pPr>
            <a:r>
              <a:rPr lang="en-US" altLang="en-US" sz="2100" b="1" dirty="0">
                <a:latin typeface="Arial" charset="0"/>
                <a:sym typeface="Arial" charset="0"/>
              </a:rPr>
              <a:t> Follow procedures yourself</a:t>
            </a:r>
          </a:p>
          <a:p>
            <a:pPr marL="0" indent="0" defTabSz="438150">
              <a:buNone/>
            </a:pPr>
            <a:r>
              <a:rPr lang="en-US" altLang="en-US" sz="2100" b="1" dirty="0">
                <a:latin typeface="Arial" charset="0"/>
                <a:sym typeface="Arial" charset="0"/>
              </a:rPr>
              <a:t> 2 signatures on all checks,</a:t>
            </a:r>
            <a:br>
              <a:rPr lang="en-US" altLang="en-US" sz="2100" b="1" dirty="0">
                <a:latin typeface="Arial" charset="0"/>
                <a:sym typeface="Arial" charset="0"/>
              </a:rPr>
            </a:br>
            <a:r>
              <a:rPr lang="en-US" altLang="en-US" sz="2100" b="1" dirty="0">
                <a:latin typeface="Arial" charset="0"/>
                <a:sym typeface="Arial" charset="0"/>
              </a:rPr>
              <a:t>   3 signers on file at bank</a:t>
            </a:r>
          </a:p>
          <a:p>
            <a:pPr marL="0" indent="0" defTabSz="438150">
              <a:buNone/>
            </a:pPr>
            <a:r>
              <a:rPr lang="en-US" altLang="en-US" sz="2100" b="1" dirty="0">
                <a:latin typeface="Arial" charset="0"/>
                <a:sym typeface="Arial" charset="0"/>
              </a:rPr>
              <a:t> Don</a:t>
            </a:r>
            <a:r>
              <a:rPr lang="ja-JP" altLang="en-US" sz="2100" b="1">
                <a:latin typeface="Arial" charset="0"/>
                <a:sym typeface="Arial" charset="0"/>
              </a:rPr>
              <a:t>’</a:t>
            </a:r>
            <a:r>
              <a:rPr lang="en-US" altLang="ja-JP" sz="2100" b="1" dirty="0">
                <a:latin typeface="Arial" charset="0"/>
                <a:sym typeface="Arial" charset="0"/>
              </a:rPr>
              <a:t>t </a:t>
            </a:r>
            <a:r>
              <a:rPr lang="en-US" altLang="ja-JP" sz="2100" b="1" u="sng" dirty="0">
                <a:latin typeface="Arial" charset="0"/>
                <a:sym typeface="Arial" charset="0"/>
              </a:rPr>
              <a:t>ever</a:t>
            </a:r>
            <a:r>
              <a:rPr lang="en-US" altLang="ja-JP" sz="2100" b="1" dirty="0">
                <a:latin typeface="Arial" charset="0"/>
                <a:sym typeface="Arial" charset="0"/>
              </a:rPr>
              <a:t> sign a blank check</a:t>
            </a:r>
            <a:r>
              <a:rPr lang="en-US" altLang="ja-JP" sz="2100" b="1" dirty="0">
                <a:latin typeface="Arial" charset="0"/>
                <a:sym typeface="Candara" charset="0"/>
              </a:rPr>
              <a:t> </a:t>
            </a:r>
            <a:endParaRPr lang="en-US" altLang="en-US" sz="2100" b="1" dirty="0">
              <a:latin typeface="Arial" charset="0"/>
              <a:sym typeface="Candara" charset="0"/>
            </a:endParaRPr>
          </a:p>
          <a:p>
            <a:pPr marL="0" indent="0" defTabSz="438150">
              <a:buNone/>
            </a:pPr>
            <a:r>
              <a:rPr lang="en-US" altLang="en-US" sz="1000" b="1" dirty="0">
                <a:latin typeface="Arial" charset="0"/>
                <a:sym typeface="Candara" charset="0"/>
              </a:rPr>
              <a:t> </a:t>
            </a:r>
            <a:endParaRPr lang="en-US" sz="1000" dirty="0"/>
          </a:p>
        </p:txBody>
      </p:sp>
    </p:spTree>
    <p:extLst>
      <p:ext uri="{BB962C8B-B14F-4D97-AF65-F5344CB8AC3E}">
        <p14:creationId xmlns:p14="http://schemas.microsoft.com/office/powerpoint/2010/main" val="15798962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C763-69E2-9B44-ABC0-75F0C0788C75}"/>
              </a:ext>
            </a:extLst>
          </p:cNvPr>
          <p:cNvSpPr>
            <a:spLocks noGrp="1"/>
          </p:cNvSpPr>
          <p:nvPr>
            <p:ph type="title"/>
          </p:nvPr>
        </p:nvSpPr>
        <p:spPr/>
        <p:txBody>
          <a:bodyPr/>
          <a:lstStyle/>
          <a:p>
            <a:r>
              <a:rPr lang="en-US" altLang="en-US" b="1" dirty="0">
                <a:solidFill>
                  <a:srgbClr val="002060"/>
                </a:solidFill>
              </a:rPr>
              <a:t>Promote the PTA!</a:t>
            </a:r>
            <a:endParaRPr lang="en-US" dirty="0"/>
          </a:p>
        </p:txBody>
      </p:sp>
      <p:sp>
        <p:nvSpPr>
          <p:cNvPr id="3" name="Content Placeholder 2">
            <a:extLst>
              <a:ext uri="{FF2B5EF4-FFF2-40B4-BE49-F238E27FC236}">
                <a16:creationId xmlns:a16="http://schemas.microsoft.com/office/drawing/2014/main" id="{FF8CF4F3-17A7-544D-9518-5D269DE9CB1D}"/>
              </a:ext>
            </a:extLst>
          </p:cNvPr>
          <p:cNvSpPr>
            <a:spLocks noGrp="1"/>
          </p:cNvSpPr>
          <p:nvPr>
            <p:ph sz="half" idx="1"/>
          </p:nvPr>
        </p:nvSpPr>
        <p:spPr/>
        <p:txBody>
          <a:bodyPr>
            <a:normAutofit fontScale="77500" lnSpcReduction="20000"/>
          </a:bodyPr>
          <a:lstStyle/>
          <a:p>
            <a:pPr marL="166688" indent="-166688">
              <a:spcBef>
                <a:spcPts val="600"/>
              </a:spcBef>
            </a:pPr>
            <a:endParaRPr lang="en-US" altLang="en-US" dirty="0">
              <a:solidFill>
                <a:srgbClr val="002060"/>
              </a:solidFill>
            </a:endParaRPr>
          </a:p>
          <a:p>
            <a:pPr marL="166688" indent="-166688">
              <a:spcBef>
                <a:spcPts val="600"/>
              </a:spcBef>
              <a:buFontTx/>
              <a:buChar char="•"/>
            </a:pPr>
            <a:r>
              <a:rPr lang="en-US" altLang="en-US" dirty="0">
                <a:solidFill>
                  <a:srgbClr val="002060"/>
                </a:solidFill>
              </a:rPr>
              <a:t>Use the logo on everything.</a:t>
            </a:r>
          </a:p>
          <a:p>
            <a:pPr marL="166688" indent="-166688">
              <a:spcBef>
                <a:spcPts val="600"/>
              </a:spcBef>
              <a:buFontTx/>
              <a:buChar char="•"/>
            </a:pPr>
            <a:r>
              <a:rPr lang="en-US" altLang="en-US" dirty="0">
                <a:solidFill>
                  <a:srgbClr val="002060"/>
                </a:solidFill>
              </a:rPr>
              <a:t>Make sure your committee chairs and VPs have access to the logo.</a:t>
            </a:r>
          </a:p>
          <a:p>
            <a:pPr marL="166688" indent="-166688">
              <a:spcBef>
                <a:spcPts val="600"/>
              </a:spcBef>
              <a:buFontTx/>
              <a:buChar char="•"/>
            </a:pPr>
            <a:r>
              <a:rPr lang="en-US" altLang="en-US" dirty="0">
                <a:solidFill>
                  <a:srgbClr val="002060"/>
                </a:solidFill>
              </a:rPr>
              <a:t>Evaluate your communications plan.</a:t>
            </a:r>
          </a:p>
          <a:p>
            <a:endParaRPr lang="en-US" dirty="0"/>
          </a:p>
        </p:txBody>
      </p:sp>
      <p:sp>
        <p:nvSpPr>
          <p:cNvPr id="4" name="Content Placeholder 3">
            <a:extLst>
              <a:ext uri="{FF2B5EF4-FFF2-40B4-BE49-F238E27FC236}">
                <a16:creationId xmlns:a16="http://schemas.microsoft.com/office/drawing/2014/main" id="{3F83582B-E5B7-F34C-BE11-D4F7543D977B}"/>
              </a:ext>
            </a:extLst>
          </p:cNvPr>
          <p:cNvSpPr>
            <a:spLocks noGrp="1"/>
          </p:cNvSpPr>
          <p:nvPr>
            <p:ph sz="half" idx="2"/>
          </p:nvPr>
        </p:nvSpPr>
        <p:spPr/>
        <p:txBody>
          <a:bodyPr>
            <a:normAutofit fontScale="77500" lnSpcReduction="20000"/>
          </a:bodyPr>
          <a:lstStyle/>
          <a:p>
            <a:pPr>
              <a:spcBef>
                <a:spcPts val="200"/>
              </a:spcBef>
            </a:pPr>
            <a:r>
              <a:rPr lang="en-US" altLang="en-US" b="1" dirty="0">
                <a:latin typeface="Arial" charset="0"/>
                <a:sym typeface="Arial" charset="0"/>
              </a:rPr>
              <a:t>ALWAYS send thank you notes after an event to the Chairperson and key volunteers. </a:t>
            </a:r>
          </a:p>
          <a:p>
            <a:pPr>
              <a:spcBef>
                <a:spcPts val="200"/>
              </a:spcBef>
            </a:pPr>
            <a:endParaRPr lang="en-US" altLang="en-US" b="1" dirty="0">
              <a:latin typeface="Arial" charset="0"/>
              <a:sym typeface="Arial" charset="0"/>
            </a:endParaRPr>
          </a:p>
          <a:p>
            <a:pPr>
              <a:spcBef>
                <a:spcPts val="200"/>
              </a:spcBef>
            </a:pPr>
            <a:r>
              <a:rPr lang="en-US" altLang="en-US" b="1" dirty="0">
                <a:latin typeface="Arial" charset="0"/>
                <a:sym typeface="Arial" charset="0"/>
              </a:rPr>
              <a:t>Give credit to your PTA for hosting something. Make a sign that says</a:t>
            </a:r>
          </a:p>
          <a:p>
            <a:pPr>
              <a:spcBef>
                <a:spcPts val="200"/>
              </a:spcBef>
            </a:pPr>
            <a:r>
              <a:rPr lang="ja-JP" altLang="en-US" b="1">
                <a:latin typeface="Arial" charset="0"/>
                <a:sym typeface="Arial" charset="0"/>
              </a:rPr>
              <a:t>“</a:t>
            </a:r>
            <a:r>
              <a:rPr lang="en-US" altLang="ja-JP" b="1" dirty="0">
                <a:latin typeface="Arial" charset="0"/>
                <a:sym typeface="Arial" charset="0"/>
              </a:rPr>
              <a:t>Courtesy of PTA (use logo)</a:t>
            </a:r>
            <a:r>
              <a:rPr lang="ja-JP" altLang="en-US" b="1">
                <a:latin typeface="Arial" charset="0"/>
                <a:sym typeface="Arial" charset="0"/>
              </a:rPr>
              <a:t>”</a:t>
            </a:r>
            <a:r>
              <a:rPr lang="en-US" altLang="ja-JP" b="1" dirty="0">
                <a:latin typeface="Arial" charset="0"/>
                <a:sym typeface="Arial" charset="0"/>
              </a:rPr>
              <a:t> that goes out front of the event.</a:t>
            </a:r>
          </a:p>
          <a:p>
            <a:pPr>
              <a:spcBef>
                <a:spcPts val="200"/>
              </a:spcBef>
            </a:pPr>
            <a:endParaRPr lang="en-US" altLang="en-US" b="1" dirty="0">
              <a:latin typeface="Arial" charset="0"/>
              <a:sym typeface="Arial" charset="0"/>
            </a:endParaRPr>
          </a:p>
          <a:p>
            <a:pPr>
              <a:spcBef>
                <a:spcPts val="200"/>
              </a:spcBef>
            </a:pPr>
            <a:r>
              <a:rPr lang="en-US" altLang="en-US" b="1" dirty="0">
                <a:latin typeface="Arial" charset="0"/>
                <a:sym typeface="Arial" charset="0"/>
              </a:rPr>
              <a:t>Set the example. Be the personal greeter at the door saying hello to families as they walk in to your meetings or events.  </a:t>
            </a:r>
          </a:p>
          <a:p>
            <a:pPr>
              <a:spcBef>
                <a:spcPts val="200"/>
              </a:spcBef>
            </a:pPr>
            <a:endParaRPr lang="en-US" altLang="en-US" b="1" dirty="0">
              <a:latin typeface="Arial" charset="0"/>
              <a:sym typeface="Arial" charset="0"/>
            </a:endParaRPr>
          </a:p>
          <a:p>
            <a:pPr>
              <a:spcBef>
                <a:spcPts val="200"/>
              </a:spcBef>
            </a:pPr>
            <a:r>
              <a:rPr lang="en-US" altLang="en-US" b="1" dirty="0">
                <a:latin typeface="Arial" charset="0"/>
                <a:sym typeface="Arial" charset="0"/>
              </a:rPr>
              <a:t>Make a point to make EVERYONE feel welcome!</a:t>
            </a:r>
            <a:endParaRPr lang="en-US" altLang="en-US" sz="3200" dirty="0">
              <a:latin typeface="Trebushet MS" charset="0"/>
              <a:sym typeface="Trebushet MS" charset="0"/>
            </a:endParaRPr>
          </a:p>
          <a:p>
            <a:endParaRPr lang="en-US" dirty="0"/>
          </a:p>
        </p:txBody>
      </p:sp>
      <p:pic>
        <p:nvPicPr>
          <p:cNvPr id="6" name="Picture 5">
            <a:extLst>
              <a:ext uri="{FF2B5EF4-FFF2-40B4-BE49-F238E27FC236}">
                <a16:creationId xmlns:a16="http://schemas.microsoft.com/office/drawing/2014/main" id="{2F7EE4A1-F770-9440-A8AD-78CE120D9A73}"/>
              </a:ext>
            </a:extLst>
          </p:cNvPr>
          <p:cNvPicPr>
            <a:picLocks noChangeAspect="1"/>
          </p:cNvPicPr>
          <p:nvPr/>
        </p:nvPicPr>
        <p:blipFill>
          <a:blip r:embed="rId3"/>
          <a:stretch>
            <a:fillRect/>
          </a:stretch>
        </p:blipFill>
        <p:spPr>
          <a:xfrm>
            <a:off x="640616" y="3787019"/>
            <a:ext cx="5023439" cy="2235200"/>
          </a:xfrm>
          <a:prstGeom prst="rect">
            <a:avLst/>
          </a:prstGeom>
        </p:spPr>
      </p:pic>
    </p:spTree>
    <p:extLst>
      <p:ext uri="{BB962C8B-B14F-4D97-AF65-F5344CB8AC3E}">
        <p14:creationId xmlns:p14="http://schemas.microsoft.com/office/powerpoint/2010/main" val="100747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mage11.jpg">
            <a:extLst>
              <a:ext uri="{FF2B5EF4-FFF2-40B4-BE49-F238E27FC236}">
                <a16:creationId xmlns:a16="http://schemas.microsoft.com/office/drawing/2014/main" id="{BEEA34FA-FEE4-914E-9F01-39B87404FF36}"/>
              </a:ext>
            </a:extLst>
          </p:cNvPr>
          <p:cNvPicPr>
            <a:picLocks noChangeAspect="1"/>
          </p:cNvPicPr>
          <p:nvPr/>
        </p:nvPicPr>
        <p:blipFill rotWithShape="1">
          <a:blip r:embed="rId2">
            <a:extLst>
              <a:ext uri="{28A0092B-C50C-407E-A947-70E740481C1C}">
                <a14:useLocalDpi xmlns:a14="http://schemas.microsoft.com/office/drawing/2010/main" val="0"/>
              </a:ext>
            </a:extLst>
          </a:blip>
          <a:srcRect t="12867" r="2" b="24263"/>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a:extLst>
              <a:ext uri="{FF2B5EF4-FFF2-40B4-BE49-F238E27FC236}">
                <a16:creationId xmlns:a16="http://schemas.microsoft.com/office/drawing/2014/main" id="{9F15418B-06CC-5044-AAC3-D44AC50BB9F5}"/>
              </a:ext>
            </a:extLst>
          </p:cNvPr>
          <p:cNvPicPr>
            <a:picLocks noGrp="1" noChangeAspect="1"/>
          </p:cNvPicPr>
          <p:nvPr>
            <p:ph idx="1"/>
          </p:nvPr>
        </p:nvPicPr>
        <p:blipFill rotWithShape="1">
          <a:blip r:embed="rId3"/>
          <a:srcRect t="12902" r="-2" b="11161"/>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2"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DAD374-00A1-B547-87BD-6CD79D806B6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bg1"/>
                </a:solidFill>
                <a:latin typeface="+mj-lt"/>
                <a:ea typeface="+mj-ea"/>
                <a:cs typeface="+mj-cs"/>
              </a:rPr>
              <a:t>Use Your Resources</a:t>
            </a:r>
          </a:p>
        </p:txBody>
      </p:sp>
      <p:sp>
        <p:nvSpPr>
          <p:cNvPr id="4" name="Text Placeholder 3">
            <a:extLst>
              <a:ext uri="{FF2B5EF4-FFF2-40B4-BE49-F238E27FC236}">
                <a16:creationId xmlns:a16="http://schemas.microsoft.com/office/drawing/2014/main" id="{A82F5C2B-EB9C-DA4C-9E42-688D7C9F0755}"/>
              </a:ext>
            </a:extLst>
          </p:cNvPr>
          <p:cNvSpPr>
            <a:spLocks noGrp="1"/>
          </p:cNvSpPr>
          <p:nvPr>
            <p:ph type="body" sz="half" idx="2"/>
          </p:nvPr>
        </p:nvSpPr>
        <p:spPr>
          <a:xfrm>
            <a:off x="838200" y="2015406"/>
            <a:ext cx="5097779" cy="4065986"/>
          </a:xfrm>
        </p:spPr>
        <p:txBody>
          <a:bodyPr vert="horz" lIns="91440" tIns="45720" rIns="91440" bIns="45720" rtlCol="0" anchor="t">
            <a:normAutofit/>
          </a:bodyPr>
          <a:lstStyle/>
          <a:p>
            <a:pPr marL="225425" indent="-228600">
              <a:spcBef>
                <a:spcPts val="500"/>
              </a:spcBef>
              <a:buFont typeface="Arial" panose="020B0604020202020204" pitchFamily="34" charset="0"/>
              <a:buChar char="•"/>
              <a:defRPr/>
            </a:pPr>
            <a:r>
              <a:rPr lang="en-US" sz="2000" dirty="0"/>
              <a:t>Missouri PTA and Kansas PTA</a:t>
            </a:r>
          </a:p>
          <a:p>
            <a:pPr marL="225425" indent="-228600">
              <a:spcBef>
                <a:spcPts val="500"/>
              </a:spcBef>
              <a:buFont typeface="Arial" panose="020B0604020202020204" pitchFamily="34" charset="0"/>
              <a:buChar char="•"/>
              <a:defRPr/>
            </a:pPr>
            <a:r>
              <a:rPr lang="en-US" sz="2000" dirty="0"/>
              <a:t>Tool Kits</a:t>
            </a:r>
          </a:p>
          <a:p>
            <a:pPr marL="225425" indent="-228600">
              <a:spcBef>
                <a:spcPts val="500"/>
              </a:spcBef>
              <a:buFont typeface="Arial" panose="020B0604020202020204" pitchFamily="34" charset="0"/>
              <a:buChar char="•"/>
              <a:defRPr/>
            </a:pPr>
            <a:r>
              <a:rPr lang="en-US" sz="2000" dirty="0"/>
              <a:t>Your local unit bylaws</a:t>
            </a:r>
          </a:p>
          <a:p>
            <a:pPr marL="225425" indent="-228600">
              <a:spcBef>
                <a:spcPts val="500"/>
              </a:spcBef>
              <a:buFont typeface="Arial" panose="020B0604020202020204" pitchFamily="34" charset="0"/>
              <a:buChar char="•"/>
              <a:defRPr/>
            </a:pPr>
            <a:r>
              <a:rPr lang="en-US" sz="2000" dirty="0"/>
              <a:t>Your council officers</a:t>
            </a:r>
          </a:p>
          <a:p>
            <a:pPr marL="225425" indent="-228600">
              <a:spcBef>
                <a:spcPts val="500"/>
              </a:spcBef>
              <a:buFont typeface="Arial" panose="020B0604020202020204" pitchFamily="34" charset="0"/>
              <a:buChar char="•"/>
              <a:defRPr/>
            </a:pPr>
            <a:r>
              <a:rPr lang="en-US" sz="2000" dirty="0"/>
              <a:t>www.mopta.org</a:t>
            </a:r>
          </a:p>
          <a:p>
            <a:pPr marL="225425" indent="-228600">
              <a:spcBef>
                <a:spcPts val="500"/>
              </a:spcBef>
              <a:buFont typeface="Arial" panose="020B0604020202020204" pitchFamily="34" charset="0"/>
              <a:buChar char="•"/>
              <a:defRPr/>
            </a:pPr>
            <a:r>
              <a:rPr lang="en-US" sz="2000"/>
              <a:t>www.Kansas-PTA.org</a:t>
            </a:r>
            <a:endParaRPr lang="en-US" sz="2000" dirty="0"/>
          </a:p>
          <a:p>
            <a:pPr indent="-228600">
              <a:spcBef>
                <a:spcPts val="500"/>
              </a:spcBef>
              <a:buFont typeface="Arial" panose="020B0604020202020204" pitchFamily="34" charset="0"/>
              <a:buChar char="•"/>
              <a:defRPr/>
            </a:pPr>
            <a:endParaRPr lang="en-US" sz="2000" dirty="0"/>
          </a:p>
          <a:p>
            <a:pPr marL="225425" indent="-228600">
              <a:spcBef>
                <a:spcPts val="500"/>
              </a:spcBef>
              <a:buFont typeface="Arial" panose="020B0604020202020204" pitchFamily="34" charset="0"/>
              <a:buChar char="•"/>
              <a:defRPr/>
            </a:pPr>
            <a:r>
              <a:rPr lang="en-US" sz="2000" dirty="0"/>
              <a:t>National PTA</a:t>
            </a:r>
          </a:p>
          <a:p>
            <a:pPr marL="225425" indent="-228600">
              <a:spcBef>
                <a:spcPts val="500"/>
              </a:spcBef>
              <a:buFont typeface="Arial" panose="020B0604020202020204" pitchFamily="34" charset="0"/>
              <a:buChar char="•"/>
              <a:defRPr/>
            </a:pPr>
            <a:r>
              <a:rPr lang="en-US" sz="2000" dirty="0"/>
              <a:t>E-learning Opportunities</a:t>
            </a:r>
          </a:p>
          <a:p>
            <a:pPr marL="225425" indent="-228600">
              <a:spcBef>
                <a:spcPts val="500"/>
              </a:spcBef>
              <a:buFont typeface="Arial" panose="020B0604020202020204" pitchFamily="34" charset="0"/>
              <a:buChar char="•"/>
              <a:defRPr/>
            </a:pPr>
            <a:r>
              <a:rPr lang="en-US" sz="2000" dirty="0"/>
              <a:t>Back to School Kit</a:t>
            </a:r>
          </a:p>
          <a:p>
            <a:pPr marL="225425" indent="-228600">
              <a:spcBef>
                <a:spcPts val="500"/>
              </a:spcBef>
              <a:buFont typeface="Arial" panose="020B0604020202020204" pitchFamily="34" charset="0"/>
              <a:buChar char="•"/>
              <a:defRPr/>
            </a:pPr>
            <a:r>
              <a:rPr lang="en-US" sz="2000"/>
              <a:t>www.pta.org</a:t>
            </a:r>
            <a:endParaRPr lang="en-US" sz="2000" dirty="0"/>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296362559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262DCE-212D-FE46-ACB6-612E715AB49D}"/>
              </a:ext>
            </a:extLst>
          </p:cNvPr>
          <p:cNvPicPr>
            <a:picLocks noChangeAspect="1"/>
          </p:cNvPicPr>
          <p:nvPr/>
        </p:nvPicPr>
        <p:blipFill rotWithShape="1">
          <a:blip r:embed="rId2"/>
          <a:srcRect t="8735" b="6995"/>
          <a:stretch/>
        </p:blipFill>
        <p:spPr>
          <a:xfrm>
            <a:off x="-3983" y="10"/>
            <a:ext cx="12192000" cy="4571990"/>
          </a:xfrm>
          <a:prstGeom prst="rect">
            <a:avLst/>
          </a:prstGeom>
        </p:spPr>
      </p:pic>
      <p:cxnSp>
        <p:nvCxnSpPr>
          <p:cNvPr id="9" name="Straight Connector 8">
            <a:extLst>
              <a:ext uri="{FF2B5EF4-FFF2-40B4-BE49-F238E27FC236}">
                <a16:creationId xmlns:a16="http://schemas.microsoft.com/office/drawing/2014/main" id="{E126E481-B945-4179-BD79-05E96E9B29E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6A83622-AD8F-174F-B6EE-F6E293B5B7A4}"/>
              </a:ext>
            </a:extLst>
          </p:cNvPr>
          <p:cNvSpPr>
            <a:spLocks noGrp="1"/>
          </p:cNvSpPr>
          <p:nvPr>
            <p:ph type="ctrTitle"/>
          </p:nvPr>
        </p:nvSpPr>
        <p:spPr>
          <a:xfrm>
            <a:off x="433136" y="5091762"/>
            <a:ext cx="7834193" cy="1264588"/>
          </a:xfrm>
        </p:spPr>
        <p:txBody>
          <a:bodyPr anchor="ctr">
            <a:normAutofit/>
          </a:bodyPr>
          <a:lstStyle/>
          <a:p>
            <a:r>
              <a:rPr lang="en-US" dirty="0"/>
              <a:t>President I</a:t>
            </a:r>
          </a:p>
        </p:txBody>
      </p:sp>
      <p:sp>
        <p:nvSpPr>
          <p:cNvPr id="3" name="Subtitle 2">
            <a:extLst>
              <a:ext uri="{FF2B5EF4-FFF2-40B4-BE49-F238E27FC236}">
                <a16:creationId xmlns:a16="http://schemas.microsoft.com/office/drawing/2014/main" id="{718851D4-5A7A-D840-8F09-2400CEC5B4C8}"/>
              </a:ext>
            </a:extLst>
          </p:cNvPr>
          <p:cNvSpPr>
            <a:spLocks noGrp="1"/>
          </p:cNvSpPr>
          <p:nvPr>
            <p:ph type="subTitle" idx="1"/>
          </p:nvPr>
        </p:nvSpPr>
        <p:spPr>
          <a:xfrm>
            <a:off x="8499107" y="5091763"/>
            <a:ext cx="2974207" cy="1264587"/>
          </a:xfrm>
        </p:spPr>
        <p:txBody>
          <a:bodyPr anchor="ctr">
            <a:normAutofit/>
          </a:bodyPr>
          <a:lstStyle/>
          <a:p>
            <a:pPr algn="l"/>
            <a:r>
              <a:rPr lang="en-US" sz="2000" dirty="0"/>
              <a:t>Dorothy Gardner - MOPTA</a:t>
            </a:r>
          </a:p>
          <a:p>
            <a:pPr algn="l"/>
            <a:r>
              <a:rPr lang="en-US" sz="2000" dirty="0"/>
              <a:t>Monica Crowe - KSPTA</a:t>
            </a:r>
          </a:p>
        </p:txBody>
      </p:sp>
    </p:spTree>
    <p:extLst>
      <p:ext uri="{BB962C8B-B14F-4D97-AF65-F5344CB8AC3E}">
        <p14:creationId xmlns:p14="http://schemas.microsoft.com/office/powerpoint/2010/main" val="38534247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3">
            <a:extLst>
              <a:ext uri="{FF2B5EF4-FFF2-40B4-BE49-F238E27FC236}">
                <a16:creationId xmlns:a16="http://schemas.microsoft.com/office/drawing/2014/main" id="{F1F8FEE5-415B-DA46-BC1D-6DDCE6EAE42F}"/>
              </a:ext>
            </a:extLst>
          </p:cNvPr>
          <p:cNvPicPr>
            <a:picLocks noChangeAspect="1"/>
          </p:cNvPicPr>
          <p:nvPr/>
        </p:nvPicPr>
        <p:blipFill rotWithShape="1">
          <a:blip r:embed="rId2">
            <a:alphaModFix amt="35000"/>
          </a:blip>
          <a:srcRect l="9540" r="11349"/>
          <a:stretch/>
        </p:blipFill>
        <p:spPr>
          <a:xfrm>
            <a:off x="20" y="1"/>
            <a:ext cx="12191980" cy="6857999"/>
          </a:xfrm>
          <a:prstGeom prst="rect">
            <a:avLst/>
          </a:prstGeom>
        </p:spPr>
      </p:pic>
      <p:cxnSp>
        <p:nvCxnSpPr>
          <p:cNvPr id="20" name="Straight Connector 19">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940972-5510-0147-A39E-28B604EA9935}"/>
              </a:ext>
            </a:extLst>
          </p:cNvPr>
          <p:cNvSpPr>
            <a:spLocks noGrp="1"/>
          </p:cNvSpPr>
          <p:nvPr>
            <p:ph type="title"/>
          </p:nvPr>
        </p:nvSpPr>
        <p:spPr>
          <a:xfrm>
            <a:off x="838201" y="1065862"/>
            <a:ext cx="4010246" cy="4952166"/>
          </a:xfrm>
        </p:spPr>
        <p:txBody>
          <a:bodyPr vert="horz" lIns="91440" tIns="45720" rIns="91440" bIns="45720" rtlCol="0">
            <a:normAutofit/>
          </a:bodyPr>
          <a:lstStyle/>
          <a:p>
            <a:pPr>
              <a:spcBef>
                <a:spcPts val="900"/>
              </a:spcBef>
            </a:pPr>
            <a:r>
              <a:rPr lang="en-US" altLang="en-US" sz="2500" b="1" dirty="0">
                <a:solidFill>
                  <a:srgbClr val="FFFFFF"/>
                </a:solidFill>
              </a:rPr>
              <a:t>Mission of PTA</a:t>
            </a:r>
            <a:br>
              <a:rPr lang="en-US" altLang="en-US" sz="2500" b="1" dirty="0">
                <a:solidFill>
                  <a:srgbClr val="FFFFFF"/>
                </a:solidFill>
                <a:latin typeface="Courier New" charset="0"/>
                <a:sym typeface="Courier New" charset="0"/>
              </a:rPr>
            </a:br>
            <a:br>
              <a:rPr lang="en-US" altLang="en-US" sz="2500" b="1" dirty="0">
                <a:solidFill>
                  <a:srgbClr val="FFFFFF"/>
                </a:solidFill>
              </a:rPr>
            </a:br>
            <a:r>
              <a:rPr lang="en-US" altLang="en-US" sz="2500" b="1" dirty="0">
                <a:solidFill>
                  <a:srgbClr val="FFFFFF"/>
                </a:solidFill>
              </a:rPr>
              <a:t>The overall purpose of PTA </a:t>
            </a:r>
            <a:br>
              <a:rPr lang="en-US" altLang="en-US" sz="2500" b="1" dirty="0">
                <a:solidFill>
                  <a:srgbClr val="FFFFFF"/>
                </a:solidFill>
              </a:rPr>
            </a:br>
            <a:r>
              <a:rPr lang="en-US" altLang="en-US" sz="2500" b="1" dirty="0">
                <a:solidFill>
                  <a:srgbClr val="FFFFFF"/>
                </a:solidFill>
              </a:rPr>
              <a:t>is to </a:t>
            </a:r>
            <a:r>
              <a:rPr lang="en-US" altLang="en-US" sz="2500" b="1" u="sng" dirty="0">
                <a:solidFill>
                  <a:srgbClr val="FFFFFF"/>
                </a:solidFill>
              </a:rPr>
              <a:t>make every child</a:t>
            </a:r>
            <a:r>
              <a:rPr lang="ja-JP" altLang="en-US" sz="2500" b="1" u="sng">
                <a:solidFill>
                  <a:srgbClr val="FFFFFF"/>
                </a:solidFill>
              </a:rPr>
              <a:t>’</a:t>
            </a:r>
            <a:r>
              <a:rPr lang="en-US" altLang="ja-JP" sz="2500" b="1" u="sng" dirty="0">
                <a:solidFill>
                  <a:srgbClr val="FFFFFF"/>
                </a:solidFill>
              </a:rPr>
              <a:t>s potential </a:t>
            </a:r>
            <a:r>
              <a:rPr lang="en-US" altLang="ja-JP" sz="2500" b="1" dirty="0">
                <a:solidFill>
                  <a:srgbClr val="FFFFFF"/>
                </a:solidFill>
              </a:rPr>
              <a:t>a reality by </a:t>
            </a:r>
            <a:br>
              <a:rPr lang="en-US" altLang="ja-JP" sz="2500" b="1" dirty="0">
                <a:solidFill>
                  <a:srgbClr val="FFFFFF"/>
                </a:solidFill>
              </a:rPr>
            </a:br>
            <a:r>
              <a:rPr lang="en-US" altLang="ja-JP" sz="2500" b="1" dirty="0">
                <a:solidFill>
                  <a:srgbClr val="FFFFFF"/>
                </a:solidFill>
              </a:rPr>
              <a:t>engaging and empowering families and communities to advocate for all children.</a:t>
            </a:r>
            <a:br>
              <a:rPr lang="en-US" altLang="en-US" sz="2500" dirty="0">
                <a:solidFill>
                  <a:srgbClr val="FFFFFF"/>
                </a:solidFill>
                <a:latin typeface="Trebushet MS" charset="0"/>
                <a:sym typeface="Trebushet MS" charset="0"/>
              </a:rPr>
            </a:br>
            <a:endParaRPr lang="en-US" sz="2500" dirty="0">
              <a:solidFill>
                <a:srgbClr val="FFFFFF"/>
              </a:solidFill>
            </a:endParaRPr>
          </a:p>
        </p:txBody>
      </p:sp>
      <p:sp>
        <p:nvSpPr>
          <p:cNvPr id="15" name="Content Placeholder 14">
            <a:extLst>
              <a:ext uri="{FF2B5EF4-FFF2-40B4-BE49-F238E27FC236}">
                <a16:creationId xmlns:a16="http://schemas.microsoft.com/office/drawing/2014/main" id="{324C1167-6E6F-4E69-84DC-046D222A020A}"/>
              </a:ext>
            </a:extLst>
          </p:cNvPr>
          <p:cNvSpPr>
            <a:spLocks noGrp="1"/>
          </p:cNvSpPr>
          <p:nvPr>
            <p:ph idx="1"/>
          </p:nvPr>
        </p:nvSpPr>
        <p:spPr>
          <a:xfrm>
            <a:off x="5155379" y="239151"/>
            <a:ext cx="6717753" cy="6358597"/>
          </a:xfrm>
        </p:spPr>
        <p:txBody>
          <a:bodyPr anchor="ctr">
            <a:normAutofit/>
          </a:bodyPr>
          <a:lstStyle/>
          <a:p>
            <a:pPr marL="0" lvl="0" indent="0" algn="ctr">
              <a:buNone/>
            </a:pPr>
            <a:r>
              <a:rPr lang="en-US" sz="2000" b="1" u="sng" dirty="0"/>
              <a:t>PURPOSE</a:t>
            </a:r>
          </a:p>
          <a:p>
            <a:pPr marL="285750" lvl="0" indent="-285750">
              <a:buFont typeface="Arial" charset="0"/>
              <a:buChar char="•"/>
            </a:pPr>
            <a:r>
              <a:rPr lang="en-US" sz="2000" dirty="0"/>
              <a:t>To promote the welfare of children and youth in home, school, community, place of worship, and throughout the community.</a:t>
            </a:r>
          </a:p>
          <a:p>
            <a:pPr marL="285750" lvl="0" indent="-285750">
              <a:buFont typeface="Arial" charset="0"/>
              <a:buChar char="•"/>
            </a:pPr>
            <a:r>
              <a:rPr lang="en-US" sz="2000" dirty="0"/>
              <a:t>To raise the standards of home life.</a:t>
            </a:r>
          </a:p>
          <a:p>
            <a:pPr marL="285750" lvl="0" indent="-285750">
              <a:buFont typeface="Arial" charset="0"/>
              <a:buChar char="•"/>
            </a:pPr>
            <a:r>
              <a:rPr lang="en-US" sz="2000" dirty="0"/>
              <a:t>To advocate for laws that further the education, physical and mental health, welfare and safety of children and youth.</a:t>
            </a:r>
          </a:p>
          <a:p>
            <a:pPr marL="285750" lvl="0" indent="-285750">
              <a:buFont typeface="Arial" charset="0"/>
              <a:buChar char="•"/>
            </a:pPr>
            <a:r>
              <a:rPr lang="en-US" sz="2000" dirty="0"/>
              <a:t>To promote the collaboration and engagement of families and educators in the education of children and youth. </a:t>
            </a:r>
          </a:p>
          <a:p>
            <a:pPr marL="285750" lvl="0" indent="-285750">
              <a:buFont typeface="Arial" charset="0"/>
              <a:buChar char="•"/>
            </a:pPr>
            <a:r>
              <a:rPr lang="en-US" sz="2000" dirty="0"/>
              <a:t>To engage the public in united efforts to secure the physical, mental, emotional, spiritual, and social well-being of all children and youth.</a:t>
            </a:r>
          </a:p>
          <a:p>
            <a:pPr marL="285750" indent="-285750">
              <a:buFont typeface="Arial" charset="0"/>
              <a:buChar char="•"/>
            </a:pPr>
            <a:r>
              <a:rPr lang="en-US" sz="2000" dirty="0"/>
              <a:t>To advocate for fiscal responsibility regarding public tax dollars in public education funding.</a:t>
            </a:r>
          </a:p>
          <a:p>
            <a:endParaRPr lang="en-US" sz="2000" dirty="0">
              <a:solidFill>
                <a:srgbClr val="FFFFFF"/>
              </a:solidFill>
            </a:endParaRPr>
          </a:p>
        </p:txBody>
      </p:sp>
    </p:spTree>
    <p:extLst>
      <p:ext uri="{BB962C8B-B14F-4D97-AF65-F5344CB8AC3E}">
        <p14:creationId xmlns:p14="http://schemas.microsoft.com/office/powerpoint/2010/main" val="163067667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79CBFDD7-2E96-CD41-82C1-BB8B0C0FB59F}"/>
              </a:ext>
            </a:extLst>
          </p:cNvPr>
          <p:cNvPicPr>
            <a:picLocks noGrp="1" noChangeAspect="1"/>
          </p:cNvPicPr>
          <p:nvPr>
            <p:ph type="pic" idx="1"/>
          </p:nvPr>
        </p:nvPicPr>
        <p:blipFill>
          <a:blip r:embed="rId2"/>
          <a:srcRect l="21824" r="21824"/>
          <a:stretch>
            <a:fillRect/>
          </a:stretch>
        </p:blipFill>
        <p:spPr>
          <a:xfrm>
            <a:off x="5297763" y="880516"/>
            <a:ext cx="6250769" cy="4936101"/>
          </a:xfrm>
          <a:prstGeom prst="rect">
            <a:avLst/>
          </a:prstGeom>
        </p:spPr>
      </p:pic>
      <p:sp>
        <p:nvSpPr>
          <p:cNvPr id="2" name="Title 1">
            <a:extLst>
              <a:ext uri="{FF2B5EF4-FFF2-40B4-BE49-F238E27FC236}">
                <a16:creationId xmlns:a16="http://schemas.microsoft.com/office/drawing/2014/main" id="{63EC434B-3D6B-B646-AEF8-D23A49473F1C}"/>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altLang="en-US" sz="4000" b="1" dirty="0">
                <a:solidFill>
                  <a:schemeClr val="bg1"/>
                </a:solidFill>
                <a:sym typeface="Helvetica" charset="0"/>
              </a:rPr>
              <a:t>PTA Structure</a:t>
            </a:r>
            <a:br>
              <a:rPr lang="en-US" altLang="en-US" sz="2800" b="1" dirty="0">
                <a:solidFill>
                  <a:schemeClr val="bg1"/>
                </a:solidFill>
                <a:sym typeface="Courier New" charset="0"/>
              </a:rPr>
            </a:br>
            <a:endParaRPr lang="en-US" sz="2800" kern="1200" dirty="0">
              <a:solidFill>
                <a:schemeClr val="bg1"/>
              </a:solidFill>
              <a:latin typeface="+mj-lt"/>
              <a:ea typeface="+mj-ea"/>
              <a:cs typeface="+mj-cs"/>
            </a:endParaRPr>
          </a:p>
        </p:txBody>
      </p:sp>
      <p:sp>
        <p:nvSpPr>
          <p:cNvPr id="4" name="Text Placeholder 3">
            <a:extLst>
              <a:ext uri="{FF2B5EF4-FFF2-40B4-BE49-F238E27FC236}">
                <a16:creationId xmlns:a16="http://schemas.microsoft.com/office/drawing/2014/main" id="{28778BC5-01A5-4648-8503-3849D79D6AC1}"/>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indent="-228600">
              <a:spcBef>
                <a:spcPts val="600"/>
              </a:spcBef>
              <a:buFont typeface="Arial" panose="020B0604020202020204" pitchFamily="34" charset="0"/>
              <a:buChar char="•"/>
            </a:pPr>
            <a:endParaRPr lang="en-US" altLang="en-US" sz="2000" b="1" dirty="0">
              <a:solidFill>
                <a:schemeClr val="bg1"/>
              </a:solidFill>
              <a:sym typeface="Helvetica" charset="0"/>
            </a:endParaRPr>
          </a:p>
          <a:p>
            <a:pPr indent="-228600">
              <a:spcBef>
                <a:spcPts val="600"/>
              </a:spcBef>
              <a:buFont typeface="Arial" panose="020B0604020202020204" pitchFamily="34" charset="0"/>
              <a:buChar char="•"/>
            </a:pPr>
            <a:r>
              <a:rPr lang="en-US" altLang="en-US" sz="3200" b="1" dirty="0">
                <a:solidFill>
                  <a:schemeClr val="bg1"/>
                </a:solidFill>
                <a:sym typeface="Helvetica" charset="0"/>
              </a:rPr>
              <a:t>Local Units</a:t>
            </a:r>
            <a:endParaRPr lang="en-US" altLang="en-US" sz="3200" b="1" dirty="0">
              <a:solidFill>
                <a:schemeClr val="bg1"/>
              </a:solidFill>
              <a:sym typeface="Courier New" charset="0"/>
            </a:endParaRPr>
          </a:p>
          <a:p>
            <a:pPr indent="-228600">
              <a:spcBef>
                <a:spcPts val="600"/>
              </a:spcBef>
              <a:buFont typeface="Arial" panose="020B0604020202020204" pitchFamily="34" charset="0"/>
              <a:buChar char="•"/>
            </a:pPr>
            <a:r>
              <a:rPr lang="en-US" altLang="en-US" sz="3200" b="1" dirty="0">
                <a:solidFill>
                  <a:schemeClr val="bg1"/>
                </a:solidFill>
                <a:sym typeface="Helvetica" charset="0"/>
              </a:rPr>
              <a:t>Councils</a:t>
            </a:r>
            <a:endParaRPr lang="en-US" altLang="en-US" sz="3200" b="1" dirty="0">
              <a:solidFill>
                <a:schemeClr val="bg1"/>
              </a:solidFill>
              <a:sym typeface="Courier New" charset="0"/>
            </a:endParaRPr>
          </a:p>
          <a:p>
            <a:pPr indent="-228600">
              <a:spcBef>
                <a:spcPts val="600"/>
              </a:spcBef>
              <a:buFont typeface="Arial" panose="020B0604020202020204" pitchFamily="34" charset="0"/>
              <a:buChar char="•"/>
            </a:pPr>
            <a:r>
              <a:rPr lang="en-US" altLang="en-US" sz="3200" b="1" dirty="0">
                <a:solidFill>
                  <a:schemeClr val="bg1"/>
                </a:solidFill>
                <a:sym typeface="Helvetica" charset="0"/>
              </a:rPr>
              <a:t>Regions</a:t>
            </a:r>
            <a:endParaRPr lang="en-US" altLang="en-US" sz="3200" b="1" dirty="0">
              <a:solidFill>
                <a:schemeClr val="bg1"/>
              </a:solidFill>
              <a:sym typeface="Courier New" charset="0"/>
            </a:endParaRPr>
          </a:p>
          <a:p>
            <a:pPr indent="-228600">
              <a:spcBef>
                <a:spcPts val="600"/>
              </a:spcBef>
              <a:buFont typeface="Arial" panose="020B0604020202020204" pitchFamily="34" charset="0"/>
              <a:buChar char="•"/>
            </a:pPr>
            <a:r>
              <a:rPr lang="en-US" altLang="en-US" sz="3200" b="1" dirty="0">
                <a:solidFill>
                  <a:schemeClr val="bg1"/>
                </a:solidFill>
                <a:sym typeface="Helvetica" charset="0"/>
              </a:rPr>
              <a:t>Missouri PTA</a:t>
            </a:r>
            <a:endParaRPr lang="en-US" altLang="en-US" sz="3200" b="1" dirty="0">
              <a:solidFill>
                <a:schemeClr val="bg1"/>
              </a:solidFill>
              <a:sym typeface="Courier New" charset="0"/>
            </a:endParaRPr>
          </a:p>
          <a:p>
            <a:pPr indent="-228600">
              <a:spcBef>
                <a:spcPts val="600"/>
              </a:spcBef>
              <a:buFont typeface="Arial" panose="020B0604020202020204" pitchFamily="34" charset="0"/>
              <a:buChar char="•"/>
            </a:pPr>
            <a:r>
              <a:rPr lang="en-US" altLang="en-US" sz="3200" b="1" dirty="0">
                <a:solidFill>
                  <a:schemeClr val="bg1"/>
                </a:solidFill>
                <a:sym typeface="Helvetica" charset="0"/>
              </a:rPr>
              <a:t>National PTA</a:t>
            </a:r>
            <a:endParaRPr lang="en-US" altLang="en-US" sz="3200" dirty="0">
              <a:solidFill>
                <a:schemeClr val="bg1"/>
              </a:solidFill>
            </a:endParaRPr>
          </a:p>
          <a:p>
            <a:pPr indent="-2286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38147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6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D518644-CB08-6A47-BCBF-E37B12E6A0A1}"/>
              </a:ext>
            </a:extLst>
          </p:cNvPr>
          <p:cNvPicPr>
            <a:picLocks noChangeAspect="1"/>
          </p:cNvPicPr>
          <p:nvPr/>
        </p:nvPicPr>
        <p:blipFill rotWithShape="1">
          <a:blip r:embed="rId3"/>
          <a:srcRect l="10860" r="12668" b="-1"/>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7845AEE0-A2AA-0E48-9EED-16A70A09B8DB}"/>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Your Leadership Team</a:t>
            </a:r>
          </a:p>
        </p:txBody>
      </p:sp>
      <p:sp>
        <p:nvSpPr>
          <p:cNvPr id="3" name="Content Placeholder 2">
            <a:extLst>
              <a:ext uri="{FF2B5EF4-FFF2-40B4-BE49-F238E27FC236}">
                <a16:creationId xmlns:a16="http://schemas.microsoft.com/office/drawing/2014/main" id="{92F2BDC1-8799-B84A-994D-A0455B5268AE}"/>
              </a:ext>
            </a:extLst>
          </p:cNvPr>
          <p:cNvSpPr>
            <a:spLocks noGrp="1"/>
          </p:cNvSpPr>
          <p:nvPr>
            <p:ph idx="1"/>
          </p:nvPr>
        </p:nvSpPr>
        <p:spPr>
          <a:xfrm>
            <a:off x="8029319" y="917725"/>
            <a:ext cx="3424739" cy="4852362"/>
          </a:xfrm>
        </p:spPr>
        <p:txBody>
          <a:bodyPr anchor="ctr">
            <a:normAutofit/>
          </a:bodyPr>
          <a:lstStyle/>
          <a:p>
            <a:pPr marL="0" indent="0" algn="ctr">
              <a:spcBef>
                <a:spcPts val="300"/>
              </a:spcBef>
              <a:buNone/>
            </a:pPr>
            <a:r>
              <a:rPr lang="en-US" altLang="en-US" sz="1700" b="1" dirty="0">
                <a:solidFill>
                  <a:srgbClr val="FFFFFF"/>
                </a:solidFill>
                <a:latin typeface="Helvetica" charset="0"/>
                <a:sym typeface="Helvetica" charset="0"/>
              </a:rPr>
              <a:t>Executive Committee</a:t>
            </a:r>
            <a:endParaRPr lang="en-US" altLang="en-US" sz="1700" dirty="0">
              <a:solidFill>
                <a:srgbClr val="FFFFFF"/>
              </a:solidFill>
              <a:latin typeface="Arial" charset="0"/>
              <a:sym typeface="Arial" charset="0"/>
            </a:endParaRPr>
          </a:p>
          <a:p>
            <a:pPr lvl="1">
              <a:spcBef>
                <a:spcPts val="200"/>
              </a:spcBef>
              <a:buSzPct val="100000"/>
              <a:buFont typeface="Arial" charset="0"/>
              <a:buChar char="•"/>
            </a:pPr>
            <a:r>
              <a:rPr lang="en-US" altLang="en-US" sz="1700" dirty="0">
                <a:solidFill>
                  <a:srgbClr val="FFFFFF"/>
                </a:solidFill>
                <a:latin typeface="Helvetica" charset="0"/>
                <a:sym typeface="Helvetica" charset="0"/>
              </a:rPr>
              <a:t>Elected Officers</a:t>
            </a:r>
            <a:endParaRPr lang="en-US" altLang="en-US" sz="1700" dirty="0">
              <a:solidFill>
                <a:srgbClr val="FFFFFF"/>
              </a:solidFill>
              <a:latin typeface="Arial" charset="0"/>
              <a:sym typeface="Arial" charset="0"/>
            </a:endParaRPr>
          </a:p>
          <a:p>
            <a:pPr marL="457200" lvl="1" indent="0">
              <a:spcBef>
                <a:spcPts val="200"/>
              </a:spcBef>
              <a:buSzPct val="100000"/>
              <a:buNone/>
            </a:pPr>
            <a:endParaRPr lang="en-US" altLang="en-US" sz="1700" dirty="0">
              <a:solidFill>
                <a:srgbClr val="FFFFFF"/>
              </a:solidFill>
              <a:latin typeface="Helvetica" charset="0"/>
              <a:sym typeface="Helvetica" charset="0"/>
            </a:endParaRPr>
          </a:p>
          <a:p>
            <a:pPr marL="457200" lvl="1" indent="0">
              <a:spcBef>
                <a:spcPts val="300"/>
              </a:spcBef>
              <a:buNone/>
            </a:pPr>
            <a:r>
              <a:rPr lang="en-US" altLang="en-US" sz="1700" b="1" dirty="0">
                <a:solidFill>
                  <a:srgbClr val="FFFFFF"/>
                </a:solidFill>
                <a:latin typeface="Helvetica" charset="0"/>
                <a:sym typeface="Helvetica" charset="0"/>
              </a:rPr>
              <a:t>Executive Board</a:t>
            </a:r>
            <a:endParaRPr lang="en-US" altLang="en-US" sz="1700" dirty="0">
              <a:solidFill>
                <a:srgbClr val="FFFFFF"/>
              </a:solidFill>
              <a:latin typeface="Arial" charset="0"/>
              <a:sym typeface="Arial" charset="0"/>
            </a:endParaRPr>
          </a:p>
          <a:p>
            <a:pPr lvl="1">
              <a:spcBef>
                <a:spcPts val="200"/>
              </a:spcBef>
              <a:buSzPct val="100000"/>
              <a:buFont typeface="Arial" charset="0"/>
              <a:buChar char="•"/>
            </a:pPr>
            <a:r>
              <a:rPr lang="en-US" altLang="en-US" sz="1700" dirty="0">
                <a:solidFill>
                  <a:srgbClr val="FFFFFF"/>
                </a:solidFill>
                <a:latin typeface="Helvetica" charset="0"/>
                <a:sym typeface="Helvetica" charset="0"/>
              </a:rPr>
              <a:t>Elected Officers</a:t>
            </a:r>
            <a:endParaRPr lang="en-US" altLang="en-US" sz="1700" dirty="0">
              <a:solidFill>
                <a:srgbClr val="FFFFFF"/>
              </a:solidFill>
              <a:latin typeface="Arial" charset="0"/>
              <a:sym typeface="Arial" charset="0"/>
            </a:endParaRPr>
          </a:p>
          <a:p>
            <a:pPr lvl="1">
              <a:spcBef>
                <a:spcPts val="200"/>
              </a:spcBef>
              <a:buSzPct val="100000"/>
              <a:buFont typeface="Arial" charset="0"/>
              <a:buChar char="•"/>
            </a:pPr>
            <a:r>
              <a:rPr lang="en-US" altLang="en-US" sz="1700" dirty="0">
                <a:solidFill>
                  <a:srgbClr val="FFFFFF"/>
                </a:solidFill>
                <a:latin typeface="Helvetica" charset="0"/>
                <a:sym typeface="Helvetica" charset="0"/>
              </a:rPr>
              <a:t>Principal or his/her designee</a:t>
            </a:r>
          </a:p>
          <a:p>
            <a:pPr lvl="1">
              <a:spcBef>
                <a:spcPts val="200"/>
              </a:spcBef>
              <a:buSzPct val="100000"/>
              <a:buFont typeface="Arial" charset="0"/>
              <a:buChar char="•"/>
            </a:pPr>
            <a:r>
              <a:rPr lang="en-US" altLang="en-US" sz="1700" dirty="0">
                <a:solidFill>
                  <a:srgbClr val="FFFFFF"/>
                </a:solidFill>
                <a:latin typeface="Helvetica" charset="0"/>
                <a:sym typeface="Helvetica" charset="0"/>
              </a:rPr>
              <a:t>Teacher Representative</a:t>
            </a:r>
          </a:p>
          <a:p>
            <a:pPr lvl="1">
              <a:spcBef>
                <a:spcPts val="200"/>
              </a:spcBef>
              <a:buSzPct val="100000"/>
              <a:buFont typeface="Arial" charset="0"/>
              <a:buChar char="•"/>
            </a:pPr>
            <a:r>
              <a:rPr lang="en-US" altLang="en-US" sz="1700" dirty="0">
                <a:solidFill>
                  <a:srgbClr val="FFFFFF"/>
                </a:solidFill>
                <a:latin typeface="Helvetica" charset="0"/>
                <a:sym typeface="Helvetica" charset="0"/>
              </a:rPr>
              <a:t>Student Representative</a:t>
            </a:r>
            <a:endParaRPr lang="en-US" altLang="en-US" sz="1700" dirty="0">
              <a:solidFill>
                <a:srgbClr val="FFFFFF"/>
              </a:solidFill>
              <a:latin typeface="Arial" charset="0"/>
              <a:sym typeface="Arial" charset="0"/>
            </a:endParaRPr>
          </a:p>
          <a:p>
            <a:pPr lvl="1">
              <a:spcBef>
                <a:spcPts val="200"/>
              </a:spcBef>
              <a:buSzPct val="100000"/>
              <a:buFont typeface="Arial" charset="0"/>
              <a:buChar char="•"/>
            </a:pPr>
            <a:r>
              <a:rPr lang="en-US" altLang="en-US" sz="1700" dirty="0">
                <a:solidFill>
                  <a:srgbClr val="FFFFFF"/>
                </a:solidFill>
                <a:latin typeface="Helvetica" charset="0"/>
                <a:sym typeface="Helvetica" charset="0"/>
              </a:rPr>
              <a:t>Standing Committee Chairs</a:t>
            </a:r>
            <a:endParaRPr lang="en-US" altLang="en-US" sz="1700" dirty="0">
              <a:solidFill>
                <a:srgbClr val="FFFFFF"/>
              </a:solidFill>
              <a:latin typeface="Arial" charset="0"/>
              <a:sym typeface="Arial" charset="0"/>
            </a:endParaRPr>
          </a:p>
          <a:p>
            <a:pPr lvl="1">
              <a:spcBef>
                <a:spcPts val="200"/>
              </a:spcBef>
              <a:buSzPct val="100000"/>
              <a:buFont typeface="Arial" charset="0"/>
              <a:buChar char="•"/>
            </a:pPr>
            <a:r>
              <a:rPr lang="en-US" altLang="en-US" sz="1700" dirty="0">
                <a:solidFill>
                  <a:srgbClr val="FFFFFF"/>
                </a:solidFill>
                <a:latin typeface="Helvetica" charset="0"/>
                <a:sym typeface="Helvetica" charset="0"/>
              </a:rPr>
              <a:t>Parliamentarian</a:t>
            </a:r>
            <a:endParaRPr lang="en-US" altLang="en-US" sz="1700" dirty="0">
              <a:solidFill>
                <a:srgbClr val="FFFFFF"/>
              </a:solidFill>
              <a:latin typeface="Arial" charset="0"/>
              <a:sym typeface="Arial" charset="0"/>
            </a:endParaRPr>
          </a:p>
          <a:p>
            <a:pPr lvl="1">
              <a:spcBef>
                <a:spcPts val="200"/>
              </a:spcBef>
              <a:buSzPct val="100000"/>
              <a:buFont typeface="Arial" charset="0"/>
              <a:buChar char="•"/>
            </a:pPr>
            <a:endParaRPr lang="en-US" altLang="en-US" sz="1700" dirty="0">
              <a:solidFill>
                <a:srgbClr val="FFFFFF"/>
              </a:solidFill>
              <a:latin typeface="Helvetica" charset="0"/>
              <a:sym typeface="Helvetica" charset="0"/>
            </a:endParaRPr>
          </a:p>
          <a:p>
            <a:pPr lvl="1">
              <a:spcBef>
                <a:spcPts val="200"/>
              </a:spcBef>
            </a:pPr>
            <a:r>
              <a:rPr lang="en-US" altLang="en-US" sz="1700" i="1" dirty="0">
                <a:solidFill>
                  <a:srgbClr val="FFFFFF"/>
                </a:solidFill>
                <a:latin typeface="Helvetica" charset="0"/>
                <a:sym typeface="Helvetica" charset="0"/>
              </a:rPr>
              <a:t>Your Executive Board (not your EC) is the legal entity of your association and acts on behalf of your membership.</a:t>
            </a:r>
            <a:endParaRPr lang="en-US" altLang="en-US" sz="1700" dirty="0">
              <a:solidFill>
                <a:srgbClr val="FFFFFF"/>
              </a:solidFill>
            </a:endParaRPr>
          </a:p>
          <a:p>
            <a:endParaRPr lang="en-US" sz="1700" dirty="0">
              <a:solidFill>
                <a:srgbClr val="FFFFFF"/>
              </a:solidFill>
            </a:endParaRPr>
          </a:p>
        </p:txBody>
      </p:sp>
    </p:spTree>
    <p:extLst>
      <p:ext uri="{BB962C8B-B14F-4D97-AF65-F5344CB8AC3E}">
        <p14:creationId xmlns:p14="http://schemas.microsoft.com/office/powerpoint/2010/main" val="375576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A4132F-DEC6-4332-A00C-A11AD4519B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47D85F2-615D-5A45-92FE-671FD60E4C90}"/>
              </a:ext>
            </a:extLst>
          </p:cNvPr>
          <p:cNvPicPr>
            <a:picLocks noGrp="1" noChangeAspect="1"/>
          </p:cNvPicPr>
          <p:nvPr>
            <p:ph sz="half" idx="2"/>
          </p:nvPr>
        </p:nvPicPr>
        <p:blipFill>
          <a:blip r:embed="rId2"/>
          <a:stretch>
            <a:fillRect/>
          </a:stretch>
        </p:blipFill>
        <p:spPr>
          <a:xfrm>
            <a:off x="7092985" y="2890392"/>
            <a:ext cx="4260814" cy="1896062"/>
          </a:xfrm>
          <a:prstGeom prst="rect">
            <a:avLst/>
          </a:prstGeom>
        </p:spPr>
      </p:pic>
      <p:sp>
        <p:nvSpPr>
          <p:cNvPr id="13" name="Freeform: Shape 12">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B100D51-47C8-4B46-A302-AD77323B0C99}"/>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kern="1200" dirty="0">
                <a:solidFill>
                  <a:schemeClr val="tx1"/>
                </a:solidFill>
                <a:latin typeface="+mj-lt"/>
                <a:ea typeface="+mj-ea"/>
                <a:cs typeface="+mj-cs"/>
              </a:rPr>
              <a:t>Basic PTA Information</a:t>
            </a:r>
          </a:p>
        </p:txBody>
      </p:sp>
      <p:sp>
        <p:nvSpPr>
          <p:cNvPr id="3" name="Content Placeholder 2">
            <a:extLst>
              <a:ext uri="{FF2B5EF4-FFF2-40B4-BE49-F238E27FC236}">
                <a16:creationId xmlns:a16="http://schemas.microsoft.com/office/drawing/2014/main" id="{4011C4FB-4285-2042-91FD-D2D589705A28}"/>
              </a:ext>
            </a:extLst>
          </p:cNvPr>
          <p:cNvSpPr>
            <a:spLocks noGrp="1"/>
          </p:cNvSpPr>
          <p:nvPr>
            <p:ph sz="half" idx="1"/>
          </p:nvPr>
        </p:nvSpPr>
        <p:spPr>
          <a:xfrm>
            <a:off x="838199" y="1825625"/>
            <a:ext cx="4718539" cy="3399518"/>
          </a:xfrm>
        </p:spPr>
        <p:txBody>
          <a:bodyPr vert="horz" lIns="91440" tIns="45720" rIns="91440" bIns="45720" rtlCol="0">
            <a:normAutofit/>
          </a:bodyPr>
          <a:lstStyle/>
          <a:p>
            <a:pPr marL="611188" indent="-457200">
              <a:spcBef>
                <a:spcPts val="600"/>
              </a:spcBef>
              <a:buClr>
                <a:schemeClr val="tx1"/>
              </a:buClr>
              <a:buFont typeface="Wingdings" pitchFamily="2" charset="2"/>
              <a:buChar char="Ø"/>
              <a:defRPr/>
            </a:pPr>
            <a:r>
              <a:rPr lang="en-US" altLang="en-US" sz="3200" dirty="0">
                <a:sym typeface="Candara" charset="0"/>
              </a:rPr>
              <a:t>Employer Identification Number (EIN)</a:t>
            </a:r>
          </a:p>
          <a:p>
            <a:pPr marL="611188" indent="-457200">
              <a:spcBef>
                <a:spcPts val="600"/>
              </a:spcBef>
              <a:buClr>
                <a:schemeClr val="tx1"/>
              </a:buClr>
              <a:buFont typeface="Wingdings" pitchFamily="2" charset="2"/>
              <a:buChar char="Ø"/>
              <a:defRPr/>
            </a:pPr>
            <a:r>
              <a:rPr lang="en-US" altLang="en-US" sz="3200" dirty="0">
                <a:sym typeface="Candara" charset="0"/>
              </a:rPr>
              <a:t>Local Unit Number </a:t>
            </a:r>
          </a:p>
          <a:p>
            <a:pPr marL="611188" indent="-457200">
              <a:spcBef>
                <a:spcPts val="600"/>
              </a:spcBef>
              <a:buClr>
                <a:schemeClr val="tx1"/>
              </a:buClr>
              <a:buFont typeface="Wingdings" pitchFamily="2" charset="2"/>
              <a:buChar char="Ø"/>
              <a:defRPr/>
            </a:pPr>
            <a:r>
              <a:rPr lang="en-US" altLang="en-US" sz="3200" dirty="0">
                <a:sym typeface="Candara" charset="0"/>
              </a:rPr>
              <a:t>Are you </a:t>
            </a:r>
            <a:r>
              <a:rPr lang="en-US" altLang="ja-JP" sz="3200" dirty="0">
                <a:sym typeface="Candara" charset="0"/>
              </a:rPr>
              <a:t>“In Good Standing”?</a:t>
            </a:r>
            <a:endParaRPr lang="en-US" altLang="en-US" sz="3200" dirty="0"/>
          </a:p>
          <a:p>
            <a:endParaRPr lang="en-US" sz="2000" dirty="0"/>
          </a:p>
        </p:txBody>
      </p:sp>
    </p:spTree>
    <p:extLst>
      <p:ext uri="{BB962C8B-B14F-4D97-AF65-F5344CB8AC3E}">
        <p14:creationId xmlns:p14="http://schemas.microsoft.com/office/powerpoint/2010/main" val="8987871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82B2-DC95-FB4C-8B7C-5DC20B279D3F}"/>
              </a:ext>
            </a:extLst>
          </p:cNvPr>
          <p:cNvSpPr>
            <a:spLocks noGrp="1"/>
          </p:cNvSpPr>
          <p:nvPr>
            <p:ph type="title"/>
          </p:nvPr>
        </p:nvSpPr>
        <p:spPr/>
        <p:txBody>
          <a:bodyPr/>
          <a:lstStyle/>
          <a:p>
            <a:pPr algn="ctr"/>
            <a:r>
              <a:rPr lang="en-US" dirty="0"/>
              <a:t>Good Standing</a:t>
            </a:r>
          </a:p>
        </p:txBody>
      </p:sp>
      <p:sp>
        <p:nvSpPr>
          <p:cNvPr id="3" name="Content Placeholder 2">
            <a:extLst>
              <a:ext uri="{FF2B5EF4-FFF2-40B4-BE49-F238E27FC236}">
                <a16:creationId xmlns:a16="http://schemas.microsoft.com/office/drawing/2014/main" id="{A7A88326-73C6-EC42-8453-2042C3D73F63}"/>
              </a:ext>
            </a:extLst>
          </p:cNvPr>
          <p:cNvSpPr>
            <a:spLocks noGrp="1"/>
          </p:cNvSpPr>
          <p:nvPr>
            <p:ph sz="half" idx="1"/>
          </p:nvPr>
        </p:nvSpPr>
        <p:spPr/>
        <p:txBody>
          <a:bodyPr>
            <a:normAutofit fontScale="77500" lnSpcReduction="20000"/>
          </a:bodyPr>
          <a:lstStyle/>
          <a:p>
            <a:pPr marL="0" indent="0">
              <a:buNone/>
            </a:pPr>
            <a:r>
              <a:rPr lang="en-US" altLang="ja-JP" sz="2400" b="1" i="1" dirty="0"/>
              <a:t>Missouri</a:t>
            </a:r>
            <a:endParaRPr lang="en-US" altLang="en-US" dirty="0"/>
          </a:p>
          <a:p>
            <a:pPr marL="285750" lvl="0" indent="-285750">
              <a:buFont typeface="Arial" charset="0"/>
              <a:buChar char="•"/>
            </a:pPr>
            <a:r>
              <a:rPr lang="en-US" dirty="0"/>
              <a:t>Adheres to the Purposes &amp; basic policies of the PTA</a:t>
            </a:r>
          </a:p>
          <a:p>
            <a:pPr marL="285750" lvl="0" indent="-285750">
              <a:buFont typeface="Arial" charset="0"/>
              <a:buChar char="•"/>
            </a:pPr>
            <a:r>
              <a:rPr lang="en-US" dirty="0"/>
              <a:t>Remits membership dues monthly</a:t>
            </a:r>
          </a:p>
          <a:p>
            <a:pPr marL="285750" lvl="0" indent="-285750">
              <a:buFont typeface="Arial" charset="0"/>
              <a:buChar char="•"/>
            </a:pPr>
            <a:r>
              <a:rPr lang="en-US" dirty="0"/>
              <a:t>Has bylaws approved every three (3) years</a:t>
            </a:r>
          </a:p>
          <a:p>
            <a:pPr marL="285750" lvl="0" indent="-285750">
              <a:buFont typeface="Arial" charset="0"/>
              <a:buChar char="•"/>
            </a:pPr>
            <a:r>
              <a:rPr lang="en-US" dirty="0"/>
              <a:t>Submits a copy of the fiscal year-end report by December 1</a:t>
            </a:r>
            <a:r>
              <a:rPr lang="en-US" baseline="30000" dirty="0"/>
              <a:t>st</a:t>
            </a:r>
          </a:p>
          <a:p>
            <a:pPr marL="285750" lvl="0" indent="-285750">
              <a:buFont typeface="Arial" charset="0"/>
              <a:buChar char="•"/>
            </a:pPr>
            <a:r>
              <a:rPr lang="en-US" dirty="0"/>
              <a:t> Submits a copy of the annual financial review by December 1</a:t>
            </a:r>
            <a:r>
              <a:rPr lang="en-US" baseline="30000" dirty="0"/>
              <a:t>st </a:t>
            </a:r>
          </a:p>
          <a:p>
            <a:pPr marL="285750" lvl="0" indent="-285750">
              <a:buFont typeface="Arial" charset="0"/>
              <a:buChar char="•"/>
            </a:pPr>
            <a:r>
              <a:rPr lang="en-US" dirty="0"/>
              <a:t>Submits a copy of the required IRS tax by December 1</a:t>
            </a:r>
            <a:r>
              <a:rPr lang="en-US" baseline="30000" dirty="0"/>
              <a:t>st</a:t>
            </a:r>
            <a:r>
              <a:rPr lang="en-US" dirty="0"/>
              <a:t> </a:t>
            </a:r>
          </a:p>
          <a:p>
            <a:pPr marL="285750" lvl="0" indent="-285750">
              <a:buFont typeface="Arial" charset="0"/>
              <a:buChar char="•"/>
            </a:pPr>
            <a:r>
              <a:rPr lang="en-US" dirty="0"/>
              <a:t>Submits the incoming officers of by March 31</a:t>
            </a:r>
            <a:r>
              <a:rPr lang="en-US" baseline="30000" dirty="0"/>
              <a:t>st</a:t>
            </a:r>
            <a:r>
              <a:rPr lang="en-US" dirty="0"/>
              <a:t> </a:t>
            </a:r>
          </a:p>
          <a:p>
            <a:endParaRPr lang="en-US" dirty="0"/>
          </a:p>
        </p:txBody>
      </p:sp>
      <p:sp>
        <p:nvSpPr>
          <p:cNvPr id="4" name="Content Placeholder 3">
            <a:extLst>
              <a:ext uri="{FF2B5EF4-FFF2-40B4-BE49-F238E27FC236}">
                <a16:creationId xmlns:a16="http://schemas.microsoft.com/office/drawing/2014/main" id="{DC8F1031-FB2F-9B41-AC4D-684A41CF4377}"/>
              </a:ext>
            </a:extLst>
          </p:cNvPr>
          <p:cNvSpPr>
            <a:spLocks noGrp="1"/>
          </p:cNvSpPr>
          <p:nvPr>
            <p:ph sz="half" idx="2"/>
          </p:nvPr>
        </p:nvSpPr>
        <p:spPr>
          <a:xfrm>
            <a:off x="6172200" y="1825625"/>
            <a:ext cx="5181600" cy="3112135"/>
          </a:xfrm>
        </p:spPr>
        <p:txBody>
          <a:bodyPr>
            <a:normAutofit fontScale="77500" lnSpcReduction="20000"/>
          </a:bodyPr>
          <a:lstStyle/>
          <a:p>
            <a:pPr marL="0" indent="0">
              <a:buNone/>
            </a:pPr>
            <a:r>
              <a:rPr lang="en-US" altLang="ja-JP" sz="2400" b="1" i="1" dirty="0"/>
              <a:t>Kansas</a:t>
            </a:r>
            <a:endParaRPr lang="en-US" altLang="en-US" dirty="0"/>
          </a:p>
          <a:p>
            <a:pPr marL="285750" lvl="0" indent="-285750">
              <a:buFont typeface="Arial" charset="0"/>
              <a:buChar char="•"/>
            </a:pPr>
            <a:r>
              <a:rPr lang="en-US" dirty="0"/>
              <a:t>Adheres to the Purposes &amp; basic policies of the PTA</a:t>
            </a:r>
          </a:p>
          <a:p>
            <a:pPr marL="285750" lvl="0" indent="-285750">
              <a:buFont typeface="Arial" charset="0"/>
              <a:buChar char="•"/>
            </a:pPr>
            <a:r>
              <a:rPr lang="en-US" dirty="0"/>
              <a:t>Remits membership dues monthly</a:t>
            </a:r>
          </a:p>
          <a:p>
            <a:pPr marL="285750" lvl="0" indent="-285750">
              <a:buFont typeface="Arial" charset="0"/>
              <a:buChar char="•"/>
            </a:pPr>
            <a:r>
              <a:rPr lang="en-US" dirty="0"/>
              <a:t>Submits a copy of the annual financial review by September 15</a:t>
            </a:r>
            <a:r>
              <a:rPr lang="en-US" baseline="30000" dirty="0"/>
              <a:t>th</a:t>
            </a:r>
            <a:r>
              <a:rPr lang="en-US" dirty="0"/>
              <a:t> </a:t>
            </a:r>
            <a:endParaRPr lang="en-US" baseline="30000" dirty="0"/>
          </a:p>
          <a:p>
            <a:pPr marL="285750" lvl="0" indent="-285750">
              <a:buFont typeface="Arial" charset="0"/>
              <a:buChar char="•"/>
            </a:pPr>
            <a:r>
              <a:rPr lang="en-US" dirty="0"/>
              <a:t>Submits a copy of the required IRS tax by November 15</a:t>
            </a:r>
            <a:r>
              <a:rPr lang="en-US" baseline="30000" dirty="0"/>
              <a:t>th</a:t>
            </a:r>
            <a:r>
              <a:rPr lang="en-US" dirty="0"/>
              <a:t> </a:t>
            </a:r>
          </a:p>
          <a:p>
            <a:pPr marL="285750" lvl="0" indent="-285750">
              <a:buFont typeface="Arial" charset="0"/>
              <a:buChar char="•"/>
            </a:pPr>
            <a:r>
              <a:rPr lang="en-US" dirty="0"/>
              <a:t>Submits the officers when elected or no later than September 1st</a:t>
            </a:r>
          </a:p>
        </p:txBody>
      </p:sp>
      <p:pic>
        <p:nvPicPr>
          <p:cNvPr id="6" name="Picture 5">
            <a:extLst>
              <a:ext uri="{FF2B5EF4-FFF2-40B4-BE49-F238E27FC236}">
                <a16:creationId xmlns:a16="http://schemas.microsoft.com/office/drawing/2014/main" id="{8E2CFF41-1349-6147-90C4-C82AA76A422D}"/>
              </a:ext>
            </a:extLst>
          </p:cNvPr>
          <p:cNvPicPr>
            <a:picLocks noChangeAspect="1"/>
          </p:cNvPicPr>
          <p:nvPr/>
        </p:nvPicPr>
        <p:blipFill>
          <a:blip r:embed="rId2"/>
          <a:stretch>
            <a:fillRect/>
          </a:stretch>
        </p:blipFill>
        <p:spPr>
          <a:xfrm>
            <a:off x="9186202" y="4803998"/>
            <a:ext cx="2446997" cy="1088801"/>
          </a:xfrm>
          <a:prstGeom prst="rect">
            <a:avLst/>
          </a:prstGeom>
        </p:spPr>
      </p:pic>
    </p:spTree>
    <p:extLst>
      <p:ext uri="{BB962C8B-B14F-4D97-AF65-F5344CB8AC3E}">
        <p14:creationId xmlns:p14="http://schemas.microsoft.com/office/powerpoint/2010/main" val="49393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A4132F-DEC6-4332-A00C-A11AD4519B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dreamstime_2968201.jpg">
            <a:extLst>
              <a:ext uri="{FF2B5EF4-FFF2-40B4-BE49-F238E27FC236}">
                <a16:creationId xmlns:a16="http://schemas.microsoft.com/office/drawing/2014/main" id="{0E398D51-ECED-0249-9225-C57B52C45EE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814" r="7814"/>
          <a:stretch>
            <a:fillRect/>
          </a:stretch>
        </p:blipFill>
        <p:spPr bwMode="auto">
          <a:xfrm>
            <a:off x="7092985" y="2152974"/>
            <a:ext cx="4260814" cy="33708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558F8C-DF14-C74B-A41F-739610433F09}"/>
              </a:ext>
            </a:extLst>
          </p:cNvPr>
          <p:cNvSpPr>
            <a:spLocks noGrp="1"/>
          </p:cNvSpPr>
          <p:nvPr>
            <p:ph type="title"/>
          </p:nvPr>
        </p:nvSpPr>
        <p:spPr>
          <a:xfrm>
            <a:off x="838199" y="365125"/>
            <a:ext cx="5529943" cy="1325563"/>
          </a:xfrm>
        </p:spPr>
        <p:txBody>
          <a:bodyPr vert="horz" lIns="91440" tIns="45720" rIns="91440" bIns="45720" rtlCol="0" anchor="ctr">
            <a:normAutofit fontScale="90000"/>
          </a:bodyPr>
          <a:lstStyle/>
          <a:p>
            <a:r>
              <a:rPr lang="en-US" sz="4400" b="1" dirty="0">
                <a:solidFill>
                  <a:srgbClr val="FFFFFF"/>
                </a:solidFill>
              </a:rPr>
              <a:t>What does it mean to be a nonprofit 501(c)(3)?</a:t>
            </a:r>
            <a:endParaRPr lang="en-US" sz="4400"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B893EB87-C677-7040-BC36-046C5A9F04F4}"/>
              </a:ext>
            </a:extLst>
          </p:cNvPr>
          <p:cNvSpPr>
            <a:spLocks noGrp="1"/>
          </p:cNvSpPr>
          <p:nvPr>
            <p:ph type="body" sz="half" idx="2"/>
          </p:nvPr>
        </p:nvSpPr>
        <p:spPr>
          <a:xfrm>
            <a:off x="838199" y="1825625"/>
            <a:ext cx="4128169" cy="3399518"/>
          </a:xfrm>
        </p:spPr>
        <p:txBody>
          <a:bodyPr vert="horz" lIns="91440" tIns="45720" rIns="91440" bIns="45720" rtlCol="0">
            <a:normAutofit lnSpcReduction="10000"/>
          </a:bodyPr>
          <a:lstStyle/>
          <a:p>
            <a:pPr defTabSz="876300">
              <a:spcBef>
                <a:spcPts val="500"/>
              </a:spcBef>
              <a:defRPr/>
            </a:pPr>
            <a:r>
              <a:rPr lang="en-US" sz="2800" b="1" dirty="0">
                <a:solidFill>
                  <a:srgbClr val="FFFFFF"/>
                </a:solidFill>
              </a:rPr>
              <a:t>You can earn a profit but the money needs to be spent on your mission &amp; goals and not paid to stakeholders.</a:t>
            </a:r>
          </a:p>
          <a:p>
            <a:pPr defTabSz="876300">
              <a:spcBef>
                <a:spcPts val="500"/>
              </a:spcBef>
              <a:defRPr/>
            </a:pPr>
            <a:endParaRPr lang="en-US" sz="2800" b="1" dirty="0">
              <a:solidFill>
                <a:srgbClr val="FFFFFF"/>
              </a:solidFill>
            </a:endParaRPr>
          </a:p>
          <a:p>
            <a:pPr defTabSz="876300">
              <a:spcBef>
                <a:spcPts val="500"/>
              </a:spcBef>
              <a:defRPr/>
            </a:pPr>
            <a:r>
              <a:rPr lang="en-US" sz="2800" b="1" i="1" dirty="0">
                <a:solidFill>
                  <a:srgbClr val="FFFFFF"/>
                </a:solidFill>
              </a:rPr>
              <a:t>Fundraising should not be your primary focus! Follow the 3-to-1 rule.</a:t>
            </a:r>
            <a:endParaRPr lang="en-US" sz="2800" dirty="0"/>
          </a:p>
          <a:p>
            <a:endParaRPr lang="en-US" sz="2000" dirty="0"/>
          </a:p>
        </p:txBody>
      </p:sp>
      <p:sp>
        <p:nvSpPr>
          <p:cNvPr id="6" name="TextBox 5">
            <a:extLst>
              <a:ext uri="{FF2B5EF4-FFF2-40B4-BE49-F238E27FC236}">
                <a16:creationId xmlns:a16="http://schemas.microsoft.com/office/drawing/2014/main" id="{86099442-A6EE-9441-AB34-981CE090E1C8}"/>
              </a:ext>
            </a:extLst>
          </p:cNvPr>
          <p:cNvSpPr txBox="1"/>
          <p:nvPr/>
        </p:nvSpPr>
        <p:spPr>
          <a:xfrm>
            <a:off x="7717951" y="1027906"/>
            <a:ext cx="3635847" cy="954107"/>
          </a:xfrm>
          <a:prstGeom prst="rect">
            <a:avLst/>
          </a:prstGeom>
          <a:noFill/>
        </p:spPr>
        <p:txBody>
          <a:bodyPr wrap="square" rtlCol="0">
            <a:spAutoFit/>
          </a:bodyPr>
          <a:lstStyle/>
          <a:p>
            <a:r>
              <a:rPr lang="en-US" sz="2800" b="1" dirty="0">
                <a:solidFill>
                  <a:srgbClr val="002060"/>
                </a:solidFill>
              </a:rPr>
              <a:t>Protect Your Tax Exempt Status!!</a:t>
            </a:r>
          </a:p>
        </p:txBody>
      </p:sp>
    </p:spTree>
    <p:extLst>
      <p:ext uri="{BB962C8B-B14F-4D97-AF65-F5344CB8AC3E}">
        <p14:creationId xmlns:p14="http://schemas.microsoft.com/office/powerpoint/2010/main" val="339519917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DFD8-CD72-D24C-8055-981659AC6F81}"/>
              </a:ext>
            </a:extLst>
          </p:cNvPr>
          <p:cNvSpPr>
            <a:spLocks noGrp="1"/>
          </p:cNvSpPr>
          <p:nvPr>
            <p:ph type="title"/>
          </p:nvPr>
        </p:nvSpPr>
        <p:spPr/>
        <p:txBody>
          <a:bodyPr/>
          <a:lstStyle/>
          <a:p>
            <a:r>
              <a:rPr lang="en-US" altLang="en-US" b="1" dirty="0">
                <a:solidFill>
                  <a:srgbClr val="262626"/>
                </a:solidFill>
              </a:rPr>
              <a:t>Must do now!</a:t>
            </a:r>
            <a:endParaRPr lang="en-US" dirty="0"/>
          </a:p>
        </p:txBody>
      </p:sp>
      <p:sp>
        <p:nvSpPr>
          <p:cNvPr id="3" name="Content Placeholder 2">
            <a:extLst>
              <a:ext uri="{FF2B5EF4-FFF2-40B4-BE49-F238E27FC236}">
                <a16:creationId xmlns:a16="http://schemas.microsoft.com/office/drawing/2014/main" id="{01444C39-21C3-A543-BDE2-0BF85F2325CC}"/>
              </a:ext>
            </a:extLst>
          </p:cNvPr>
          <p:cNvSpPr>
            <a:spLocks noGrp="1"/>
          </p:cNvSpPr>
          <p:nvPr>
            <p:ph sz="half" idx="1"/>
          </p:nvPr>
        </p:nvSpPr>
        <p:spPr>
          <a:xfrm>
            <a:off x="838200" y="1825625"/>
            <a:ext cx="4310575" cy="3013661"/>
          </a:xfrm>
        </p:spPr>
        <p:txBody>
          <a:bodyPr>
            <a:normAutofit fontScale="92500" lnSpcReduction="20000"/>
          </a:bodyPr>
          <a:lstStyle/>
          <a:p>
            <a:pPr marL="382588" indent="-382588">
              <a:spcBef>
                <a:spcPts val="600"/>
              </a:spcBef>
              <a:buClr>
                <a:srgbClr val="262626"/>
              </a:buClr>
              <a:buFontTx/>
              <a:buChar char="•"/>
            </a:pPr>
            <a:r>
              <a:rPr lang="en-US" altLang="en-US" dirty="0">
                <a:solidFill>
                  <a:srgbClr val="262626"/>
                </a:solidFill>
                <a:latin typeface="Arial" charset="0"/>
                <a:sym typeface="Arial" charset="0"/>
              </a:rPr>
              <a:t>Submit your officers</a:t>
            </a:r>
            <a:endParaRPr lang="en-US" altLang="en-US" sz="2500" dirty="0">
              <a:solidFill>
                <a:srgbClr val="FFFFFF"/>
              </a:solidFill>
              <a:latin typeface="Arial" charset="0"/>
              <a:sym typeface="Arial" charset="0"/>
            </a:endParaRPr>
          </a:p>
          <a:p>
            <a:pPr marL="382588" indent="-382588">
              <a:spcBef>
                <a:spcPts val="600"/>
              </a:spcBef>
              <a:buClr>
                <a:srgbClr val="262626"/>
              </a:buClr>
              <a:buFontTx/>
              <a:buChar char="•"/>
            </a:pPr>
            <a:r>
              <a:rPr lang="en-US" altLang="en-US" dirty="0">
                <a:solidFill>
                  <a:srgbClr val="262626"/>
                </a:solidFill>
                <a:latin typeface="Arial" charset="0"/>
                <a:sym typeface="Arial" charset="0"/>
              </a:rPr>
              <a:t>Meet with your Principal </a:t>
            </a:r>
            <a:endParaRPr lang="en-US" altLang="en-US" sz="2500" dirty="0">
              <a:solidFill>
                <a:srgbClr val="FFFFFF"/>
              </a:solidFill>
              <a:latin typeface="Arial" charset="0"/>
              <a:sym typeface="Arial" charset="0"/>
            </a:endParaRPr>
          </a:p>
          <a:p>
            <a:pPr marL="382588" indent="-382588">
              <a:spcBef>
                <a:spcPts val="600"/>
              </a:spcBef>
              <a:buClr>
                <a:srgbClr val="262626"/>
              </a:buClr>
              <a:buFontTx/>
              <a:buChar char="•"/>
            </a:pPr>
            <a:r>
              <a:rPr lang="en-US" altLang="en-US" dirty="0">
                <a:solidFill>
                  <a:srgbClr val="262626"/>
                </a:solidFill>
                <a:latin typeface="Arial" charset="0"/>
                <a:sym typeface="Arial" charset="0"/>
              </a:rPr>
              <a:t>Get familiar with your PTA</a:t>
            </a:r>
            <a:r>
              <a:rPr lang="ja-JP" altLang="en-US">
                <a:solidFill>
                  <a:srgbClr val="262626"/>
                </a:solidFill>
                <a:latin typeface="Arial" charset="0"/>
                <a:sym typeface="Arial" charset="0"/>
              </a:rPr>
              <a:t>’</a:t>
            </a:r>
            <a:r>
              <a:rPr lang="en-US" altLang="ja-JP" dirty="0">
                <a:solidFill>
                  <a:srgbClr val="262626"/>
                </a:solidFill>
                <a:latin typeface="Arial" charset="0"/>
                <a:sym typeface="Arial" charset="0"/>
              </a:rPr>
              <a:t>s documents</a:t>
            </a:r>
            <a:endParaRPr lang="en-US" altLang="ja-JP" sz="2500" dirty="0">
              <a:solidFill>
                <a:srgbClr val="FFFFFF"/>
              </a:solidFill>
              <a:latin typeface="Arial" charset="0"/>
              <a:sym typeface="Arial" charset="0"/>
            </a:endParaRPr>
          </a:p>
          <a:p>
            <a:pPr marL="1200150" lvl="1" indent="-457200">
              <a:spcBef>
                <a:spcPts val="600"/>
              </a:spcBef>
              <a:buClr>
                <a:srgbClr val="262626"/>
              </a:buClr>
              <a:buFont typeface="Arial" charset="0"/>
              <a:buChar char="•"/>
            </a:pPr>
            <a:r>
              <a:rPr lang="en-US" altLang="en-US" sz="2800" dirty="0">
                <a:solidFill>
                  <a:srgbClr val="262626"/>
                </a:solidFill>
                <a:latin typeface="Arial" charset="0"/>
                <a:ea typeface="ＭＳ Ｐゴシック" charset="-128"/>
                <a:sym typeface="Arial" charset="0"/>
              </a:rPr>
              <a:t>Bylaws</a:t>
            </a:r>
            <a:endParaRPr lang="en-US" altLang="en-US" sz="2800" dirty="0">
              <a:latin typeface="Arial" charset="0"/>
              <a:ea typeface="ＭＳ Ｐゴシック" charset="-128"/>
              <a:sym typeface="Arial" charset="0"/>
            </a:endParaRPr>
          </a:p>
          <a:p>
            <a:pPr marL="1200150" lvl="1" indent="-457200">
              <a:spcBef>
                <a:spcPts val="600"/>
              </a:spcBef>
              <a:buClr>
                <a:srgbClr val="262626"/>
              </a:buClr>
              <a:buFont typeface="Arial" charset="0"/>
              <a:buChar char="•"/>
            </a:pPr>
            <a:r>
              <a:rPr lang="en-US" altLang="en-US" sz="2800" dirty="0">
                <a:solidFill>
                  <a:srgbClr val="262626"/>
                </a:solidFill>
                <a:latin typeface="Arial" charset="0"/>
                <a:ea typeface="ＭＳ Ｐゴシック" charset="-128"/>
                <a:sym typeface="Arial" charset="0"/>
              </a:rPr>
              <a:t>Budget/Financials/Audit</a:t>
            </a:r>
            <a:endParaRPr lang="en-US" altLang="en-US" dirty="0"/>
          </a:p>
        </p:txBody>
      </p:sp>
      <p:sp>
        <p:nvSpPr>
          <p:cNvPr id="4" name="Content Placeholder 3">
            <a:extLst>
              <a:ext uri="{FF2B5EF4-FFF2-40B4-BE49-F238E27FC236}">
                <a16:creationId xmlns:a16="http://schemas.microsoft.com/office/drawing/2014/main" id="{76CE89C1-0AE6-8049-AE13-77E5DBB7366C}"/>
              </a:ext>
            </a:extLst>
          </p:cNvPr>
          <p:cNvSpPr>
            <a:spLocks noGrp="1"/>
          </p:cNvSpPr>
          <p:nvPr>
            <p:ph sz="half" idx="2"/>
          </p:nvPr>
        </p:nvSpPr>
        <p:spPr>
          <a:xfrm>
            <a:off x="7455877" y="3001864"/>
            <a:ext cx="3897923" cy="3674843"/>
          </a:xfrm>
        </p:spPr>
        <p:txBody>
          <a:bodyPr>
            <a:normAutofit fontScale="92500" lnSpcReduction="20000"/>
          </a:bodyPr>
          <a:lstStyle/>
          <a:p>
            <a:pPr marL="0" indent="0">
              <a:buNone/>
            </a:pPr>
            <a:r>
              <a:rPr lang="en-US" altLang="en-US" sz="3200" b="1" dirty="0"/>
              <a:t>Meeting with your principal:</a:t>
            </a:r>
            <a:endParaRPr lang="en-US" altLang="en-US" dirty="0"/>
          </a:p>
          <a:p>
            <a:pPr>
              <a:buFontTx/>
              <a:buChar char="•"/>
            </a:pPr>
            <a:r>
              <a:rPr lang="en-US" altLang="en-US" dirty="0"/>
              <a:t>Map out the calendar for the year</a:t>
            </a:r>
          </a:p>
          <a:p>
            <a:pPr>
              <a:buFontTx/>
              <a:buChar char="•"/>
            </a:pPr>
            <a:r>
              <a:rPr lang="en-US" altLang="en-US" dirty="0"/>
              <a:t>Talk about the goals of the school</a:t>
            </a:r>
          </a:p>
          <a:p>
            <a:pPr>
              <a:buFontTx/>
              <a:buChar char="•"/>
            </a:pPr>
            <a:r>
              <a:rPr lang="en-US" altLang="en-US" dirty="0"/>
              <a:t>Discuss what PTA programs can be implemented to support the school</a:t>
            </a:r>
            <a:r>
              <a:rPr lang="ja-JP" altLang="en-US"/>
              <a:t>’</a:t>
            </a:r>
            <a:r>
              <a:rPr lang="en-US" altLang="ja-JP" dirty="0"/>
              <a:t>s goals</a:t>
            </a:r>
            <a:endParaRPr lang="en-US" altLang="en-US" dirty="0"/>
          </a:p>
          <a:p>
            <a:endParaRPr lang="en-US" dirty="0"/>
          </a:p>
        </p:txBody>
      </p:sp>
      <p:pic>
        <p:nvPicPr>
          <p:cNvPr id="6" name="Picture 5">
            <a:extLst>
              <a:ext uri="{FF2B5EF4-FFF2-40B4-BE49-F238E27FC236}">
                <a16:creationId xmlns:a16="http://schemas.microsoft.com/office/drawing/2014/main" id="{D5A2F67C-B72F-A845-A3F1-AC205DC831D3}"/>
              </a:ext>
            </a:extLst>
          </p:cNvPr>
          <p:cNvPicPr>
            <a:picLocks noChangeAspect="1"/>
          </p:cNvPicPr>
          <p:nvPr/>
        </p:nvPicPr>
        <p:blipFill>
          <a:blip r:embed="rId2"/>
          <a:stretch>
            <a:fillRect/>
          </a:stretch>
        </p:blipFill>
        <p:spPr>
          <a:xfrm>
            <a:off x="966763" y="4636068"/>
            <a:ext cx="4182012" cy="1860803"/>
          </a:xfrm>
          <a:prstGeom prst="rect">
            <a:avLst/>
          </a:prstGeom>
        </p:spPr>
      </p:pic>
      <p:pic>
        <p:nvPicPr>
          <p:cNvPr id="7" name="Picture 3" descr="shutterstock_79689241.jpg">
            <a:extLst>
              <a:ext uri="{FF2B5EF4-FFF2-40B4-BE49-F238E27FC236}">
                <a16:creationId xmlns:a16="http://schemas.microsoft.com/office/drawing/2014/main" id="{4DE9DCC0-6242-DE43-A833-08D3078952EB}"/>
              </a:ext>
            </a:extLst>
          </p:cNvPr>
          <p:cNvPicPr>
            <a:picLocks noChangeAspect="1"/>
          </p:cNvPicPr>
          <p:nvPr/>
        </p:nvPicPr>
        <p:blipFill>
          <a:blip r:embed="rId3">
            <a:extLst>
              <a:ext uri="{28A0092B-C50C-407E-A947-70E740481C1C}">
                <a14:useLocalDpi xmlns:a14="http://schemas.microsoft.com/office/drawing/2010/main" val="0"/>
              </a:ext>
            </a:extLst>
          </a:blip>
          <a:srcRect t="4028" b="5544"/>
          <a:stretch>
            <a:fillRect/>
          </a:stretch>
        </p:blipFill>
        <p:spPr bwMode="auto">
          <a:xfrm>
            <a:off x="7302197" y="607219"/>
            <a:ext cx="35814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58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6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D518644-CB08-6A47-BCBF-E37B12E6A0A1}"/>
              </a:ext>
            </a:extLst>
          </p:cNvPr>
          <p:cNvPicPr>
            <a:picLocks noChangeAspect="1"/>
          </p:cNvPicPr>
          <p:nvPr/>
        </p:nvPicPr>
        <p:blipFill rotWithShape="1">
          <a:blip r:embed="rId3"/>
          <a:srcRect l="10860" r="12668" b="-1"/>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7845AEE0-A2AA-0E48-9EED-16A70A09B8DB}"/>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Be Aware of Unit Finances All the time</a:t>
            </a:r>
          </a:p>
        </p:txBody>
      </p:sp>
      <p:sp>
        <p:nvSpPr>
          <p:cNvPr id="3" name="Content Placeholder 2">
            <a:extLst>
              <a:ext uri="{FF2B5EF4-FFF2-40B4-BE49-F238E27FC236}">
                <a16:creationId xmlns:a16="http://schemas.microsoft.com/office/drawing/2014/main" id="{92F2BDC1-8799-B84A-994D-A0455B5268AE}"/>
              </a:ext>
            </a:extLst>
          </p:cNvPr>
          <p:cNvSpPr>
            <a:spLocks noGrp="1"/>
          </p:cNvSpPr>
          <p:nvPr>
            <p:ph idx="1"/>
          </p:nvPr>
        </p:nvSpPr>
        <p:spPr>
          <a:xfrm>
            <a:off x="8029319" y="917725"/>
            <a:ext cx="3424739" cy="4852362"/>
          </a:xfrm>
        </p:spPr>
        <p:txBody>
          <a:bodyPr anchor="ctr">
            <a:normAutofit fontScale="77500" lnSpcReduction="20000"/>
          </a:bodyPr>
          <a:lstStyle/>
          <a:p>
            <a:pPr marL="0" indent="0">
              <a:spcBef>
                <a:spcPts val="600"/>
              </a:spcBef>
              <a:buNone/>
            </a:pPr>
            <a:r>
              <a:rPr lang="en-US" altLang="en-US" sz="3200" b="1" dirty="0">
                <a:solidFill>
                  <a:srgbClr val="FFFFFF"/>
                </a:solidFill>
              </a:rPr>
              <a:t>The President &amp; Treasurer</a:t>
            </a:r>
          </a:p>
          <a:p>
            <a:pPr marL="0" indent="0">
              <a:spcBef>
                <a:spcPts val="600"/>
              </a:spcBef>
              <a:buNone/>
            </a:pPr>
            <a:r>
              <a:rPr lang="en-US" altLang="en-US" sz="3200" dirty="0">
                <a:solidFill>
                  <a:srgbClr val="FFFFFF"/>
                </a:solidFill>
              </a:rPr>
              <a:t>You will be spending a lot of time with your treasurer!</a:t>
            </a:r>
          </a:p>
          <a:p>
            <a:pPr marL="1085850" lvl="1" indent="-342900">
              <a:spcBef>
                <a:spcPts val="600"/>
              </a:spcBef>
              <a:buClr>
                <a:srgbClr val="FFFFFF"/>
              </a:buClr>
              <a:buFont typeface="Arial" charset="0"/>
              <a:buChar char="•"/>
            </a:pPr>
            <a:r>
              <a:rPr lang="en-US" altLang="en-US" sz="3200" dirty="0">
                <a:solidFill>
                  <a:srgbClr val="FFFFFF"/>
                </a:solidFill>
              </a:rPr>
              <a:t>Signing Checks </a:t>
            </a:r>
            <a:br>
              <a:rPr lang="en-US" altLang="en-US" sz="3200" dirty="0">
                <a:solidFill>
                  <a:srgbClr val="FFFFFF"/>
                </a:solidFill>
              </a:rPr>
            </a:br>
            <a:r>
              <a:rPr lang="en-US" altLang="en-US" sz="3200" i="1" dirty="0">
                <a:solidFill>
                  <a:srgbClr val="FFFFFF"/>
                </a:solidFill>
              </a:rPr>
              <a:t>(best practice have 2 signers on every check)</a:t>
            </a:r>
            <a:endParaRPr lang="en-US" altLang="en-US" sz="3200" dirty="0">
              <a:latin typeface="Trebushet MS" charset="0"/>
              <a:ea typeface="ＭＳ Ｐゴシック" charset="-128"/>
              <a:cs typeface="Trebushet MS" charset="0"/>
              <a:sym typeface="Trebushet MS" charset="0"/>
            </a:endParaRPr>
          </a:p>
          <a:p>
            <a:pPr marL="1085850" lvl="1" indent="-342900">
              <a:spcBef>
                <a:spcPts val="600"/>
              </a:spcBef>
              <a:buClr>
                <a:srgbClr val="FFFFFF"/>
              </a:buClr>
              <a:buFont typeface="Arial" charset="0"/>
              <a:buChar char="•"/>
            </a:pPr>
            <a:r>
              <a:rPr lang="en-US" altLang="en-US" sz="3200" dirty="0">
                <a:solidFill>
                  <a:srgbClr val="FFFFFF"/>
                </a:solidFill>
              </a:rPr>
              <a:t>Reviewing bank statements</a:t>
            </a:r>
            <a:endParaRPr lang="en-US" altLang="en-US" sz="3200" dirty="0">
              <a:latin typeface="Trebushet MS" charset="0"/>
              <a:ea typeface="ＭＳ Ｐゴシック" charset="-128"/>
              <a:sym typeface="Trebushet MS" charset="0"/>
            </a:endParaRPr>
          </a:p>
          <a:p>
            <a:pPr marL="1085850" lvl="1" indent="-342900">
              <a:spcBef>
                <a:spcPts val="600"/>
              </a:spcBef>
              <a:buClr>
                <a:srgbClr val="FFFFFF"/>
              </a:buClr>
              <a:buFont typeface="Arial" charset="0"/>
              <a:buChar char="•"/>
            </a:pPr>
            <a:r>
              <a:rPr lang="en-US" altLang="en-US" sz="3200" dirty="0">
                <a:solidFill>
                  <a:srgbClr val="FFFFFF"/>
                </a:solidFill>
              </a:rPr>
              <a:t>Preparing the budget</a:t>
            </a:r>
          </a:p>
          <a:p>
            <a:pPr marL="1085850" lvl="1" indent="-342900">
              <a:spcBef>
                <a:spcPts val="600"/>
              </a:spcBef>
              <a:buClr>
                <a:srgbClr val="FFFFFF"/>
              </a:buClr>
              <a:buFont typeface="Arial" charset="0"/>
              <a:buChar char="•"/>
            </a:pPr>
            <a:r>
              <a:rPr lang="en-US" altLang="en-US" sz="3200" dirty="0">
                <a:solidFill>
                  <a:srgbClr val="FFFFFF"/>
                </a:solidFill>
              </a:rPr>
              <a:t>No Debit cards</a:t>
            </a:r>
          </a:p>
          <a:p>
            <a:pPr marL="1085850" lvl="1" indent="-342900">
              <a:spcBef>
                <a:spcPts val="600"/>
              </a:spcBef>
              <a:buClr>
                <a:srgbClr val="FFFFFF"/>
              </a:buClr>
              <a:buFont typeface="Arial" charset="0"/>
              <a:buChar char="•"/>
            </a:pPr>
            <a:r>
              <a:rPr lang="en-US" altLang="en-US" sz="3200" dirty="0">
                <a:solidFill>
                  <a:srgbClr val="FFFFFF"/>
                </a:solidFill>
              </a:rPr>
              <a:t>No gift cards</a:t>
            </a:r>
            <a:endParaRPr lang="en-US" altLang="en-US" sz="3200" dirty="0"/>
          </a:p>
          <a:p>
            <a:endParaRPr lang="en-US" sz="1700" dirty="0">
              <a:solidFill>
                <a:srgbClr val="FFFFFF"/>
              </a:solidFill>
            </a:endParaRPr>
          </a:p>
        </p:txBody>
      </p:sp>
    </p:spTree>
    <p:extLst>
      <p:ext uri="{BB962C8B-B14F-4D97-AF65-F5344CB8AC3E}">
        <p14:creationId xmlns:p14="http://schemas.microsoft.com/office/powerpoint/2010/main" val="3711784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1169</Words>
  <Application>Microsoft Macintosh PowerPoint</Application>
  <PresentationFormat>Widescreen</PresentationFormat>
  <Paragraphs>175</Paragraphs>
  <Slides>18</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ＭＳ Ｐゴシック</vt:lpstr>
      <vt:lpstr>游ゴシック</vt:lpstr>
      <vt:lpstr>游ゴシック Light</vt:lpstr>
      <vt:lpstr>Arial</vt:lpstr>
      <vt:lpstr>Calibri</vt:lpstr>
      <vt:lpstr>Calibri Light</vt:lpstr>
      <vt:lpstr>Candara</vt:lpstr>
      <vt:lpstr>Courier New</vt:lpstr>
      <vt:lpstr>Helvetica</vt:lpstr>
      <vt:lpstr>Trebushet MS</vt:lpstr>
      <vt:lpstr>Wingdings</vt:lpstr>
      <vt:lpstr>Office Theme</vt:lpstr>
      <vt:lpstr>President I</vt:lpstr>
      <vt:lpstr>Mission of PTA  The overall purpose of PTA  is to make every child’s potential a reality by  engaging and empowering families and communities to advocate for all children. </vt:lpstr>
      <vt:lpstr>PTA Structure </vt:lpstr>
      <vt:lpstr>Your Leadership Team</vt:lpstr>
      <vt:lpstr>Basic PTA Information</vt:lpstr>
      <vt:lpstr>Good Standing</vt:lpstr>
      <vt:lpstr>What does it mean to be a nonprofit 501(c)(3)?</vt:lpstr>
      <vt:lpstr>Must do now!</vt:lpstr>
      <vt:lpstr>Be Aware of Unit Finances All the time</vt:lpstr>
      <vt:lpstr>Things to do over the Summer</vt:lpstr>
      <vt:lpstr>PTA President = Team Leader and Manager </vt:lpstr>
      <vt:lpstr>You’re the chair,  not “your majesty.” </vt:lpstr>
      <vt:lpstr>Hints  Don’t call unnecessary meetings  Have a purpose and communicate it  Provide printed agenda  Keep time to a minimum   Start and end on time   Know which committees need to report  </vt:lpstr>
      <vt:lpstr>The PTA &amp; Principal Relationship</vt:lpstr>
      <vt:lpstr>BASIC FINANCIAL MANAGEMENT FINANCIAL</vt:lpstr>
      <vt:lpstr>Promote the PTA!</vt:lpstr>
      <vt:lpstr>Use Your Resources</vt:lpstr>
      <vt:lpstr>President I</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I</dc:title>
  <dc:creator>Dorothy Gardner</dc:creator>
  <cp:lastModifiedBy>Dorothy Gardner</cp:lastModifiedBy>
  <cp:revision>20</cp:revision>
  <dcterms:created xsi:type="dcterms:W3CDTF">2018-04-24T00:04:49Z</dcterms:created>
  <dcterms:modified xsi:type="dcterms:W3CDTF">2018-04-24T01:38:23Z</dcterms:modified>
</cp:coreProperties>
</file>