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5"/>
  </p:notesMasterIdLst>
  <p:sldIdLst>
    <p:sldId id="256" r:id="rId2"/>
    <p:sldId id="257" r:id="rId3"/>
    <p:sldId id="268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66" r:id="rId12"/>
    <p:sldId id="271" r:id="rId13"/>
    <p:sldId id="269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20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7" Type="http://schemas.openxmlformats.org/officeDocument/2006/relationships/slide" Target="slides/slide6.xml"/><Relationship Id="rId20" Type="http://schemas.openxmlformats.org/officeDocument/2006/relationships/tableStyles" Target="tableStyles.xml"/><Relationship Id="rId16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53687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hape 12"/>
          <p:cNvGrpSpPr/>
          <p:nvPr/>
        </p:nvGrpSpPr>
        <p:grpSpPr>
          <a:xfrm>
            <a:off x="0" y="3379694"/>
            <a:ext cx="7543801" cy="2604246"/>
            <a:chOff x="0" y="3379694"/>
            <a:chExt cx="7543801" cy="2604246"/>
          </a:xfrm>
        </p:grpSpPr>
        <p:grpSp>
          <p:nvGrpSpPr>
            <p:cNvPr id="13" name="Shape 13"/>
            <p:cNvGrpSpPr/>
            <p:nvPr/>
          </p:nvGrpSpPr>
          <p:grpSpPr>
            <a:xfrm>
              <a:off x="0" y="3379694"/>
              <a:ext cx="7543801" cy="2604246"/>
              <a:chOff x="0" y="3379694"/>
              <a:chExt cx="7543801" cy="2604246"/>
            </a:xfrm>
          </p:grpSpPr>
          <p:sp>
            <p:nvSpPr>
              <p:cNvPr id="14" name="Shape 14"/>
              <p:cNvSpPr/>
              <p:nvPr/>
            </p:nvSpPr>
            <p:spPr>
              <a:xfrm rot="10800000" flipH="1">
                <a:off x="0" y="3393140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799" dist="63500" dir="2700000" algn="tl" rotWithShape="0">
                  <a:srgbClr val="000000">
                    <a:alpha val="49803"/>
                  </a:srgb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cxnSp>
            <p:nvCxnSpPr>
              <p:cNvPr id="15" name="Shape 15"/>
              <p:cNvCxnSpPr/>
              <p:nvPr/>
            </p:nvCxnSpPr>
            <p:spPr>
              <a:xfrm>
                <a:off x="0" y="3379694"/>
                <a:ext cx="7543800" cy="237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6" name="Shape 16"/>
            <p:cNvSpPr/>
            <p:nvPr/>
          </p:nvSpPr>
          <p:spPr>
            <a:xfrm>
              <a:off x="6817659" y="3621741"/>
              <a:ext cx="394446" cy="394446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371600" y="3913280"/>
            <a:ext cx="5867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46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 rot="-5400000">
            <a:off x="-734076" y="450373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4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 rot="-5400000">
            <a:off x="-356811" y="4503737"/>
            <a:ext cx="20573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Shape 94"/>
          <p:cNvGrpSpPr/>
          <p:nvPr/>
        </p:nvGrpSpPr>
        <p:grpSpPr>
          <a:xfrm>
            <a:off x="228600" y="228600"/>
            <a:ext cx="4251960" cy="6387351"/>
            <a:chOff x="228600" y="228600"/>
            <a:chExt cx="4251960" cy="6387351"/>
          </a:xfrm>
        </p:grpSpPr>
        <p:sp>
          <p:nvSpPr>
            <p:cNvPr id="95" name="Shape 95"/>
            <p:cNvSpPr/>
            <p:nvPr/>
          </p:nvSpPr>
          <p:spPr>
            <a:xfrm rot="10800000" flipH="1">
              <a:off x="228600" y="228600"/>
              <a:ext cx="4251960" cy="6387351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lt1"/>
            </a:solidFill>
            <a:ln>
              <a:noFill/>
            </a:ln>
            <a:effectLst>
              <a:outerShdw blurRad="50799" dist="63500" dir="2700000" algn="tl" rotWithShape="0">
                <a:srgbClr val="000000">
                  <a:alpha val="49803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3886200" y="432547"/>
              <a:ext cx="355002" cy="355002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530352" y="2176272"/>
            <a:ext cx="3657600" cy="116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Corbel"/>
              <a:buNone/>
              <a:defRPr sz="3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idx="2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noFill/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530352" y="3342401"/>
            <a:ext cx="3657600" cy="2595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758952" y="6300216"/>
            <a:ext cx="129844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2057400" y="6300216"/>
            <a:ext cx="234086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301752" y="6300216"/>
            <a:ext cx="44805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above Ca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 rot="10800000" flipH="1">
            <a:off x="228600" y="4648200"/>
            <a:ext cx="8686800" cy="1963270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4648200"/>
            <a:ext cx="8153399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Corbel"/>
              <a:buNone/>
              <a:defRPr sz="3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5257798"/>
            <a:ext cx="8156448" cy="8202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pic" idx="2"/>
          </p:nvPr>
        </p:nvSpPr>
        <p:spPr>
          <a:xfrm flipH="1">
            <a:off x="228599" y="228600"/>
            <a:ext cx="8677835" cy="4267199"/>
          </a:xfrm>
          <a:prstGeom prst="snip2DiagRect">
            <a:avLst>
              <a:gd name="adj1" fmla="val 0"/>
              <a:gd name="adj2" fmla="val 4332"/>
            </a:avLst>
          </a:prstGeom>
          <a:noFill/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 rot="10800000" flipH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7" name="Shape 117"/>
          <p:cNvSpPr/>
          <p:nvPr/>
        </p:nvSpPr>
        <p:spPr>
          <a:xfrm rot="10800000" flipH="1">
            <a:off x="228600" y="228596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 rot="5400000">
            <a:off x="2567594" y="161691"/>
            <a:ext cx="4007223" cy="75834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 rot="10800000" flipH="1">
            <a:off x="228600" y="228600"/>
            <a:ext cx="8686800" cy="6387351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 rot="5400000">
            <a:off x="5524500" y="2781300"/>
            <a:ext cx="5105399" cy="121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 rot="5400000">
            <a:off x="1380331" y="237331"/>
            <a:ext cx="5105399" cy="6307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 rot="10800000" flipH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" name="Shape 23"/>
          <p:cNvSpPr/>
          <p:nvPr/>
        </p:nvSpPr>
        <p:spPr>
          <a:xfrm rot="10800000" flipH="1">
            <a:off x="228600" y="228596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79462" y="1949824"/>
            <a:ext cx="7583488" cy="40072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Shape 30"/>
          <p:cNvGrpSpPr/>
          <p:nvPr/>
        </p:nvGrpSpPr>
        <p:grpSpPr>
          <a:xfrm>
            <a:off x="0" y="3379694"/>
            <a:ext cx="7543801" cy="2604246"/>
            <a:chOff x="0" y="3379694"/>
            <a:chExt cx="7543801" cy="2604246"/>
          </a:xfrm>
        </p:grpSpPr>
        <p:grpSp>
          <p:nvGrpSpPr>
            <p:cNvPr id="31" name="Shape 31"/>
            <p:cNvGrpSpPr/>
            <p:nvPr/>
          </p:nvGrpSpPr>
          <p:grpSpPr>
            <a:xfrm>
              <a:off x="0" y="3379694"/>
              <a:ext cx="7543801" cy="2604246"/>
              <a:chOff x="0" y="3379694"/>
              <a:chExt cx="7543801" cy="2604246"/>
            </a:xfrm>
          </p:grpSpPr>
          <p:sp>
            <p:nvSpPr>
              <p:cNvPr id="32" name="Shape 32"/>
              <p:cNvSpPr/>
              <p:nvPr/>
            </p:nvSpPr>
            <p:spPr>
              <a:xfrm rot="10800000" flipH="1">
                <a:off x="0" y="3393140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799" dist="63500" dir="2700000" algn="tl" rotWithShape="0">
                  <a:srgbClr val="000000">
                    <a:alpha val="49803"/>
                  </a:srgb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cxnSp>
            <p:nvCxnSpPr>
              <p:cNvPr id="33" name="Shape 33"/>
              <p:cNvCxnSpPr/>
              <p:nvPr/>
            </p:nvCxnSpPr>
            <p:spPr>
              <a:xfrm>
                <a:off x="0" y="3379694"/>
                <a:ext cx="7543800" cy="237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4" name="Shape 34"/>
            <p:cNvSpPr/>
            <p:nvPr/>
          </p:nvSpPr>
          <p:spPr>
            <a:xfrm>
              <a:off x="6817659" y="3621741"/>
              <a:ext cx="394446" cy="394446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1371600" y="3913280"/>
            <a:ext cx="5867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46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 rot="-5400000">
            <a:off x="-734076" y="450373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4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 rot="-5400000">
            <a:off x="-356811" y="4503737"/>
            <a:ext cx="20573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pic" idx="2"/>
          </p:nvPr>
        </p:nvSpPr>
        <p:spPr>
          <a:xfrm>
            <a:off x="0" y="676835"/>
            <a:ext cx="7543800" cy="2587751"/>
          </a:xfrm>
          <a:prstGeom prst="rect">
            <a:avLst/>
          </a:prstGeom>
          <a:noFill/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Shape 41"/>
          <p:cNvGrpSpPr/>
          <p:nvPr/>
        </p:nvGrpSpPr>
        <p:grpSpPr>
          <a:xfrm flipH="1">
            <a:off x="1600199" y="2126877"/>
            <a:ext cx="7543801" cy="2604246"/>
            <a:chOff x="0" y="3379694"/>
            <a:chExt cx="7543801" cy="2604246"/>
          </a:xfrm>
        </p:grpSpPr>
        <p:grpSp>
          <p:nvGrpSpPr>
            <p:cNvPr id="42" name="Shape 42"/>
            <p:cNvGrpSpPr/>
            <p:nvPr/>
          </p:nvGrpSpPr>
          <p:grpSpPr>
            <a:xfrm>
              <a:off x="0" y="3379694"/>
              <a:ext cx="7543801" cy="2604246"/>
              <a:chOff x="0" y="3379694"/>
              <a:chExt cx="7543801" cy="2604246"/>
            </a:xfrm>
          </p:grpSpPr>
          <p:sp>
            <p:nvSpPr>
              <p:cNvPr id="43" name="Shape 43"/>
              <p:cNvSpPr/>
              <p:nvPr/>
            </p:nvSpPr>
            <p:spPr>
              <a:xfrm rot="10800000" flipH="1">
                <a:off x="0" y="3393140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799" dist="63500" dir="2700000" algn="tl" rotWithShape="0">
                  <a:srgbClr val="000000">
                    <a:alpha val="49803"/>
                  </a:srgb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cxnSp>
            <p:nvCxnSpPr>
              <p:cNvPr id="44" name="Shape 44"/>
              <p:cNvCxnSpPr/>
              <p:nvPr/>
            </p:nvCxnSpPr>
            <p:spPr>
              <a:xfrm>
                <a:off x="0" y="3379694"/>
                <a:ext cx="7543800" cy="237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5" name="Shape 45"/>
            <p:cNvSpPr/>
            <p:nvPr/>
          </p:nvSpPr>
          <p:spPr>
            <a:xfrm flipH="1">
              <a:off x="228598" y="3621741"/>
              <a:ext cx="394446" cy="394446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736105" y="2653552"/>
            <a:ext cx="5870447" cy="14721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46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736105" y="4134880"/>
            <a:ext cx="5870447" cy="5760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D97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 rot="-5400000">
            <a:off x="8033590" y="3475037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 rot="-5400000">
            <a:off x="7658009" y="3475037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400" b="1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rot="10800000" flipH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2" name="Shape 52"/>
          <p:cNvSpPr/>
          <p:nvPr/>
        </p:nvSpPr>
        <p:spPr>
          <a:xfrm rot="10800000" flipH="1">
            <a:off x="228600" y="228596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779460" y="1981200"/>
            <a:ext cx="3657600" cy="397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58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055813" marR="0" lvl="7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055813" marR="0" lvl="8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705351" y="1981200"/>
            <a:ext cx="3657600" cy="397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946275" marR="0" lvl="5" indent="-243204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1946275" marR="0" lvl="6" indent="-243204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946275" marR="0" lvl="7" indent="-243204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946275" marR="0" lvl="8" indent="-243204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 rot="10800000" flipH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" name="Shape 61"/>
          <p:cNvSpPr/>
          <p:nvPr/>
        </p:nvSpPr>
        <p:spPr>
          <a:xfrm rot="10800000" flipH="1">
            <a:off x="228600" y="228596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779462" y="1852425"/>
            <a:ext cx="3657600" cy="8683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6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779462" y="2743200"/>
            <a:ext cx="3657600" cy="32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58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055813" marR="0" lvl="7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055813" marR="0" lvl="8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3"/>
          </p:nvPr>
        </p:nvSpPr>
        <p:spPr>
          <a:xfrm>
            <a:off x="4705351" y="1852425"/>
            <a:ext cx="3657600" cy="8683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6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4"/>
          </p:nvPr>
        </p:nvSpPr>
        <p:spPr>
          <a:xfrm>
            <a:off x="4705351" y="2743200"/>
            <a:ext cx="3657600" cy="32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58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055813" marR="0" lvl="7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055813" marR="0" lvl="8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rot="10800000" flipH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2" name="Shape 72"/>
          <p:cNvSpPr/>
          <p:nvPr/>
        </p:nvSpPr>
        <p:spPr>
          <a:xfrm rot="10800000" flipH="1">
            <a:off x="228600" y="228596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 rot="10800000" flipH="1">
            <a:off x="228600" y="228600"/>
            <a:ext cx="8686800" cy="6387351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Shape 83"/>
          <p:cNvGrpSpPr/>
          <p:nvPr/>
        </p:nvGrpSpPr>
        <p:grpSpPr>
          <a:xfrm>
            <a:off x="228600" y="228600"/>
            <a:ext cx="4251960" cy="6387351"/>
            <a:chOff x="228600" y="228600"/>
            <a:chExt cx="4251960" cy="6387351"/>
          </a:xfrm>
        </p:grpSpPr>
        <p:sp>
          <p:nvSpPr>
            <p:cNvPr id="84" name="Shape 84"/>
            <p:cNvSpPr/>
            <p:nvPr/>
          </p:nvSpPr>
          <p:spPr>
            <a:xfrm rot="10800000" flipH="1">
              <a:off x="228600" y="228600"/>
              <a:ext cx="4251960" cy="6387351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lt1"/>
            </a:solidFill>
            <a:ln>
              <a:noFill/>
            </a:ln>
            <a:effectLst>
              <a:outerShdw blurRad="50799" dist="63500" dir="2700000" algn="tl" rotWithShape="0">
                <a:srgbClr val="000000">
                  <a:alpha val="49803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>
              <a:off x="3886200" y="432547"/>
              <a:ext cx="355002" cy="355002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6" name="Shape 86"/>
          <p:cNvSpPr/>
          <p:nvPr/>
        </p:nvSpPr>
        <p:spPr>
          <a:xfrm rot="10800000" flipH="1">
            <a:off x="4648200" y="228600"/>
            <a:ext cx="4251960" cy="6387351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lt1"/>
          </a:solidFill>
          <a:ln>
            <a:noFill/>
          </a:ln>
          <a:effectLst>
            <a:outerShdw blurRad="50799" dist="63500" dir="2700000" algn="tl" rotWithShape="0">
              <a:srgbClr val="000000">
                <a:alpha val="4980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525779" y="2177302"/>
            <a:ext cx="3657600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Corbel"/>
              <a:buNone/>
              <a:defRPr sz="3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945380" y="609600"/>
            <a:ext cx="3657600" cy="533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525779" y="3352798"/>
            <a:ext cx="3657600" cy="25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762000" y="6297705"/>
            <a:ext cx="1295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2057400" y="6297705"/>
            <a:ext cx="233978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304800" y="6297705"/>
            <a:ext cx="443753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164575"/>
              </a:buClr>
              <a:buFont typeface="Corbel"/>
              <a:buNone/>
              <a:defRPr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79462" y="1949824"/>
            <a:ext cx="7583488" cy="40072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717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2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2860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5050" marR="0" lvl="2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4003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20850" marR="0" lvl="4" indent="-246380" algn="l" rtl="0">
              <a:spcBef>
                <a:spcPts val="60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5813" marR="0" lvl="5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398713" marR="0" lvl="6" indent="-251143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52729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7688" marR="0" lvl="8" indent="-241618" algn="l" rtl="0">
              <a:spcBef>
                <a:spcPts val="360"/>
              </a:spcBef>
              <a:buClr>
                <a:schemeClr val="accent1"/>
              </a:buClr>
              <a:buSzPct val="90000"/>
              <a:buFont typeface="Noto Sans Symbols"/>
              <a:buChar char="+"/>
              <a:defRPr sz="1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228600" y="624391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100" b="1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4305300" y="6248400"/>
            <a:ext cx="5333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100" b="1" i="0" u="none" strike="noStrike" cap="none">
              <a:solidFill>
                <a:srgbClr val="A5A5A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ristinaw@mopta.org" TargetMode="External"/><Relationship Id="rId4" Type="http://schemas.openxmlformats.org/officeDocument/2006/relationships/hyperlink" Target="mailto:andreab@mopta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ndreabcreative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ctrTitle"/>
          </p:nvPr>
        </p:nvSpPr>
        <p:spPr>
          <a:xfrm>
            <a:off x="211680" y="3585454"/>
            <a:ext cx="6495219" cy="14989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ct val="25000"/>
              <a:buFont typeface="Corbel"/>
              <a:buNone/>
            </a:pPr>
            <a:r>
              <a:rPr lang="en-US" sz="5400" b="1" i="0" u="none" strike="noStrike" cap="none" spc="-300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Social </a:t>
            </a:r>
            <a:r>
              <a:rPr lang="en-US" sz="5400" b="1" i="0" u="none" strike="noStrike" cap="none" spc="-300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Media </a:t>
            </a:r>
            <a:r>
              <a:rPr lang="en-US" sz="5400" b="1" i="0" u="none" strike="noStrike" cap="none" spc="-300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Advanced</a:t>
            </a:r>
            <a:endParaRPr lang="en-US" sz="5400" b="1" i="0" u="none" strike="noStrike" cap="none" spc="-300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r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600" b="1" i="0" u="none" strike="noStrike" cap="none" dirty="0" smtClean="0">
                <a:solidFill>
                  <a:schemeClr val="accent1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Improve Your Social Media</a:t>
            </a:r>
            <a:endParaRPr lang="en-US" sz="3600" b="1" i="0" u="none" strike="noStrike" cap="none" dirty="0">
              <a:solidFill>
                <a:schemeClr val="accent1">
                  <a:lumMod val="7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434500" y="5084379"/>
            <a:ext cx="6272399" cy="8754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Kristina </a:t>
            </a:r>
            <a:r>
              <a:rPr lang="en-US" sz="2300" b="0" i="0" u="none" strike="noStrike" cap="none" dirty="0" err="1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Wilmoth</a:t>
            </a:r>
            <a:r>
              <a:rPr lang="en-US" sz="2300" b="0" i="0" u="none" strike="noStrike" cap="none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23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Missouri PTA</a:t>
            </a:r>
            <a:r>
              <a:rPr lang="en-US" sz="23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23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 Chair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23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Andrea Battaglia </a:t>
            </a:r>
            <a:r>
              <a:rPr lang="mr-IN" sz="23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–</a:t>
            </a:r>
            <a:r>
              <a:rPr lang="en-US" sz="2300" dirty="0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Missouri PTA Contact Editor</a:t>
            </a:r>
            <a:endParaRPr lang="en-US" sz="23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Measure &amp; Evaluate Your Posts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520007" y="4039323"/>
            <a:ext cx="7922609" cy="22314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>
              <a:spcBef>
                <a:spcPts val="600"/>
              </a:spcBef>
            </a:pPr>
            <a:r>
              <a:rPr lang="en-US" sz="2800" dirty="0"/>
              <a:t>Use the tips and tricks given on social media </a:t>
            </a:r>
            <a:r>
              <a:rPr lang="en-US" sz="2800" dirty="0" smtClean="0"/>
              <a:t>platforms.</a:t>
            </a:r>
          </a:p>
          <a:p>
            <a:pPr indent="-342900">
              <a:spcBef>
                <a:spcPts val="600"/>
              </a:spcBef>
            </a:pPr>
            <a:r>
              <a:rPr lang="en-US" sz="2800" dirty="0" smtClean="0"/>
              <a:t>Read </a:t>
            </a:r>
            <a:r>
              <a:rPr lang="en-US" sz="2800" dirty="0"/>
              <a:t>blogs, how-to articles, and </a:t>
            </a:r>
            <a:r>
              <a:rPr lang="en-US" sz="2800" dirty="0" smtClean="0"/>
              <a:t>books</a:t>
            </a:r>
          </a:p>
          <a:p>
            <a:pPr indent="-342900">
              <a:spcBef>
                <a:spcPts val="600"/>
              </a:spcBef>
            </a:pPr>
            <a:r>
              <a:rPr lang="en-US" sz="2800" dirty="0" smtClean="0"/>
              <a:t>Ask </a:t>
            </a:r>
            <a:r>
              <a:rPr lang="en-US" sz="2800" dirty="0"/>
              <a:t>young members, friends, and kids for advice and help</a:t>
            </a:r>
          </a:p>
          <a:p>
            <a:pPr marL="342900" marR="0" lvl="0" indent="-34290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None/>
            </a:pPr>
            <a:endParaRPr sz="22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69" y="1887829"/>
            <a:ext cx="59436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3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763697" y="-287490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Intensely Important Interruptions </a:t>
            </a: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8736" y="2041634"/>
            <a:ext cx="2787567" cy="412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0469" y="2782615"/>
            <a:ext cx="2617410" cy="296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138" y="2611593"/>
            <a:ext cx="2456939" cy="319883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1246783" y="767889"/>
            <a:ext cx="6511472" cy="10972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Planning is great, but sometimes postings are not planned ahead of time and that's great, too!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Activity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779462" y="1949824"/>
            <a:ext cx="7583488" cy="4007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en-US" b="1" dirty="0" smtClean="0"/>
              <a:t>Break into groups of 3-5</a:t>
            </a:r>
          </a:p>
          <a:p>
            <a:pPr lvl="0"/>
            <a:r>
              <a:rPr lang="en-US" b="1" dirty="0" smtClean="0"/>
              <a:t>Your </a:t>
            </a:r>
            <a:r>
              <a:rPr lang="en-US" b="1" dirty="0"/>
              <a:t>group is a new Social Media Team.  </a:t>
            </a:r>
            <a:r>
              <a:rPr lang="en-US" dirty="0"/>
              <a:t>Create roles and job descriptions (bullet points) for each of you.  Write out the process for approval of social media posts. </a:t>
            </a:r>
          </a:p>
          <a:p>
            <a:r>
              <a:rPr lang="en-US" dirty="0"/>
              <a:t>Create a FB and twitter post for </a:t>
            </a:r>
            <a:r>
              <a:rPr lang="en-US" b="1" dirty="0"/>
              <a:t>this email </a:t>
            </a:r>
            <a:r>
              <a:rPr lang="en-US" dirty="0"/>
              <a:t>and tell us about the approval process.  </a:t>
            </a:r>
            <a:r>
              <a:rPr lang="en-US" sz="1800" dirty="0" smtClean="0"/>
              <a:t>(MOPTA </a:t>
            </a:r>
            <a:r>
              <a:rPr lang="en-US" sz="1800" dirty="0"/>
              <a:t>emails and </a:t>
            </a:r>
            <a:r>
              <a:rPr lang="en-US" sz="1800" dirty="0" smtClean="0"/>
              <a:t>National PTA </a:t>
            </a:r>
            <a:r>
              <a:rPr lang="en-US" sz="1800" dirty="0"/>
              <a:t>posts).</a:t>
            </a:r>
            <a:r>
              <a:rPr lang="en-US" dirty="0"/>
              <a:t>  </a:t>
            </a:r>
            <a:endParaRPr lang="en-US" dirty="0" smtClean="0"/>
          </a:p>
          <a:p>
            <a:pPr lvl="1"/>
            <a:r>
              <a:rPr lang="en-US" sz="1800" dirty="0" smtClean="0"/>
              <a:t>What </a:t>
            </a:r>
            <a:r>
              <a:rPr lang="en-US" sz="1800" dirty="0"/>
              <a:t>was the Call To Action?  </a:t>
            </a:r>
            <a:endParaRPr lang="en-US" sz="1800" dirty="0" smtClean="0"/>
          </a:p>
          <a:p>
            <a:pPr lvl="1"/>
            <a:r>
              <a:rPr lang="en-US" sz="1800" dirty="0" err="1" smtClean="0"/>
              <a:t>Hashtags</a:t>
            </a:r>
            <a:r>
              <a:rPr lang="en-US" sz="1800" dirty="0"/>
              <a:t>?  Tagged?  Check in</a:t>
            </a:r>
            <a:r>
              <a:rPr lang="en-US" sz="1800" dirty="0" smtClean="0"/>
              <a:t>?</a:t>
            </a:r>
          </a:p>
          <a:p>
            <a:pPr lvl="1"/>
            <a:r>
              <a:rPr lang="en-US" sz="1800" dirty="0" smtClean="0"/>
              <a:t> </a:t>
            </a:r>
            <a:r>
              <a:rPr lang="en-US" sz="1800" dirty="0"/>
              <a:t>Is this a continuous post or a one-time post?  </a:t>
            </a:r>
            <a:endParaRPr lang="en-US" sz="1800" dirty="0" smtClean="0"/>
          </a:p>
          <a:p>
            <a:pPr lvl="1"/>
            <a:r>
              <a:rPr lang="en-US" sz="1800" dirty="0" smtClean="0"/>
              <a:t>What </a:t>
            </a:r>
            <a:r>
              <a:rPr lang="en-US" sz="1800" dirty="0"/>
              <a:t>time of day, date, </a:t>
            </a:r>
            <a:r>
              <a:rPr lang="en-US" sz="1800" dirty="0" err="1"/>
              <a:t>etc</a:t>
            </a:r>
            <a:r>
              <a:rPr lang="en-US" sz="1800" dirty="0"/>
              <a:t> will the post be?  </a:t>
            </a:r>
            <a:endParaRPr lang="en-US" sz="1800" dirty="0" smtClean="0"/>
          </a:p>
          <a:p>
            <a:pPr lvl="1"/>
            <a:r>
              <a:rPr lang="en-US" sz="1800" dirty="0" smtClean="0"/>
              <a:t>Did </a:t>
            </a:r>
            <a:r>
              <a:rPr lang="en-US" sz="1800" dirty="0"/>
              <a:t>you use a picture?  Where did it come from?</a:t>
            </a:r>
          </a:p>
          <a:p>
            <a:pPr marL="342900" marR="0" lvl="0" indent="-34290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None/>
            </a:pPr>
            <a:endParaRPr sz="22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6682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Thank You &amp; Contact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779462" y="1949824"/>
            <a:ext cx="7583488" cy="4007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b="1" dirty="0" smtClean="0"/>
              <a:t>Kristina </a:t>
            </a:r>
            <a:r>
              <a:rPr lang="en-US" sz="3600" b="1" dirty="0" err="1" smtClean="0"/>
              <a:t>Wilmoth</a:t>
            </a:r>
            <a:r>
              <a:rPr lang="en-US" sz="3600" b="1" dirty="0" smtClean="0"/>
              <a:t> </a:t>
            </a:r>
            <a:br>
              <a:rPr lang="en-US" sz="3600" b="1" dirty="0" smtClean="0"/>
            </a:br>
            <a:r>
              <a:rPr lang="en-US" sz="3600" dirty="0" smtClean="0"/>
              <a:t>Missouri PTA PR Chair</a:t>
            </a:r>
          </a:p>
          <a:p>
            <a:pPr lvl="1"/>
            <a:r>
              <a:rPr lang="en-US" sz="3600" b="1" dirty="0" smtClean="0">
                <a:hlinkClick r:id="rId3"/>
              </a:rPr>
              <a:t>kristinaw@mopta.org</a:t>
            </a:r>
            <a:endParaRPr lang="en-US" sz="3600" b="1" dirty="0"/>
          </a:p>
          <a:p>
            <a:r>
              <a:rPr lang="en-US" sz="3600" b="1" dirty="0" smtClean="0"/>
              <a:t>Andrea Battaglia </a:t>
            </a:r>
            <a:br>
              <a:rPr lang="en-US" sz="3600" b="1" dirty="0" smtClean="0"/>
            </a:br>
            <a:r>
              <a:rPr lang="en-US" sz="3600" dirty="0" smtClean="0"/>
              <a:t>Missouri PTA Contact Editor</a:t>
            </a:r>
          </a:p>
          <a:p>
            <a:pPr lvl="1"/>
            <a:r>
              <a:rPr lang="en-US" sz="3600" b="1" dirty="0" smtClean="0">
                <a:hlinkClick r:id="rId4"/>
              </a:rPr>
              <a:t>andreab@mopta.org</a:t>
            </a:r>
            <a:r>
              <a:rPr lang="en-US" sz="3600" b="1" dirty="0" smtClean="0"/>
              <a:t> </a:t>
            </a:r>
            <a:endParaRPr lang="en-US" sz="3600" dirty="0"/>
          </a:p>
          <a:p>
            <a:pPr marL="342900" marR="0" lvl="0" indent="-34290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None/>
            </a:pPr>
            <a:endParaRPr sz="22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82410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553831" y="1698977"/>
            <a:ext cx="5513518" cy="46823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0" i="0" u="none" strike="noStrike" cap="none">
                <a:solidFill>
                  <a:srgbClr val="16457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Works in </a:t>
            </a:r>
            <a:r>
              <a:rPr lang="en-US" sz="1870" b="1" i="0" u="none" strike="noStrike" cap="none">
                <a:solidFill>
                  <a:srgbClr val="C50FE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Marketing &amp; Strategy</a:t>
            </a:r>
            <a:r>
              <a:rPr lang="en-US" sz="1870" b="0" i="0" u="none" strike="noStrike" cap="none">
                <a:solidFill>
                  <a:srgbClr val="16457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, helping non-profits create brand image and maintain constant presence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1" i="0" u="none" strike="noStrike" cap="none">
                <a:solidFill>
                  <a:srgbClr val="C610E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Manages 12 social media accounts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1" i="0" u="none" strike="noStrike" cap="none">
                <a:solidFill>
                  <a:srgbClr val="C610E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Full-Time Program manager for a poverty-addressing initiative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1" i="0" u="none" strike="noStrike" cap="none">
                <a:solidFill>
                  <a:srgbClr val="C610E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Writer and editor for enewsletters and print newsletters for multiple organizations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0" i="0" u="none" strike="noStrike" cap="none">
                <a:solidFill>
                  <a:srgbClr val="16457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Bachelor's Degree in Business-Advertising &amp; Promo (MSU)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Char char="+"/>
            </a:pPr>
            <a:r>
              <a:rPr lang="en-US" sz="1870" b="0" i="0" u="none" strike="noStrike" cap="none">
                <a:solidFill>
                  <a:srgbClr val="16457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Master's Degree in Health Promotions &amp; Wellness Mgt (MSU)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88578"/>
              <a:buFont typeface="Noto Sans Symbols"/>
              <a:buNone/>
            </a:pPr>
            <a:endParaRPr sz="1870" b="0" i="0" u="none" strike="noStrike" cap="none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  <a:buSzPct val="88578"/>
              <a:buFont typeface="Noto Sans Symbols"/>
              <a:buNone/>
            </a:pPr>
            <a:endParaRPr sz="1870" b="0" i="0" u="none" strike="noStrike" cap="none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779462" y="348089"/>
            <a:ext cx="4927653" cy="12562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Kristina Wilmoth </a:t>
            </a:r>
            <a:r>
              <a:rPr lang="en-US" sz="3800" b="1" i="0" u="none" strike="noStrike" cap="none">
                <a:solidFill>
                  <a:srgbClr val="FDA247"/>
                </a:solidFill>
                <a:latin typeface="Corbel"/>
                <a:ea typeface="Corbel"/>
                <a:cs typeface="Corbel"/>
                <a:sym typeface="Corbel"/>
              </a:rPr>
              <a:t>Presenter Information</a:t>
            </a: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0614" y="2409068"/>
            <a:ext cx="2743201" cy="2744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7735" y="2010833"/>
            <a:ext cx="4481682" cy="455474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Work full-time in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Marketing &amp; Strategy</a:t>
            </a:r>
            <a:r>
              <a:rPr lang="en-US" dirty="0" smtClean="0"/>
              <a:t>, helping groups effectively manage communication and brand</a:t>
            </a:r>
          </a:p>
          <a:p>
            <a:r>
              <a:rPr lang="en-US" b="1" dirty="0" smtClean="0">
                <a:solidFill>
                  <a:srgbClr val="C610EB"/>
                </a:solidFill>
              </a:rPr>
              <a:t>Manage multiple social media sites</a:t>
            </a:r>
            <a:r>
              <a:rPr lang="en-US" dirty="0" smtClean="0"/>
              <a:t>, professional, volunteer and personal </a:t>
            </a:r>
            <a:r>
              <a:rPr lang="en-US" sz="1400" dirty="0" smtClean="0"/>
              <a:t>including </a:t>
            </a:r>
            <a:r>
              <a:rPr lang="en-US" sz="1400" dirty="0" smtClean="0">
                <a:hlinkClick r:id="rId2"/>
              </a:rPr>
              <a:t>www.andreabcreative.com</a:t>
            </a:r>
            <a:r>
              <a:rPr lang="en-US" sz="1400" dirty="0" smtClean="0"/>
              <a:t>, my personal brand.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Focus is Organized Living &amp; Meaningful Purpose </a:t>
            </a:r>
            <a:endParaRPr lang="en-US" sz="1400" dirty="0" smtClean="0"/>
          </a:p>
          <a:p>
            <a:r>
              <a:rPr lang="en-US" b="1" dirty="0" smtClean="0">
                <a:solidFill>
                  <a:srgbClr val="C610EB"/>
                </a:solidFill>
              </a:rPr>
              <a:t>Organization Expert &amp; Wellness Advocate</a:t>
            </a:r>
            <a:r>
              <a:rPr lang="en-US" dirty="0" smtClean="0"/>
              <a:t>, communicate consistent message through personal brand.</a:t>
            </a:r>
          </a:p>
          <a:p>
            <a:r>
              <a:rPr lang="en-US" b="1" dirty="0" smtClean="0">
                <a:solidFill>
                  <a:srgbClr val="C610EB"/>
                </a:solidFill>
              </a:rPr>
              <a:t>Professional Trainer &amp; Facilitator </a:t>
            </a:r>
            <a:r>
              <a:rPr lang="en-US" dirty="0" smtClean="0"/>
              <a:t>for groups of all sizes and competency levels – develop effective strategy and action plans to improve groups</a:t>
            </a:r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7" name="Picture 6" descr="Screen Shot 2014-01-25 at 2.21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17" y="1900891"/>
            <a:ext cx="2647345" cy="190599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74" y="2995333"/>
            <a:ext cx="2749140" cy="2047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Andrea Battaglia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FDA247"/>
                </a:solidFill>
              </a:rPr>
              <a:t>Presenter Information</a:t>
            </a:r>
            <a:endParaRPr lang="en-US" b="1" dirty="0">
              <a:solidFill>
                <a:srgbClr val="FDA247"/>
              </a:solidFill>
            </a:endParaRPr>
          </a:p>
        </p:txBody>
      </p:sp>
      <p:pic>
        <p:nvPicPr>
          <p:cNvPr id="3" name="Picture 2" descr="IMG_449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17" y="4404178"/>
            <a:ext cx="2030488" cy="20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0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40504" y="-198695"/>
            <a:ext cx="4864591" cy="13358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Start with a Strategy 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161731" y="2401076"/>
            <a:ext cx="7874756" cy="41198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3200" b="1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Social Media Team is Vital</a:t>
            </a:r>
            <a:endParaRPr lang="en-US" sz="3200" b="1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1" indent="-342900"/>
            <a:r>
              <a:rPr lang="en-US" sz="2800" b="1" dirty="0"/>
              <a:t>Create a team that will be committed to learn and grow together. </a:t>
            </a:r>
            <a:endParaRPr lang="en-US" sz="2800" b="1" dirty="0" smtClean="0"/>
          </a:p>
          <a:p>
            <a:pPr lvl="1" indent="-342900"/>
            <a:r>
              <a:rPr lang="en-US" sz="20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The </a:t>
            </a: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team should be as small as possible – but all relevant stakeholders should be </a:t>
            </a:r>
            <a:r>
              <a:rPr lang="en-US" sz="20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represented.</a:t>
            </a:r>
            <a:endParaRPr lang="en-US" sz="20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Set up a system </a:t>
            </a:r>
            <a:r>
              <a:rPr lang="en-US" sz="20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that creates new content, shares relevant content and can collect </a:t>
            </a: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information sent to one key social media manager 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5095" y="197347"/>
            <a:ext cx="3539359" cy="2634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Start with a Strategy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79462" y="1949824"/>
            <a:ext cx="7583488" cy="40072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200" b="1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Document social media goals </a:t>
            </a:r>
            <a:r>
              <a:rPr lang="en-US" sz="22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for each platform using the SMART goals format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Specific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Measurable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Agreed To and Attainable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Relevant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Timed</a:t>
            </a:r>
          </a:p>
          <a:p>
            <a:pPr marL="342900" marR="0" lvl="0" indent="-3429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200" b="1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It’s OK if </a:t>
            </a:r>
            <a:r>
              <a:rPr lang="en-US" sz="2200" b="1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your social media goals </a:t>
            </a:r>
            <a:r>
              <a:rPr lang="en-US" sz="2200" b="1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are </a:t>
            </a:r>
            <a:r>
              <a:rPr lang="en-US" b="1" dirty="0" smtClean="0"/>
              <a:t>short, </a:t>
            </a:r>
            <a:r>
              <a:rPr lang="en-US" sz="2200" b="1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few </a:t>
            </a:r>
            <a:r>
              <a:rPr lang="en-US" sz="2200" b="1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in number</a:t>
            </a:r>
            <a:r>
              <a:rPr lang="en-US" sz="2200" b="1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, and </a:t>
            </a:r>
            <a:r>
              <a:rPr lang="en-US" sz="2200" b="1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easily understood</a:t>
            </a:r>
          </a:p>
          <a:p>
            <a:pPr lvl="1" indent="-342900"/>
            <a:r>
              <a:rPr lang="en-US" i="1" dirty="0" smtClean="0"/>
              <a:t>Revisit </a:t>
            </a:r>
            <a:r>
              <a:rPr lang="en-US" i="1" dirty="0"/>
              <a:t>them frequently as you evaluate how well things are going and what you can do better.</a:t>
            </a:r>
            <a:r>
              <a:rPr lang="en-US" i="1" dirty="0"/>
              <a:t> </a:t>
            </a:r>
            <a:endParaRPr lang="en-US" sz="2000" i="1" u="none" strike="noStrike" cap="none" dirty="0">
              <a:solidFill>
                <a:srgbClr val="164575"/>
              </a:solidFill>
              <a:sym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829761" y="-158356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Plan Your Posts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8" name="Shape 178" descr="Screen Shot 2014-09-20 at 9.03.06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941" y="1363717"/>
            <a:ext cx="3945965" cy="130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 descr="Screen Shot 2014-09-20 at 9.06.17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1505" y="1332187"/>
            <a:ext cx="3984799" cy="135583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2550384" y="5028603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483004" y="3088693"/>
            <a:ext cx="3945965" cy="2913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818"/>
              <a:buFont typeface="Noto Sans Symbols"/>
              <a:buChar char="+"/>
            </a:pPr>
            <a:r>
              <a:rPr lang="en-US" sz="2220" b="1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When you should post to </a:t>
            </a:r>
            <a:r>
              <a:rPr lang="en-US" sz="2220" b="1">
                <a:solidFill>
                  <a:srgbClr val="2063AA"/>
                </a:solidFill>
                <a:latin typeface="Corbel"/>
                <a:ea typeface="Corbel"/>
                <a:cs typeface="Corbel"/>
                <a:sym typeface="Corbel"/>
              </a:rPr>
              <a:t>Facebook</a:t>
            </a:r>
            <a:r>
              <a:rPr lang="en-US" sz="2220" b="1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</a:p>
          <a:p>
            <a:pPr marL="6858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7631"/>
              <a:buFont typeface="Noto Sans Symbols"/>
              <a:buChar char="+"/>
            </a:pPr>
            <a:r>
              <a:rPr lang="en-US" sz="185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Goal should be 2-3 posts per week – only post if you have relevant information</a:t>
            </a:r>
          </a:p>
          <a:p>
            <a:pPr marL="6858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7631"/>
              <a:buFont typeface="Noto Sans Symbols"/>
              <a:buChar char="+"/>
            </a:pPr>
            <a:r>
              <a:rPr lang="en-US" sz="185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More posts allowed for special events</a:t>
            </a:r>
          </a:p>
          <a:p>
            <a:pPr marL="6858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7631"/>
              <a:buFont typeface="Noto Sans Symbols"/>
              <a:buChar char="+"/>
            </a:pPr>
            <a:r>
              <a:rPr lang="en-US" sz="185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Post when your stakeholders are listening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2000"/>
              </a:spcBef>
              <a:buClr>
                <a:schemeClr val="accent1"/>
              </a:buClr>
              <a:buFont typeface="Noto Sans Symbols"/>
              <a:buNone/>
            </a:pPr>
            <a:endParaRPr sz="2035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4479616" y="2978334"/>
            <a:ext cx="3945965" cy="2950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818"/>
              <a:buFont typeface="Noto Sans Symbols"/>
              <a:buChar char="+"/>
            </a:pPr>
            <a:r>
              <a:rPr lang="en-US" sz="2220" b="1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When you should post to </a:t>
            </a:r>
            <a:r>
              <a:rPr lang="en-US" sz="2220" b="1">
                <a:solidFill>
                  <a:srgbClr val="2063AA"/>
                </a:solidFill>
                <a:latin typeface="Corbel"/>
                <a:ea typeface="Corbel"/>
                <a:cs typeface="Corbel"/>
                <a:sym typeface="Corbel"/>
              </a:rPr>
              <a:t>Twitter</a:t>
            </a:r>
            <a:r>
              <a:rPr lang="en-US" sz="2220" b="1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?</a:t>
            </a:r>
          </a:p>
          <a:p>
            <a:pPr marL="6858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7631"/>
              <a:buFont typeface="Noto Sans Symbols"/>
              <a:buChar char="+"/>
            </a:pPr>
            <a:r>
              <a:rPr lang="en-US" sz="185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Multiple posts per day are acceptable, a different stakeholder group is on Twitter at 10 am, noon and 7 pm</a:t>
            </a:r>
          </a:p>
          <a:p>
            <a:pPr marL="685800" marR="0" lvl="1" indent="-342900" algn="l" rtl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8147"/>
              <a:buFont typeface="Noto Sans Symbols"/>
              <a:buChar char="+"/>
            </a:pPr>
            <a:r>
              <a:rPr lang="en-US" sz="1665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Multiple posts for same information are fine, consider varying message to increase interest.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889820" y="-255961"/>
            <a:ext cx="7583488" cy="16613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buSzPct val="25000"/>
            </a:pPr>
            <a:r>
              <a:rPr lang="en-US" dirty="0"/>
              <a:t>Plan Your Posts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79462" y="4965869"/>
            <a:ext cx="7583488" cy="10764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400" b="1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Why planning posts matter for </a:t>
            </a:r>
            <a:r>
              <a:rPr lang="en-US" sz="2400" b="1" i="0" u="none" strike="noStrike" cap="none" dirty="0">
                <a:solidFill>
                  <a:srgbClr val="2063AA"/>
                </a:solidFill>
                <a:latin typeface="Corbel"/>
                <a:ea typeface="Corbel"/>
                <a:cs typeface="Corbel"/>
                <a:sym typeface="Corbel"/>
              </a:rPr>
              <a:t>Facebook</a:t>
            </a:r>
          </a:p>
          <a:p>
            <a:pPr marL="6858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When you develop </a:t>
            </a:r>
            <a:r>
              <a:rPr lang="en-US" sz="2000" b="1" i="0" u="none" strike="noStrike" cap="none" dirty="0">
                <a:solidFill>
                  <a:srgbClr val="008F92"/>
                </a:solidFill>
                <a:latin typeface="Corbel"/>
                <a:ea typeface="Corbel"/>
                <a:cs typeface="Corbel"/>
                <a:sym typeface="Corbel"/>
              </a:rPr>
              <a:t>interesting</a:t>
            </a: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 content and </a:t>
            </a:r>
            <a:r>
              <a:rPr lang="en-US" sz="2000" b="1" i="0" u="none" strike="noStrike" cap="none" dirty="0">
                <a:solidFill>
                  <a:srgbClr val="008F92"/>
                </a:solidFill>
                <a:latin typeface="Corbel"/>
                <a:ea typeface="Corbel"/>
                <a:cs typeface="Corbel"/>
                <a:sym typeface="Corbel"/>
              </a:rPr>
              <a:t>time</a:t>
            </a: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 it effectively, your posts have greater reach – meaning more people </a:t>
            </a:r>
            <a:r>
              <a:rPr lang="en-US" sz="2000" b="1" i="0" u="none" strike="noStrike" cap="none" dirty="0">
                <a:solidFill>
                  <a:srgbClr val="008F92"/>
                </a:solidFill>
                <a:latin typeface="Corbel"/>
                <a:ea typeface="Corbel"/>
                <a:cs typeface="Corbel"/>
                <a:sym typeface="Corbel"/>
              </a:rPr>
              <a:t>see them </a:t>
            </a:r>
            <a:r>
              <a:rPr lang="en-US" sz="20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and your message is more effectively communicated.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None/>
            </a:pPr>
            <a:endParaRPr sz="22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89" name="Shape 189" descr="Screen Shot 2014-09-20 at 9.21.04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951" y="1900881"/>
            <a:ext cx="7746999" cy="2965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buSzPct val="25000"/>
            </a:pPr>
            <a:r>
              <a:rPr lang="en-US" dirty="0"/>
              <a:t>Plan Your Posts 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779462" y="4769871"/>
            <a:ext cx="7583488" cy="138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400" b="1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Why planning posts matter for </a:t>
            </a:r>
            <a:r>
              <a:rPr lang="en-US" sz="2400" b="1" i="0" u="none" strike="noStrike" cap="none">
                <a:solidFill>
                  <a:srgbClr val="2063AA"/>
                </a:solidFill>
                <a:latin typeface="Corbel"/>
                <a:ea typeface="Corbel"/>
                <a:cs typeface="Corbel"/>
                <a:sym typeface="Corbel"/>
              </a:rPr>
              <a:t>Twitter</a:t>
            </a:r>
          </a:p>
          <a:p>
            <a:pPr marL="6858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Noto Sans Symbols"/>
              <a:buChar char="+"/>
            </a:pPr>
            <a:r>
              <a:rPr lang="en-US"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When you develop </a:t>
            </a:r>
            <a:r>
              <a:rPr lang="en-US" sz="2000" b="1" i="0" u="none" strike="noStrike" cap="none">
                <a:solidFill>
                  <a:srgbClr val="C50FEA"/>
                </a:solidFill>
                <a:latin typeface="Corbel"/>
                <a:ea typeface="Corbel"/>
                <a:cs typeface="Corbel"/>
                <a:sym typeface="Corbel"/>
              </a:rPr>
              <a:t>creative</a:t>
            </a:r>
            <a:r>
              <a:rPr lang="en-US"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 content and </a:t>
            </a:r>
            <a:r>
              <a:rPr lang="en-US" sz="2000" b="1" i="0" u="none" strike="noStrike" cap="none">
                <a:solidFill>
                  <a:srgbClr val="C50FEA"/>
                </a:solidFill>
                <a:latin typeface="Corbel"/>
                <a:ea typeface="Corbel"/>
                <a:cs typeface="Corbel"/>
                <a:sym typeface="Corbel"/>
              </a:rPr>
              <a:t>repeat</a:t>
            </a:r>
            <a:r>
              <a:rPr lang="en-US"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 it effectively, your posts have greater reach – meaning more people </a:t>
            </a:r>
            <a:r>
              <a:rPr lang="en-US" sz="2000" b="1" i="0" u="none" strike="noStrike" cap="none">
                <a:solidFill>
                  <a:srgbClr val="C50FEA"/>
                </a:solidFill>
                <a:latin typeface="Corbel"/>
                <a:ea typeface="Corbel"/>
                <a:cs typeface="Corbel"/>
                <a:sym typeface="Corbel"/>
              </a:rPr>
              <a:t>share them </a:t>
            </a:r>
            <a:r>
              <a:rPr lang="en-US" sz="2000" b="0" i="0" u="none" strike="noStrike" cap="non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and your message is more effectively communicated.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None/>
            </a:pPr>
            <a:endParaRPr sz="2200" b="0" i="0" u="none" strike="noStrike" cap="none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96" name="Shape 196" descr="Screen Shot 2014-09-20 at 9.21.14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206" y="1630855"/>
            <a:ext cx="7759700" cy="299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64575"/>
              </a:buClr>
              <a:buSzPct val="25000"/>
              <a:buFont typeface="Corbel"/>
              <a:buNone/>
            </a:pPr>
            <a:r>
              <a:rPr lang="en-US" sz="38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Measure &amp; Evaluate Your Posts</a:t>
            </a:r>
            <a:endParaRPr lang="en-US" sz="38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520008" y="1805151"/>
            <a:ext cx="3435842" cy="44656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>
              <a:spcBef>
                <a:spcPts val="600"/>
              </a:spcBef>
            </a:pPr>
            <a:r>
              <a:rPr lang="en-US" sz="2400" b="0" i="0" u="none" strike="noStrike" cap="none" dirty="0" smtClean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Check </a:t>
            </a:r>
            <a:r>
              <a:rPr lang="en-US" sz="24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key metrics, you need to know what is working and what isn’t.</a:t>
            </a:r>
          </a:p>
          <a:p>
            <a:pPr indent="-342900">
              <a:spcBef>
                <a:spcPts val="600"/>
              </a:spcBef>
            </a:pPr>
            <a:r>
              <a:rPr lang="en-US" sz="24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 Evaluate plan and adjust based on successes and opportunities</a:t>
            </a:r>
          </a:p>
          <a:p>
            <a:pPr indent="-342900">
              <a:spcBef>
                <a:spcPts val="600"/>
              </a:spcBef>
            </a:pPr>
            <a:r>
              <a:rPr lang="en-US" sz="2400" b="0" i="0" u="none" strike="noStrike" cap="none" dirty="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rPr>
              <a:t>Keep trying new things – change is guaranteed and productive </a:t>
            </a:r>
          </a:p>
          <a:p>
            <a:pPr marL="342900" marR="0" lvl="0" indent="-342900" algn="l" rtl="0">
              <a:spcBef>
                <a:spcPts val="2000"/>
              </a:spcBef>
              <a:buClr>
                <a:schemeClr val="accent1"/>
              </a:buClr>
              <a:buSzPct val="90000"/>
              <a:buFont typeface="Noto Sans Symbols"/>
              <a:buNone/>
            </a:pPr>
            <a:endParaRPr sz="2200" b="0" i="0" u="none" strike="noStrike" cap="none" dirty="0">
              <a:solidFill>
                <a:srgbClr val="164575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8266" y="1805151"/>
            <a:ext cx="3906382" cy="4256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78102AF60B04ABA205E3EF065642E" ma:contentTypeVersion="5" ma:contentTypeDescription="Create a new document." ma:contentTypeScope="" ma:versionID="b90a9eaac656c6e1abebedcca402727b">
  <xsd:schema xmlns:xsd="http://www.w3.org/2001/XMLSchema" xmlns:xs="http://www.w3.org/2001/XMLSchema" xmlns:p="http://schemas.microsoft.com/office/2006/metadata/properties" xmlns:ns2="c3a6e9ef-a1f6-4766-94ca-80364285655b" targetNamespace="http://schemas.microsoft.com/office/2006/metadata/properties" ma:root="true" ma:fieldsID="c7a0eb465eb3ae1621259bc5cb8a669e" ns2:_="">
    <xsd:import namespace="c3a6e9ef-a1f6-4766-94ca-80364285655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6e9ef-a1f6-4766-94ca-8036428565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F9384B-702A-4BAE-B86F-363FC4579158}"/>
</file>

<file path=customXml/itemProps2.xml><?xml version="1.0" encoding="utf-8"?>
<ds:datastoreItem xmlns:ds="http://schemas.openxmlformats.org/officeDocument/2006/customXml" ds:itemID="{06DCF1F6-D1D1-4CEF-B4FC-25CE0363A79F}"/>
</file>

<file path=customXml/itemProps3.xml><?xml version="1.0" encoding="utf-8"?>
<ds:datastoreItem xmlns:ds="http://schemas.openxmlformats.org/officeDocument/2006/customXml" ds:itemID="{DE5214DA-B0CA-44FB-82CA-4B49D5A9987A}"/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677</Words>
  <Application>Microsoft Macintosh PowerPoint</Application>
  <PresentationFormat>On-screen Show (4:3)</PresentationFormat>
  <Paragraphs>68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Pixel</vt:lpstr>
      <vt:lpstr>Social Media Advanced Improve Your Social Media</vt:lpstr>
      <vt:lpstr>Kristina Wilmoth Presenter Information</vt:lpstr>
      <vt:lpstr>Andrea Battaglia Presenter Information</vt:lpstr>
      <vt:lpstr>Start with a Strategy </vt:lpstr>
      <vt:lpstr>Start with a Strategy</vt:lpstr>
      <vt:lpstr>Plan Your Posts</vt:lpstr>
      <vt:lpstr>Plan Your Posts</vt:lpstr>
      <vt:lpstr>Plan Your Posts </vt:lpstr>
      <vt:lpstr>Measure &amp; Evaluate Your Posts</vt:lpstr>
      <vt:lpstr>Measure &amp; Evaluate Your Posts</vt:lpstr>
      <vt:lpstr>Intensely Important Interruptions </vt:lpstr>
      <vt:lpstr>Activity</vt:lpstr>
      <vt:lpstr>Thank You &amp; Contact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Basics What you need to know</dc:title>
  <cp:lastModifiedBy>Andrea Battaglia</cp:lastModifiedBy>
  <cp:revision>4</cp:revision>
  <dcterms:modified xsi:type="dcterms:W3CDTF">2017-04-16T13:45:33Z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0x01010045B78102AF60B04ABA205E3EF065642E</vt:lpwstr>
  </property>
</Properties>
</file>