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4"/>
  </p:notesMasterIdLst>
  <p:sldIdLst>
    <p:sldId id="256" r:id="rId2"/>
    <p:sldId id="257" r:id="rId3"/>
    <p:sldId id="258" r:id="rId4"/>
    <p:sldId id="259" r:id="rId5"/>
    <p:sldId id="268" r:id="rId6"/>
    <p:sldId id="267" r:id="rId7"/>
    <p:sldId id="260" r:id="rId8"/>
    <p:sldId id="265" r:id="rId9"/>
    <p:sldId id="261" r:id="rId10"/>
    <p:sldId id="262" r:id="rId11"/>
    <p:sldId id="263"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19"/>
  </p:normalViewPr>
  <p:slideViewPr>
    <p:cSldViewPr snapToGrid="0" snapToObjects="1">
      <p:cViewPr>
        <p:scale>
          <a:sx n="139" d="100"/>
          <a:sy n="139" d="100"/>
        </p:scale>
        <p:origin x="-1456"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21" Type="http://schemas.openxmlformats.org/officeDocument/2006/relationships/customXml" Target="../customXml/item3.xml"/><Relationship Id="rId12" Type="http://schemas.openxmlformats.org/officeDocument/2006/relationships/slide" Target="slides/slide11.xml"/><Relationship Id="rId17" Type="http://schemas.openxmlformats.org/officeDocument/2006/relationships/theme" Target="theme/theme1.xml"/><Relationship Id="rId7" Type="http://schemas.openxmlformats.org/officeDocument/2006/relationships/slide" Target="slides/slide6.xml"/><Relationship Id="rId16" Type="http://schemas.openxmlformats.org/officeDocument/2006/relationships/viewProps" Target="viewProps.xml"/><Relationship Id="rId2" Type="http://schemas.openxmlformats.org/officeDocument/2006/relationships/slide" Target="slides/slide1.xml"/><Relationship Id="rId20" Type="http://schemas.openxmlformats.org/officeDocument/2006/relationships/customXml" Target="../customXml/item2.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customXml" Target="../customXml/item1.xml"/><Relationship Id="rId1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C07E3-B781-884F-83DE-C6055B37F4A1}" type="datetimeFigureOut">
              <a:rPr lang="en-US" smtClean="0"/>
              <a:t>4/9/17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D64F18-FC2F-5440-BCE4-AA5CD67EFE54}" type="slidenum">
              <a:rPr lang="en-US" smtClean="0"/>
              <a:t>‹#›</a:t>
            </a:fld>
            <a:endParaRPr lang="en-US"/>
          </a:p>
        </p:txBody>
      </p:sp>
    </p:spTree>
    <p:extLst>
      <p:ext uri="{BB962C8B-B14F-4D97-AF65-F5344CB8AC3E}">
        <p14:creationId xmlns:p14="http://schemas.microsoft.com/office/powerpoint/2010/main" val="19289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4/9/17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4/9/17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4/9/17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4/9/17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4/9/17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4/9/17</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4/9/17</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4/9/17</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hyperlink" Target="https://www.cdc.gov/violenceprevention/pdf/SSNRs-for-Parents.pdf" TargetMode="External"/><Relationship Id="rId4" Type="http://schemas.openxmlformats.org/officeDocument/2006/relationships/hyperlink" Target="http://www.npr.org/sections/health-shots/2015/03/02/387007941/take-the-ace-quiz-and-learn-what-it-does-and-doesnt-mean" TargetMode="External"/><Relationship Id="rId1" Type="http://schemas.openxmlformats.org/officeDocument/2006/relationships/slideLayout" Target="../slideLayouts/slideLayout2.xml"/><Relationship Id="rId2" Type="http://schemas.openxmlformats.org/officeDocument/2006/relationships/hyperlink" Target="https://www.cdc.gov/violenceprevention/pdf/EfC_onepager-a.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dc.gov/violenceprevention/pdf/CAN-Prevention-Technical-Package.pdf" TargetMode="External"/><Relationship Id="rId3" Type="http://schemas.openxmlformats.org/officeDocument/2006/relationships/hyperlink" Target="http://www.dnj.com/story/news/education/2017/01/11/adverse-childhood-experiences-tennessee/96345896/"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tudy.com/academy/lesson/what-is-at-risk-youth-definition-statistics.html" TargetMode="External"/><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hyperlink" Target="http://youth.gov/youth-topics/youth-mental-health/risk-and-protective-factors-youth"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hyperlink" Target="https://dss.mo.gov/cd/can.ht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dc.gov/violenceprevention/childmaltreatment/essentials.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pr.org/sections/health-shots/2015/03/02/387007941/take-the-ace-quiz-and-learn-what-it-does-and-doesnt-mea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Engaging At risk Youth &amp; their families</a:t>
            </a:r>
            <a:endParaRPr lang="en-US" dirty="0"/>
          </a:p>
        </p:txBody>
      </p:sp>
      <p:sp>
        <p:nvSpPr>
          <p:cNvPr id="3" name="Subtitle 2"/>
          <p:cNvSpPr>
            <a:spLocks noGrp="1"/>
          </p:cNvSpPr>
          <p:nvPr>
            <p:ph type="subTitle" idx="1"/>
          </p:nvPr>
        </p:nvSpPr>
        <p:spPr>
          <a:xfrm>
            <a:off x="1600200" y="4352544"/>
            <a:ext cx="8991600" cy="1239894"/>
          </a:xfrm>
        </p:spPr>
        <p:txBody>
          <a:bodyPr>
            <a:normAutofit/>
          </a:bodyPr>
          <a:lstStyle/>
          <a:p>
            <a:r>
              <a:rPr lang="en-US" dirty="0" smtClean="0"/>
              <a:t>Kristina C Wilmoth, MS Health Promotions Wellness Management</a:t>
            </a:r>
            <a:br>
              <a:rPr lang="en-US" dirty="0" smtClean="0"/>
            </a:br>
            <a:r>
              <a:rPr lang="en-US" dirty="0" smtClean="0"/>
              <a:t>Foster/Adoptive Mom &amp; Poverty Programming Manager</a:t>
            </a:r>
          </a:p>
          <a:p>
            <a:r>
              <a:rPr lang="en-US" dirty="0" smtClean="0"/>
              <a:t>Angie Warner, Behavior Interventionist Independence School District</a:t>
            </a:r>
          </a:p>
        </p:txBody>
      </p:sp>
    </p:spTree>
    <p:extLst>
      <p:ext uri="{BB962C8B-B14F-4D97-AF65-F5344CB8AC3E}">
        <p14:creationId xmlns:p14="http://schemas.microsoft.com/office/powerpoint/2010/main" val="7736771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7552" y="333788"/>
            <a:ext cx="2566642" cy="1188720"/>
          </a:xfrm>
        </p:spPr>
        <p:txBody>
          <a:bodyPr/>
          <a:lstStyle/>
          <a:p>
            <a:r>
              <a:rPr lang="en-US" dirty="0" smtClean="0"/>
              <a:t>Is there hope?</a:t>
            </a:r>
            <a:endParaRPr lang="en-US" dirty="0"/>
          </a:p>
        </p:txBody>
      </p:sp>
      <p:sp>
        <p:nvSpPr>
          <p:cNvPr id="3" name="Content Placeholder 2"/>
          <p:cNvSpPr>
            <a:spLocks noGrp="1"/>
          </p:cNvSpPr>
          <p:nvPr>
            <p:ph idx="1"/>
          </p:nvPr>
        </p:nvSpPr>
        <p:spPr>
          <a:xfrm>
            <a:off x="8297332" y="1682641"/>
            <a:ext cx="3894667" cy="3101983"/>
          </a:xfrm>
        </p:spPr>
        <p:txBody>
          <a:bodyPr/>
          <a:lstStyle/>
          <a:p>
            <a:r>
              <a:rPr lang="en-US" dirty="0" smtClean="0"/>
              <a:t>Yes</a:t>
            </a:r>
          </a:p>
          <a:p>
            <a:r>
              <a:rPr lang="en-US" dirty="0" smtClean="0"/>
              <a:t>Reach out, reach often, reach further</a:t>
            </a:r>
          </a:p>
          <a:p>
            <a:r>
              <a:rPr lang="en-US" dirty="0" smtClean="0"/>
              <a:t>Stay consistent and don’t give up</a:t>
            </a:r>
          </a:p>
          <a:p>
            <a:r>
              <a:rPr lang="en-US" dirty="0" smtClean="0"/>
              <a:t>Keep learning and finding more to surround youth and their families</a:t>
            </a:r>
          </a:p>
          <a:p>
            <a:endParaRPr lang="en-US" dirty="0" smtClean="0"/>
          </a:p>
        </p:txBody>
      </p:sp>
      <p:sp>
        <p:nvSpPr>
          <p:cNvPr id="4" name="TextBox 3"/>
          <p:cNvSpPr txBox="1"/>
          <p:nvPr/>
        </p:nvSpPr>
        <p:spPr>
          <a:xfrm>
            <a:off x="575732" y="3929094"/>
            <a:ext cx="11311467" cy="2031325"/>
          </a:xfrm>
          <a:prstGeom prst="rect">
            <a:avLst/>
          </a:prstGeom>
          <a:noFill/>
        </p:spPr>
        <p:txBody>
          <a:bodyPr wrap="square" rtlCol="0">
            <a:spAutoFit/>
          </a:bodyPr>
          <a:lstStyle/>
          <a:p>
            <a:r>
              <a:rPr lang="en-US" sz="2400" dirty="0" smtClean="0"/>
              <a:t>“ACE </a:t>
            </a:r>
            <a:r>
              <a:rPr lang="en-US" sz="2400" dirty="0"/>
              <a:t>scores don't tally the positive experiences in early life that can help build resilience and protect a child from the effects of trauma. Having a grandparent who loves you, a teacher who understands and believes in you, or a trusted friend you can confide in may mitigate the long-term effects of early trauma, psychologists say</a:t>
            </a:r>
            <a:r>
              <a:rPr lang="en-US" sz="2400" dirty="0" smtClean="0"/>
              <a:t>.”</a:t>
            </a:r>
          </a:p>
          <a:p>
            <a:endParaRPr lang="en-US" dirty="0" smtClean="0"/>
          </a:p>
          <a:p>
            <a:r>
              <a:rPr lang="en-US" sz="1200" dirty="0"/>
              <a:t>http://</a:t>
            </a:r>
            <a:r>
              <a:rPr lang="en-US" sz="1200" dirty="0" err="1"/>
              <a:t>www.npr.org</a:t>
            </a:r>
            <a:r>
              <a:rPr lang="en-US" sz="1200" dirty="0"/>
              <a:t>/sections/health-shots/2015/03/02/387007941/take-the-ace-quiz-and-learn-what-it-does-and-</a:t>
            </a:r>
            <a:r>
              <a:rPr lang="en-US" sz="1200" dirty="0" err="1"/>
              <a:t>doesnt</a:t>
            </a:r>
            <a:r>
              <a:rPr lang="en-US" sz="1200" dirty="0"/>
              <a:t>-mean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984" y="777931"/>
            <a:ext cx="7827264" cy="2609088"/>
          </a:xfrm>
          <a:prstGeom prst="rect">
            <a:avLst/>
          </a:prstGeom>
        </p:spPr>
      </p:pic>
    </p:spTree>
    <p:extLst>
      <p:ext uri="{BB962C8B-B14F-4D97-AF65-F5344CB8AC3E}">
        <p14:creationId xmlns:p14="http://schemas.microsoft.com/office/powerpoint/2010/main" val="11118951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 Handouts</a:t>
            </a: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www.cdc.gov/violenceprevention/pdf/EfC_onepager-a.pdf</a:t>
            </a:r>
            <a:endParaRPr lang="en-US" dirty="0" smtClean="0"/>
          </a:p>
          <a:p>
            <a:r>
              <a:rPr lang="en-US" dirty="0">
                <a:hlinkClick r:id="rId3"/>
              </a:rPr>
              <a:t>https://</a:t>
            </a:r>
            <a:r>
              <a:rPr lang="en-US" dirty="0" smtClean="0">
                <a:hlinkClick r:id="rId3"/>
              </a:rPr>
              <a:t>www.cdc.gov/violenceprevention/pdf/SSNRs-for-Parents.pdf</a:t>
            </a:r>
            <a:endParaRPr lang="en-US" dirty="0" smtClean="0"/>
          </a:p>
          <a:p>
            <a:r>
              <a:rPr lang="en-US" dirty="0">
                <a:hlinkClick r:id="rId4"/>
              </a:rPr>
              <a:t>http://</a:t>
            </a:r>
            <a:r>
              <a:rPr lang="en-US" dirty="0" smtClean="0">
                <a:hlinkClick r:id="rId4"/>
              </a:rPr>
              <a:t>www.npr.org/sections/health-shots/2015/03/02/387007941/take-the-ace-quiz-and-learn-what-it-does-and-doesnt-mean</a:t>
            </a:r>
            <a:endParaRPr lang="en-US" dirty="0" smtClean="0"/>
          </a:p>
          <a:p>
            <a:endParaRPr lang="en-US" dirty="0" smtClean="0"/>
          </a:p>
          <a:p>
            <a:endParaRPr lang="en-US" dirty="0"/>
          </a:p>
        </p:txBody>
      </p:sp>
    </p:spTree>
    <p:extLst>
      <p:ext uri="{BB962C8B-B14F-4D97-AF65-F5344CB8AC3E}">
        <p14:creationId xmlns:p14="http://schemas.microsoft.com/office/powerpoint/2010/main" val="2016785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 Handout listing links	</a:t>
            </a: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www.cdc.gov/violenceprevention/pdf/CAN-Prevention-Technical-Package.pdf</a:t>
            </a:r>
            <a:endParaRPr lang="en-US" dirty="0" smtClean="0"/>
          </a:p>
          <a:p>
            <a:r>
              <a:rPr lang="en-US" dirty="0">
                <a:hlinkClick r:id="rId3"/>
              </a:rPr>
              <a:t>http://www.dnj.com/story/news/education/2017/01/11/adverse-childhood-experiences-tennessee/96345896</a:t>
            </a:r>
            <a:r>
              <a:rPr lang="en-US" dirty="0" smtClean="0">
                <a:hlinkClick r:id="rId3"/>
              </a:rPr>
              <a:t>/</a:t>
            </a:r>
            <a:endParaRPr lang="en-US" dirty="0" smtClean="0"/>
          </a:p>
          <a:p>
            <a:endParaRPr lang="en-US" dirty="0" smtClean="0"/>
          </a:p>
          <a:p>
            <a:endParaRPr lang="en-US" dirty="0"/>
          </a:p>
        </p:txBody>
      </p:sp>
    </p:spTree>
    <p:extLst>
      <p:ext uri="{BB962C8B-B14F-4D97-AF65-F5344CB8AC3E}">
        <p14:creationId xmlns:p14="http://schemas.microsoft.com/office/powerpoint/2010/main" val="18047145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Risk” for what?</a:t>
            </a:r>
            <a:endParaRPr lang="en-US" dirty="0"/>
          </a:p>
        </p:txBody>
      </p:sp>
      <p:sp>
        <p:nvSpPr>
          <p:cNvPr id="3" name="Content Placeholder 2"/>
          <p:cNvSpPr>
            <a:spLocks noGrp="1"/>
          </p:cNvSpPr>
          <p:nvPr>
            <p:ph idx="1"/>
          </p:nvPr>
        </p:nvSpPr>
        <p:spPr>
          <a:xfrm>
            <a:off x="7274369" y="2352294"/>
            <a:ext cx="3645789" cy="3101983"/>
          </a:xfrm>
        </p:spPr>
        <p:txBody>
          <a:bodyPr/>
          <a:lstStyle/>
          <a:p>
            <a:r>
              <a:rPr lang="en-US" dirty="0" smtClean="0"/>
              <a:t>At risk of not transitioning into adulthood successfully </a:t>
            </a:r>
          </a:p>
          <a:p>
            <a:r>
              <a:rPr lang="en-US" dirty="0" smtClean="0"/>
              <a:t>Success is usually defined by academic success, financial independence, and avoiding crime, addiction and abuse</a:t>
            </a:r>
          </a:p>
          <a:p>
            <a:r>
              <a:rPr lang="en-US" dirty="0" smtClean="0"/>
              <a:t>At risk may mean generational poverty, drug use, abuse, </a:t>
            </a:r>
            <a:r>
              <a:rPr lang="en-US" dirty="0" err="1" smtClean="0"/>
              <a:t>etc</a:t>
            </a:r>
            <a:endParaRPr lang="en-US" dirty="0" smtClean="0"/>
          </a:p>
          <a:p>
            <a:endParaRPr lang="en-US" dirty="0" smtClean="0"/>
          </a:p>
        </p:txBody>
      </p:sp>
      <p:sp>
        <p:nvSpPr>
          <p:cNvPr id="4" name="TextBox 3"/>
          <p:cNvSpPr txBox="1"/>
          <p:nvPr/>
        </p:nvSpPr>
        <p:spPr>
          <a:xfrm>
            <a:off x="1073943" y="5653159"/>
            <a:ext cx="10044113" cy="1200329"/>
          </a:xfrm>
          <a:prstGeom prst="rect">
            <a:avLst/>
          </a:prstGeom>
          <a:noFill/>
        </p:spPr>
        <p:txBody>
          <a:bodyPr wrap="square" rtlCol="0">
            <a:spAutoFit/>
          </a:bodyPr>
          <a:lstStyle/>
          <a:p>
            <a:r>
              <a:rPr lang="en-US" dirty="0"/>
              <a:t>Resources: </a:t>
            </a:r>
            <a:r>
              <a:rPr lang="en-US" dirty="0">
                <a:hlinkClick r:id="rId2"/>
              </a:rPr>
              <a:t>http://</a:t>
            </a:r>
            <a:r>
              <a:rPr lang="en-US" dirty="0" smtClean="0">
                <a:hlinkClick r:id="rId2"/>
              </a:rPr>
              <a:t>youth.gov/youth-topics/youth-mental-health/risk-and-protective-factors-youth</a:t>
            </a:r>
            <a:endParaRPr lang="en-US" dirty="0" smtClean="0"/>
          </a:p>
          <a:p>
            <a:r>
              <a:rPr lang="en-US" dirty="0">
                <a:hlinkClick r:id="rId3"/>
              </a:rPr>
              <a:t>http://</a:t>
            </a:r>
            <a:r>
              <a:rPr lang="en-US" dirty="0" smtClean="0">
                <a:hlinkClick r:id="rId3"/>
              </a:rPr>
              <a:t>study.com/academy/lesson/what-is-at-risk-youth-definition-statistics.html</a:t>
            </a:r>
            <a:endParaRPr lang="en-US" dirty="0" smtClean="0"/>
          </a:p>
          <a:p>
            <a:endParaRPr lang="en-US" dirty="0" smtClean="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2610" y="2463951"/>
            <a:ext cx="4318001" cy="2878667"/>
          </a:xfrm>
          <a:prstGeom prst="rect">
            <a:avLst/>
          </a:prstGeom>
        </p:spPr>
      </p:pic>
    </p:spTree>
    <p:extLst>
      <p:ext uri="{BB962C8B-B14F-4D97-AF65-F5344CB8AC3E}">
        <p14:creationId xmlns:p14="http://schemas.microsoft.com/office/powerpoint/2010/main" val="1298741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2059345"/>
            <a:ext cx="6250769" cy="2578442"/>
          </a:xfrm>
          <a:prstGeom prst="rect">
            <a:avLst/>
          </a:prstGeom>
        </p:spPr>
      </p:pic>
      <p:sp>
        <p:nvSpPr>
          <p:cNvPr id="2" name="Title 1"/>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bg1"/>
                </a:solidFill>
              </a:rPr>
              <a:t>What does an at risk youth look like?</a:t>
            </a:r>
          </a:p>
        </p:txBody>
      </p:sp>
      <p:sp>
        <p:nvSpPr>
          <p:cNvPr id="3" name="Content Placeholder 2"/>
          <p:cNvSpPr>
            <a:spLocks noGrp="1"/>
          </p:cNvSpPr>
          <p:nvPr>
            <p:ph idx="1"/>
          </p:nvPr>
        </p:nvSpPr>
        <p:spPr>
          <a:xfrm>
            <a:off x="643468" y="2638044"/>
            <a:ext cx="3363974" cy="3415622"/>
          </a:xfrm>
        </p:spPr>
        <p:txBody>
          <a:bodyPr>
            <a:normAutofit/>
          </a:bodyPr>
          <a:lstStyle/>
          <a:p>
            <a:r>
              <a:rPr lang="en-US" dirty="0">
                <a:solidFill>
                  <a:schemeClr val="bg1"/>
                </a:solidFill>
              </a:rPr>
              <a:t>Don’t be quick to judge or </a:t>
            </a:r>
            <a:r>
              <a:rPr lang="en-US" dirty="0" smtClean="0">
                <a:solidFill>
                  <a:schemeClr val="bg1"/>
                </a:solidFill>
              </a:rPr>
              <a:t>label</a:t>
            </a:r>
          </a:p>
          <a:p>
            <a:r>
              <a:rPr lang="en-US" dirty="0" smtClean="0">
                <a:solidFill>
                  <a:schemeClr val="bg1"/>
                </a:solidFill>
              </a:rPr>
              <a:t>IF there is imminent danger or suspected </a:t>
            </a:r>
            <a:r>
              <a:rPr lang="en-US" dirty="0">
                <a:solidFill>
                  <a:schemeClr val="bg1"/>
                </a:solidFill>
              </a:rPr>
              <a:t>abuse/neglect please refer to </a:t>
            </a:r>
            <a:r>
              <a:rPr lang="en-US" dirty="0">
                <a:solidFill>
                  <a:schemeClr val="bg1"/>
                </a:solidFill>
                <a:hlinkClick r:id="rId3"/>
              </a:rPr>
              <a:t>https://</a:t>
            </a:r>
            <a:r>
              <a:rPr lang="en-US" dirty="0" smtClean="0">
                <a:solidFill>
                  <a:schemeClr val="bg1"/>
                </a:solidFill>
                <a:hlinkClick r:id="rId3"/>
              </a:rPr>
              <a:t>dss.mo.gov/cd/can.htm</a:t>
            </a:r>
            <a:r>
              <a:rPr lang="en-US" dirty="0" smtClean="0">
                <a:solidFill>
                  <a:schemeClr val="bg1"/>
                </a:solidFill>
              </a:rPr>
              <a:t> for contact info and hotline guidelines</a:t>
            </a:r>
          </a:p>
          <a:p>
            <a:r>
              <a:rPr lang="en-US" dirty="0" smtClean="0">
                <a:solidFill>
                  <a:schemeClr val="bg1"/>
                </a:solidFill>
              </a:rPr>
              <a:t>At risk youth can come from </a:t>
            </a:r>
            <a:r>
              <a:rPr lang="en-US" dirty="0" err="1" smtClean="0">
                <a:solidFill>
                  <a:schemeClr val="bg1"/>
                </a:solidFill>
              </a:rPr>
              <a:t>fostercare</a:t>
            </a:r>
            <a:r>
              <a:rPr lang="en-US" dirty="0" smtClean="0">
                <a:solidFill>
                  <a:schemeClr val="bg1"/>
                </a:solidFill>
              </a:rPr>
              <a:t>, a middle-class family, and even from a privileged family</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8768051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it matter?</a:t>
            </a:r>
            <a:endParaRPr lang="en-US" dirty="0"/>
          </a:p>
        </p:txBody>
      </p:sp>
      <p:sp>
        <p:nvSpPr>
          <p:cNvPr id="3" name="Content Placeholder 2"/>
          <p:cNvSpPr>
            <a:spLocks noGrp="1"/>
          </p:cNvSpPr>
          <p:nvPr>
            <p:ph idx="1"/>
          </p:nvPr>
        </p:nvSpPr>
        <p:spPr>
          <a:xfrm>
            <a:off x="314325" y="2638044"/>
            <a:ext cx="9646539" cy="3101983"/>
          </a:xfrm>
        </p:spPr>
        <p:txBody>
          <a:bodyPr>
            <a:normAutofit fontScale="92500" lnSpcReduction="20000"/>
          </a:bodyPr>
          <a:lstStyle/>
          <a:p>
            <a:r>
              <a:rPr lang="en-US" dirty="0" smtClean="0"/>
              <a:t>“</a:t>
            </a:r>
            <a:r>
              <a:rPr lang="en-US" dirty="0"/>
              <a:t>Safe, stable, nurturing relationships and environments are essential to prevent child abuse and neglect and to assure all children reach their full potential. </a:t>
            </a:r>
            <a:r>
              <a:rPr lang="en-US" dirty="0" smtClean="0"/>
              <a:t>” CDC</a:t>
            </a:r>
          </a:p>
          <a:p>
            <a:r>
              <a:rPr lang="en-US" dirty="0" smtClean="0"/>
              <a:t>Most experts in childhood trauma and at-risk youth utilize ACE scores to assess an individuals experiences</a:t>
            </a:r>
          </a:p>
          <a:p>
            <a:r>
              <a:rPr lang="en-US" dirty="0" smtClean="0"/>
              <a:t>Adverse Childhood Experiences (ACE) are directly linked to </a:t>
            </a:r>
          </a:p>
          <a:p>
            <a:pPr lvl="1"/>
            <a:r>
              <a:rPr lang="en-US" dirty="0"/>
              <a:t>risky health behaviors,</a:t>
            </a:r>
          </a:p>
          <a:p>
            <a:pPr lvl="1"/>
            <a:r>
              <a:rPr lang="en-US" dirty="0"/>
              <a:t>chronic health conditions,</a:t>
            </a:r>
          </a:p>
          <a:p>
            <a:pPr lvl="1"/>
            <a:r>
              <a:rPr lang="en-US" dirty="0"/>
              <a:t>low life potential, and</a:t>
            </a:r>
          </a:p>
          <a:p>
            <a:pPr lvl="1"/>
            <a:r>
              <a:rPr lang="en-US" dirty="0"/>
              <a:t>early </a:t>
            </a:r>
            <a:r>
              <a:rPr lang="en-US" dirty="0" smtClean="0"/>
              <a:t>death</a:t>
            </a:r>
            <a:endParaRPr lang="en-US" dirty="0"/>
          </a:p>
          <a:p>
            <a:r>
              <a:rPr lang="en-US" dirty="0" smtClean="0"/>
              <a:t>As an ACE score rises, so does the likelihood of these outcomes</a:t>
            </a:r>
          </a:p>
          <a:p>
            <a:endParaRPr lang="en-US" dirty="0"/>
          </a:p>
        </p:txBody>
      </p:sp>
      <p:sp>
        <p:nvSpPr>
          <p:cNvPr id="4" name="TextBox 3"/>
          <p:cNvSpPr txBox="1"/>
          <p:nvPr/>
        </p:nvSpPr>
        <p:spPr>
          <a:xfrm>
            <a:off x="314325" y="5915025"/>
            <a:ext cx="11530013" cy="646331"/>
          </a:xfrm>
          <a:prstGeom prst="rect">
            <a:avLst/>
          </a:prstGeom>
          <a:noFill/>
        </p:spPr>
        <p:txBody>
          <a:bodyPr wrap="square" rtlCol="0">
            <a:spAutoFit/>
          </a:bodyPr>
          <a:lstStyle/>
          <a:p>
            <a:r>
              <a:rPr lang="en-US" dirty="0" smtClean="0">
                <a:hlinkClick r:id="rId2"/>
              </a:rPr>
              <a:t>Resources:  https</a:t>
            </a:r>
            <a:r>
              <a:rPr lang="en-US" dirty="0">
                <a:hlinkClick r:id="rId2"/>
              </a:rPr>
              <a:t>://</a:t>
            </a:r>
            <a:r>
              <a:rPr lang="en-US" dirty="0" smtClean="0">
                <a:hlinkClick r:id="rId2"/>
              </a:rPr>
              <a:t>www.cdc.gov/violenceprevention/childmaltreatment/essentials.html</a:t>
            </a:r>
            <a:endParaRPr lang="en-US" dirty="0" smtClean="0"/>
          </a:p>
          <a:p>
            <a:r>
              <a:rPr lang="en-US" dirty="0"/>
              <a:t>https://</a:t>
            </a:r>
            <a:r>
              <a:rPr lang="en-US" dirty="0" err="1"/>
              <a:t>www.cdc.gov</a:t>
            </a:r>
            <a:r>
              <a:rPr lang="en-US" dirty="0"/>
              <a:t>/</a:t>
            </a:r>
            <a:r>
              <a:rPr lang="en-US" dirty="0" err="1"/>
              <a:t>violenceprevention</a:t>
            </a:r>
            <a:r>
              <a:rPr lang="en-US" dirty="0"/>
              <a:t>/</a:t>
            </a:r>
            <a:r>
              <a:rPr lang="en-US" dirty="0" err="1"/>
              <a:t>acestudy</a:t>
            </a:r>
            <a:r>
              <a:rPr lang="en-US" dirty="0"/>
              <a:t>/</a:t>
            </a:r>
            <a:r>
              <a:rPr lang="en-US" dirty="0" err="1"/>
              <a:t>about_ace.html</a:t>
            </a:r>
            <a:endParaRPr lang="en-US" dirty="0"/>
          </a:p>
        </p:txBody>
      </p:sp>
    </p:spTree>
    <p:extLst>
      <p:ext uri="{BB962C8B-B14F-4D97-AF65-F5344CB8AC3E}">
        <p14:creationId xmlns:p14="http://schemas.microsoft.com/office/powerpoint/2010/main" val="420542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accent2"/>
          </a:solidFill>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354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238" y="728550"/>
            <a:ext cx="6827107" cy="5086194"/>
          </a:xfrm>
          <a:prstGeom prst="rect">
            <a:avLst/>
          </a:prstGeom>
        </p:spPr>
      </p:pic>
      <p:sp>
        <p:nvSpPr>
          <p:cNvPr id="2" name="Title 1"/>
          <p:cNvSpPr>
            <a:spLocks noGrp="1"/>
          </p:cNvSpPr>
          <p:nvPr>
            <p:ph type="title"/>
          </p:nvPr>
        </p:nvSpPr>
        <p:spPr>
          <a:xfrm>
            <a:off x="8787865" y="2921173"/>
            <a:ext cx="2745667" cy="1015663"/>
          </a:xfrm>
        </p:spPr>
        <p:txBody>
          <a:bodyPr vert="horz" lIns="182880" tIns="182880" rIns="182880" bIns="182880" rtlCol="0" anchor="ctr">
            <a:normAutofit/>
          </a:bodyPr>
          <a:lstStyle/>
          <a:p>
            <a:pPr>
              <a:lnSpc>
                <a:spcPct val="70000"/>
              </a:lnSpc>
            </a:pPr>
            <a:r>
              <a:rPr lang="en-US" sz="1900" dirty="0"/>
              <a:t>There are 3 types of ACE scored</a:t>
            </a:r>
          </a:p>
        </p:txBody>
      </p:sp>
    </p:spTree>
    <p:extLst>
      <p:ext uri="{BB962C8B-B14F-4D97-AF65-F5344CB8AC3E}">
        <p14:creationId xmlns:p14="http://schemas.microsoft.com/office/powerpoint/2010/main" val="1283547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4376" y="643479"/>
            <a:ext cx="6257544" cy="5256336"/>
          </a:xfrm>
          <a:prstGeom prst="rect">
            <a:avLst/>
          </a:prstGeom>
        </p:spPr>
      </p:pic>
      <p:sp>
        <p:nvSpPr>
          <p:cNvPr id="2" name="Title 1"/>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smtClean="0"/>
              <a:t>Increased health effects</a:t>
            </a:r>
            <a:endParaRPr lang="en-US" dirty="0"/>
          </a:p>
        </p:txBody>
      </p:sp>
      <p:sp>
        <p:nvSpPr>
          <p:cNvPr id="3" name="TextBox 2"/>
          <p:cNvSpPr txBox="1"/>
          <p:nvPr/>
        </p:nvSpPr>
        <p:spPr>
          <a:xfrm>
            <a:off x="553156" y="5899815"/>
            <a:ext cx="11638844" cy="646331"/>
          </a:xfrm>
          <a:prstGeom prst="rect">
            <a:avLst/>
          </a:prstGeom>
          <a:noFill/>
        </p:spPr>
        <p:txBody>
          <a:bodyPr wrap="square" rtlCol="0">
            <a:spAutoFit/>
          </a:bodyPr>
          <a:lstStyle/>
          <a:p>
            <a:r>
              <a:rPr lang="en-US" dirty="0"/>
              <a:t>Resource: http://</a:t>
            </a:r>
            <a:r>
              <a:rPr lang="en-US" dirty="0" err="1"/>
              <a:t>www.npr.org</a:t>
            </a:r>
            <a:r>
              <a:rPr lang="en-US" dirty="0"/>
              <a:t>/sections/health-shots/2015/03/02/387007941/take-the-ace-quiz-and-learn-what-it-does-and-</a:t>
            </a:r>
            <a:r>
              <a:rPr lang="en-US" dirty="0" err="1"/>
              <a:t>doesnt</a:t>
            </a:r>
            <a:r>
              <a:rPr lang="en-US" dirty="0"/>
              <a:t>-mean</a:t>
            </a:r>
          </a:p>
        </p:txBody>
      </p:sp>
    </p:spTree>
    <p:extLst>
      <p:ext uri="{BB962C8B-B14F-4D97-AF65-F5344CB8AC3E}">
        <p14:creationId xmlns:p14="http://schemas.microsoft.com/office/powerpoint/2010/main" val="21072956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7894"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8743" y="797433"/>
            <a:ext cx="5934456"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3335" y="960120"/>
            <a:ext cx="560527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21344" y="1586484"/>
            <a:ext cx="3685032" cy="3685032"/>
          </a:xfrm>
          <a:prstGeom prst="ellipse">
            <a:avLst/>
          </a:prstGeom>
          <a:solidFill>
            <a:schemeClr val="accent2"/>
          </a:solidFill>
          <a:ln>
            <a:noFill/>
          </a:ln>
        </p:spPr>
        <p:txBody>
          <a:bodyPr>
            <a:normAutofit/>
          </a:bodyPr>
          <a:lstStyle/>
          <a:p>
            <a:r>
              <a:rPr lang="en-US" sz="3000">
                <a:solidFill>
                  <a:srgbClr val="FFFFFF"/>
                </a:solidFill>
              </a:rPr>
              <a:t>Your ACE score</a:t>
            </a:r>
          </a:p>
        </p:txBody>
      </p:sp>
      <p:sp>
        <p:nvSpPr>
          <p:cNvPr id="3" name="Content Placeholder 2"/>
          <p:cNvSpPr>
            <a:spLocks noGrp="1"/>
          </p:cNvSpPr>
          <p:nvPr>
            <p:ph idx="1"/>
          </p:nvPr>
        </p:nvSpPr>
        <p:spPr>
          <a:xfrm>
            <a:off x="6259551" y="1444752"/>
            <a:ext cx="4652840" cy="3968496"/>
          </a:xfrm>
        </p:spPr>
        <p:txBody>
          <a:bodyPr anchor="ctr">
            <a:normAutofit fontScale="92500" lnSpcReduction="10000"/>
          </a:bodyPr>
          <a:lstStyle/>
          <a:p>
            <a:pPr>
              <a:lnSpc>
                <a:spcPct val="80000"/>
              </a:lnSpc>
            </a:pPr>
            <a:r>
              <a:rPr lang="en-US" sz="1700" dirty="0">
                <a:solidFill>
                  <a:srgbClr val="404040"/>
                </a:solidFill>
              </a:rPr>
              <a:t>If it’s low </a:t>
            </a:r>
            <a:r>
              <a:rPr lang="en-US" sz="1700" dirty="0" smtClean="0">
                <a:solidFill>
                  <a:srgbClr val="404040"/>
                </a:solidFill>
              </a:rPr>
              <a:t>(Score of &lt;4)</a:t>
            </a:r>
            <a:endParaRPr lang="en-US" sz="1700" dirty="0">
              <a:solidFill>
                <a:srgbClr val="404040"/>
              </a:solidFill>
            </a:endParaRPr>
          </a:p>
          <a:p>
            <a:pPr lvl="1">
              <a:lnSpc>
                <a:spcPct val="80000"/>
              </a:lnSpc>
            </a:pPr>
            <a:r>
              <a:rPr lang="en-US" sz="1700" dirty="0">
                <a:solidFill>
                  <a:srgbClr val="404040"/>
                </a:solidFill>
              </a:rPr>
              <a:t>You may have a few experiences that have affected you in an adverse way</a:t>
            </a:r>
          </a:p>
          <a:p>
            <a:pPr lvl="1">
              <a:lnSpc>
                <a:spcPct val="80000"/>
              </a:lnSpc>
            </a:pPr>
            <a:r>
              <a:rPr lang="en-US" sz="1700" dirty="0">
                <a:solidFill>
                  <a:srgbClr val="404040"/>
                </a:solidFill>
              </a:rPr>
              <a:t>You may have triggers, or propensities for addiction or unhealthy relationships</a:t>
            </a:r>
          </a:p>
          <a:p>
            <a:pPr lvl="1">
              <a:lnSpc>
                <a:spcPct val="80000"/>
              </a:lnSpc>
            </a:pPr>
            <a:r>
              <a:rPr lang="en-US" sz="1700" dirty="0">
                <a:solidFill>
                  <a:srgbClr val="404040"/>
                </a:solidFill>
              </a:rPr>
              <a:t>You may have many great, resilient traits to help you cope and overcome </a:t>
            </a:r>
          </a:p>
          <a:p>
            <a:pPr>
              <a:lnSpc>
                <a:spcPct val="80000"/>
              </a:lnSpc>
            </a:pPr>
            <a:r>
              <a:rPr lang="en-US" sz="1700" dirty="0">
                <a:solidFill>
                  <a:srgbClr val="404040"/>
                </a:solidFill>
              </a:rPr>
              <a:t>If it’s high </a:t>
            </a:r>
            <a:r>
              <a:rPr lang="en-US" sz="1700" dirty="0" smtClean="0">
                <a:solidFill>
                  <a:srgbClr val="404040"/>
                </a:solidFill>
              </a:rPr>
              <a:t>(Score of 4+)</a:t>
            </a:r>
            <a:endParaRPr lang="en-US" sz="1700" dirty="0">
              <a:solidFill>
                <a:srgbClr val="404040"/>
              </a:solidFill>
            </a:endParaRPr>
          </a:p>
          <a:p>
            <a:pPr lvl="1">
              <a:lnSpc>
                <a:spcPct val="80000"/>
              </a:lnSpc>
            </a:pPr>
            <a:r>
              <a:rPr lang="en-US" sz="1700" dirty="0">
                <a:solidFill>
                  <a:srgbClr val="404040"/>
                </a:solidFill>
              </a:rPr>
              <a:t> You may have many experiences that have affected you in an adverse way</a:t>
            </a:r>
          </a:p>
          <a:p>
            <a:pPr lvl="1">
              <a:lnSpc>
                <a:spcPct val="80000"/>
              </a:lnSpc>
            </a:pPr>
            <a:r>
              <a:rPr lang="en-US" sz="1700" dirty="0">
                <a:solidFill>
                  <a:srgbClr val="404040"/>
                </a:solidFill>
              </a:rPr>
              <a:t>The world may seem unforgiving and unpredictable</a:t>
            </a:r>
          </a:p>
          <a:p>
            <a:pPr lvl="1">
              <a:lnSpc>
                <a:spcPct val="80000"/>
              </a:lnSpc>
            </a:pPr>
            <a:r>
              <a:rPr lang="en-US" sz="1700" dirty="0">
                <a:solidFill>
                  <a:srgbClr val="404040"/>
                </a:solidFill>
              </a:rPr>
              <a:t>Daily struggles (for others) may emotionally trigger you in a way that interrupts your life</a:t>
            </a:r>
          </a:p>
          <a:p>
            <a:pPr lvl="1">
              <a:lnSpc>
                <a:spcPct val="80000"/>
              </a:lnSpc>
            </a:pPr>
            <a:r>
              <a:rPr lang="en-US" sz="1700" dirty="0">
                <a:solidFill>
                  <a:srgbClr val="404040"/>
                </a:solidFill>
              </a:rPr>
              <a:t>You may have coping mechanisms that fail because life feels too overwhelming</a:t>
            </a:r>
          </a:p>
        </p:txBody>
      </p:sp>
    </p:spTree>
    <p:extLst>
      <p:ext uri="{BB962C8B-B14F-4D97-AF65-F5344CB8AC3E}">
        <p14:creationId xmlns:p14="http://schemas.microsoft.com/office/powerpoint/2010/main" val="1015123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2416" y="104921"/>
            <a:ext cx="7113755" cy="541990"/>
          </a:xfrm>
        </p:spPr>
        <p:txBody>
          <a:bodyPr>
            <a:normAutofit fontScale="90000"/>
          </a:bodyPr>
          <a:lstStyle/>
          <a:p>
            <a:r>
              <a:rPr lang="en-US" dirty="0" smtClean="0"/>
              <a:t>ACE Questions</a:t>
            </a:r>
            <a:endParaRPr lang="en-US" dirty="0"/>
          </a:p>
        </p:txBody>
      </p:sp>
      <p:sp>
        <p:nvSpPr>
          <p:cNvPr id="3" name="Content Placeholder 2"/>
          <p:cNvSpPr>
            <a:spLocks noGrp="1"/>
          </p:cNvSpPr>
          <p:nvPr>
            <p:ph idx="1"/>
          </p:nvPr>
        </p:nvSpPr>
        <p:spPr>
          <a:xfrm>
            <a:off x="150668" y="590467"/>
            <a:ext cx="5713535" cy="4939928"/>
          </a:xfrm>
        </p:spPr>
        <p:txBody>
          <a:bodyPr>
            <a:normAutofit fontScale="70000" lnSpcReduction="20000"/>
          </a:bodyPr>
          <a:lstStyle/>
          <a:p>
            <a:pPr marL="0" indent="0" fontAlgn="base">
              <a:buNone/>
            </a:pPr>
            <a:r>
              <a:rPr lang="en-US" sz="2200" dirty="0"/>
              <a:t>Prior to your 18th birthday:</a:t>
            </a:r>
          </a:p>
          <a:p>
            <a:pPr marL="0" indent="0" fontAlgn="base">
              <a:buNone/>
            </a:pPr>
            <a:r>
              <a:rPr lang="en-US" sz="2200" dirty="0" smtClean="0"/>
              <a:t>1. Did </a:t>
            </a:r>
            <a:r>
              <a:rPr lang="en-US" sz="2200" dirty="0"/>
              <a:t>a parent or other adult in the household often or very often… Swear at you, insult you, put you down, or humiliate you? or Act in a way that made you afraid that you might be physically hurt?</a:t>
            </a:r>
            <a:br>
              <a:rPr lang="en-US" sz="2200" dirty="0"/>
            </a:br>
            <a:r>
              <a:rPr lang="en-US" sz="2200" dirty="0" err="1"/>
              <a:t>No___If</a:t>
            </a:r>
            <a:r>
              <a:rPr lang="en-US" sz="2200" dirty="0"/>
              <a:t> Yes, enter 1 </a:t>
            </a:r>
            <a:r>
              <a:rPr lang="en-US" sz="2200" b="1" i="1" dirty="0"/>
              <a:t>_</a:t>
            </a:r>
            <a:r>
              <a:rPr lang="en-US" sz="2200" b="1" dirty="0"/>
              <a:t>_</a:t>
            </a:r>
            <a:endParaRPr lang="en-US" sz="2200" dirty="0"/>
          </a:p>
          <a:p>
            <a:pPr marL="0" indent="0" fontAlgn="base">
              <a:buNone/>
            </a:pPr>
            <a:r>
              <a:rPr lang="en-US" sz="2200" dirty="0" smtClean="0"/>
              <a:t>2. Did </a:t>
            </a:r>
            <a:r>
              <a:rPr lang="en-US" sz="2200" dirty="0"/>
              <a:t>a parent or other adult in the household often or very often… Push, grab, slap, or throw something at you? or Ever hit you so hard that you had marks or were injured?</a:t>
            </a:r>
            <a:br>
              <a:rPr lang="en-US" sz="2200" dirty="0"/>
            </a:br>
            <a:r>
              <a:rPr lang="en-US" sz="2200" dirty="0" err="1"/>
              <a:t>No___If</a:t>
            </a:r>
            <a:r>
              <a:rPr lang="en-US" sz="2200" dirty="0"/>
              <a:t> Yes, enter 1 </a:t>
            </a:r>
            <a:r>
              <a:rPr lang="en-US" sz="2200" b="1" i="1" dirty="0"/>
              <a:t>_</a:t>
            </a:r>
            <a:r>
              <a:rPr lang="en-US" sz="2200" b="1" dirty="0"/>
              <a:t>_</a:t>
            </a:r>
            <a:endParaRPr lang="en-US" sz="2200" dirty="0"/>
          </a:p>
          <a:p>
            <a:pPr marL="0" indent="0" fontAlgn="base">
              <a:buNone/>
            </a:pPr>
            <a:r>
              <a:rPr lang="en-US" sz="2200" dirty="0" smtClean="0"/>
              <a:t>3. Did </a:t>
            </a:r>
            <a:r>
              <a:rPr lang="en-US" sz="2200" dirty="0"/>
              <a:t>an adult or person at least 5 years older than you ever… Touch or fondle you or have you touch their body in a sexual way? or Attempt or actually have oral, anal, or vaginal intercourse with you?</a:t>
            </a:r>
            <a:br>
              <a:rPr lang="en-US" sz="2200" dirty="0"/>
            </a:br>
            <a:r>
              <a:rPr lang="en-US" sz="2200" dirty="0" err="1"/>
              <a:t>No___If</a:t>
            </a:r>
            <a:r>
              <a:rPr lang="en-US" sz="2200" dirty="0"/>
              <a:t> Yes, enter 1 </a:t>
            </a:r>
            <a:r>
              <a:rPr lang="en-US" sz="2200" b="1" i="1" dirty="0"/>
              <a:t>_</a:t>
            </a:r>
            <a:r>
              <a:rPr lang="en-US" sz="2200" b="1" dirty="0"/>
              <a:t>_</a:t>
            </a:r>
            <a:endParaRPr lang="en-US" sz="2200" dirty="0"/>
          </a:p>
          <a:p>
            <a:pPr marL="0" indent="0" fontAlgn="base">
              <a:buNone/>
            </a:pPr>
            <a:r>
              <a:rPr lang="en-US" sz="2200" dirty="0" smtClean="0"/>
              <a:t>4. Did </a:t>
            </a:r>
            <a:r>
              <a:rPr lang="en-US" sz="2200" dirty="0"/>
              <a:t>you often or very often feel that … No one in your family loved you or thought you were important or special? or Your family didn’t look out for each other, feel close to each other, or support each other?</a:t>
            </a:r>
            <a:br>
              <a:rPr lang="en-US" sz="2200" dirty="0"/>
            </a:br>
            <a:r>
              <a:rPr lang="en-US" sz="2200" dirty="0" err="1"/>
              <a:t>No___If</a:t>
            </a:r>
            <a:r>
              <a:rPr lang="en-US" sz="2200" dirty="0"/>
              <a:t> Yes, enter 1 </a:t>
            </a:r>
            <a:r>
              <a:rPr lang="en-US" sz="2200" b="1" i="1" dirty="0" smtClean="0"/>
              <a:t>_</a:t>
            </a:r>
            <a:r>
              <a:rPr lang="en-US" sz="2200" b="1" dirty="0" smtClean="0"/>
              <a:t>_</a:t>
            </a:r>
            <a:endParaRPr lang="en-US" sz="2200" dirty="0" smtClean="0"/>
          </a:p>
          <a:p>
            <a:pPr marL="0" indent="0" fontAlgn="base">
              <a:buNone/>
            </a:pPr>
            <a:r>
              <a:rPr lang="en-US" sz="2200" dirty="0" smtClean="0"/>
              <a:t>5. Did you often or very often feel that … You didn’t have enough to eat, had to wear dirty clothes, and had no one to protect you? or Your parents were too drunk or high to take care of you or take you to the doctor if you needed it?</a:t>
            </a:r>
            <a:br>
              <a:rPr lang="en-US" sz="2200" dirty="0" smtClean="0"/>
            </a:br>
            <a:r>
              <a:rPr lang="en-US" sz="2200" dirty="0" err="1" smtClean="0"/>
              <a:t>No___If</a:t>
            </a:r>
            <a:r>
              <a:rPr lang="en-US" sz="2200" dirty="0" smtClean="0"/>
              <a:t> Yes, enter 1 </a:t>
            </a:r>
            <a:r>
              <a:rPr lang="en-US" sz="2200" b="1" i="1" dirty="0" smtClean="0"/>
              <a:t>_</a:t>
            </a:r>
            <a:r>
              <a:rPr lang="en-US" sz="2200" b="1" dirty="0" smtClean="0"/>
              <a:t>_</a:t>
            </a:r>
            <a:endParaRPr lang="en-US" sz="2200" dirty="0" smtClean="0"/>
          </a:p>
          <a:p>
            <a:endParaRPr lang="en-US" dirty="0"/>
          </a:p>
        </p:txBody>
      </p:sp>
      <p:sp>
        <p:nvSpPr>
          <p:cNvPr id="4" name="TextBox 3"/>
          <p:cNvSpPr txBox="1"/>
          <p:nvPr/>
        </p:nvSpPr>
        <p:spPr>
          <a:xfrm>
            <a:off x="514350" y="5740027"/>
            <a:ext cx="11144250" cy="923330"/>
          </a:xfrm>
          <a:prstGeom prst="rect">
            <a:avLst/>
          </a:prstGeom>
          <a:noFill/>
        </p:spPr>
        <p:txBody>
          <a:bodyPr wrap="square" rtlCol="0">
            <a:spAutoFit/>
          </a:bodyPr>
          <a:lstStyle/>
          <a:p>
            <a:r>
              <a:rPr lang="en-US" dirty="0"/>
              <a:t>Resources:  </a:t>
            </a:r>
            <a:r>
              <a:rPr lang="en-US" dirty="0">
                <a:hlinkClick r:id="rId2"/>
              </a:rPr>
              <a:t>http://</a:t>
            </a:r>
            <a:r>
              <a:rPr lang="en-US" dirty="0" smtClean="0">
                <a:hlinkClick r:id="rId2"/>
              </a:rPr>
              <a:t>www.npr.org/sections/health-shots/2015/03/02/387007941/take-the-ace-quiz-and-learn-what-it-does-and-doesnt-mean</a:t>
            </a:r>
            <a:endParaRPr lang="en-US" dirty="0" smtClean="0"/>
          </a:p>
          <a:p>
            <a:endParaRPr lang="en-US" dirty="0"/>
          </a:p>
        </p:txBody>
      </p:sp>
      <p:sp>
        <p:nvSpPr>
          <p:cNvPr id="6" name="TextBox 5"/>
          <p:cNvSpPr txBox="1"/>
          <p:nvPr/>
        </p:nvSpPr>
        <p:spPr>
          <a:xfrm>
            <a:off x="5959319" y="754047"/>
            <a:ext cx="5210908" cy="4708981"/>
          </a:xfrm>
          <a:prstGeom prst="rect">
            <a:avLst/>
          </a:prstGeom>
          <a:noFill/>
        </p:spPr>
        <p:txBody>
          <a:bodyPr wrap="square" rtlCol="0">
            <a:spAutoFit/>
          </a:bodyPr>
          <a:lstStyle/>
          <a:p>
            <a:pPr fontAlgn="base"/>
            <a:r>
              <a:rPr lang="en-US" sz="1500" dirty="0" smtClean="0"/>
              <a:t>6. Were </a:t>
            </a:r>
            <a:r>
              <a:rPr lang="en-US" sz="1500" dirty="0"/>
              <a:t>your parents ever separated or divorced?</a:t>
            </a:r>
            <a:br>
              <a:rPr lang="en-US" sz="1500" dirty="0"/>
            </a:br>
            <a:r>
              <a:rPr lang="en-US" sz="1500" dirty="0" err="1"/>
              <a:t>No___If</a:t>
            </a:r>
            <a:r>
              <a:rPr lang="en-US" sz="1500" dirty="0"/>
              <a:t> Yes, enter 1 </a:t>
            </a:r>
            <a:r>
              <a:rPr lang="en-US" sz="1500" b="1" i="1" dirty="0"/>
              <a:t>_</a:t>
            </a:r>
            <a:r>
              <a:rPr lang="en-US" sz="1500" b="1" dirty="0"/>
              <a:t>_</a:t>
            </a:r>
            <a:endParaRPr lang="en-US" sz="1500" dirty="0"/>
          </a:p>
          <a:p>
            <a:pPr fontAlgn="base"/>
            <a:endParaRPr lang="en-US" sz="1500" dirty="0" smtClean="0"/>
          </a:p>
          <a:p>
            <a:pPr fontAlgn="base"/>
            <a:r>
              <a:rPr lang="en-US" sz="1500" dirty="0" smtClean="0"/>
              <a:t>7. Was </a:t>
            </a:r>
            <a:r>
              <a:rPr lang="en-US" sz="1500" dirty="0"/>
              <a:t>your mother or stepmother:</a:t>
            </a:r>
            <a:br>
              <a:rPr lang="en-US" sz="1500" dirty="0"/>
            </a:br>
            <a:r>
              <a:rPr lang="en-US" sz="1500" dirty="0"/>
              <a:t>Often or very often pushed, grabbed, slapped, or had something thrown at her? or Sometimes, often, or very often kicked, bitten, hit with a fist, or hit with something hard? or Ever repeatedly hit over at least a few minutes or threatened with a gun or knife?</a:t>
            </a:r>
            <a:br>
              <a:rPr lang="en-US" sz="1500" dirty="0"/>
            </a:br>
            <a:r>
              <a:rPr lang="en-US" sz="1500" dirty="0" err="1"/>
              <a:t>No___If</a:t>
            </a:r>
            <a:r>
              <a:rPr lang="en-US" sz="1500" dirty="0"/>
              <a:t> Yes, enter 1 </a:t>
            </a:r>
            <a:r>
              <a:rPr lang="en-US" sz="1500" b="1" i="1" dirty="0"/>
              <a:t>_</a:t>
            </a:r>
            <a:r>
              <a:rPr lang="en-US" sz="1500" b="1" dirty="0"/>
              <a:t>_</a:t>
            </a:r>
            <a:endParaRPr lang="en-US" sz="1500" dirty="0"/>
          </a:p>
          <a:p>
            <a:pPr fontAlgn="base"/>
            <a:endParaRPr lang="en-US" sz="1500" dirty="0" smtClean="0"/>
          </a:p>
          <a:p>
            <a:pPr fontAlgn="base"/>
            <a:r>
              <a:rPr lang="en-US" sz="1500" dirty="0" smtClean="0"/>
              <a:t>8. Did </a:t>
            </a:r>
            <a:r>
              <a:rPr lang="en-US" sz="1500" dirty="0"/>
              <a:t>you live with anyone who was a problem drinker or alcoholic, or who used street drugs?</a:t>
            </a:r>
            <a:br>
              <a:rPr lang="en-US" sz="1500" dirty="0"/>
            </a:br>
            <a:r>
              <a:rPr lang="en-US" sz="1500" dirty="0" err="1"/>
              <a:t>No___If</a:t>
            </a:r>
            <a:r>
              <a:rPr lang="en-US" sz="1500" dirty="0"/>
              <a:t> Yes, enter 1 </a:t>
            </a:r>
            <a:r>
              <a:rPr lang="en-US" sz="1500" b="1" i="1" dirty="0"/>
              <a:t>_</a:t>
            </a:r>
            <a:r>
              <a:rPr lang="en-US" sz="1500" b="1" dirty="0"/>
              <a:t>_</a:t>
            </a:r>
            <a:endParaRPr lang="en-US" sz="1500" dirty="0"/>
          </a:p>
          <a:p>
            <a:pPr fontAlgn="base"/>
            <a:endParaRPr lang="en-US" sz="1500" dirty="0" smtClean="0"/>
          </a:p>
          <a:p>
            <a:pPr fontAlgn="base"/>
            <a:r>
              <a:rPr lang="en-US" sz="1500" dirty="0" smtClean="0"/>
              <a:t>9. Was </a:t>
            </a:r>
            <a:r>
              <a:rPr lang="en-US" sz="1500" dirty="0"/>
              <a:t>a household member depressed or mentally ill, or did a household member attempt suicide? </a:t>
            </a:r>
            <a:r>
              <a:rPr lang="en-US" sz="1500" dirty="0" smtClean="0"/>
              <a:t/>
            </a:r>
            <a:br>
              <a:rPr lang="en-US" sz="1500" dirty="0" smtClean="0"/>
            </a:br>
            <a:r>
              <a:rPr lang="en-US" sz="1500" dirty="0" err="1" smtClean="0"/>
              <a:t>No</a:t>
            </a:r>
            <a:r>
              <a:rPr lang="en-US" sz="1500" dirty="0" err="1"/>
              <a:t>___If</a:t>
            </a:r>
            <a:r>
              <a:rPr lang="en-US" sz="1500" dirty="0"/>
              <a:t> Yes, enter 1 </a:t>
            </a:r>
            <a:r>
              <a:rPr lang="en-US" sz="1500" b="1" i="1" dirty="0"/>
              <a:t>_</a:t>
            </a:r>
            <a:r>
              <a:rPr lang="en-US" sz="1500" b="1" dirty="0"/>
              <a:t>_</a:t>
            </a:r>
            <a:endParaRPr lang="en-US" sz="1500" dirty="0"/>
          </a:p>
          <a:p>
            <a:pPr fontAlgn="base"/>
            <a:endParaRPr lang="en-US" sz="1500" dirty="0" smtClean="0"/>
          </a:p>
          <a:p>
            <a:pPr fontAlgn="base"/>
            <a:r>
              <a:rPr lang="en-US" sz="1500" dirty="0" smtClean="0"/>
              <a:t>10. Did </a:t>
            </a:r>
            <a:r>
              <a:rPr lang="en-US" sz="1500" dirty="0"/>
              <a:t>a household member go to prison?</a:t>
            </a:r>
            <a:br>
              <a:rPr lang="en-US" sz="1500" dirty="0"/>
            </a:br>
            <a:r>
              <a:rPr lang="en-US" sz="1500" dirty="0" err="1"/>
              <a:t>No___If</a:t>
            </a:r>
            <a:r>
              <a:rPr lang="en-US" sz="1500" dirty="0"/>
              <a:t> Yes, enter 1 </a:t>
            </a:r>
            <a:r>
              <a:rPr lang="en-US" sz="1500" b="1" i="1" dirty="0" smtClean="0"/>
              <a:t>_</a:t>
            </a:r>
            <a:r>
              <a:rPr lang="en-US" sz="1500" b="1" dirty="0" smtClean="0"/>
              <a:t>_</a:t>
            </a:r>
            <a:endParaRPr lang="en-US" sz="1500" dirty="0"/>
          </a:p>
        </p:txBody>
      </p:sp>
    </p:spTree>
    <p:extLst>
      <p:ext uri="{BB962C8B-B14F-4D97-AF65-F5344CB8AC3E}">
        <p14:creationId xmlns:p14="http://schemas.microsoft.com/office/powerpoint/2010/main" val="1700371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9960" r="14708" b="-1"/>
          <a:stretch/>
        </p:blipFill>
        <p:spPr>
          <a:xfrm>
            <a:off x="7534654" y="10"/>
            <a:ext cx="4657345" cy="6857990"/>
          </a:xfrm>
          <a:prstGeom prst="rect">
            <a:avLst/>
          </a:prstGeom>
        </p:spPr>
      </p:pic>
      <p:sp>
        <p:nvSpPr>
          <p:cNvPr id="2" name="Title 1"/>
          <p:cNvSpPr>
            <a:spLocks noGrp="1"/>
          </p:cNvSpPr>
          <p:nvPr>
            <p:ph type="title"/>
          </p:nvPr>
        </p:nvSpPr>
        <p:spPr>
          <a:xfrm>
            <a:off x="804672" y="978776"/>
            <a:ext cx="5925310" cy="1174991"/>
          </a:xfrm>
        </p:spPr>
        <p:txBody>
          <a:bodyPr>
            <a:normAutofit/>
          </a:bodyPr>
          <a:lstStyle/>
          <a:p>
            <a:r>
              <a:rPr lang="en-US" sz="2400"/>
              <a:t>What does My score mean?</a:t>
            </a:r>
          </a:p>
        </p:txBody>
      </p:sp>
      <p:sp>
        <p:nvSpPr>
          <p:cNvPr id="3" name="Content Placeholder 2"/>
          <p:cNvSpPr>
            <a:spLocks noGrp="1"/>
          </p:cNvSpPr>
          <p:nvPr>
            <p:ph idx="1"/>
          </p:nvPr>
        </p:nvSpPr>
        <p:spPr>
          <a:xfrm>
            <a:off x="804672" y="2640692"/>
            <a:ext cx="5925310" cy="3255252"/>
          </a:xfrm>
        </p:spPr>
        <p:txBody>
          <a:bodyPr>
            <a:normAutofit/>
          </a:bodyPr>
          <a:lstStyle/>
          <a:p>
            <a:r>
              <a:rPr lang="en-US" dirty="0"/>
              <a:t>This is NOT a crystal ball or a guaranteed destiny</a:t>
            </a:r>
          </a:p>
          <a:p>
            <a:r>
              <a:rPr lang="en-US" dirty="0"/>
              <a:t>This IS a way to understand </a:t>
            </a:r>
          </a:p>
          <a:p>
            <a:r>
              <a:rPr lang="en-US" dirty="0"/>
              <a:t>This does NOT define an individual or their potential</a:t>
            </a:r>
          </a:p>
          <a:p>
            <a:r>
              <a:rPr lang="en-US" dirty="0"/>
              <a:t>This IS a way to motivate and inspire others</a:t>
            </a:r>
          </a:p>
        </p:txBody>
      </p:sp>
    </p:spTree>
    <p:extLst>
      <p:ext uri="{BB962C8B-B14F-4D97-AF65-F5344CB8AC3E}">
        <p14:creationId xmlns:p14="http://schemas.microsoft.com/office/powerpoint/2010/main" val="2347886641"/>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B78102AF60B04ABA205E3EF065642E" ma:contentTypeVersion="5" ma:contentTypeDescription="Create a new document." ma:contentTypeScope="" ma:versionID="b90a9eaac656c6e1abebedcca402727b">
  <xsd:schema xmlns:xsd="http://www.w3.org/2001/XMLSchema" xmlns:xs="http://www.w3.org/2001/XMLSchema" xmlns:p="http://schemas.microsoft.com/office/2006/metadata/properties" xmlns:ns2="c3a6e9ef-a1f6-4766-94ca-80364285655b" targetNamespace="http://schemas.microsoft.com/office/2006/metadata/properties" ma:root="true" ma:fieldsID="c7a0eb465eb3ae1621259bc5cb8a669e" ns2:_="">
    <xsd:import namespace="c3a6e9ef-a1f6-4766-94ca-80364285655b"/>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a6e9ef-a1f6-4766-94ca-8036428565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4C358B-8690-4C6E-B87C-1FD23733C3F8}"/>
</file>

<file path=customXml/itemProps2.xml><?xml version="1.0" encoding="utf-8"?>
<ds:datastoreItem xmlns:ds="http://schemas.openxmlformats.org/officeDocument/2006/customXml" ds:itemID="{5DB491ED-E1E6-432E-99E3-FDBC012D2019}"/>
</file>

<file path=customXml/itemProps3.xml><?xml version="1.0" encoding="utf-8"?>
<ds:datastoreItem xmlns:ds="http://schemas.openxmlformats.org/officeDocument/2006/customXml" ds:itemID="{1FF73086-1E28-4FBC-BC1E-F4AD0ABFFDBE}"/>
</file>

<file path=docProps/app.xml><?xml version="1.0" encoding="utf-8"?>
<Properties xmlns="http://schemas.openxmlformats.org/officeDocument/2006/extended-properties" xmlns:vt="http://schemas.openxmlformats.org/officeDocument/2006/docPropsVTypes">
  <Template>Parcel</Template>
  <TotalTime>77</TotalTime>
  <Words>518</Words>
  <Application>Microsoft Macintosh PowerPoint</Application>
  <PresentationFormat>Widescreen</PresentationFormat>
  <Paragraphs>74</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Gill Sans MT</vt:lpstr>
      <vt:lpstr>Arial</vt:lpstr>
      <vt:lpstr>Parcel</vt:lpstr>
      <vt:lpstr>Engaging At risk Youth &amp; their families</vt:lpstr>
      <vt:lpstr>“At Risk” for what?</vt:lpstr>
      <vt:lpstr>What does an at risk youth look like?</vt:lpstr>
      <vt:lpstr>Why does it matter?</vt:lpstr>
      <vt:lpstr>There are 3 types of ACE scored</vt:lpstr>
      <vt:lpstr>Increased health effects</vt:lpstr>
      <vt:lpstr>Your ACE score</vt:lpstr>
      <vt:lpstr>ACE Questions</vt:lpstr>
      <vt:lpstr>What does My score mean?</vt:lpstr>
      <vt:lpstr>Is there hope?</vt:lpstr>
      <vt:lpstr>Resources - Handouts</vt:lpstr>
      <vt:lpstr>Resources - Handout listing links </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Reaching At risk Youth &amp; their families</dc:title>
  <dc:creator>Wilmoth, Kristina C</dc:creator>
  <cp:lastModifiedBy>Wilmoth, Kristina C</cp:lastModifiedBy>
  <cp:revision>11</cp:revision>
  <dcterms:created xsi:type="dcterms:W3CDTF">2017-04-10T00:38:17Z</dcterms:created>
  <dcterms:modified xsi:type="dcterms:W3CDTF">2017-04-10T01:56:13Z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0x01010045B78102AF60B04ABA205E3EF065642E</vt:lpwstr>
  </property>
</Properties>
</file>