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8"/>
  </p:notesMasterIdLst>
  <p:sldIdLst>
    <p:sldId id="277" r:id="rId5"/>
    <p:sldId id="305" r:id="rId6"/>
    <p:sldId id="278" r:id="rId7"/>
    <p:sldId id="306" r:id="rId8"/>
    <p:sldId id="280" r:id="rId9"/>
    <p:sldId id="263" r:id="rId10"/>
    <p:sldId id="307" r:id="rId11"/>
    <p:sldId id="332" r:id="rId12"/>
    <p:sldId id="270" r:id="rId13"/>
    <p:sldId id="316" r:id="rId14"/>
    <p:sldId id="333" r:id="rId15"/>
    <p:sldId id="309" r:id="rId16"/>
    <p:sldId id="326" r:id="rId17"/>
    <p:sldId id="334" r:id="rId18"/>
    <p:sldId id="322" r:id="rId19"/>
    <p:sldId id="328" r:id="rId20"/>
    <p:sldId id="335" r:id="rId21"/>
    <p:sldId id="314" r:id="rId22"/>
    <p:sldId id="330" r:id="rId23"/>
    <p:sldId id="336" r:id="rId24"/>
    <p:sldId id="310" r:id="rId25"/>
    <p:sldId id="317" r:id="rId26"/>
    <p:sldId id="33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5"/>
            <p14:sldId id="278"/>
            <p14:sldId id="306"/>
            <p14:sldId id="280"/>
            <p14:sldId id="263"/>
            <p14:sldId id="307"/>
            <p14:sldId id="332"/>
            <p14:sldId id="270"/>
            <p14:sldId id="316"/>
            <p14:sldId id="333"/>
            <p14:sldId id="309"/>
            <p14:sldId id="326"/>
            <p14:sldId id="334"/>
            <p14:sldId id="322"/>
            <p14:sldId id="328"/>
            <p14:sldId id="335"/>
            <p14:sldId id="314"/>
            <p14:sldId id="330"/>
            <p14:sldId id="336"/>
            <p14:sldId id="310"/>
            <p14:sldId id="317"/>
            <p14:sldId id="33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0464" autoAdjust="0"/>
  </p:normalViewPr>
  <p:slideViewPr>
    <p:cSldViewPr>
      <p:cViewPr varScale="1">
        <p:scale>
          <a:sx n="100" d="100"/>
          <a:sy n="100" d="100"/>
        </p:scale>
        <p:origin x="-2240" y="-10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3/19/17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3272934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4675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12</a:t>
            </a:fld>
            <a:endParaRPr lang="en-US" dirty="0"/>
          </a:p>
        </p:txBody>
      </p:sp>
    </p:spTree>
    <p:extLst>
      <p:ext uri="{BB962C8B-B14F-4D97-AF65-F5344CB8AC3E}">
        <p14:creationId xmlns:p14="http://schemas.microsoft.com/office/powerpoint/2010/main" val="2651674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49145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14</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57772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92094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17</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084888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7391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773958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21</a:t>
            </a:fld>
            <a:endParaRPr lang="en-US" dirty="0"/>
          </a:p>
        </p:txBody>
      </p:sp>
    </p:spTree>
    <p:extLst>
      <p:ext uri="{BB962C8B-B14F-4D97-AF65-F5344CB8AC3E}">
        <p14:creationId xmlns:p14="http://schemas.microsoft.com/office/powerpoint/2010/main" val="1644849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492951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23</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133044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97334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29206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779588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74091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3/19/17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3/19/17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3/19/17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1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 Id="rId3" Type="http://schemas.openxmlformats.org/officeDocument/2006/relationships/image" Target="../media/image1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 Id="rId3"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1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1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 Id="rId3" Type="http://schemas.openxmlformats.org/officeDocument/2006/relationships/image" Target="../media/image1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447801"/>
            <a:ext cx="4953000" cy="1143000"/>
          </a:xfrm>
        </p:spPr>
        <p:txBody>
          <a:bodyPr>
            <a:normAutofit/>
          </a:bodyPr>
          <a:lstStyle/>
          <a:p>
            <a:r>
              <a:rPr lang="en-US" b="1" dirty="0" smtClean="0"/>
              <a:t>Andrea </a:t>
            </a:r>
            <a:r>
              <a:rPr lang="en-US" b="1" dirty="0" smtClean="0"/>
              <a:t>Battaglia</a:t>
            </a:r>
            <a:r>
              <a:rPr lang="en-US" dirty="0" smtClean="0"/>
              <a:t>, </a:t>
            </a:r>
            <a:r>
              <a:rPr lang="en-US" dirty="0" err="1" smtClean="0"/>
              <a:t>MoPTA</a:t>
            </a:r>
            <a:r>
              <a:rPr lang="en-US" dirty="0" smtClean="0"/>
              <a:t> </a:t>
            </a:r>
            <a:r>
              <a:rPr lang="en-US" dirty="0" smtClean="0"/>
              <a:t>Contact Editor</a:t>
            </a:r>
          </a:p>
          <a:p>
            <a:r>
              <a:rPr lang="en-US" b="1" dirty="0" err="1" smtClean="0"/>
              <a:t>Sparkl</a:t>
            </a:r>
            <a:r>
              <a:rPr lang="en-US" b="1" dirty="0" smtClean="0"/>
              <a:t> West</a:t>
            </a:r>
            <a:r>
              <a:rPr lang="en-US" dirty="0" smtClean="0"/>
              <a:t>, </a:t>
            </a:r>
            <a:r>
              <a:rPr lang="en-US" dirty="0" err="1"/>
              <a:t>MoPTA</a:t>
            </a:r>
            <a:r>
              <a:rPr lang="en-US" dirty="0"/>
              <a:t> </a:t>
            </a:r>
            <a:r>
              <a:rPr lang="en-US" dirty="0" smtClean="0"/>
              <a:t>Event Planner</a:t>
            </a:r>
            <a:endParaRPr lang="en-US" dirty="0"/>
          </a:p>
        </p:txBody>
      </p:sp>
      <p:sp>
        <p:nvSpPr>
          <p:cNvPr id="5" name="Title 4"/>
          <p:cNvSpPr>
            <a:spLocks noGrp="1"/>
          </p:cNvSpPr>
          <p:nvPr>
            <p:ph type="title"/>
          </p:nvPr>
        </p:nvSpPr>
        <p:spPr>
          <a:xfrm>
            <a:off x="228600" y="3048000"/>
            <a:ext cx="7239000" cy="1828800"/>
          </a:xfrm>
        </p:spPr>
        <p:txBody>
          <a:bodyPr>
            <a:normAutofit fontScale="90000"/>
          </a:bodyPr>
          <a:lstStyle/>
          <a:p>
            <a:pPr algn="r"/>
            <a:r>
              <a:rPr lang="en-US" sz="2400" b="0" dirty="0" smtClean="0">
                <a:solidFill>
                  <a:srgbClr val="7BCF27"/>
                </a:solidFill>
                <a:latin typeface="Calibri" pitchFamily="34" charset="0"/>
              </a:rPr>
              <a:t>Smart &amp;</a:t>
            </a:r>
            <a:r>
              <a:rPr lang="en-US" sz="2400" b="0" dirty="0">
                <a:solidFill>
                  <a:srgbClr val="7BCF27"/>
                </a:solidFill>
                <a:latin typeface="Calibri" pitchFamily="34" charset="0"/>
              </a:rPr>
              <a:t> </a:t>
            </a:r>
            <a:r>
              <a:rPr lang="en-US" sz="2400" b="0" dirty="0" smtClean="0">
                <a:solidFill>
                  <a:srgbClr val="7BCF27"/>
                </a:solidFill>
                <a:latin typeface="Calibri" pitchFamily="34" charset="0"/>
              </a:rPr>
              <a:t>successful </a:t>
            </a:r>
            <a:r>
              <a:rPr lang="en-US" sz="2400" b="0" dirty="0" smtClean="0">
                <a:solidFill>
                  <a:srgbClr val="7BCF27"/>
                </a:solidFill>
                <a:latin typeface="Calibri" pitchFamily="34" charset="0"/>
              </a:rPr>
              <a:t>strategies </a:t>
            </a:r>
            <a:r>
              <a:rPr lang="en-US" sz="2400" b="0" dirty="0" smtClean="0">
                <a:solidFill>
                  <a:srgbClr val="7BCF27"/>
                </a:solidFill>
                <a:latin typeface="Calibri" pitchFamily="34" charset="0"/>
              </a:rPr>
              <a:t>to benefit any Unit/Council</a:t>
            </a:r>
            <a:br>
              <a:rPr lang="en-US" sz="2400" b="0" dirty="0" smtClean="0">
                <a:solidFill>
                  <a:srgbClr val="7BCF27"/>
                </a:solidFill>
                <a:latin typeface="Calibri" pitchFamily="34" charset="0"/>
              </a:rPr>
            </a:br>
            <a:r>
              <a:rPr lang="en-US" sz="6000" dirty="0" smtClean="0">
                <a:solidFill>
                  <a:prstClr val="white"/>
                </a:solidFill>
              </a:rPr>
              <a:t>Fabulous</a:t>
            </a:r>
            <a:r>
              <a:rPr lang="en-US" sz="5600" dirty="0" smtClean="0">
                <a:solidFill>
                  <a:prstClr val="white"/>
                </a:solidFill>
              </a:rPr>
              <a:t> </a:t>
            </a:r>
            <a:r>
              <a:rPr lang="en-US" sz="5600" dirty="0" smtClean="0">
                <a:solidFill>
                  <a:prstClr val="white"/>
                </a:solidFill>
              </a:rPr>
              <a:t>Fundraising</a:t>
            </a:r>
            <a:endParaRPr lang="en-US" sz="5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dirty="0">
                <a:solidFill>
                  <a:srgbClr val="F2F2F2"/>
                </a:solidFill>
              </a:rPr>
              <a:t>Develop your strategy – what you want to do, when you want to do it</a:t>
            </a:r>
          </a:p>
          <a:p>
            <a:pPr marL="742950" lvl="1" indent="-285750">
              <a:buFont typeface="Arial"/>
              <a:buChar char="•"/>
            </a:pPr>
            <a:r>
              <a:rPr lang="en-US" dirty="0">
                <a:solidFill>
                  <a:srgbClr val="F2F2F2"/>
                </a:solidFill>
              </a:rPr>
              <a:t>Raise money – what is the $ goal</a:t>
            </a:r>
            <a:r>
              <a:rPr lang="en-US" dirty="0" smtClean="0">
                <a:solidFill>
                  <a:srgbClr val="F2F2F2"/>
                </a:solidFill>
              </a:rPr>
              <a:t>?</a:t>
            </a:r>
          </a:p>
          <a:p>
            <a:pPr marL="742950" lvl="1" indent="-285750">
              <a:buFont typeface="Arial"/>
              <a:buChar char="•"/>
            </a:pPr>
            <a:r>
              <a:rPr lang="en-US" dirty="0" smtClean="0">
                <a:solidFill>
                  <a:srgbClr val="F2F2F2"/>
                </a:solidFill>
              </a:rPr>
              <a:t>Increase </a:t>
            </a:r>
            <a:r>
              <a:rPr lang="en-US" dirty="0">
                <a:solidFill>
                  <a:srgbClr val="F2F2F2"/>
                </a:solidFill>
              </a:rPr>
              <a:t>supporter lists – how big are your current lists? By what percentage would you like to increase them</a:t>
            </a:r>
            <a:r>
              <a:rPr lang="en-US" dirty="0" smtClean="0">
                <a:solidFill>
                  <a:srgbClr val="F2F2F2"/>
                </a:solidFill>
              </a:rPr>
              <a:t>?</a:t>
            </a:r>
          </a:p>
          <a:p>
            <a:pPr marL="742950" lvl="1" indent="-285750">
              <a:buFont typeface="Arial"/>
              <a:buChar char="•"/>
            </a:pPr>
            <a:r>
              <a:rPr lang="en-US" dirty="0" smtClean="0">
                <a:solidFill>
                  <a:srgbClr val="F2F2F2"/>
                </a:solidFill>
              </a:rPr>
              <a:t>Attendance </a:t>
            </a:r>
            <a:r>
              <a:rPr lang="en-US" dirty="0">
                <a:solidFill>
                  <a:srgbClr val="F2F2F2"/>
                </a:solidFill>
              </a:rPr>
              <a:t>– is there a capacity issue? How many more prospects will you target</a:t>
            </a:r>
            <a:r>
              <a:rPr lang="en-US" dirty="0" smtClean="0">
                <a:solidFill>
                  <a:srgbClr val="F2F2F2"/>
                </a:solidFill>
              </a:rPr>
              <a:t>?</a:t>
            </a:r>
          </a:p>
          <a:p>
            <a:pPr marL="742950" lvl="1" indent="-285750">
              <a:buFont typeface="Arial"/>
              <a:buChar char="•"/>
            </a:pPr>
            <a:r>
              <a:rPr lang="en-US" dirty="0" smtClean="0">
                <a:solidFill>
                  <a:srgbClr val="F2F2F2"/>
                </a:solidFill>
              </a:rPr>
              <a:t>Attract </a:t>
            </a:r>
            <a:r>
              <a:rPr lang="en-US" dirty="0">
                <a:solidFill>
                  <a:srgbClr val="F2F2F2"/>
                </a:solidFill>
              </a:rPr>
              <a:t>new donors and sponsors – what is your pre-event and post-event strategy?</a:t>
            </a:r>
          </a:p>
          <a:p>
            <a:pPr lvl="0"/>
            <a:endParaRPr lang="en-US" dirty="0" smtClean="0">
              <a:solidFill>
                <a:srgbClr val="F2F2F2"/>
              </a:solidFill>
            </a:endParaRPr>
          </a:p>
          <a:p>
            <a:pPr lvl="0"/>
            <a:r>
              <a:rPr lang="en-US" dirty="0" smtClean="0">
                <a:solidFill>
                  <a:srgbClr val="F2F2F2"/>
                </a:solidFill>
              </a:rPr>
              <a:t>Determine </a:t>
            </a:r>
            <a:r>
              <a:rPr lang="en-US" dirty="0">
                <a:solidFill>
                  <a:srgbClr val="F2F2F2"/>
                </a:solidFill>
              </a:rPr>
              <a:t>how you’re going to keep your strategy </a:t>
            </a:r>
            <a:r>
              <a:rPr lang="en-US" dirty="0" smtClean="0">
                <a:solidFill>
                  <a:srgbClr val="F2F2F2"/>
                </a:solidFill>
              </a:rPr>
              <a:t>going</a:t>
            </a:r>
          </a:p>
          <a:p>
            <a:pPr lvl="0"/>
            <a:endParaRPr lang="en-US" dirty="0">
              <a:solidFill>
                <a:srgbClr val="F2F2F2"/>
              </a:solidFill>
            </a:endParaRPr>
          </a:p>
          <a:p>
            <a:pPr lvl="0"/>
            <a:r>
              <a:rPr lang="en-US" dirty="0">
                <a:solidFill>
                  <a:srgbClr val="F2F2F2"/>
                </a:solidFill>
              </a:rPr>
              <a:t>Decide who is going to do each action to accomplish your strategy</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SMART,</a:t>
            </a:r>
          </a:p>
          <a:p>
            <a:r>
              <a:rPr lang="en-US" sz="4400" b="1" dirty="0" smtClean="0">
                <a:solidFill>
                  <a:srgbClr val="7BCF27"/>
                </a:solidFill>
              </a:rPr>
              <a:t>Defined Goals </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fontScale="92500" lnSpcReduction="10000"/>
          </a:bodyPr>
          <a:lstStyle/>
          <a:p>
            <a:pPr lvl="0"/>
            <a:r>
              <a:rPr lang="en-US" sz="4000" b="1" dirty="0" smtClean="0">
                <a:solidFill>
                  <a:schemeClr val="accent4">
                    <a:lumMod val="75000"/>
                  </a:schemeClr>
                </a:solidFill>
              </a:rPr>
              <a:t>S</a:t>
            </a:r>
            <a:endParaRPr lang="en-US" sz="4000" b="1" dirty="0">
              <a:solidFill>
                <a:schemeClr val="accent4">
                  <a:lumMod val="75000"/>
                </a:schemeClr>
              </a:solidFill>
            </a:endParaRPr>
          </a:p>
          <a:p>
            <a:pPr lvl="0"/>
            <a:r>
              <a:rPr lang="en-US" sz="2000" b="1" dirty="0" smtClean="0">
                <a:solidFill>
                  <a:schemeClr val="accent4">
                    <a:lumMod val="75000"/>
                  </a:schemeClr>
                </a:solidFill>
              </a:rPr>
              <a:t>Specific</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M</a:t>
            </a:r>
          </a:p>
          <a:p>
            <a:pPr lvl="0"/>
            <a:r>
              <a:rPr lang="en-US" sz="2000" b="1" dirty="0" smtClean="0">
                <a:solidFill>
                  <a:schemeClr val="accent4">
                    <a:lumMod val="75000"/>
                  </a:schemeClr>
                </a:solidFill>
              </a:rPr>
              <a:t>Measurable</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A</a:t>
            </a:r>
          </a:p>
          <a:p>
            <a:pPr lvl="0"/>
            <a:r>
              <a:rPr lang="en-US" sz="2000" b="1" dirty="0" smtClean="0">
                <a:solidFill>
                  <a:schemeClr val="accent4">
                    <a:lumMod val="75000"/>
                  </a:schemeClr>
                </a:solidFill>
              </a:rPr>
              <a:t>Agreed To</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R</a:t>
            </a:r>
          </a:p>
          <a:p>
            <a:pPr lvl="0"/>
            <a:r>
              <a:rPr lang="en-US" sz="2000" b="1" dirty="0" smtClean="0">
                <a:solidFill>
                  <a:schemeClr val="accent4">
                    <a:lumMod val="75000"/>
                  </a:schemeClr>
                </a:solidFill>
              </a:rPr>
              <a:t>Relevant/Realistic</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T</a:t>
            </a:r>
          </a:p>
          <a:p>
            <a:pPr lvl="0"/>
            <a:r>
              <a:rPr lang="en-US" sz="2000" b="1" dirty="0" smtClean="0">
                <a:solidFill>
                  <a:schemeClr val="accent4">
                    <a:lumMod val="75000"/>
                  </a:schemeClr>
                </a:solidFill>
              </a:rPr>
              <a:t>Time-Bound</a:t>
            </a:r>
            <a:endParaRPr lang="en-US" sz="2400" b="1" dirty="0">
              <a:solidFill>
                <a:schemeClr val="accent4">
                  <a:lumMod val="75000"/>
                </a:schemeClr>
              </a:solidFill>
            </a:endParaRPr>
          </a:p>
        </p:txBody>
      </p:sp>
    </p:spTree>
    <p:extLst>
      <p:ext uri="{BB962C8B-B14F-4D97-AF65-F5344CB8AC3E}">
        <p14:creationId xmlns:p14="http://schemas.microsoft.com/office/powerpoint/2010/main" val="321631632"/>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People want to help, but it </a:t>
            </a:r>
            <a:r>
              <a:rPr lang="en-US" sz="2400" b="1" spc="70" dirty="0">
                <a:solidFill>
                  <a:prstClr val="white"/>
                </a:solidFill>
              </a:rPr>
              <a:t>scares helpers </a:t>
            </a:r>
            <a:r>
              <a:rPr lang="en-US" sz="2400" spc="70" dirty="0">
                <a:solidFill>
                  <a:prstClr val="white"/>
                </a:solidFill>
              </a:rPr>
              <a:t>when you don’t have defined roles and specific time needs. Don’t just ask for help, </a:t>
            </a:r>
            <a:r>
              <a:rPr lang="en-US" sz="2400" b="1" spc="70" dirty="0">
                <a:solidFill>
                  <a:prstClr val="white"/>
                </a:solidFill>
              </a:rPr>
              <a:t>strategically invite others </a:t>
            </a:r>
            <a:r>
              <a:rPr lang="en-US" sz="2400" spc="70" dirty="0">
                <a:solidFill>
                  <a:prstClr val="white"/>
                </a:solidFill>
              </a:rPr>
              <a:t>to help you. </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467600" cy="1754327"/>
          </a:xfrm>
          <a:prstGeom prst="rect">
            <a:avLst/>
          </a:prstGeom>
          <a:noFill/>
        </p:spPr>
        <p:txBody>
          <a:bodyPr wrap="square" rtlCol="0">
            <a:spAutoFit/>
          </a:bodyPr>
          <a:lstStyle/>
          <a:p>
            <a:r>
              <a:rPr lang="en-US" sz="3600" b="1" dirty="0" smtClean="0">
                <a:solidFill>
                  <a:schemeClr val="bg1"/>
                </a:solidFill>
              </a:rPr>
              <a:t>Breakout #3: </a:t>
            </a:r>
            <a:r>
              <a:rPr lang="en-US" sz="3600" b="1" dirty="0" smtClean="0">
                <a:solidFill>
                  <a:srgbClr val="FCD5B5"/>
                </a:solidFill>
              </a:rPr>
              <a:t>Individual PTA/Council</a:t>
            </a:r>
          </a:p>
          <a:p>
            <a:r>
              <a:rPr lang="en-US" sz="3600" b="1" dirty="0" smtClean="0">
                <a:solidFill>
                  <a:schemeClr val="bg1"/>
                </a:solidFill>
              </a:rPr>
              <a:t>Make your goal </a:t>
            </a:r>
            <a:r>
              <a:rPr lang="en-US" sz="3600" b="1" u="sng" dirty="0" smtClean="0">
                <a:solidFill>
                  <a:schemeClr val="bg1"/>
                </a:solidFill>
              </a:rPr>
              <a:t>S</a:t>
            </a:r>
            <a:r>
              <a:rPr lang="en-US" sz="3600" b="1" dirty="0" smtClean="0">
                <a:solidFill>
                  <a:schemeClr val="bg1"/>
                </a:solidFill>
              </a:rPr>
              <a:t>pecific, </a:t>
            </a:r>
            <a:r>
              <a:rPr lang="en-US" sz="3600" b="1" u="sng" dirty="0" smtClean="0">
                <a:solidFill>
                  <a:schemeClr val="bg1"/>
                </a:solidFill>
              </a:rPr>
              <a:t>M</a:t>
            </a:r>
            <a:r>
              <a:rPr lang="en-US" sz="3600" b="1" dirty="0" smtClean="0">
                <a:solidFill>
                  <a:schemeClr val="bg1"/>
                </a:solidFill>
              </a:rPr>
              <a:t>easurable, </a:t>
            </a:r>
            <a:r>
              <a:rPr lang="en-US" sz="3600" b="1" u="sng" dirty="0" smtClean="0">
                <a:solidFill>
                  <a:schemeClr val="bg1"/>
                </a:solidFill>
              </a:rPr>
              <a:t>A</a:t>
            </a:r>
            <a:r>
              <a:rPr lang="en-US" sz="3600" b="1" dirty="0" smtClean="0">
                <a:solidFill>
                  <a:schemeClr val="bg1"/>
                </a:solidFill>
              </a:rPr>
              <a:t>greed to, </a:t>
            </a:r>
            <a:r>
              <a:rPr lang="en-US" sz="3600" b="1" u="sng" dirty="0" smtClean="0">
                <a:solidFill>
                  <a:schemeClr val="bg1"/>
                </a:solidFill>
              </a:rPr>
              <a:t>R</a:t>
            </a:r>
            <a:r>
              <a:rPr lang="en-US" sz="3600" b="1" dirty="0" smtClean="0">
                <a:solidFill>
                  <a:schemeClr val="bg1"/>
                </a:solidFill>
              </a:rPr>
              <a:t>ealistic, and </a:t>
            </a:r>
            <a:r>
              <a:rPr lang="en-US" sz="3600" b="1" u="sng" dirty="0" smtClean="0">
                <a:solidFill>
                  <a:schemeClr val="bg1"/>
                </a:solidFill>
              </a:rPr>
              <a:t>T</a:t>
            </a:r>
            <a:r>
              <a:rPr lang="en-US" sz="3600" b="1" dirty="0" smtClean="0">
                <a:solidFill>
                  <a:schemeClr val="bg1"/>
                </a:solidFill>
              </a:rPr>
              <a:t>imed</a:t>
            </a:r>
            <a:endParaRPr lang="en-US" sz="3600" b="1" dirty="0">
              <a:solidFill>
                <a:schemeClr val="bg1"/>
              </a:solidFill>
            </a:endParaRPr>
          </a:p>
        </p:txBody>
      </p:sp>
    </p:spTree>
    <p:extLst>
      <p:ext uri="{BB962C8B-B14F-4D97-AF65-F5344CB8AC3E}">
        <p14:creationId xmlns:p14="http://schemas.microsoft.com/office/powerpoint/2010/main" val="314395629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Set </a:t>
            </a:r>
            <a:r>
              <a:rPr lang="en-US" sz="4000" b="0" cap="none" dirty="0" smtClean="0">
                <a:solidFill>
                  <a:prstClr val="black">
                    <a:lumMod val="50000"/>
                    <a:lumOff val="50000"/>
                  </a:prstClr>
                </a:solidFill>
                <a:ea typeface="+mn-ea"/>
                <a:cs typeface="+mn-cs"/>
              </a:rPr>
              <a:t>Your Budget</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To Raise Money, You Have To Strategically Spend Money</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4</a:t>
            </a:r>
          </a:p>
        </p:txBody>
      </p:sp>
    </p:spTree>
    <p:extLst>
      <p:ext uri="{BB962C8B-B14F-4D97-AF65-F5344CB8AC3E}">
        <p14:creationId xmlns:p14="http://schemas.microsoft.com/office/powerpoint/2010/main" val="225838447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How much will you spend to reach your goals</a:t>
            </a:r>
            <a:r>
              <a:rPr lang="en-US" sz="2000" dirty="0" smtClean="0">
                <a:solidFill>
                  <a:srgbClr val="F2F2F2"/>
                </a:solidFill>
              </a:rPr>
              <a:t>?</a:t>
            </a:r>
          </a:p>
          <a:p>
            <a:pPr lvl="0"/>
            <a:endParaRPr lang="en-US" sz="2000" dirty="0">
              <a:solidFill>
                <a:srgbClr val="F2F2F2"/>
              </a:solidFill>
            </a:endParaRPr>
          </a:p>
          <a:p>
            <a:pPr lvl="0"/>
            <a:r>
              <a:rPr lang="en-US" sz="2000" dirty="0">
                <a:solidFill>
                  <a:srgbClr val="F2F2F2"/>
                </a:solidFill>
              </a:rPr>
              <a:t>Is this a reasonable amount given your priorities</a:t>
            </a:r>
            <a:r>
              <a:rPr lang="en-US" sz="2000" dirty="0" smtClean="0">
                <a:solidFill>
                  <a:srgbClr val="F2F2F2"/>
                </a:solidFill>
              </a:rPr>
              <a:t>?</a:t>
            </a:r>
          </a:p>
          <a:p>
            <a:pPr lvl="0"/>
            <a:endParaRPr lang="en-US" sz="2000" dirty="0">
              <a:solidFill>
                <a:srgbClr val="F2F2F2"/>
              </a:solidFill>
            </a:endParaRPr>
          </a:p>
          <a:p>
            <a:pPr lvl="0"/>
            <a:r>
              <a:rPr lang="en-US" sz="2000" dirty="0">
                <a:solidFill>
                  <a:srgbClr val="F2F2F2"/>
                </a:solidFill>
              </a:rPr>
              <a:t>Be sure to include a contingency for unexpected charges or overruns.</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Set A Budget </a:t>
            </a:r>
          </a:p>
          <a:p>
            <a:r>
              <a:rPr lang="en-US" sz="4400" b="1" dirty="0" smtClean="0">
                <a:solidFill>
                  <a:srgbClr val="7BCF27"/>
                </a:solidFill>
              </a:rPr>
              <a:t>For Your Fundraising</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Develop a list of what you need to purchase to complete your fundraising goals.</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Remember In-Kind Donations can help limit the spending and are valuable contributions.</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Be realistic with your spending.  Determine if it’s an overall total or a per-person spending total.</a:t>
            </a:r>
            <a:endParaRPr lang="en-US" sz="2400" b="1" dirty="0">
              <a:solidFill>
                <a:schemeClr val="accent4">
                  <a:lumMod val="75000"/>
                </a:schemeClr>
              </a:solidFill>
            </a:endParaRPr>
          </a:p>
        </p:txBody>
      </p:sp>
    </p:spTree>
    <p:extLst>
      <p:ext uri="{BB962C8B-B14F-4D97-AF65-F5344CB8AC3E}">
        <p14:creationId xmlns:p14="http://schemas.microsoft.com/office/powerpoint/2010/main" val="3191915036"/>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PTA fundraising is a </a:t>
            </a:r>
            <a:r>
              <a:rPr lang="en-US" sz="2400" b="1" spc="70" dirty="0">
                <a:solidFill>
                  <a:prstClr val="white"/>
                </a:solidFill>
              </a:rPr>
              <a:t>powerful investment </a:t>
            </a:r>
            <a:r>
              <a:rPr lang="en-US" sz="2400" spc="70" dirty="0">
                <a:solidFill>
                  <a:prstClr val="white"/>
                </a:solidFill>
              </a:rPr>
              <a:t>for you kids and your school.  Be </a:t>
            </a:r>
            <a:r>
              <a:rPr lang="en-US" sz="2400" b="1" spc="70" dirty="0">
                <a:solidFill>
                  <a:prstClr val="white"/>
                </a:solidFill>
              </a:rPr>
              <a:t>fiscally responsible with your spending </a:t>
            </a:r>
            <a:r>
              <a:rPr lang="en-US" sz="2400" spc="70" dirty="0">
                <a:solidFill>
                  <a:prstClr val="white"/>
                </a:solidFill>
              </a:rPr>
              <a:t>to achieve your fundraising goals.</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239000" cy="1200329"/>
          </a:xfrm>
          <a:prstGeom prst="rect">
            <a:avLst/>
          </a:prstGeom>
          <a:noFill/>
        </p:spPr>
        <p:txBody>
          <a:bodyPr wrap="square" rtlCol="0">
            <a:spAutoFit/>
          </a:bodyPr>
          <a:lstStyle/>
          <a:p>
            <a:r>
              <a:rPr lang="en-US" sz="3600" b="1" dirty="0" smtClean="0">
                <a:solidFill>
                  <a:schemeClr val="bg1"/>
                </a:solidFill>
              </a:rPr>
              <a:t>Breakout #4:</a:t>
            </a:r>
          </a:p>
          <a:p>
            <a:r>
              <a:rPr lang="en-US" b="1" dirty="0" smtClean="0">
                <a:solidFill>
                  <a:srgbClr val="FCD5B5"/>
                </a:solidFill>
              </a:rPr>
              <a:t>Individual: </a:t>
            </a:r>
            <a:r>
              <a:rPr lang="en-US" b="1" dirty="0" smtClean="0">
                <a:solidFill>
                  <a:srgbClr val="FFFFFF"/>
                </a:solidFill>
              </a:rPr>
              <a:t>How much money can we invest in PTA Fundraising this year?</a:t>
            </a:r>
          </a:p>
          <a:p>
            <a:r>
              <a:rPr lang="en-US" b="1" dirty="0" smtClean="0">
                <a:solidFill>
                  <a:srgbClr val="FCD5B5"/>
                </a:solidFill>
              </a:rPr>
              <a:t>Group: </a:t>
            </a:r>
            <a:r>
              <a:rPr lang="en-US" b="1" dirty="0" smtClean="0">
                <a:solidFill>
                  <a:srgbClr val="FFFFFF"/>
                </a:solidFill>
              </a:rPr>
              <a:t>What are fundraising strategies that have worked for you?</a:t>
            </a:r>
            <a:endParaRPr lang="en-US" b="1" dirty="0">
              <a:solidFill>
                <a:srgbClr val="FFFFFF"/>
              </a:solidFill>
            </a:endParaRPr>
          </a:p>
        </p:txBody>
      </p:sp>
    </p:spTree>
    <p:extLst>
      <p:ext uri="{BB962C8B-B14F-4D97-AF65-F5344CB8AC3E}">
        <p14:creationId xmlns:p14="http://schemas.microsoft.com/office/powerpoint/2010/main" val="308087800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5</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Get Your </a:t>
            </a:r>
            <a:r>
              <a:rPr lang="en-US" sz="4000" b="0" cap="none" dirty="0" smtClean="0">
                <a:solidFill>
                  <a:prstClr val="black">
                    <a:lumMod val="50000"/>
                    <a:lumOff val="50000"/>
                  </a:prstClr>
                </a:solidFill>
                <a:ea typeface="+mn-ea"/>
                <a:cs typeface="+mn-cs"/>
              </a:rPr>
              <a:t>Members &amp; Parents Involved</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Empowering Others Enhances Excitement &amp; Champions Success</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181766503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Empower your team and set them up for success – specific, small responsibilities with </a:t>
            </a:r>
            <a:r>
              <a:rPr lang="en-US" sz="2000" dirty="0" smtClean="0">
                <a:solidFill>
                  <a:srgbClr val="F2F2F2"/>
                </a:solidFill>
              </a:rPr>
              <a:t>timelines</a:t>
            </a:r>
          </a:p>
          <a:p>
            <a:pPr lvl="0"/>
            <a:endParaRPr lang="en-US" sz="2000" dirty="0">
              <a:solidFill>
                <a:srgbClr val="F2F2F2"/>
              </a:solidFill>
            </a:endParaRPr>
          </a:p>
          <a:p>
            <a:pPr lvl="0"/>
            <a:r>
              <a:rPr lang="en-US" sz="2000" dirty="0">
                <a:solidFill>
                  <a:srgbClr val="F2F2F2"/>
                </a:solidFill>
              </a:rPr>
              <a:t>Ask for help from parents, administrators, corporate </a:t>
            </a:r>
            <a:r>
              <a:rPr lang="en-US" sz="2000" dirty="0" smtClean="0">
                <a:solidFill>
                  <a:srgbClr val="F2F2F2"/>
                </a:solidFill>
              </a:rPr>
              <a:t>sponsors</a:t>
            </a:r>
          </a:p>
          <a:p>
            <a:pPr lvl="0"/>
            <a:endParaRPr lang="en-US" sz="2000" dirty="0">
              <a:solidFill>
                <a:srgbClr val="F2F2F2"/>
              </a:solidFill>
            </a:endParaRPr>
          </a:p>
          <a:p>
            <a:pPr lvl="0"/>
            <a:r>
              <a:rPr lang="en-US" sz="2000" dirty="0">
                <a:solidFill>
                  <a:srgbClr val="F2F2F2"/>
                </a:solidFill>
              </a:rPr>
              <a:t>Develop standards for managing helpers/volunteers – ensure everyone is </a:t>
            </a:r>
            <a:r>
              <a:rPr lang="en-US" sz="2000" dirty="0" smtClean="0">
                <a:solidFill>
                  <a:srgbClr val="F2F2F2"/>
                </a:solidFill>
              </a:rPr>
              <a:t>supported</a:t>
            </a:r>
          </a:p>
          <a:p>
            <a:pPr lvl="0"/>
            <a:endParaRPr lang="en-US" sz="2000" dirty="0">
              <a:solidFill>
                <a:srgbClr val="F2F2F2"/>
              </a:solidFill>
            </a:endParaRPr>
          </a:p>
          <a:p>
            <a:pPr lvl="0"/>
            <a:r>
              <a:rPr lang="en-US" sz="2000" dirty="0">
                <a:solidFill>
                  <a:srgbClr val="F2F2F2"/>
                </a:solidFill>
              </a:rPr>
              <a:t>Create excitement by sharing information and success to key communicators, volunteers</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Get Your Members &amp; Parents Involved </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Determine where this step falls in your timeline: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Start too early and volunteers are discouraged with the lack of information and direction.</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Start too late and volunteers don’t feel engaged or valued.</a:t>
            </a:r>
          </a:p>
          <a:p>
            <a:pPr lvl="0"/>
            <a:endParaRPr lang="en-US" sz="2000" b="1" dirty="0">
              <a:solidFill>
                <a:schemeClr val="accent4">
                  <a:lumMod val="75000"/>
                </a:schemeClr>
              </a:solidFill>
            </a:endParaRPr>
          </a:p>
          <a:p>
            <a:pPr lvl="0"/>
            <a:r>
              <a:rPr lang="en-US" sz="2000" b="1" dirty="0" smtClean="0">
                <a:solidFill>
                  <a:schemeClr val="accent6">
                    <a:lumMod val="75000"/>
                  </a:schemeClr>
                </a:solidFill>
              </a:rPr>
              <a:t>The </a:t>
            </a:r>
            <a:r>
              <a:rPr lang="en-US" sz="2000" b="1" u="sng" dirty="0" smtClean="0">
                <a:solidFill>
                  <a:schemeClr val="accent6">
                    <a:lumMod val="75000"/>
                  </a:schemeClr>
                </a:solidFill>
              </a:rPr>
              <a:t>right time</a:t>
            </a:r>
            <a:r>
              <a:rPr lang="en-US" sz="2000" b="1" dirty="0" smtClean="0">
                <a:solidFill>
                  <a:schemeClr val="accent6">
                    <a:lumMod val="75000"/>
                  </a:schemeClr>
                </a:solidFill>
              </a:rPr>
              <a:t> is when you can fully explain the project and/or just before you feel ready to begin.</a:t>
            </a:r>
            <a:endParaRPr lang="en-US" sz="2400" b="1" dirty="0">
              <a:solidFill>
                <a:schemeClr val="accent6">
                  <a:lumMod val="75000"/>
                </a:schemeClr>
              </a:solidFill>
            </a:endParaRPr>
          </a:p>
        </p:txBody>
      </p:sp>
    </p:spTree>
    <p:extLst>
      <p:ext uri="{BB962C8B-B14F-4D97-AF65-F5344CB8AC3E}">
        <p14:creationId xmlns:p14="http://schemas.microsoft.com/office/powerpoint/2010/main" val="261893377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b="1" spc="70" dirty="0">
                <a:solidFill>
                  <a:prstClr val="white"/>
                </a:solidFill>
              </a:rPr>
              <a:t>Constant communication </a:t>
            </a:r>
            <a:r>
              <a:rPr lang="en-US" sz="2400" spc="70" dirty="0">
                <a:solidFill>
                  <a:prstClr val="white"/>
                </a:solidFill>
              </a:rPr>
              <a:t>is one of the most valuable and effective methods to managing volunteers.  Be </a:t>
            </a:r>
            <a:r>
              <a:rPr lang="en-US" sz="2400" b="1" spc="70" dirty="0">
                <a:solidFill>
                  <a:prstClr val="white"/>
                </a:solidFill>
              </a:rPr>
              <a:t>clear and consistent </a:t>
            </a:r>
            <a:r>
              <a:rPr lang="en-US" sz="2400" spc="70" dirty="0">
                <a:solidFill>
                  <a:prstClr val="white"/>
                </a:solidFill>
              </a:rPr>
              <a:t>in your expectations and your support.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239000" cy="1384995"/>
          </a:xfrm>
          <a:prstGeom prst="rect">
            <a:avLst/>
          </a:prstGeom>
          <a:noFill/>
        </p:spPr>
        <p:txBody>
          <a:bodyPr wrap="square" rtlCol="0">
            <a:spAutoFit/>
          </a:bodyPr>
          <a:lstStyle/>
          <a:p>
            <a:r>
              <a:rPr lang="en-US" sz="3600" b="1" dirty="0" smtClean="0">
                <a:solidFill>
                  <a:schemeClr val="bg1"/>
                </a:solidFill>
              </a:rPr>
              <a:t>Breakout #5: </a:t>
            </a:r>
          </a:p>
          <a:p>
            <a:r>
              <a:rPr lang="en-US" sz="2400" b="1" dirty="0" smtClean="0">
                <a:solidFill>
                  <a:srgbClr val="FCD5B5"/>
                </a:solidFill>
              </a:rPr>
              <a:t>Individual: </a:t>
            </a:r>
            <a:r>
              <a:rPr lang="en-US" sz="2400" b="1" dirty="0" smtClean="0">
                <a:solidFill>
                  <a:schemeClr val="bg1">
                    <a:lumMod val="95000"/>
                  </a:schemeClr>
                </a:solidFill>
              </a:rPr>
              <a:t>Who are three people I can get involved? </a:t>
            </a:r>
          </a:p>
          <a:p>
            <a:r>
              <a:rPr lang="en-US" sz="2400" b="1" dirty="0" smtClean="0">
                <a:solidFill>
                  <a:srgbClr val="FCD5B5"/>
                </a:solidFill>
              </a:rPr>
              <a:t>Group: </a:t>
            </a:r>
            <a:r>
              <a:rPr lang="en-US" sz="2400" b="1" dirty="0" smtClean="0">
                <a:solidFill>
                  <a:srgbClr val="F2F2F2"/>
                </a:solidFill>
              </a:rPr>
              <a:t>What are ways I can ask those I don’t know?</a:t>
            </a:r>
            <a:endParaRPr lang="en-US" sz="2400" b="1" dirty="0">
              <a:solidFill>
                <a:srgbClr val="F2F2F2"/>
              </a:solidFill>
            </a:endParaRPr>
          </a:p>
        </p:txBody>
      </p:sp>
    </p:spTree>
    <p:extLst>
      <p:ext uri="{BB962C8B-B14F-4D97-AF65-F5344CB8AC3E}">
        <p14:creationId xmlns:p14="http://schemas.microsoft.com/office/powerpoint/2010/main" val="109066251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6</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Promote! </a:t>
            </a:r>
            <a:r>
              <a:rPr lang="en-US" sz="4000" b="0" cap="none" dirty="0" smtClean="0">
                <a:solidFill>
                  <a:prstClr val="black">
                    <a:lumMod val="50000"/>
                    <a:lumOff val="50000"/>
                  </a:prstClr>
                </a:solidFill>
                <a:ea typeface="+mn-ea"/>
                <a:cs typeface="+mn-cs"/>
              </a:rPr>
              <a:t>Your Fundraising</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We are bombarded with messages; make sure yours stand out!</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238430911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marL="342900" lvl="0" indent="-342900">
              <a:buFont typeface="Arial"/>
              <a:buChar char="•"/>
            </a:pPr>
            <a:r>
              <a:rPr lang="en-US" sz="2000" dirty="0">
                <a:solidFill>
                  <a:schemeClr val="bg1"/>
                </a:solidFill>
              </a:rPr>
              <a:t>Outreach to local media</a:t>
            </a:r>
          </a:p>
          <a:p>
            <a:pPr marL="342900" lvl="0" indent="-342900">
              <a:buFont typeface="Arial"/>
              <a:buChar char="•"/>
            </a:pPr>
            <a:r>
              <a:rPr lang="en-US" sz="2000" dirty="0">
                <a:solidFill>
                  <a:schemeClr val="bg1"/>
                </a:solidFill>
              </a:rPr>
              <a:t>Calls to influential supporters</a:t>
            </a:r>
          </a:p>
          <a:p>
            <a:pPr marL="342900" lvl="0" indent="-342900">
              <a:buFont typeface="Arial"/>
              <a:buChar char="•"/>
            </a:pPr>
            <a:r>
              <a:rPr lang="en-US" sz="2000" dirty="0">
                <a:solidFill>
                  <a:schemeClr val="bg1"/>
                </a:solidFill>
              </a:rPr>
              <a:t>Flyers/Posters in key places</a:t>
            </a:r>
          </a:p>
          <a:p>
            <a:pPr marL="342900" lvl="0" indent="-342900">
              <a:buFont typeface="Arial"/>
              <a:buChar char="•"/>
            </a:pPr>
            <a:r>
              <a:rPr lang="en-US" sz="2000" dirty="0">
                <a:solidFill>
                  <a:schemeClr val="bg1"/>
                </a:solidFill>
              </a:rPr>
              <a:t>Post on your website – use a widget or a giving button</a:t>
            </a:r>
          </a:p>
          <a:p>
            <a:pPr marL="342900" lvl="0" indent="-342900">
              <a:buFont typeface="Arial"/>
              <a:buChar char="•"/>
            </a:pPr>
            <a:r>
              <a:rPr lang="en-US" sz="2000" dirty="0">
                <a:solidFill>
                  <a:schemeClr val="bg1"/>
                </a:solidFill>
              </a:rPr>
              <a:t>Send emails to contacts, members and friends</a:t>
            </a:r>
          </a:p>
          <a:p>
            <a:pPr marL="342900" lvl="0" indent="-342900">
              <a:buFont typeface="Arial"/>
              <a:buChar char="•"/>
            </a:pPr>
            <a:r>
              <a:rPr lang="en-US" sz="2000" dirty="0">
                <a:solidFill>
                  <a:schemeClr val="bg1"/>
                </a:solidFill>
              </a:rPr>
              <a:t>Post on sponsors websites</a:t>
            </a:r>
          </a:p>
          <a:p>
            <a:pPr marL="342900" lvl="0" indent="-342900">
              <a:buFont typeface="Arial"/>
              <a:buChar char="•"/>
            </a:pPr>
            <a:r>
              <a:rPr lang="en-US" sz="2000" dirty="0">
                <a:solidFill>
                  <a:schemeClr val="bg1"/>
                </a:solidFill>
              </a:rPr>
              <a:t>Include in e-newsletters</a:t>
            </a:r>
          </a:p>
          <a:p>
            <a:pPr marL="342900" lvl="0" indent="-342900">
              <a:buFont typeface="Arial"/>
              <a:buChar char="•"/>
            </a:pPr>
            <a:r>
              <a:rPr lang="en-US" sz="2000" dirty="0">
                <a:solidFill>
                  <a:schemeClr val="bg1"/>
                </a:solidFill>
              </a:rPr>
              <a:t>Post on Social Media Sites</a:t>
            </a:r>
          </a:p>
          <a:p>
            <a:pPr marL="342900" lvl="0" indent="-342900">
              <a:buFont typeface="Arial"/>
              <a:buChar char="•"/>
            </a:pPr>
            <a:r>
              <a:rPr lang="en-US" sz="2000" dirty="0">
                <a:solidFill>
                  <a:schemeClr val="bg1"/>
                </a:solidFill>
              </a:rPr>
              <a:t>Corporate Sponsors can encourage their employees to </a:t>
            </a:r>
            <a:r>
              <a:rPr lang="en-US" sz="2000" dirty="0" smtClean="0">
                <a:solidFill>
                  <a:schemeClr val="bg1"/>
                </a:solidFill>
              </a:rPr>
              <a:t>engage</a:t>
            </a:r>
          </a:p>
          <a:p>
            <a:pPr lvl="0"/>
            <a:endParaRPr lang="en-US" sz="2000" dirty="0">
              <a:solidFill>
                <a:schemeClr val="bg1"/>
              </a:solidFill>
            </a:endParaRPr>
          </a:p>
          <a:p>
            <a:r>
              <a:rPr lang="en-US" sz="2000" dirty="0">
                <a:solidFill>
                  <a:schemeClr val="bg1"/>
                </a:solidFill>
              </a:rPr>
              <a:t> </a:t>
            </a: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Promote! </a:t>
            </a:r>
          </a:p>
          <a:p>
            <a:r>
              <a:rPr lang="en-US" sz="4400" b="1" dirty="0" smtClean="0">
                <a:solidFill>
                  <a:srgbClr val="7BCF27"/>
                </a:solidFill>
              </a:rPr>
              <a:t>Your Message</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4000" b="1" dirty="0" smtClean="0">
                <a:solidFill>
                  <a:schemeClr val="accent5">
                    <a:lumMod val="75000"/>
                  </a:schemeClr>
                </a:solidFill>
              </a:rPr>
              <a:t>Your BEST Fundraising Strategy</a:t>
            </a:r>
          </a:p>
          <a:p>
            <a:pPr lvl="0"/>
            <a:endParaRPr lang="en-US" sz="2000" b="1" dirty="0">
              <a:solidFill>
                <a:schemeClr val="accent5">
                  <a:lumMod val="75000"/>
                </a:schemeClr>
              </a:solidFill>
            </a:endParaRPr>
          </a:p>
          <a:p>
            <a:pPr lvl="0"/>
            <a:r>
              <a:rPr lang="en-US" sz="2000" b="1" dirty="0" smtClean="0">
                <a:solidFill>
                  <a:schemeClr val="accent5">
                    <a:lumMod val="75000"/>
                  </a:schemeClr>
                </a:solidFill>
              </a:rPr>
              <a:t>Empower your </a:t>
            </a:r>
            <a:r>
              <a:rPr lang="en-US" sz="2000" b="1" dirty="0">
                <a:solidFill>
                  <a:schemeClr val="accent5">
                    <a:lumMod val="75000"/>
                  </a:schemeClr>
                </a:solidFill>
              </a:rPr>
              <a:t>biggest fans – as your most loyal supporters </a:t>
            </a:r>
            <a:r>
              <a:rPr lang="en-US" sz="2000" b="1" dirty="0" smtClean="0">
                <a:solidFill>
                  <a:schemeClr val="accent5">
                    <a:lumMod val="75000"/>
                  </a:schemeClr>
                </a:solidFill>
              </a:rPr>
              <a:t>– to spread </a:t>
            </a:r>
            <a:r>
              <a:rPr lang="en-US" sz="2000" b="1" dirty="0">
                <a:solidFill>
                  <a:schemeClr val="accent5">
                    <a:lumMod val="75000"/>
                  </a:schemeClr>
                </a:solidFill>
              </a:rPr>
              <a:t>the word to their networks on your behalf</a:t>
            </a:r>
          </a:p>
        </p:txBody>
      </p:sp>
    </p:spTree>
    <p:extLst>
      <p:ext uri="{BB962C8B-B14F-4D97-AF65-F5344CB8AC3E}">
        <p14:creationId xmlns:p14="http://schemas.microsoft.com/office/powerpoint/2010/main" val="3293156993"/>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219200"/>
            <a:ext cx="4953000" cy="5638801"/>
          </a:xfrm>
          <a:prstGeom prst="rect">
            <a:avLst/>
          </a:prstGeom>
          <a:noFill/>
        </p:spPr>
        <p:txBody>
          <a:bodyPr wrap="square" rtlCol="0">
            <a:normAutofit/>
          </a:bodyPr>
          <a:lstStyle/>
          <a:p>
            <a:pPr lvl="0"/>
            <a:r>
              <a:rPr lang="en-US" sz="2000" dirty="0">
                <a:solidFill>
                  <a:schemeClr val="bg1"/>
                </a:solidFill>
              </a:rPr>
              <a:t>Writing Letters, Sending </a:t>
            </a:r>
            <a:r>
              <a:rPr lang="en-US" sz="2000" dirty="0" smtClean="0">
                <a:solidFill>
                  <a:schemeClr val="bg1"/>
                </a:solidFill>
              </a:rPr>
              <a:t>emails</a:t>
            </a:r>
          </a:p>
          <a:p>
            <a:pPr lvl="0"/>
            <a:endParaRPr lang="en-US" sz="2000" dirty="0">
              <a:solidFill>
                <a:schemeClr val="bg1"/>
              </a:solidFill>
            </a:endParaRPr>
          </a:p>
          <a:p>
            <a:pPr lvl="0"/>
            <a:r>
              <a:rPr lang="en-US" sz="2000" dirty="0">
                <a:solidFill>
                  <a:schemeClr val="bg1"/>
                </a:solidFill>
              </a:rPr>
              <a:t>Sponsorships, Business </a:t>
            </a:r>
            <a:r>
              <a:rPr lang="en-US" sz="2000" dirty="0" smtClean="0">
                <a:solidFill>
                  <a:schemeClr val="bg1"/>
                </a:solidFill>
              </a:rPr>
              <a:t>Memberships</a:t>
            </a:r>
          </a:p>
          <a:p>
            <a:pPr lvl="0"/>
            <a:endParaRPr lang="en-US" sz="2000" dirty="0">
              <a:solidFill>
                <a:schemeClr val="bg1"/>
              </a:solidFill>
            </a:endParaRPr>
          </a:p>
          <a:p>
            <a:pPr lvl="0"/>
            <a:r>
              <a:rPr lang="en-US" sz="2000" dirty="0" err="1" smtClean="0">
                <a:solidFill>
                  <a:schemeClr val="bg1"/>
                </a:solidFill>
              </a:rPr>
              <a:t>Crowdfunding</a:t>
            </a:r>
            <a:endParaRPr lang="en-US" sz="2000" dirty="0" smtClean="0">
              <a:solidFill>
                <a:schemeClr val="bg1"/>
              </a:solidFill>
            </a:endParaRPr>
          </a:p>
          <a:p>
            <a:pPr lvl="0"/>
            <a:endParaRPr lang="en-US" sz="2000" dirty="0">
              <a:solidFill>
                <a:schemeClr val="bg1"/>
              </a:solidFill>
            </a:endParaRPr>
          </a:p>
          <a:p>
            <a:pPr lvl="0"/>
            <a:r>
              <a:rPr lang="en-US" sz="2000" dirty="0">
                <a:solidFill>
                  <a:schemeClr val="bg1"/>
                </a:solidFill>
              </a:rPr>
              <a:t>Fundraising </a:t>
            </a:r>
            <a:r>
              <a:rPr lang="en-US" sz="2000" dirty="0" smtClean="0">
                <a:solidFill>
                  <a:schemeClr val="bg1"/>
                </a:solidFill>
              </a:rPr>
              <a:t>Sales</a:t>
            </a:r>
          </a:p>
          <a:p>
            <a:pPr lvl="0"/>
            <a:endParaRPr lang="en-US" sz="2000" dirty="0">
              <a:solidFill>
                <a:schemeClr val="bg1"/>
              </a:solidFill>
            </a:endParaRPr>
          </a:p>
          <a:p>
            <a:pPr lvl="0"/>
            <a:r>
              <a:rPr lang="en-US" sz="2000" dirty="0">
                <a:solidFill>
                  <a:schemeClr val="bg1"/>
                </a:solidFill>
              </a:rPr>
              <a:t>Fundraising </a:t>
            </a:r>
            <a:r>
              <a:rPr lang="en-US" sz="2000" dirty="0" smtClean="0">
                <a:solidFill>
                  <a:schemeClr val="bg1"/>
                </a:solidFill>
              </a:rPr>
              <a:t>Events</a:t>
            </a:r>
          </a:p>
          <a:p>
            <a:pPr lvl="0"/>
            <a:endParaRPr lang="en-US" sz="2000" dirty="0">
              <a:solidFill>
                <a:schemeClr val="bg1"/>
              </a:solidFill>
            </a:endParaRPr>
          </a:p>
          <a:p>
            <a:pPr lvl="0"/>
            <a:r>
              <a:rPr lang="en-US" sz="2000" dirty="0">
                <a:solidFill>
                  <a:schemeClr val="bg1"/>
                </a:solidFill>
              </a:rPr>
              <a:t>Personal Solicitation, In-Kind Donations </a:t>
            </a:r>
          </a:p>
          <a:p>
            <a:pPr>
              <a:spcBef>
                <a:spcPts val="100"/>
              </a:spcBef>
            </a:pPr>
            <a:endParaRPr lang="en-US" sz="2000" dirty="0" smtClean="0">
              <a:solidFill>
                <a:schemeClr val="bg1"/>
              </a:solidFill>
            </a:endParaRPr>
          </a:p>
          <a:p>
            <a:endParaRPr lang="en-US" sz="2400" dirty="0">
              <a:solidFill>
                <a:schemeClr val="bg1"/>
              </a:solidFill>
            </a:endParaRPr>
          </a:p>
        </p:txBody>
      </p:sp>
      <p:sp>
        <p:nvSpPr>
          <p:cNvPr id="5" name="TextBox 4"/>
          <p:cNvSpPr txBox="1"/>
          <p:nvPr/>
        </p:nvSpPr>
        <p:spPr>
          <a:xfrm>
            <a:off x="381000" y="228601"/>
            <a:ext cx="5029200" cy="838199"/>
          </a:xfrm>
          <a:prstGeom prst="rect">
            <a:avLst/>
          </a:prstGeom>
          <a:noFill/>
        </p:spPr>
        <p:txBody>
          <a:bodyPr wrap="square" rtlCol="0" anchor="b">
            <a:normAutofit/>
          </a:bodyPr>
          <a:lstStyle/>
          <a:p>
            <a:r>
              <a:rPr lang="en-US" sz="4400" b="1" dirty="0" smtClean="0">
                <a:solidFill>
                  <a:srgbClr val="7BCF27"/>
                </a:solidFill>
              </a:rPr>
              <a:t>Fundraising Options</a:t>
            </a:r>
            <a:endParaRPr lang="en-US" sz="4400" b="1" dirty="0">
              <a:solidFill>
                <a:srgbClr val="7BCF27"/>
              </a:solidFill>
            </a:endParaRPr>
          </a:p>
        </p:txBody>
      </p:sp>
      <p:sp>
        <p:nvSpPr>
          <p:cNvPr id="28" name="TextBox 27"/>
          <p:cNvSpPr txBox="1"/>
          <p:nvPr/>
        </p:nvSpPr>
        <p:spPr>
          <a:xfrm>
            <a:off x="5943600" y="304801"/>
            <a:ext cx="2971800" cy="5181600"/>
          </a:xfrm>
          <a:prstGeom prst="rect">
            <a:avLst/>
          </a:prstGeom>
          <a:noFill/>
        </p:spPr>
        <p:txBody>
          <a:bodyPr wrap="square" rtlCol="0">
            <a:normAutofit/>
          </a:bodyPr>
          <a:lstStyle/>
          <a:p>
            <a:pPr lvl="0"/>
            <a:r>
              <a:rPr lang="en-US" sz="2000" b="1" dirty="0" smtClean="0">
                <a:solidFill>
                  <a:schemeClr val="accent4">
                    <a:lumMod val="75000"/>
                  </a:schemeClr>
                </a:solidFill>
              </a:rPr>
              <a:t>Improve Your Fundraising Strategy</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4%</a:t>
            </a:r>
          </a:p>
          <a:p>
            <a:pPr lvl="0"/>
            <a:r>
              <a:rPr lang="en-US" sz="2000" b="1" dirty="0">
                <a:solidFill>
                  <a:schemeClr val="accent4">
                    <a:lumMod val="75000"/>
                  </a:schemeClr>
                </a:solidFill>
              </a:rPr>
              <a:t>S</a:t>
            </a:r>
            <a:r>
              <a:rPr lang="en-US" sz="2000" b="1" dirty="0" smtClean="0">
                <a:solidFill>
                  <a:schemeClr val="accent4">
                    <a:lumMod val="75000"/>
                  </a:schemeClr>
                </a:solidFill>
              </a:rPr>
              <a:t>ending letters, emails</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44% </a:t>
            </a:r>
          </a:p>
          <a:p>
            <a:pPr lvl="0"/>
            <a:r>
              <a:rPr lang="en-US" sz="2000" b="1" dirty="0">
                <a:solidFill>
                  <a:schemeClr val="accent4">
                    <a:lumMod val="75000"/>
                  </a:schemeClr>
                </a:solidFill>
              </a:rPr>
              <a:t>P</a:t>
            </a:r>
            <a:r>
              <a:rPr lang="en-US" sz="2000" b="1" dirty="0" smtClean="0">
                <a:solidFill>
                  <a:schemeClr val="accent4">
                    <a:lumMod val="75000"/>
                  </a:schemeClr>
                </a:solidFill>
              </a:rPr>
              <a:t>ersonal Solicitation</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84% </a:t>
            </a:r>
          </a:p>
          <a:p>
            <a:pPr lvl="0"/>
            <a:r>
              <a:rPr lang="en-US" sz="2000" b="1" dirty="0" smtClean="0">
                <a:solidFill>
                  <a:schemeClr val="accent4">
                    <a:lumMod val="75000"/>
                  </a:schemeClr>
                </a:solidFill>
              </a:rPr>
              <a:t>Empowering your network of committed volunteers.</a:t>
            </a:r>
            <a:endParaRPr lang="en-US" sz="2400" b="1" dirty="0">
              <a:solidFill>
                <a:schemeClr val="accent4">
                  <a:lumMod val="75000"/>
                </a:schemeClr>
              </a:solidFill>
            </a:endParaRPr>
          </a:p>
        </p:txBody>
      </p:sp>
    </p:spTree>
    <p:extLst>
      <p:ext uri="{BB962C8B-B14F-4D97-AF65-F5344CB8AC3E}">
        <p14:creationId xmlns:p14="http://schemas.microsoft.com/office/powerpoint/2010/main" val="29359921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The most </a:t>
            </a:r>
            <a:r>
              <a:rPr lang="en-US" sz="2400" b="1" spc="70" dirty="0">
                <a:solidFill>
                  <a:prstClr val="white"/>
                </a:solidFill>
              </a:rPr>
              <a:t>powerful fundraising </a:t>
            </a:r>
            <a:r>
              <a:rPr lang="en-US" sz="2400" spc="70" dirty="0">
                <a:solidFill>
                  <a:prstClr val="white"/>
                </a:solidFill>
              </a:rPr>
              <a:t>resource</a:t>
            </a:r>
            <a:r>
              <a:rPr lang="en-US" sz="2400" dirty="0">
                <a:solidFill>
                  <a:prstClr val="white"/>
                </a:solidFill>
              </a:rPr>
              <a:t> you have is committed, engaged volunteers.  They will </a:t>
            </a:r>
            <a:r>
              <a:rPr lang="en-US" sz="2400" b="1" spc="70" dirty="0">
                <a:solidFill>
                  <a:prstClr val="white"/>
                </a:solidFill>
              </a:rPr>
              <a:t>share your story </a:t>
            </a:r>
            <a:r>
              <a:rPr lang="en-US" sz="2400" dirty="0">
                <a:solidFill>
                  <a:prstClr val="white"/>
                </a:solidFill>
              </a:rPr>
              <a:t>and encourage excitement for your project</a:t>
            </a:r>
            <a:r>
              <a:rPr lang="en-US" sz="2400" dirty="0" smtClean="0">
                <a:solidFill>
                  <a:prstClr val="white"/>
                </a:solidFill>
              </a:rPr>
              <a: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239000" cy="1938992"/>
          </a:xfrm>
          <a:prstGeom prst="rect">
            <a:avLst/>
          </a:prstGeom>
          <a:noFill/>
        </p:spPr>
        <p:txBody>
          <a:bodyPr wrap="square" rtlCol="0">
            <a:spAutoFit/>
          </a:bodyPr>
          <a:lstStyle/>
          <a:p>
            <a:r>
              <a:rPr lang="en-US" sz="3600" b="1" dirty="0" smtClean="0">
                <a:solidFill>
                  <a:schemeClr val="bg1"/>
                </a:solidFill>
              </a:rPr>
              <a:t>Breakout #6: </a:t>
            </a:r>
            <a:r>
              <a:rPr lang="en-US" sz="3600" b="1" dirty="0" smtClean="0">
                <a:solidFill>
                  <a:schemeClr val="accent6">
                    <a:lumMod val="60000"/>
                    <a:lumOff val="40000"/>
                  </a:schemeClr>
                </a:solidFill>
              </a:rPr>
              <a:t>Group</a:t>
            </a:r>
          </a:p>
          <a:p>
            <a:r>
              <a:rPr lang="en-US" sz="2800" b="1" dirty="0" smtClean="0">
                <a:solidFill>
                  <a:srgbClr val="F2F2F2"/>
                </a:solidFill>
              </a:rPr>
              <a:t>What are strategies </a:t>
            </a:r>
            <a:r>
              <a:rPr lang="en-US" sz="2800" b="1" dirty="0">
                <a:solidFill>
                  <a:srgbClr val="F2F2F2"/>
                </a:solidFill>
              </a:rPr>
              <a:t>that have worked best for </a:t>
            </a:r>
            <a:r>
              <a:rPr lang="en-US" sz="2800" b="1" dirty="0" smtClean="0">
                <a:solidFill>
                  <a:srgbClr val="F2F2F2"/>
                </a:solidFill>
              </a:rPr>
              <a:t>your PTA? </a:t>
            </a:r>
            <a:r>
              <a:rPr lang="en-US" sz="2800" dirty="0" smtClean="0">
                <a:solidFill>
                  <a:srgbClr val="F2F2F2"/>
                </a:solidFill>
              </a:rPr>
              <a:t>(Examples could include communication, planning or implementation)</a:t>
            </a:r>
            <a:endParaRPr lang="en-US" sz="2800" b="1" dirty="0">
              <a:solidFill>
                <a:srgbClr val="F2F2F2"/>
              </a:solidFill>
            </a:endParaRPr>
          </a:p>
        </p:txBody>
      </p:sp>
    </p:spTree>
    <p:extLst>
      <p:ext uri="{BB962C8B-B14F-4D97-AF65-F5344CB8AC3E}">
        <p14:creationId xmlns:p14="http://schemas.microsoft.com/office/powerpoint/2010/main" val="892513032"/>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Assessment </a:t>
            </a:r>
            <a:r>
              <a:rPr lang="en-US" sz="4000" b="0" cap="none" dirty="0" smtClean="0">
                <a:solidFill>
                  <a:prstClr val="black">
                    <a:lumMod val="50000"/>
                    <a:lumOff val="50000"/>
                  </a:prstClr>
                </a:solidFill>
                <a:ea typeface="+mn-ea"/>
                <a:cs typeface="+mn-cs"/>
              </a:rPr>
              <a:t>&amp; Evaluation</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Analyze, Engage </a:t>
            </a:r>
            <a:r>
              <a:rPr lang="en-US" sz="1700" b="1" dirty="0" smtClean="0">
                <a:solidFill>
                  <a:prstClr val="black">
                    <a:lumMod val="75000"/>
                    <a:lumOff val="25000"/>
                  </a:prstClr>
                </a:solidFill>
              </a:rPr>
              <a:t>&amp; </a:t>
            </a:r>
            <a:r>
              <a:rPr lang="en-US" sz="1700" b="1" dirty="0" smtClean="0">
                <a:solidFill>
                  <a:prstClr val="black">
                    <a:lumMod val="75000"/>
                    <a:lumOff val="25000"/>
                  </a:prstClr>
                </a:solidFill>
              </a:rPr>
              <a:t>Build Relationships</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7</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70199475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fontScale="92500" lnSpcReduction="20000"/>
          </a:bodyPr>
          <a:lstStyle/>
          <a:p>
            <a:pPr lvl="0"/>
            <a:r>
              <a:rPr lang="en-US" sz="2000" dirty="0">
                <a:solidFill>
                  <a:schemeClr val="bg1"/>
                </a:solidFill>
              </a:rPr>
              <a:t>Study Data using reporting tools and analysis forms – SWOT analysis, including financial and attendance information is recommended</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Get feedback from staff, sponsors and participants to assess what worked – and what didn’t.  Record and share this information within your organization</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Re-engage participants – from sponsors to volunteers and attendees to donors</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Make selected “Thank You” phone calls </a:t>
            </a:r>
            <a:r>
              <a:rPr lang="en-US" sz="2000" dirty="0" smtClean="0">
                <a:solidFill>
                  <a:schemeClr val="bg1"/>
                </a:solidFill>
              </a:rPr>
              <a:t>or write notes and include a </a:t>
            </a:r>
            <a:r>
              <a:rPr lang="en-US" sz="2000" dirty="0">
                <a:solidFill>
                  <a:schemeClr val="bg1"/>
                </a:solidFill>
              </a:rPr>
              <a:t>follow-up invitation to get involved</a:t>
            </a:r>
            <a:r>
              <a:rPr lang="en-US" sz="2000" dirty="0" smtClean="0">
                <a:solidFill>
                  <a:schemeClr val="bg1"/>
                </a:solidFill>
              </a:rPr>
              <a:t>. Reach </a:t>
            </a:r>
            <a:r>
              <a:rPr lang="en-US" sz="2000" dirty="0">
                <a:solidFill>
                  <a:schemeClr val="bg1"/>
                </a:solidFill>
              </a:rPr>
              <a:t>out to new participants and share organizational information and future invitations</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Report back to everyone on the impact of the event and your key issue and goal.</a:t>
            </a:r>
          </a:p>
          <a:p>
            <a:pPr>
              <a:spcBef>
                <a:spcPts val="100"/>
              </a:spcBef>
            </a:pPr>
            <a:endParaRPr lang="en-US" sz="2000" dirty="0" smtClean="0">
              <a:solidFill>
                <a:schemeClr val="bg1"/>
              </a:solidFill>
            </a:endParaRPr>
          </a:p>
          <a:p>
            <a:endParaRPr lang="en-US" sz="2400" dirty="0">
              <a:solidFill>
                <a:schemeClr val="bg1"/>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Assessment &amp; Evaluation</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Don’t overlook Assessment &amp; Evaluation, this can be a powerful tool to build on success and overcome obstacles.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Effective data collection can propel your PTA forward. </a:t>
            </a:r>
            <a:r>
              <a:rPr lang="en-US" sz="2000" b="1" u="sng" dirty="0" smtClean="0">
                <a:solidFill>
                  <a:schemeClr val="accent4">
                    <a:lumMod val="75000"/>
                  </a:schemeClr>
                </a:solidFill>
              </a:rPr>
              <a:t>Be sure to include this discussion in Officer Transitions!</a:t>
            </a:r>
            <a:endParaRPr lang="en-US" sz="2000" b="1" u="sng" dirty="0">
              <a:solidFill>
                <a:schemeClr val="accent4">
                  <a:lumMod val="75000"/>
                </a:schemeClr>
              </a:solidFill>
            </a:endParaRPr>
          </a:p>
        </p:txBody>
      </p:sp>
    </p:spTree>
    <p:extLst>
      <p:ext uri="{BB962C8B-B14F-4D97-AF65-F5344CB8AC3E}">
        <p14:creationId xmlns:p14="http://schemas.microsoft.com/office/powerpoint/2010/main" val="32691727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Evaluation improves your fundraising, your projects and your group. It’s a </a:t>
            </a:r>
            <a:r>
              <a:rPr lang="en-US" sz="2400" b="1" spc="70" dirty="0">
                <a:solidFill>
                  <a:prstClr val="white"/>
                </a:solidFill>
              </a:rPr>
              <a:t>mighty resource </a:t>
            </a:r>
            <a:r>
              <a:rPr lang="en-US" sz="2400" spc="70" dirty="0">
                <a:solidFill>
                  <a:prstClr val="white"/>
                </a:solidFill>
              </a:rPr>
              <a:t>that can change the success and dedication of your team</a:t>
            </a:r>
            <a:r>
              <a:rPr lang="en-US" sz="2400" dirty="0" smtClean="0">
                <a:solidFill>
                  <a:prstClr val="white"/>
                </a:solidFill>
              </a:rPr>
              <a: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239000" cy="1938992"/>
          </a:xfrm>
          <a:prstGeom prst="rect">
            <a:avLst/>
          </a:prstGeom>
          <a:noFill/>
        </p:spPr>
        <p:txBody>
          <a:bodyPr wrap="square" rtlCol="0">
            <a:spAutoFit/>
          </a:bodyPr>
          <a:lstStyle/>
          <a:p>
            <a:r>
              <a:rPr lang="en-US" sz="3600" b="1" dirty="0" smtClean="0">
                <a:solidFill>
                  <a:schemeClr val="bg1"/>
                </a:solidFill>
              </a:rPr>
              <a:t>Breakout #7: </a:t>
            </a:r>
            <a:r>
              <a:rPr lang="en-US" sz="3600" b="1" dirty="0" smtClean="0">
                <a:solidFill>
                  <a:schemeClr val="accent6">
                    <a:lumMod val="60000"/>
                    <a:lumOff val="40000"/>
                  </a:schemeClr>
                </a:solidFill>
              </a:rPr>
              <a:t>Individual PTA/Council</a:t>
            </a:r>
          </a:p>
          <a:p>
            <a:r>
              <a:rPr lang="en-US" sz="2800" b="1" dirty="0" smtClean="0">
                <a:solidFill>
                  <a:schemeClr val="bg1"/>
                </a:solidFill>
              </a:rPr>
              <a:t>What are three final strategies that you can commit to doing? </a:t>
            </a:r>
            <a:r>
              <a:rPr lang="en-US" sz="2800" dirty="0" smtClean="0">
                <a:solidFill>
                  <a:schemeClr val="bg1"/>
                </a:solidFill>
              </a:rPr>
              <a:t>(Examples could include Evaluation, thank you notes, documentation)</a:t>
            </a:r>
            <a:endParaRPr lang="en-US" sz="2800" dirty="0">
              <a:solidFill>
                <a:schemeClr val="bg1"/>
              </a:solidFill>
            </a:endParaRPr>
          </a:p>
        </p:txBody>
      </p:sp>
    </p:spTree>
    <p:extLst>
      <p:ext uri="{BB962C8B-B14F-4D97-AF65-F5344CB8AC3E}">
        <p14:creationId xmlns:p14="http://schemas.microsoft.com/office/powerpoint/2010/main" val="980038526"/>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Organize </a:t>
            </a:r>
            <a:r>
              <a:rPr lang="en-US" sz="4000" b="0" cap="none" dirty="0" smtClean="0">
                <a:solidFill>
                  <a:prstClr val="black">
                    <a:lumMod val="50000"/>
                    <a:lumOff val="50000"/>
                  </a:prstClr>
                </a:solidFill>
                <a:ea typeface="+mn-ea"/>
                <a:cs typeface="+mn-cs"/>
              </a:rPr>
              <a:t>Your Strategy</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The Foundation of Your Success</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FFFFF"/>
                </a:solidFill>
              </a:rPr>
              <a:t>Elect a fundraising officer or start a fundraising </a:t>
            </a:r>
            <a:r>
              <a:rPr lang="en-US" sz="2000" dirty="0" smtClean="0">
                <a:solidFill>
                  <a:srgbClr val="FFFFFF"/>
                </a:solidFill>
              </a:rPr>
              <a:t>committee</a:t>
            </a:r>
          </a:p>
          <a:p>
            <a:pPr lvl="0"/>
            <a:endParaRPr lang="en-US" sz="2000" dirty="0">
              <a:solidFill>
                <a:srgbClr val="FFFFFF"/>
              </a:solidFill>
            </a:endParaRPr>
          </a:p>
          <a:p>
            <a:pPr lvl="0"/>
            <a:r>
              <a:rPr lang="en-US" sz="2000" dirty="0">
                <a:solidFill>
                  <a:srgbClr val="FFFFFF"/>
                </a:solidFill>
              </a:rPr>
              <a:t>Define officer/committee responsibilities</a:t>
            </a:r>
          </a:p>
          <a:p>
            <a:pPr lvl="0"/>
            <a:r>
              <a:rPr lang="en-US" sz="2000" dirty="0">
                <a:solidFill>
                  <a:srgbClr val="FFFFFF"/>
                </a:solidFill>
              </a:rPr>
              <a:t>Set clear expectations for officer/committee and provide follow-up, </a:t>
            </a:r>
            <a:r>
              <a:rPr lang="en-US" sz="2000" dirty="0" smtClean="0">
                <a:solidFill>
                  <a:srgbClr val="FFFFFF"/>
                </a:solidFill>
              </a:rPr>
              <a:t>support</a:t>
            </a:r>
          </a:p>
          <a:p>
            <a:pPr lvl="0"/>
            <a:endParaRPr lang="en-US" sz="2000" dirty="0">
              <a:solidFill>
                <a:srgbClr val="FFFFFF"/>
              </a:solidFill>
            </a:endParaRPr>
          </a:p>
          <a:p>
            <a:pPr lvl="0"/>
            <a:r>
              <a:rPr lang="en-US" sz="2000" dirty="0">
                <a:solidFill>
                  <a:srgbClr val="FFFFFF"/>
                </a:solidFill>
              </a:rPr>
              <a:t>Determine how you will encourage PTA participation and member/parent </a:t>
            </a:r>
            <a:r>
              <a:rPr lang="en-US" sz="2000" dirty="0" smtClean="0">
                <a:solidFill>
                  <a:srgbClr val="FFFFFF"/>
                </a:solidFill>
              </a:rPr>
              <a:t>support</a:t>
            </a:r>
          </a:p>
          <a:p>
            <a:pPr lvl="0"/>
            <a:endParaRPr lang="en-US" sz="2000" dirty="0">
              <a:solidFill>
                <a:srgbClr val="FFFFFF"/>
              </a:solidFill>
            </a:endParaRPr>
          </a:p>
          <a:p>
            <a:pPr lvl="0"/>
            <a:r>
              <a:rPr lang="en-US" sz="2000" dirty="0">
                <a:solidFill>
                  <a:srgbClr val="FFFFFF"/>
                </a:solidFill>
              </a:rPr>
              <a:t>Use resources/experts that you already have available</a:t>
            </a:r>
          </a:p>
          <a:p>
            <a:pPr>
              <a:spcBef>
                <a:spcPts val="100"/>
              </a:spcBef>
            </a:pPr>
            <a:endParaRPr lang="en-US" sz="2000" dirty="0" smtClean="0">
              <a:solidFill>
                <a:srgbClr val="FFFFFF"/>
              </a:solidFill>
            </a:endParaRPr>
          </a:p>
          <a:p>
            <a:endParaRPr lang="en-US" sz="2400" dirty="0">
              <a:solidFill>
                <a:srgbClr val="FFFFFF"/>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Organize Your Strategy</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If you don’t have a qualified candidate for a fundraising officer, recruit this person.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Often, </a:t>
            </a:r>
            <a:r>
              <a:rPr lang="en-US" sz="2000" b="1" dirty="0" smtClean="0">
                <a:solidFill>
                  <a:schemeClr val="accent4">
                    <a:lumMod val="75000"/>
                  </a:schemeClr>
                </a:solidFill>
              </a:rPr>
              <a:t>people just want to be asked and know that their skills are noticed and valued.</a:t>
            </a:r>
          </a:p>
          <a:p>
            <a:pPr lvl="0"/>
            <a:endParaRPr lang="en-US" sz="2000" b="1" dirty="0">
              <a:solidFill>
                <a:schemeClr val="accent4">
                  <a:lumMod val="75000"/>
                </a:schemeClr>
              </a:solidFill>
            </a:endParaRPr>
          </a:p>
          <a:p>
            <a:pPr lvl="0"/>
            <a:r>
              <a:rPr lang="en-US" sz="2000" b="1" u="sng" dirty="0" smtClean="0">
                <a:solidFill>
                  <a:schemeClr val="accent4">
                    <a:lumMod val="75000"/>
                  </a:schemeClr>
                </a:solidFill>
              </a:rPr>
              <a:t>What to look for:</a:t>
            </a:r>
          </a:p>
          <a:p>
            <a:pPr marL="342900" lvl="0" indent="-342900">
              <a:buFont typeface="Arial"/>
              <a:buChar char="•"/>
            </a:pPr>
            <a:r>
              <a:rPr lang="en-US" sz="2000" b="1" dirty="0" smtClean="0">
                <a:solidFill>
                  <a:schemeClr val="accent4">
                    <a:lumMod val="75000"/>
                  </a:schemeClr>
                </a:solidFill>
              </a:rPr>
              <a:t>Organized</a:t>
            </a:r>
          </a:p>
          <a:p>
            <a:pPr marL="342900" lvl="0" indent="-342900">
              <a:buFont typeface="Arial"/>
              <a:buChar char="•"/>
            </a:pPr>
            <a:r>
              <a:rPr lang="en-US" sz="2000" b="1" dirty="0" smtClean="0">
                <a:solidFill>
                  <a:schemeClr val="accent4">
                    <a:lumMod val="75000"/>
                  </a:schemeClr>
                </a:solidFill>
              </a:rPr>
              <a:t>Passionate</a:t>
            </a:r>
          </a:p>
          <a:p>
            <a:pPr marL="342900" lvl="0" indent="-342900">
              <a:buFont typeface="Arial"/>
              <a:buChar char="•"/>
            </a:pPr>
            <a:r>
              <a:rPr lang="en-US" sz="2000" b="1" dirty="0" smtClean="0">
                <a:solidFill>
                  <a:schemeClr val="accent4">
                    <a:lumMod val="75000"/>
                  </a:schemeClr>
                </a:solidFill>
              </a:rPr>
              <a:t>Reliable</a:t>
            </a:r>
          </a:p>
          <a:p>
            <a:pPr marL="342900" lvl="0" indent="-342900">
              <a:buFont typeface="Arial"/>
              <a:buChar char="•"/>
            </a:pPr>
            <a:r>
              <a:rPr lang="en-US" sz="2000" b="1" dirty="0" smtClean="0">
                <a:solidFill>
                  <a:schemeClr val="accent4">
                    <a:lumMod val="75000"/>
                  </a:schemeClr>
                </a:solidFill>
              </a:rPr>
              <a:t>Excellent </a:t>
            </a:r>
            <a:r>
              <a:rPr lang="en-US" sz="2000" b="1" dirty="0" smtClean="0">
                <a:solidFill>
                  <a:schemeClr val="accent4">
                    <a:lumMod val="75000"/>
                  </a:schemeClr>
                </a:solidFill>
              </a:rPr>
              <a:t>Communicator</a:t>
            </a:r>
          </a:p>
          <a:p>
            <a:pPr marL="342900" lvl="0" indent="-342900">
              <a:buFont typeface="Arial"/>
              <a:buChar char="•"/>
            </a:pPr>
            <a:r>
              <a:rPr lang="en-US" sz="2000" b="1" dirty="0" smtClean="0">
                <a:solidFill>
                  <a:schemeClr val="accent4">
                    <a:lumMod val="75000"/>
                  </a:schemeClr>
                </a:solidFill>
              </a:rPr>
              <a:t>Responsible</a:t>
            </a:r>
            <a:endParaRPr lang="en-US" sz="2400" b="1" dirty="0">
              <a:solidFill>
                <a:schemeClr val="accent4">
                  <a:lumMod val="75000"/>
                </a:schemeClr>
              </a:solidFill>
            </a:endParaRPr>
          </a:p>
        </p:txBody>
      </p:sp>
    </p:spTree>
    <p:extLst>
      <p:ext uri="{BB962C8B-B14F-4D97-AF65-F5344CB8AC3E}">
        <p14:creationId xmlns:p14="http://schemas.microsoft.com/office/powerpoint/2010/main" val="423738979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6934200" cy="1295400"/>
          </a:xfrm>
        </p:spPr>
        <p:txBody>
          <a:bodyPr>
            <a:noAutofit/>
          </a:bodyPr>
          <a:lstStyle/>
          <a:p>
            <a:pPr lvl="0" algn="ctr">
              <a:spcBef>
                <a:spcPts val="0"/>
              </a:spcBef>
            </a:pPr>
            <a:r>
              <a:rPr lang="en-US" sz="2400" dirty="0" smtClean="0">
                <a:solidFill>
                  <a:prstClr val="white"/>
                </a:solidFill>
              </a:rPr>
              <a:t>Set </a:t>
            </a:r>
            <a:r>
              <a:rPr lang="en-US" sz="2400" b="1" spc="70" dirty="0" smtClean="0">
                <a:solidFill>
                  <a:prstClr val="white"/>
                </a:solidFill>
              </a:rPr>
              <a:t>realistic </a:t>
            </a:r>
            <a:r>
              <a:rPr lang="en-US" sz="2400" b="1" spc="70" dirty="0" smtClean="0">
                <a:solidFill>
                  <a:prstClr val="white"/>
                </a:solidFill>
              </a:rPr>
              <a:t>goals </a:t>
            </a:r>
            <a:r>
              <a:rPr lang="en-US" sz="2400" dirty="0" smtClean="0">
                <a:solidFill>
                  <a:prstClr val="white"/>
                </a:solidFill>
              </a:rPr>
              <a:t>for </a:t>
            </a:r>
            <a:r>
              <a:rPr lang="en-US" sz="2400" dirty="0" smtClean="0">
                <a:solidFill>
                  <a:prstClr val="white"/>
                </a:solidFill>
              </a:rPr>
              <a:t>your fundraising officer and committee. </a:t>
            </a:r>
            <a:r>
              <a:rPr lang="en-US" sz="2400" dirty="0" smtClean="0">
                <a:solidFill>
                  <a:prstClr val="white"/>
                </a:solidFill>
              </a:rPr>
              <a:t>Work </a:t>
            </a:r>
            <a:r>
              <a:rPr lang="en-US" sz="2400" dirty="0" smtClean="0">
                <a:solidFill>
                  <a:prstClr val="white"/>
                </a:solidFill>
              </a:rPr>
              <a:t>with them to </a:t>
            </a:r>
            <a:r>
              <a:rPr lang="en-US" sz="2400" b="1" dirty="0" smtClean="0">
                <a:solidFill>
                  <a:prstClr val="white"/>
                </a:solidFill>
              </a:rPr>
              <a:t>develop achievable action steps </a:t>
            </a:r>
            <a:r>
              <a:rPr lang="en-US" sz="2400" dirty="0" smtClean="0">
                <a:solidFill>
                  <a:prstClr val="white"/>
                </a:solidFill>
              </a:rPr>
              <a:t>to </a:t>
            </a:r>
            <a:r>
              <a:rPr lang="en-US" sz="2400" spc="70" dirty="0" smtClean="0">
                <a:solidFill>
                  <a:prstClr val="white"/>
                </a:solidFill>
              </a:rPr>
              <a:t>accomplish fundraising </a:t>
            </a:r>
            <a:r>
              <a:rPr lang="en-US" sz="2400" dirty="0" smtClean="0">
                <a:solidFill>
                  <a:prstClr val="white"/>
                </a:solidFill>
              </a:rPr>
              <a:t>strategy.</a:t>
            </a:r>
            <a:r>
              <a:rPr lang="en-US" sz="2400" dirty="0">
                <a:solidFill>
                  <a:prstClr val="white"/>
                </a:solidFill>
              </a:rPr>
              <a:t/>
            </a:r>
            <a:br>
              <a:rPr lang="en-US" sz="2400" dirty="0">
                <a:solidFill>
                  <a:prstClr val="white"/>
                </a:solidFill>
              </a:rPr>
            </a:b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76200" y="3048000"/>
            <a:ext cx="7391400" cy="1754327"/>
          </a:xfrm>
          <a:prstGeom prst="rect">
            <a:avLst/>
          </a:prstGeom>
          <a:noFill/>
        </p:spPr>
        <p:txBody>
          <a:bodyPr wrap="square" rtlCol="0">
            <a:spAutoFit/>
          </a:bodyPr>
          <a:lstStyle/>
          <a:p>
            <a:r>
              <a:rPr lang="en-US" sz="3600" b="1" dirty="0" smtClean="0">
                <a:solidFill>
                  <a:schemeClr val="bg1"/>
                </a:solidFill>
              </a:rPr>
              <a:t>Breakout #1: </a:t>
            </a:r>
            <a:r>
              <a:rPr lang="en-US" sz="3600" b="1" dirty="0" smtClean="0">
                <a:solidFill>
                  <a:schemeClr val="accent6">
                    <a:lumMod val="40000"/>
                    <a:lumOff val="60000"/>
                  </a:schemeClr>
                </a:solidFill>
              </a:rPr>
              <a:t>Individual PTA/Council</a:t>
            </a:r>
          </a:p>
          <a:p>
            <a:r>
              <a:rPr lang="en-US" sz="3600" b="1" dirty="0" smtClean="0">
                <a:solidFill>
                  <a:schemeClr val="bg1"/>
                </a:solidFill>
              </a:rPr>
              <a:t>What are three </a:t>
            </a:r>
            <a:r>
              <a:rPr lang="en-US" sz="3600" b="1" u="sng" dirty="0" smtClean="0">
                <a:solidFill>
                  <a:schemeClr val="bg1"/>
                </a:solidFill>
              </a:rPr>
              <a:t>fundraising goals</a:t>
            </a:r>
            <a:r>
              <a:rPr lang="en-US" sz="3600" b="1" dirty="0" smtClean="0">
                <a:solidFill>
                  <a:schemeClr val="bg1"/>
                </a:solidFill>
              </a:rPr>
              <a:t> for my PTA this year? </a:t>
            </a:r>
            <a:endParaRPr lang="en-US" sz="3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Ask </a:t>
            </a:r>
            <a:r>
              <a:rPr lang="en-US" sz="4000" b="0" cap="none" dirty="0" smtClean="0">
                <a:solidFill>
                  <a:prstClr val="black">
                    <a:lumMod val="50000"/>
                    <a:lumOff val="50000"/>
                  </a:prstClr>
                </a:solidFill>
                <a:ea typeface="+mn-ea"/>
                <a:cs typeface="+mn-cs"/>
              </a:rPr>
              <a:t>Key Questions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Asking The Right Questions In Advance Is A Smart, Successful Strategy</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chemeClr val="bg1">
                    <a:lumMod val="95000"/>
                  </a:schemeClr>
                </a:solidFill>
              </a:rPr>
              <a:t>Who is my audience? What type of event will attract this audience</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purpose of this event</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best venue to attract the right crowd</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How can I streamline workload to minimize stress</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key theme and call to action to encourage response?</a:t>
            </a:r>
          </a:p>
          <a:p>
            <a:pPr>
              <a:spcBef>
                <a:spcPts val="100"/>
              </a:spcBef>
            </a:pPr>
            <a:endParaRPr lang="en-US" sz="2000" dirty="0" smtClean="0">
              <a:solidFill>
                <a:schemeClr val="bg1">
                  <a:lumMod val="95000"/>
                </a:schemeClr>
              </a:solidFill>
            </a:endParaRPr>
          </a:p>
          <a:p>
            <a:endParaRPr lang="en-US" sz="2400" dirty="0">
              <a:solidFill>
                <a:schemeClr val="bg1">
                  <a:lumMod val="95000"/>
                </a:schemeClr>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Ask Key</a:t>
            </a:r>
          </a:p>
          <a:p>
            <a:r>
              <a:rPr lang="en-US" sz="4400" b="1" dirty="0" smtClean="0">
                <a:solidFill>
                  <a:srgbClr val="7BCF27"/>
                </a:solidFill>
              </a:rPr>
              <a:t>Questions</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lnSpcReduction="10000"/>
          </a:bodyPr>
          <a:lstStyle/>
          <a:p>
            <a:pPr lvl="0"/>
            <a:r>
              <a:rPr lang="en-US" sz="2800" b="1" dirty="0" smtClean="0">
                <a:solidFill>
                  <a:schemeClr val="accent4">
                    <a:lumMod val="75000"/>
                  </a:schemeClr>
                </a:solidFill>
              </a:rPr>
              <a:t>When </a:t>
            </a:r>
            <a:r>
              <a:rPr lang="en-US" sz="2800" b="1" dirty="0" smtClean="0">
                <a:solidFill>
                  <a:schemeClr val="accent4">
                    <a:lumMod val="75000"/>
                  </a:schemeClr>
                </a:solidFill>
              </a:rPr>
              <a:t>you: </a:t>
            </a:r>
          </a:p>
          <a:p>
            <a:pPr marL="514350" lvl="0" indent="-514350">
              <a:buFont typeface="+mj-lt"/>
              <a:buAutoNum type="arabicPeriod"/>
            </a:pPr>
            <a:r>
              <a:rPr lang="en-US" sz="2800" b="1" dirty="0" smtClean="0">
                <a:solidFill>
                  <a:schemeClr val="accent4">
                    <a:lumMod val="75000"/>
                  </a:schemeClr>
                </a:solidFill>
              </a:rPr>
              <a:t>know </a:t>
            </a:r>
            <a:r>
              <a:rPr lang="en-US" sz="2800" b="1" dirty="0" smtClean="0">
                <a:solidFill>
                  <a:schemeClr val="accent4">
                    <a:lumMod val="75000"/>
                  </a:schemeClr>
                </a:solidFill>
              </a:rPr>
              <a:t>what you expect from your fundraising program </a:t>
            </a:r>
            <a:endParaRPr lang="en-US" sz="2800" b="1" dirty="0">
              <a:solidFill>
                <a:schemeClr val="accent4">
                  <a:lumMod val="75000"/>
                </a:schemeClr>
              </a:solidFill>
            </a:endParaRPr>
          </a:p>
          <a:p>
            <a:pPr marL="514350" lvl="0" indent="-514350">
              <a:buFont typeface="+mj-lt"/>
              <a:buAutoNum type="arabicPeriod"/>
            </a:pPr>
            <a:r>
              <a:rPr lang="en-US" sz="2800" b="1" dirty="0" smtClean="0">
                <a:solidFill>
                  <a:schemeClr val="accent4">
                    <a:lumMod val="75000"/>
                  </a:schemeClr>
                </a:solidFill>
              </a:rPr>
              <a:t>can </a:t>
            </a:r>
            <a:r>
              <a:rPr lang="en-US" sz="2800" b="1" dirty="0" smtClean="0">
                <a:solidFill>
                  <a:schemeClr val="accent4">
                    <a:lumMod val="75000"/>
                  </a:schemeClr>
                </a:solidFill>
              </a:rPr>
              <a:t>clearly define your goals and </a:t>
            </a:r>
            <a:r>
              <a:rPr lang="en-US" sz="2800" b="1" dirty="0" smtClean="0">
                <a:solidFill>
                  <a:schemeClr val="accent4">
                    <a:lumMod val="75000"/>
                  </a:schemeClr>
                </a:solidFill>
              </a:rPr>
              <a:t>actions</a:t>
            </a:r>
          </a:p>
          <a:p>
            <a:pPr lvl="0"/>
            <a:r>
              <a:rPr lang="en-US" sz="2800" b="1" dirty="0" smtClean="0">
                <a:solidFill>
                  <a:schemeClr val="accent4">
                    <a:lumMod val="75000"/>
                  </a:schemeClr>
                </a:solidFill>
              </a:rPr>
              <a:t>You </a:t>
            </a:r>
            <a:r>
              <a:rPr lang="en-US" sz="2800" b="1" dirty="0" smtClean="0">
                <a:solidFill>
                  <a:schemeClr val="accent4">
                    <a:lumMod val="75000"/>
                  </a:schemeClr>
                </a:solidFill>
              </a:rPr>
              <a:t>are more likely to achieve your </a:t>
            </a:r>
            <a:r>
              <a:rPr lang="en-US" sz="2800" b="1" dirty="0" smtClean="0">
                <a:solidFill>
                  <a:schemeClr val="accent4">
                    <a:lumMod val="75000"/>
                  </a:schemeClr>
                </a:solidFill>
              </a:rPr>
              <a:t>desired results.</a:t>
            </a:r>
            <a:endParaRPr lang="en-US" sz="2800" b="1" dirty="0">
              <a:solidFill>
                <a:schemeClr val="accent4">
                  <a:lumMod val="75000"/>
                </a:schemeClr>
              </a:solidFill>
            </a:endParaRPr>
          </a:p>
        </p:txBody>
      </p:sp>
    </p:spTree>
    <p:extLst>
      <p:ext uri="{BB962C8B-B14F-4D97-AF65-F5344CB8AC3E}">
        <p14:creationId xmlns:p14="http://schemas.microsoft.com/office/powerpoint/2010/main" val="214029049"/>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You don’t need to do everything. Delegate important responsibilities to  </a:t>
            </a:r>
            <a:r>
              <a:rPr lang="en-US" sz="2400" b="1" spc="70" dirty="0">
                <a:solidFill>
                  <a:prstClr val="white"/>
                </a:solidFill>
              </a:rPr>
              <a:t>committed volunteers </a:t>
            </a:r>
            <a:r>
              <a:rPr lang="en-US" sz="2400" spc="70" dirty="0">
                <a:solidFill>
                  <a:prstClr val="white"/>
                </a:solidFill>
              </a:rPr>
              <a:t>and empower them to successfully reach the goals.</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
        <p:nvSpPr>
          <p:cNvPr id="4" name="TextBox 3"/>
          <p:cNvSpPr txBox="1"/>
          <p:nvPr/>
        </p:nvSpPr>
        <p:spPr>
          <a:xfrm>
            <a:off x="152400" y="3048000"/>
            <a:ext cx="7239000" cy="1969770"/>
          </a:xfrm>
          <a:prstGeom prst="rect">
            <a:avLst/>
          </a:prstGeom>
          <a:noFill/>
        </p:spPr>
        <p:txBody>
          <a:bodyPr wrap="square" rtlCol="0">
            <a:spAutoFit/>
          </a:bodyPr>
          <a:lstStyle/>
          <a:p>
            <a:r>
              <a:rPr lang="en-US" sz="3600" b="1" dirty="0" smtClean="0">
                <a:solidFill>
                  <a:schemeClr val="bg1"/>
                </a:solidFill>
              </a:rPr>
              <a:t>Breakout #2: </a:t>
            </a:r>
            <a:r>
              <a:rPr lang="en-US" sz="3600" b="1" dirty="0" smtClean="0">
                <a:solidFill>
                  <a:srgbClr val="FCD5B5"/>
                </a:solidFill>
              </a:rPr>
              <a:t>Groups</a:t>
            </a:r>
          </a:p>
          <a:p>
            <a:r>
              <a:rPr lang="en-US" sz="3600" b="1" dirty="0" smtClean="0">
                <a:solidFill>
                  <a:srgbClr val="FFFFFF"/>
                </a:solidFill>
              </a:rPr>
              <a:t>Describe your PTA to group</a:t>
            </a:r>
          </a:p>
          <a:p>
            <a:r>
              <a:rPr lang="en-US" sz="3600" b="1" dirty="0" smtClean="0">
                <a:solidFill>
                  <a:srgbClr val="FFFFFF"/>
                </a:solidFill>
              </a:rPr>
              <a:t>Answer the Key Questions </a:t>
            </a:r>
          </a:p>
          <a:p>
            <a:r>
              <a:rPr lang="en-US" sz="1400" dirty="0" smtClean="0">
                <a:solidFill>
                  <a:srgbClr val="FFFFFF"/>
                </a:solidFill>
              </a:rPr>
              <a:t>(on previous page)</a:t>
            </a:r>
            <a:endParaRPr lang="en-US" sz="1400" dirty="0">
              <a:solidFill>
                <a:srgbClr val="FFFFFF"/>
              </a:solidFill>
            </a:endParaRPr>
          </a:p>
        </p:txBody>
      </p:sp>
    </p:spTree>
    <p:extLst>
      <p:ext uri="{BB962C8B-B14F-4D97-AF65-F5344CB8AC3E}">
        <p14:creationId xmlns:p14="http://schemas.microsoft.com/office/powerpoint/2010/main" val="1775594176"/>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SMART, </a:t>
            </a:r>
            <a:r>
              <a:rPr lang="en-US" sz="4000" b="0" cap="none" dirty="0" smtClean="0">
                <a:solidFill>
                  <a:prstClr val="black">
                    <a:lumMod val="50000"/>
                    <a:lumOff val="50000"/>
                  </a:prstClr>
                </a:solidFill>
                <a:ea typeface="+mn-ea"/>
                <a:cs typeface="+mn-cs"/>
              </a:rPr>
              <a:t>Defined Goals</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These Goals Matter! People Appreciate SMART Goals</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5" ma:contentTypeDescription="Create a new document." ma:contentTypeScope="" ma:versionID="b90a9eaac656c6e1abebedcca402727b">
  <xsd:schema xmlns:xsd="http://www.w3.org/2001/XMLSchema" xmlns:xs="http://www.w3.org/2001/XMLSchema" xmlns:p="http://schemas.microsoft.com/office/2006/metadata/properties" xmlns:ns2="c3a6e9ef-a1f6-4766-94ca-80364285655b" targetNamespace="http://schemas.microsoft.com/office/2006/metadata/properties" ma:root="true" ma:fieldsID="c7a0eb465eb3ae1621259bc5cb8a669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E43923-7DDC-4B54-8D57-6A536F489586}">
  <ds:schemaRefs>
    <ds:schemaRef ds:uri="http://schemas.microsoft.com/office/2006/metadata/properties"/>
    <ds:schemaRef ds:uri="http://schemas.microsoft.com/office/infopath/2007/PartnerControls"/>
    <ds:schemaRef ds:uri="c3a6e9ef-a1f6-4766-94ca-80364285655b"/>
  </ds:schemaRefs>
</ds:datastoreItem>
</file>

<file path=customXml/itemProps2.xml><?xml version="1.0" encoding="utf-8"?>
<ds:datastoreItem xmlns:ds="http://schemas.openxmlformats.org/officeDocument/2006/customXml" ds:itemID="{B6D87E3C-B587-4864-AA7B-C2C81994C5A5}">
  <ds:schemaRefs>
    <ds:schemaRef ds:uri="http://schemas.microsoft.com/sharepoint/v3/contenttype/forms"/>
  </ds:schemaRefs>
</ds:datastoreItem>
</file>

<file path=customXml/itemProps3.xml><?xml version="1.0" encoding="utf-8"?>
<ds:datastoreItem xmlns:ds="http://schemas.openxmlformats.org/officeDocument/2006/customXml" ds:itemID="{B266EC89-A588-43F8-A611-39BBCB950169}"/>
</file>

<file path=docProps/app.xml><?xml version="1.0" encoding="utf-8"?>
<Properties xmlns="http://schemas.openxmlformats.org/officeDocument/2006/extended-properties" xmlns:vt="http://schemas.openxmlformats.org/officeDocument/2006/docPropsVTypes">
  <Template/>
  <TotalTime>0</TotalTime>
  <Words>1383</Words>
  <Application>Microsoft Macintosh PowerPoint</Application>
  <PresentationFormat>On-screen Show (4:3)</PresentationFormat>
  <Paragraphs>227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Introducing PowerPoint 2011</vt:lpstr>
      <vt:lpstr>Smart &amp; successful strategies to benefit any Unit/Council Fabulous Fundraising</vt:lpstr>
      <vt:lpstr>PowerPoint Presentation</vt:lpstr>
      <vt:lpstr>Organize Your Strategy</vt:lpstr>
      <vt:lpstr>PowerPoint Presentation</vt:lpstr>
      <vt:lpstr>Set realistic goals for your fundraising officer and committee. Work with them to develop achievable action steps to accomplish fundraising strategy. </vt:lpstr>
      <vt:lpstr>Ask Key Questions</vt:lpstr>
      <vt:lpstr>PowerPoint Presentation</vt:lpstr>
      <vt:lpstr>You don’t need to do everything. Delegate important responsibilities to  committed volunteers and empower them to successfully reach the goals.</vt:lpstr>
      <vt:lpstr>SMART, Defined Goals</vt:lpstr>
      <vt:lpstr>PowerPoint Presentation</vt:lpstr>
      <vt:lpstr>People want to help, but it scares helpers when you don’t have defined roles and specific time needs. Don’t just ask for help, strategically invite others to help you. </vt:lpstr>
      <vt:lpstr>Set Your Budget</vt:lpstr>
      <vt:lpstr>PowerPoint Presentation</vt:lpstr>
      <vt:lpstr>PTA fundraising is a powerful investment for you kids and your school.  Be fiscally responsible with your spending to achieve your fundraising goals.</vt:lpstr>
      <vt:lpstr>Get Your Members &amp; Parents Involved</vt:lpstr>
      <vt:lpstr>PowerPoint Presentation</vt:lpstr>
      <vt:lpstr>Constant communication is one of the most valuable and effective methods to managing volunteers.  Be clear and consistent in your expectations and your support.</vt:lpstr>
      <vt:lpstr>Promote! Your Fundraising</vt:lpstr>
      <vt:lpstr>PowerPoint Presentation</vt:lpstr>
      <vt:lpstr>The most powerful fundraising resource you have is committed, engaged volunteers.  They will share your story and encourage excitement for your project.</vt:lpstr>
      <vt:lpstr>Assessment &amp; Evaluation</vt:lpstr>
      <vt:lpstr>PowerPoint Presentation</vt:lpstr>
      <vt:lpstr>Evaluation improves your fundraising, your projects and your group. It’s a mighty resource that can change the success and dedication of your team.</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2010-05-03T20:57:59Z</dcterms:created>
  <dcterms:modified xsi:type="dcterms:W3CDTF">2017-03-19T14:05:03Z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