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56" r:id="rId2"/>
    <p:sldId id="257" r:id="rId3"/>
    <p:sldId id="258" r:id="rId4"/>
    <p:sldId id="259" r:id="rId5"/>
    <p:sldId id="27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61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4909F1D-5C3B-4503-99FE-6BAFBBEB5C2C}" type="datetimeFigureOut">
              <a:rPr lang="en-US" smtClean="0"/>
              <a:t>4/22/2017</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157454592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09F1D-5C3B-4503-99FE-6BAFBBEB5C2C}"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302167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4909F1D-5C3B-4503-99FE-6BAFBBEB5C2C}" type="datetimeFigureOut">
              <a:rPr lang="en-US" smtClean="0"/>
              <a:t>4/22/2017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245571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4909F1D-5C3B-4503-99FE-6BAFBBEB5C2C}" type="datetimeFigureOut">
              <a:rPr lang="en-US" smtClean="0"/>
              <a:t>4/22/2017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0F07C65-626B-456E-980E-1CA4FB965D0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523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4909F1D-5C3B-4503-99FE-6BAFBBEB5C2C}" type="datetimeFigureOut">
              <a:rPr lang="en-US" smtClean="0"/>
              <a:t>4/22/2017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146492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4909F1D-5C3B-4503-99FE-6BAFBBEB5C2C}" type="datetimeFigureOut">
              <a:rPr lang="en-US" smtClean="0"/>
              <a:t>4/22/2017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3332873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4909F1D-5C3B-4503-99FE-6BAFBBEB5C2C}" type="datetimeFigureOut">
              <a:rPr lang="en-US" smtClean="0"/>
              <a:t>4/22/2017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4004967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909F1D-5C3B-4503-99FE-6BAFBBEB5C2C}"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74848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4909F1D-5C3B-4503-99FE-6BAFBBEB5C2C}" type="datetimeFigureOut">
              <a:rPr lang="en-US" smtClean="0"/>
              <a:t>4/22/2017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6061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909F1D-5C3B-4503-99FE-6BAFBBEB5C2C}"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383613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4909F1D-5C3B-4503-99FE-6BAFBBEB5C2C}" type="datetimeFigureOut">
              <a:rPr lang="en-US" smtClean="0"/>
              <a:t>4/22/2017</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137947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909F1D-5C3B-4503-99FE-6BAFBBEB5C2C}"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363069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909F1D-5C3B-4503-99FE-6BAFBBEB5C2C}" type="datetimeFigureOut">
              <a:rPr lang="en-US" smtClean="0"/>
              <a:t>4/22/2017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96406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909F1D-5C3B-4503-99FE-6BAFBBEB5C2C}" type="datetimeFigureOut">
              <a:rPr lang="en-US" smtClean="0"/>
              <a:t>4/22/2017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102992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09F1D-5C3B-4503-99FE-6BAFBBEB5C2C}" type="datetimeFigureOut">
              <a:rPr lang="en-US" smtClean="0"/>
              <a:t>4/22/2017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18209633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09F1D-5C3B-4503-99FE-6BAFBBEB5C2C}"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5779809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09F1D-5C3B-4503-99FE-6BAFBBEB5C2C}"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F07C65-626B-456E-980E-1CA4FB965D05}" type="slidenum">
              <a:rPr lang="en-US" smtClean="0"/>
              <a:t>‹#›</a:t>
            </a:fld>
            <a:endParaRPr lang="en-US"/>
          </a:p>
        </p:txBody>
      </p:sp>
    </p:spTree>
    <p:extLst>
      <p:ext uri="{BB962C8B-B14F-4D97-AF65-F5344CB8AC3E}">
        <p14:creationId xmlns:p14="http://schemas.microsoft.com/office/powerpoint/2010/main" val="114626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909F1D-5C3B-4503-99FE-6BAFBBEB5C2C}" type="datetimeFigureOut">
              <a:rPr lang="en-US" smtClean="0"/>
              <a:t>4/22/2017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F07C65-626B-456E-980E-1CA4FB965D05}" type="slidenum">
              <a:rPr lang="en-US" smtClean="0"/>
              <a:t>‹#›</a:t>
            </a:fld>
            <a:endParaRPr lang="en-US"/>
          </a:p>
        </p:txBody>
      </p:sp>
    </p:spTree>
    <p:extLst>
      <p:ext uri="{BB962C8B-B14F-4D97-AF65-F5344CB8AC3E}">
        <p14:creationId xmlns:p14="http://schemas.microsoft.com/office/powerpoint/2010/main" val="307536548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duotone>
              <a:schemeClr val="bg2">
                <a:shade val="28000"/>
                <a:satMod val="94000"/>
                <a:lumMod val="20000"/>
              </a:schemeClr>
              <a:schemeClr val="bg2">
                <a:tint val="94000"/>
                <a:shade val="84000"/>
                <a:satMod val="148000"/>
                <a:lumMod val="114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81902" y="1122363"/>
            <a:ext cx="5686097" cy="1825789"/>
          </a:xfrm>
        </p:spPr>
        <p:txBody>
          <a:bodyPr>
            <a:normAutofit/>
          </a:bodyPr>
          <a:lstStyle/>
          <a:p>
            <a:pPr algn="ctr"/>
            <a:r>
              <a:rPr lang="en-US" sz="6600" b="1" dirty="0" smtClean="0"/>
              <a:t>Awards 2</a:t>
            </a:r>
            <a:endParaRPr lang="en-US" sz="6600" b="1" dirty="0"/>
          </a:p>
        </p:txBody>
      </p:sp>
      <p:sp>
        <p:nvSpPr>
          <p:cNvPr id="3" name="Subtitle 2"/>
          <p:cNvSpPr>
            <a:spLocks noGrp="1"/>
          </p:cNvSpPr>
          <p:nvPr>
            <p:ph type="subTitle" idx="1"/>
          </p:nvPr>
        </p:nvSpPr>
        <p:spPr>
          <a:xfrm>
            <a:off x="4555277" y="2948152"/>
            <a:ext cx="6539346" cy="1655762"/>
          </a:xfrm>
        </p:spPr>
        <p:txBody>
          <a:bodyPr>
            <a:normAutofit lnSpcReduction="10000"/>
          </a:bodyPr>
          <a:lstStyle/>
          <a:p>
            <a:pPr algn="ctr"/>
            <a:r>
              <a:rPr lang="en-US" sz="3200" dirty="0" smtClean="0"/>
              <a:t>Achievement Awards</a:t>
            </a:r>
          </a:p>
          <a:p>
            <a:pPr algn="ctr"/>
            <a:r>
              <a:rPr lang="en-US" sz="3200" dirty="0" smtClean="0"/>
              <a:t>And</a:t>
            </a:r>
          </a:p>
          <a:p>
            <a:pPr algn="ctr"/>
            <a:r>
              <a:rPr lang="en-US" sz="3200" dirty="0" smtClean="0"/>
              <a:t>Unit Awards</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2248" y="1122363"/>
            <a:ext cx="2549655" cy="4667558"/>
          </a:xfrm>
          <a:prstGeom prst="rect">
            <a:avLst/>
          </a:prstGeom>
        </p:spPr>
      </p:pic>
    </p:spTree>
    <p:extLst>
      <p:ext uri="{BB962C8B-B14F-4D97-AF65-F5344CB8AC3E}">
        <p14:creationId xmlns:p14="http://schemas.microsoft.com/office/powerpoint/2010/main" val="2610064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Outstanding Newsletter Award </a:t>
            </a:r>
            <a:endParaRPr lang="en-US" cap="none" dirty="0"/>
          </a:p>
        </p:txBody>
      </p:sp>
      <p:sp>
        <p:nvSpPr>
          <p:cNvPr id="6" name="Content Placeholder 5"/>
          <p:cNvSpPr>
            <a:spLocks noGrp="1"/>
          </p:cNvSpPr>
          <p:nvPr>
            <p:ph idx="1"/>
          </p:nvPr>
        </p:nvSpPr>
        <p:spPr/>
        <p:txBody>
          <a:bodyPr>
            <a:normAutofit fontScale="92500" lnSpcReduction="20000"/>
          </a:bodyPr>
          <a:lstStyle/>
          <a:p>
            <a:pPr marL="0" indent="0">
              <a:buNone/>
            </a:pPr>
            <a:r>
              <a:rPr lang="en-US" dirty="0"/>
              <a:t>NEWSLETTER AWARD CRITERIA:</a:t>
            </a:r>
          </a:p>
          <a:p>
            <a:pPr marL="0" indent="0">
              <a:buNone/>
            </a:pPr>
            <a:endParaRPr lang="en-US" dirty="0"/>
          </a:p>
          <a:p>
            <a:pPr lvl="0"/>
            <a:r>
              <a:rPr lang="en-US" dirty="0"/>
              <a:t>PTA pages may be a part of the school newsletter.  Other Information is secondary.</a:t>
            </a:r>
          </a:p>
          <a:p>
            <a:pPr lvl="0"/>
            <a:r>
              <a:rPr lang="en-US" dirty="0"/>
              <a:t>Judging criteria will be on content (unit, state &amp; National PTA information), attractiveness, design and use of graphics</a:t>
            </a:r>
          </a:p>
          <a:p>
            <a:pPr lvl="0"/>
            <a:r>
              <a:rPr lang="en-US" dirty="0"/>
              <a:t>Includes PTA Officer(s) contact information. </a:t>
            </a:r>
          </a:p>
          <a:p>
            <a:pPr lvl="0"/>
            <a:r>
              <a:rPr lang="en-US" dirty="0"/>
              <a:t>At least three different newsletters from the current year should be submitted with this form.</a:t>
            </a:r>
          </a:p>
          <a:p>
            <a:pPr lvl="0"/>
            <a:r>
              <a:rPr lang="en-US" dirty="0"/>
              <a:t>Entries must be identical to those distributed to readers.</a:t>
            </a:r>
          </a:p>
          <a:p>
            <a:pPr lvl="0"/>
            <a:r>
              <a:rPr lang="en-US" dirty="0"/>
              <a:t>Entering units must be a PTA/PTSA units in good </a:t>
            </a:r>
            <a:r>
              <a:rPr lang="en-US" dirty="0" smtClean="0"/>
              <a:t>standing</a:t>
            </a:r>
          </a:p>
          <a:p>
            <a:pPr lvl="0"/>
            <a:endParaRPr lang="en-US" dirty="0"/>
          </a:p>
          <a:p>
            <a:pPr lvl="0"/>
            <a:r>
              <a:rPr lang="en-US" dirty="0"/>
              <a:t>Your completed application and newsletters should be sent to the MISSOURI STATE PTA OFFICE (POSTMARKED NO LATER THAN September 1, 2017). </a:t>
            </a:r>
            <a:endParaRPr lang="en-US" dirty="0" smtClean="0"/>
          </a:p>
          <a:p>
            <a:pPr lvl="0"/>
            <a:endParaRPr lang="en-US" dirty="0"/>
          </a:p>
          <a:p>
            <a:pPr lvl="0"/>
            <a:endParaRPr lang="en-US" dirty="0"/>
          </a:p>
          <a:p>
            <a:pPr marL="0"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68310"/>
            <a:ext cx="937315" cy="1715907"/>
          </a:xfrm>
          <a:prstGeom prst="rect">
            <a:avLst/>
          </a:prstGeom>
        </p:spPr>
      </p:pic>
    </p:spTree>
    <p:extLst>
      <p:ext uri="{BB962C8B-B14F-4D97-AF65-F5344CB8AC3E}">
        <p14:creationId xmlns:p14="http://schemas.microsoft.com/office/powerpoint/2010/main" val="3373360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Outstanding </a:t>
            </a:r>
            <a:r>
              <a:rPr lang="en-US" cap="none" dirty="0" smtClean="0"/>
              <a:t>Website </a:t>
            </a:r>
            <a:r>
              <a:rPr lang="en-US" cap="none" dirty="0"/>
              <a:t>Award </a:t>
            </a:r>
            <a:endParaRPr lang="en-US" dirty="0"/>
          </a:p>
        </p:txBody>
      </p:sp>
      <p:sp>
        <p:nvSpPr>
          <p:cNvPr id="3" name="Content Placeholder 2"/>
          <p:cNvSpPr>
            <a:spLocks noGrp="1"/>
          </p:cNvSpPr>
          <p:nvPr>
            <p:ph idx="1"/>
          </p:nvPr>
        </p:nvSpPr>
        <p:spPr>
          <a:xfrm>
            <a:off x="685800" y="1814945"/>
            <a:ext cx="10820400" cy="4807527"/>
          </a:xfrm>
        </p:spPr>
        <p:txBody>
          <a:bodyPr>
            <a:normAutofit fontScale="77500" lnSpcReduction="20000"/>
          </a:bodyPr>
          <a:lstStyle/>
          <a:p>
            <a:pPr marL="0" indent="0">
              <a:buNone/>
            </a:pPr>
            <a:r>
              <a:rPr lang="en-US" dirty="0"/>
              <a:t>WEBSITE AWARD CRITERIA:</a:t>
            </a:r>
          </a:p>
          <a:p>
            <a:pPr marL="0" indent="0">
              <a:buNone/>
            </a:pPr>
            <a:endParaRPr lang="en-US" sz="400" dirty="0"/>
          </a:p>
          <a:p>
            <a:pPr lvl="0"/>
            <a:r>
              <a:rPr lang="en-US" dirty="0"/>
              <a:t>A site must include the PTA/PTSA contact information, calendar, mission, purpose and goals.</a:t>
            </a:r>
          </a:p>
          <a:p>
            <a:pPr lvl="0"/>
            <a:r>
              <a:rPr lang="en-US" dirty="0"/>
              <a:t>A site must include links to both Missouri and National PTA websites.</a:t>
            </a:r>
          </a:p>
          <a:p>
            <a:pPr lvl="0"/>
            <a:r>
              <a:rPr lang="en-US" dirty="0"/>
              <a:t>A site must include PTA/PTSA information.</a:t>
            </a:r>
          </a:p>
          <a:p>
            <a:pPr lvl="0"/>
            <a:r>
              <a:rPr lang="en-US" dirty="0"/>
              <a:t>A site must have current, accurate information.</a:t>
            </a:r>
          </a:p>
          <a:p>
            <a:pPr lvl="0"/>
            <a:r>
              <a:rPr lang="en-US" dirty="0"/>
              <a:t>A site must use correct grammar and spelling and text is in an easy to read format.</a:t>
            </a:r>
          </a:p>
          <a:p>
            <a:pPr lvl="0"/>
            <a:r>
              <a:rPr lang="en-US" dirty="0"/>
              <a:t>A site must avoid empty pages.</a:t>
            </a:r>
          </a:p>
          <a:p>
            <a:pPr lvl="0"/>
            <a:r>
              <a:rPr lang="en-US" dirty="0"/>
              <a:t>A site must be user-friendly and appealing.</a:t>
            </a:r>
          </a:p>
          <a:p>
            <a:pPr lvl="0"/>
            <a:r>
              <a:rPr lang="en-US" dirty="0"/>
              <a:t>Entering units must be PTA/PTSA units in good standing, </a:t>
            </a:r>
            <a:endParaRPr lang="en-US" dirty="0"/>
          </a:p>
          <a:p>
            <a:pPr lvl="0"/>
            <a:endParaRPr lang="en-US" dirty="0" smtClean="0"/>
          </a:p>
          <a:p>
            <a:pPr marL="0" lvl="0" indent="0">
              <a:buNone/>
            </a:pPr>
            <a:r>
              <a:rPr lang="en-US" dirty="0" smtClean="0"/>
              <a:t>A </a:t>
            </a:r>
            <a:r>
              <a:rPr lang="en-US" dirty="0"/>
              <a:t>PTA/PTSA website may be part of a school district website, an education-based commercial site offering free web space such as “</a:t>
            </a:r>
            <a:r>
              <a:rPr lang="en-US" dirty="0" err="1"/>
              <a:t>Myschoolonline</a:t>
            </a:r>
            <a:r>
              <a:rPr lang="en-US" dirty="0"/>
              <a:t>,” or a parent website.</a:t>
            </a:r>
          </a:p>
          <a:p>
            <a:pPr marL="0" indent="0">
              <a:buNone/>
            </a:pPr>
            <a:r>
              <a:rPr lang="en-US" dirty="0"/>
              <a:t> </a:t>
            </a:r>
          </a:p>
          <a:p>
            <a:pPr marL="0" indent="0">
              <a:buNone/>
            </a:pPr>
            <a:r>
              <a:rPr lang="en-US" dirty="0" smtClean="0"/>
              <a:t>Your </a:t>
            </a:r>
            <a:r>
              <a:rPr lang="en-US" dirty="0"/>
              <a:t>completed application should be sent to the MISSOURI STATE PTA OFFICE (POSTMARKED NO LATER THAN September 1, 2017).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385" y="99038"/>
            <a:ext cx="937315" cy="1715907"/>
          </a:xfrm>
          <a:prstGeom prst="rect">
            <a:avLst/>
          </a:prstGeom>
        </p:spPr>
      </p:pic>
    </p:spTree>
    <p:extLst>
      <p:ext uri="{BB962C8B-B14F-4D97-AF65-F5344CB8AC3E}">
        <p14:creationId xmlns:p14="http://schemas.microsoft.com/office/powerpoint/2010/main" val="4146003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236" y="764373"/>
            <a:ext cx="8956964" cy="1293028"/>
          </a:xfrm>
        </p:spPr>
        <p:txBody>
          <a:bodyPr/>
          <a:lstStyle/>
          <a:p>
            <a:r>
              <a:rPr lang="en-US" sz="3600" i="1" cap="none" dirty="0" smtClean="0"/>
              <a:t>Advocacy Through Legislation </a:t>
            </a:r>
            <a:r>
              <a:rPr lang="en-US" cap="none" dirty="0" smtClean="0"/>
              <a:t>Award</a:t>
            </a:r>
            <a:endParaRPr lang="en-US" cap="none" dirty="0"/>
          </a:p>
        </p:txBody>
      </p:sp>
      <p:sp>
        <p:nvSpPr>
          <p:cNvPr id="3" name="Content Placeholder 2"/>
          <p:cNvSpPr>
            <a:spLocks noGrp="1"/>
          </p:cNvSpPr>
          <p:nvPr>
            <p:ph idx="1"/>
          </p:nvPr>
        </p:nvSpPr>
        <p:spPr/>
        <p:txBody>
          <a:bodyPr>
            <a:normAutofit fontScale="92500"/>
          </a:bodyPr>
          <a:lstStyle/>
          <a:p>
            <a:r>
              <a:rPr lang="en-US" dirty="0"/>
              <a:t>Hosting legislative events, educating others about PTA resolutions, encouraging members to actively participate in legislative endeavors, and promoting PTA issues all work towards helping your unit or council achieve the points required for the Missouri PTA Advocacy through Legislation Outstanding Unit or Council Award.</a:t>
            </a:r>
          </a:p>
          <a:p>
            <a:pPr marL="0" indent="0">
              <a:buNone/>
            </a:pPr>
            <a:r>
              <a:rPr lang="en-US" dirty="0"/>
              <a:t> </a:t>
            </a:r>
          </a:p>
          <a:p>
            <a:r>
              <a:rPr lang="en-US" dirty="0"/>
              <a:t>To earn the Award, units and councils must show their commitment to advocating for children through legislation by earning </a:t>
            </a:r>
            <a:r>
              <a:rPr lang="en-US" b="1" dirty="0"/>
              <a:t>200 points</a:t>
            </a:r>
            <a:r>
              <a:rPr lang="en-US" dirty="0"/>
              <a:t> or more during the specified time frame, which starts April 1</a:t>
            </a:r>
            <a:r>
              <a:rPr lang="en-US" baseline="30000" dirty="0"/>
              <a:t>st</a:t>
            </a:r>
            <a:r>
              <a:rPr lang="en-US" dirty="0"/>
              <a:t> and continues to March 31</a:t>
            </a:r>
            <a:r>
              <a:rPr lang="en-US" baseline="30000" dirty="0"/>
              <a:t>st </a:t>
            </a:r>
            <a:r>
              <a:rPr lang="en-US" dirty="0"/>
              <a:t>of the following year.  Some items are worth a set number of points while others have a point multiplier value.  For example emailing out a JC/DC alert has a point multiplier value of x10.  The unit or council would multiple by 10 each time they email a different JC/DC alert issued by either Missouri or National PTA.</a:t>
            </a:r>
          </a:p>
          <a:p>
            <a:pPr marL="0" indent="0">
              <a:buNone/>
            </a:pPr>
            <a:endParaRPr lang="en-US" dirty="0"/>
          </a:p>
        </p:txBody>
      </p:sp>
      <p:sp>
        <p:nvSpPr>
          <p:cNvPr id="4" name="TextBox 3"/>
          <p:cNvSpPr txBox="1"/>
          <p:nvPr/>
        </p:nvSpPr>
        <p:spPr>
          <a:xfrm>
            <a:off x="6186055" y="304048"/>
            <a:ext cx="5320145" cy="646331"/>
          </a:xfrm>
          <a:prstGeom prst="rect">
            <a:avLst/>
          </a:prstGeom>
          <a:noFill/>
        </p:spPr>
        <p:txBody>
          <a:bodyPr wrap="square" rtlCol="0">
            <a:spAutoFit/>
          </a:bodyPr>
          <a:lstStyle/>
          <a:p>
            <a:r>
              <a:rPr lang="en-US" sz="3600" b="1" dirty="0" smtClean="0">
                <a:solidFill>
                  <a:schemeClr val="accent4">
                    <a:lumMod val="50000"/>
                  </a:schemeClr>
                </a:solidFill>
              </a:rPr>
              <a:t>Unit or Council Award </a:t>
            </a:r>
            <a:endParaRPr lang="en-US" sz="3600" b="1" dirty="0">
              <a:solidFill>
                <a:schemeClr val="accent4">
                  <a:lumMod val="5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68310"/>
            <a:ext cx="937315" cy="1715907"/>
          </a:xfrm>
          <a:prstGeom prst="rect">
            <a:avLst/>
          </a:prstGeom>
        </p:spPr>
      </p:pic>
    </p:spTree>
    <p:extLst>
      <p:ext uri="{BB962C8B-B14F-4D97-AF65-F5344CB8AC3E}">
        <p14:creationId xmlns:p14="http://schemas.microsoft.com/office/powerpoint/2010/main" val="3452302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dirty="0"/>
              <a:t>Mandatory requirements for this award.</a:t>
            </a:r>
            <a:endParaRPr lang="en-US" dirty="0"/>
          </a:p>
          <a:p>
            <a:pPr lvl="0"/>
            <a:r>
              <a:rPr lang="en-US" dirty="0"/>
              <a:t>Councils must host a Missouri PTA Kids First Town Hall Meeting held between the dates of April 1</a:t>
            </a:r>
            <a:r>
              <a:rPr lang="en-US" baseline="30000" dirty="0"/>
              <a:t>st</a:t>
            </a:r>
            <a:r>
              <a:rPr lang="en-US" dirty="0"/>
              <a:t> 2016 and March 31</a:t>
            </a:r>
            <a:r>
              <a:rPr lang="en-US" baseline="30000" dirty="0"/>
              <a:t>st</a:t>
            </a:r>
            <a:r>
              <a:rPr lang="en-US" dirty="0"/>
              <a:t> 2017. </a:t>
            </a:r>
            <a:r>
              <a:rPr lang="en-US" i="1" dirty="0"/>
              <a:t>**please note this requirement is only mandatory for councils.</a:t>
            </a:r>
            <a:endParaRPr lang="en-US" dirty="0"/>
          </a:p>
          <a:p>
            <a:pPr lvl="0"/>
            <a:r>
              <a:rPr lang="en-US" dirty="0"/>
              <a:t>A Legislative Chairperson for the unit or council must be appointed.  The name and contact information including name, phone and email must be to the MOPTA office by September 1st, 2016.</a:t>
            </a:r>
          </a:p>
          <a:p>
            <a:pPr marL="0" indent="0">
              <a:buNone/>
            </a:pPr>
            <a:r>
              <a:rPr lang="en-US" dirty="0"/>
              <a:t>	</a:t>
            </a:r>
            <a:r>
              <a:rPr lang="en-US" b="1" dirty="0"/>
              <a:t> </a:t>
            </a:r>
            <a:endParaRPr lang="en-US" dirty="0"/>
          </a:p>
          <a:p>
            <a:endParaRPr lang="en-US" dirty="0"/>
          </a:p>
          <a:p>
            <a:pPr marL="0" indent="0">
              <a:buNone/>
            </a:pPr>
            <a:r>
              <a:rPr lang="en-US" dirty="0"/>
              <a:t>The completed application form with supporting documentation (newsletters, programs, minutes, letters, copies of e-mails) must be to the MOPTA office and postmarked on or before April 1, 2017.</a:t>
            </a:r>
          </a:p>
          <a:p>
            <a:pPr marL="0" indent="0">
              <a:buNone/>
            </a:pPr>
            <a:endParaRPr lang="en-US" dirty="0"/>
          </a:p>
        </p:txBody>
      </p:sp>
      <p:sp>
        <p:nvSpPr>
          <p:cNvPr id="4" name="Title 1"/>
          <p:cNvSpPr>
            <a:spLocks noGrp="1"/>
          </p:cNvSpPr>
          <p:nvPr>
            <p:ph type="title"/>
          </p:nvPr>
        </p:nvSpPr>
        <p:spPr>
          <a:xfrm>
            <a:off x="2743200" y="764373"/>
            <a:ext cx="8763000" cy="1293028"/>
          </a:xfrm>
        </p:spPr>
        <p:txBody>
          <a:bodyPr/>
          <a:lstStyle/>
          <a:p>
            <a:r>
              <a:rPr lang="en-US" sz="3600" i="1" cap="none" dirty="0" smtClean="0"/>
              <a:t>Advocacy Through Legislation </a:t>
            </a:r>
            <a:r>
              <a:rPr lang="en-US" cap="none" dirty="0" smtClean="0"/>
              <a:t>Award</a:t>
            </a:r>
            <a:endParaRPr lang="en-US" cap="non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68310"/>
            <a:ext cx="937315" cy="1715907"/>
          </a:xfrm>
          <a:prstGeom prst="rect">
            <a:avLst/>
          </a:prstGeom>
        </p:spPr>
      </p:pic>
    </p:spTree>
    <p:extLst>
      <p:ext uri="{BB962C8B-B14F-4D97-AF65-F5344CB8AC3E}">
        <p14:creationId xmlns:p14="http://schemas.microsoft.com/office/powerpoint/2010/main" val="2873910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11236" y="315830"/>
            <a:ext cx="8693727" cy="1293028"/>
          </a:xfrm>
        </p:spPr>
        <p:txBody>
          <a:bodyPr/>
          <a:lstStyle/>
          <a:p>
            <a:r>
              <a:rPr lang="en-US" sz="3600" i="1" cap="none" dirty="0" smtClean="0"/>
              <a:t>Advocacy Through Legislation </a:t>
            </a:r>
            <a:r>
              <a:rPr lang="en-US" cap="none" dirty="0" smtClean="0"/>
              <a:t>Award</a:t>
            </a:r>
            <a:endParaRPr lang="en-US" cap="non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037" y="1246910"/>
            <a:ext cx="9162345" cy="55141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18" y="388956"/>
            <a:ext cx="937315" cy="1715907"/>
          </a:xfrm>
          <a:prstGeom prst="rect">
            <a:avLst/>
          </a:prstGeom>
        </p:spPr>
      </p:pic>
    </p:spTree>
    <p:extLst>
      <p:ext uri="{BB962C8B-B14F-4D97-AF65-F5344CB8AC3E}">
        <p14:creationId xmlns:p14="http://schemas.microsoft.com/office/powerpoint/2010/main" val="2728999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15145" y="307173"/>
            <a:ext cx="8776855" cy="1293028"/>
          </a:xfrm>
        </p:spPr>
        <p:txBody>
          <a:bodyPr/>
          <a:lstStyle/>
          <a:p>
            <a:r>
              <a:rPr lang="en-US" sz="3600" i="1" cap="none" dirty="0" smtClean="0"/>
              <a:t>Advocacy Through Legislation </a:t>
            </a:r>
            <a:r>
              <a:rPr lang="en-US" cap="none" dirty="0" smtClean="0"/>
              <a:t>Award</a:t>
            </a:r>
            <a:endParaRPr lang="en-US" cap="non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840" y="1214437"/>
            <a:ext cx="10049183" cy="56435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68310"/>
            <a:ext cx="937315" cy="1715907"/>
          </a:xfrm>
          <a:prstGeom prst="rect">
            <a:avLst/>
          </a:prstGeom>
        </p:spPr>
      </p:pic>
    </p:spTree>
    <p:extLst>
      <p:ext uri="{BB962C8B-B14F-4D97-AF65-F5344CB8AC3E}">
        <p14:creationId xmlns:p14="http://schemas.microsoft.com/office/powerpoint/2010/main" val="1327210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*Elected officials include any state or federal elected position, e.g</a:t>
            </a:r>
            <a:r>
              <a:rPr lang="en-US" dirty="0" smtClean="0"/>
              <a:t>.:  State </a:t>
            </a:r>
            <a:r>
              <a:rPr lang="en-US" dirty="0"/>
              <a:t>Representative or Senator, U.S. Congressman or Senator, Governor, etc.</a:t>
            </a:r>
          </a:p>
          <a:p>
            <a:pPr marL="0" indent="0">
              <a:buNone/>
            </a:pPr>
            <a:endParaRPr lang="en-US" dirty="0"/>
          </a:p>
          <a:p>
            <a:pPr marL="0" indent="0">
              <a:buNone/>
            </a:pPr>
            <a:r>
              <a:rPr lang="en-US" b="1" dirty="0"/>
              <a:t>NOTE:</a:t>
            </a:r>
            <a:r>
              <a:rPr lang="en-US" dirty="0"/>
              <a:t>  </a:t>
            </a:r>
            <a:endParaRPr lang="en-US" dirty="0" smtClean="0"/>
          </a:p>
          <a:p>
            <a:pPr marL="0" indent="0">
              <a:buNone/>
            </a:pPr>
            <a:r>
              <a:rPr lang="en-US" dirty="0" smtClean="0"/>
              <a:t>Subject </a:t>
            </a:r>
            <a:r>
              <a:rPr lang="en-US" dirty="0"/>
              <a:t>matter must pertain to issues important to children and youth.  </a:t>
            </a:r>
            <a:endParaRPr lang="en-US" dirty="0" smtClean="0"/>
          </a:p>
          <a:p>
            <a:pPr marL="0" indent="0">
              <a:buNone/>
            </a:pPr>
            <a:r>
              <a:rPr lang="en-US" dirty="0" smtClean="0"/>
              <a:t>The </a:t>
            </a:r>
            <a:r>
              <a:rPr lang="en-US" dirty="0"/>
              <a:t>applicant in any communication/contact, whether written or oral, must take the position held by National PTA and Missouri PTA.  </a:t>
            </a:r>
            <a:endParaRPr lang="en-US" dirty="0" smtClean="0"/>
          </a:p>
          <a:p>
            <a:pPr marL="0" indent="0">
              <a:buNone/>
            </a:pPr>
            <a:r>
              <a:rPr lang="en-US" dirty="0" smtClean="0"/>
              <a:t>The </a:t>
            </a:r>
            <a:r>
              <a:rPr lang="en-US" dirty="0"/>
              <a:t>completed application form with supporting documentation (newsletters, programs, minutes, letters, and copies of e-mails) must be to the MOPTA office and </a:t>
            </a:r>
            <a:r>
              <a:rPr lang="en-US" b="1" dirty="0"/>
              <a:t>postmarked on or before April 1 </a:t>
            </a:r>
            <a:r>
              <a:rPr lang="en-US" b="1" dirty="0" smtClean="0"/>
              <a:t>2018.</a:t>
            </a:r>
            <a:endParaRPr lang="en-US" dirty="0"/>
          </a:p>
          <a:p>
            <a:pPr marL="0" indent="0">
              <a:buNone/>
            </a:pPr>
            <a:endParaRPr lang="en-US" dirty="0"/>
          </a:p>
        </p:txBody>
      </p:sp>
      <p:sp>
        <p:nvSpPr>
          <p:cNvPr id="4" name="Title 1"/>
          <p:cNvSpPr>
            <a:spLocks noGrp="1"/>
          </p:cNvSpPr>
          <p:nvPr>
            <p:ph type="title"/>
          </p:nvPr>
        </p:nvSpPr>
        <p:spPr>
          <a:xfrm>
            <a:off x="3214255" y="459573"/>
            <a:ext cx="8763000" cy="1293028"/>
          </a:xfrm>
        </p:spPr>
        <p:txBody>
          <a:bodyPr/>
          <a:lstStyle/>
          <a:p>
            <a:r>
              <a:rPr lang="en-US" sz="3600" i="1" cap="none" dirty="0" smtClean="0"/>
              <a:t>Advocacy Through Legislation </a:t>
            </a:r>
            <a:r>
              <a:rPr lang="en-US" cap="none" dirty="0" smtClean="0"/>
              <a:t>Award</a:t>
            </a:r>
            <a:endParaRPr lang="en-US" cap="non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68310"/>
            <a:ext cx="937315" cy="1715907"/>
          </a:xfrm>
          <a:prstGeom prst="rect">
            <a:avLst/>
          </a:prstGeom>
        </p:spPr>
      </p:pic>
    </p:spTree>
    <p:extLst>
      <p:ext uri="{BB962C8B-B14F-4D97-AF65-F5344CB8AC3E}">
        <p14:creationId xmlns:p14="http://schemas.microsoft.com/office/powerpoint/2010/main" val="2476610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Male Engagement Award</a:t>
            </a:r>
            <a:endParaRPr lang="en-US" cap="none" dirty="0"/>
          </a:p>
        </p:txBody>
      </p:sp>
      <p:sp>
        <p:nvSpPr>
          <p:cNvPr id="3" name="Content Placeholder 2"/>
          <p:cNvSpPr>
            <a:spLocks noGrp="1"/>
          </p:cNvSpPr>
          <p:nvPr>
            <p:ph idx="1"/>
          </p:nvPr>
        </p:nvSpPr>
        <p:spPr>
          <a:xfrm>
            <a:off x="685800" y="2430087"/>
            <a:ext cx="10820400" cy="4024125"/>
          </a:xfrm>
        </p:spPr>
        <p:txBody>
          <a:bodyPr/>
          <a:lstStyle/>
          <a:p>
            <a:pPr marL="0" indent="0">
              <a:buNone/>
            </a:pPr>
            <a:r>
              <a:rPr lang="en-US" dirty="0"/>
              <a:t>The Male Engagement Award promotes your PTA unit’s efforts to increase Male Membership and Male Participation in schools and communities and to help nurture children’s intellectual, physical and social development.  </a:t>
            </a:r>
            <a:endParaRPr lang="en-US" dirty="0" smtClean="0"/>
          </a:p>
          <a:p>
            <a:pPr marL="0" indent="0">
              <a:buNone/>
            </a:pPr>
            <a:r>
              <a:rPr lang="en-US" dirty="0" smtClean="0"/>
              <a:t>The </a:t>
            </a:r>
            <a:r>
              <a:rPr lang="en-US" dirty="0"/>
              <a:t>PTA Unit being honored will receive a certificate of recognition, a check for $150 and be announced at the Annual Awards Ceremony at the Missouri PTA Convention</a:t>
            </a:r>
            <a:r>
              <a:rPr lang="en-US" dirty="0" smtClean="0"/>
              <a:t>.</a:t>
            </a:r>
          </a:p>
          <a:p>
            <a:pPr marL="0" indent="0">
              <a:buNone/>
            </a:pPr>
            <a:endParaRPr lang="en-US" dirty="0"/>
          </a:p>
          <a:p>
            <a:r>
              <a:rPr lang="en-US" b="1" dirty="0" smtClean="0"/>
              <a:t>Dues must be postmarked on or before September 1, 2018, for this award </a:t>
            </a: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68310"/>
            <a:ext cx="937315" cy="1715907"/>
          </a:xfrm>
          <a:prstGeom prst="rect">
            <a:avLst/>
          </a:prstGeom>
        </p:spPr>
      </p:pic>
    </p:spTree>
    <p:extLst>
      <p:ext uri="{BB962C8B-B14F-4D97-AF65-F5344CB8AC3E}">
        <p14:creationId xmlns:p14="http://schemas.microsoft.com/office/powerpoint/2010/main" val="176863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cap="none" dirty="0" smtClean="0"/>
              <a:t>Male Engagement Award</a:t>
            </a:r>
            <a:endParaRPr lang="en-US" cap="non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68310"/>
            <a:ext cx="937315" cy="1715907"/>
          </a:xfrm>
          <a:prstGeom prst="rect">
            <a:avLst/>
          </a:prstGeom>
        </p:spPr>
      </p:pic>
      <p:sp>
        <p:nvSpPr>
          <p:cNvPr id="10" name="Rectangle 9"/>
          <p:cNvSpPr/>
          <p:nvPr/>
        </p:nvSpPr>
        <p:spPr>
          <a:xfrm>
            <a:off x="914400" y="2057401"/>
            <a:ext cx="10723418" cy="4552015"/>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r>
              <a:rPr lang="en-US" dirty="0" smtClean="0">
                <a:effectLst/>
                <a:ea typeface="Calibri" panose="020F0502020204030204" pitchFamily="34" charset="0"/>
                <a:cs typeface="Times New Roman" panose="02020603050405020304" pitchFamily="18" charset="0"/>
              </a:rPr>
              <a:t>Increased male participation by using at least two of the following strategies:</a:t>
            </a:r>
          </a:p>
          <a:p>
            <a:pPr marL="800100" lvl="1" indent="-342900">
              <a:lnSpc>
                <a:spcPct val="115000"/>
              </a:lnSpc>
              <a:buFont typeface="Arial" panose="020B0604020202020204" pitchFamily="34" charset="0"/>
              <a:buChar char="•"/>
            </a:pPr>
            <a:r>
              <a:rPr lang="en-US" dirty="0" smtClean="0">
                <a:effectLst/>
                <a:ea typeface="Calibri" panose="020F0502020204030204" pitchFamily="34" charset="0"/>
                <a:cs typeface="Times New Roman" panose="02020603050405020304" pitchFamily="18" charset="0"/>
              </a:rPr>
              <a:t>Host at least one male participation event;</a:t>
            </a:r>
          </a:p>
          <a:p>
            <a:pPr marL="800100" lvl="1" indent="-342900">
              <a:lnSpc>
                <a:spcPct val="115000"/>
              </a:lnSpc>
              <a:buFont typeface="Arial" panose="020B0604020202020204" pitchFamily="34" charset="0"/>
              <a:buChar char="•"/>
            </a:pPr>
            <a:r>
              <a:rPr lang="en-US" dirty="0" smtClean="0">
                <a:effectLst/>
                <a:ea typeface="Calibri" panose="020F0502020204030204" pitchFamily="34" charset="0"/>
                <a:cs typeface="Times New Roman" panose="02020603050405020304" pitchFamily="18" charset="0"/>
              </a:rPr>
              <a:t>Host an event with a National PTA MORE Alliance partner;</a:t>
            </a:r>
          </a:p>
          <a:p>
            <a:pPr marL="800100" lvl="1" indent="-342900">
              <a:lnSpc>
                <a:spcPct val="115000"/>
              </a:lnSpc>
              <a:buFont typeface="Arial" panose="020B0604020202020204" pitchFamily="34" charset="0"/>
              <a:buChar char="•"/>
            </a:pPr>
            <a:r>
              <a:rPr lang="en-US" dirty="0" smtClean="0">
                <a:effectLst/>
                <a:ea typeface="Calibri" panose="020F0502020204030204" pitchFamily="34" charset="0"/>
                <a:cs typeface="Times New Roman" panose="02020603050405020304" pitchFamily="18" charset="0"/>
              </a:rPr>
              <a:t>Implemented a male participation program involving students;</a:t>
            </a:r>
          </a:p>
          <a:p>
            <a:pPr marL="342900" marR="0" lvl="0" indent="-342900">
              <a:lnSpc>
                <a:spcPct val="115000"/>
              </a:lnSpc>
              <a:spcBef>
                <a:spcPts val="0"/>
              </a:spcBef>
              <a:spcAft>
                <a:spcPts val="0"/>
              </a:spcAft>
              <a:buFont typeface="+mj-lt"/>
              <a:buAutoNum type="arabicPeriod"/>
            </a:pPr>
            <a:r>
              <a:rPr lang="en-US" dirty="0" smtClean="0">
                <a:effectLst/>
                <a:ea typeface="Calibri" panose="020F0502020204030204" pitchFamily="34" charset="0"/>
                <a:cs typeface="Times New Roman" panose="02020603050405020304" pitchFamily="18" charset="0"/>
              </a:rPr>
              <a:t>Began a community partnership with a local fatherhood or other male initiative program.</a:t>
            </a:r>
          </a:p>
          <a:p>
            <a:pPr marL="342900" marR="0" lvl="0" indent="-342900">
              <a:lnSpc>
                <a:spcPct val="115000"/>
              </a:lnSpc>
              <a:spcBef>
                <a:spcPts val="0"/>
              </a:spcBef>
              <a:spcAft>
                <a:spcPts val="0"/>
              </a:spcAft>
              <a:buFont typeface="+mj-lt"/>
              <a:buAutoNum type="arabicPeriod"/>
            </a:pPr>
            <a:r>
              <a:rPr lang="en-US" dirty="0" smtClean="0">
                <a:effectLst/>
                <a:ea typeface="Calibri" panose="020F0502020204030204" pitchFamily="34" charset="0"/>
                <a:cs typeface="Times New Roman" panose="02020603050405020304" pitchFamily="18" charset="0"/>
              </a:rPr>
              <a:t>Encourage an active male engagement committee that planned and implemented male participation activities.</a:t>
            </a:r>
          </a:p>
          <a:p>
            <a:pPr marL="342900" marR="0" lvl="0" indent="-342900">
              <a:lnSpc>
                <a:spcPct val="115000"/>
              </a:lnSpc>
              <a:spcBef>
                <a:spcPts val="0"/>
              </a:spcBef>
              <a:spcAft>
                <a:spcPts val="0"/>
              </a:spcAft>
              <a:buFont typeface="+mj-lt"/>
              <a:buAutoNum type="arabicPeriod"/>
            </a:pPr>
            <a:r>
              <a:rPr lang="en-US" dirty="0" smtClean="0">
                <a:effectLst/>
                <a:ea typeface="Calibri" panose="020F0502020204030204" pitchFamily="34" charset="0"/>
                <a:cs typeface="Times New Roman" panose="02020603050405020304" pitchFamily="18" charset="0"/>
              </a:rPr>
              <a:t>Reduced or eliminated barriers to promote male involvement and engagement in PTA, school or community.</a:t>
            </a:r>
          </a:p>
          <a:p>
            <a:pPr marL="342900" marR="0" lvl="0" indent="-342900">
              <a:lnSpc>
                <a:spcPct val="115000"/>
              </a:lnSpc>
              <a:spcBef>
                <a:spcPts val="0"/>
              </a:spcBef>
              <a:spcAft>
                <a:spcPts val="0"/>
              </a:spcAft>
              <a:buFont typeface="+mj-lt"/>
              <a:buAutoNum type="arabicPeriod"/>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dirty="0" smtClean="0"/>
              <a:t>Explain </a:t>
            </a:r>
            <a:r>
              <a:rPr lang="en-US" dirty="0"/>
              <a:t>how your unit accomplished each of the items qualifying you for this </a:t>
            </a:r>
            <a:r>
              <a:rPr lang="en-US" dirty="0" smtClean="0"/>
              <a:t>award.</a:t>
            </a:r>
          </a:p>
          <a:p>
            <a:pPr marR="0" lvl="0">
              <a:lnSpc>
                <a:spcPct val="115000"/>
              </a:lnSpc>
              <a:spcBef>
                <a:spcPts val="0"/>
              </a:spcBef>
              <a:spcAft>
                <a:spcPts val="0"/>
              </a:spcAft>
            </a:pPr>
            <a:endParaRPr lang="en-US" dirty="0"/>
          </a:p>
          <a:p>
            <a:pPr marR="0" lvl="0">
              <a:lnSpc>
                <a:spcPct val="115000"/>
              </a:lnSpc>
              <a:spcBef>
                <a:spcPts val="0"/>
              </a:spcBef>
              <a:spcAft>
                <a:spcPts val="0"/>
              </a:spcAft>
            </a:pPr>
            <a:r>
              <a:rPr lang="en-US" dirty="0" smtClean="0"/>
              <a:t> Submit </a:t>
            </a:r>
            <a:r>
              <a:rPr lang="en-US" dirty="0"/>
              <a:t>supporting documents of your programs, such as flyers, photographs, final reporting minutes of program outcome, etc.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356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4" y="764373"/>
            <a:ext cx="8873836" cy="815045"/>
          </a:xfrm>
        </p:spPr>
        <p:txBody>
          <a:bodyPr>
            <a:normAutofit/>
          </a:bodyPr>
          <a:lstStyle/>
          <a:p>
            <a:r>
              <a:rPr lang="en-US" sz="3200" cap="none" dirty="0" smtClean="0"/>
              <a:t>Parent Education &amp; Engagement </a:t>
            </a:r>
            <a:r>
              <a:rPr lang="en-US" sz="3200" cap="none" dirty="0"/>
              <a:t>Award</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68310"/>
            <a:ext cx="937315" cy="1715907"/>
          </a:xfrm>
          <a:prstGeom prst="rect">
            <a:avLst/>
          </a:prstGeom>
        </p:spPr>
      </p:pic>
      <p:sp>
        <p:nvSpPr>
          <p:cNvPr id="5" name="Rectangle 4"/>
          <p:cNvSpPr/>
          <p:nvPr/>
        </p:nvSpPr>
        <p:spPr>
          <a:xfrm>
            <a:off x="914399" y="2290227"/>
            <a:ext cx="10751127" cy="1446550"/>
          </a:xfrm>
          <a:prstGeom prst="rect">
            <a:avLst/>
          </a:prstGeom>
        </p:spPr>
        <p:txBody>
          <a:bodyPr wrap="square">
            <a:spAutoFit/>
          </a:bodyPr>
          <a:lstStyle/>
          <a:p>
            <a:pPr algn="ctr"/>
            <a:r>
              <a:rPr lang="en-US" kern="0" dirty="0" smtClean="0">
                <a:solidFill>
                  <a:srgbClr val="000000"/>
                </a:solidFill>
                <a:effectLst/>
                <a:latin typeface="+mj-lt"/>
                <a:ea typeface="Times New Roman" panose="02020603050405020304" pitchFamily="18" charset="0"/>
              </a:rPr>
              <a:t>DEADLINE:  Application must be postmarked on or before September 1, 2018</a:t>
            </a:r>
            <a:endParaRPr lang="en-US" sz="1200" kern="1400" dirty="0" smtClean="0">
              <a:solidFill>
                <a:srgbClr val="000000"/>
              </a:solidFill>
              <a:effectLst/>
              <a:latin typeface="+mj-lt"/>
              <a:ea typeface="Times New Roman" panose="02020603050405020304" pitchFamily="18" charset="0"/>
            </a:endParaRPr>
          </a:p>
          <a:p>
            <a:r>
              <a:rPr lang="en-US" sz="1600" kern="0" dirty="0" smtClean="0">
                <a:solidFill>
                  <a:srgbClr val="000000"/>
                </a:solidFill>
                <a:effectLst/>
                <a:latin typeface="+mj-lt"/>
                <a:ea typeface="Times New Roman" panose="02020603050405020304" pitchFamily="18" charset="0"/>
              </a:rPr>
              <a:t> </a:t>
            </a:r>
            <a:endParaRPr lang="en-US" sz="1200" kern="1400" dirty="0" smtClean="0">
              <a:solidFill>
                <a:srgbClr val="000000"/>
              </a:solidFill>
              <a:effectLst/>
              <a:latin typeface="+mj-lt"/>
              <a:ea typeface="Times New Roman" panose="02020603050405020304" pitchFamily="18" charset="0"/>
            </a:endParaRPr>
          </a:p>
          <a:p>
            <a:r>
              <a:rPr lang="en-US" kern="0" dirty="0" smtClean="0">
                <a:solidFill>
                  <a:srgbClr val="000000"/>
                </a:solidFill>
                <a:effectLst/>
                <a:latin typeface="+mj-lt"/>
                <a:ea typeface="Times New Roman" panose="02020603050405020304" pitchFamily="18" charset="0"/>
              </a:rPr>
              <a:t>The Parent Education and Engagement Award is awarded to local and/or council units in the state of Missouri </a:t>
            </a:r>
            <a:r>
              <a:rPr lang="en-US" b="1" kern="0" dirty="0" smtClean="0">
                <a:solidFill>
                  <a:srgbClr val="000000"/>
                </a:solidFill>
                <a:effectLst/>
                <a:latin typeface="+mj-lt"/>
                <a:ea typeface="Times New Roman" panose="02020603050405020304" pitchFamily="18" charset="0"/>
              </a:rPr>
              <a:t>who effectively organize, plan and hold a program, project, specific workshop, or event which educates and/or celebrates parent engagement in the school.*</a:t>
            </a:r>
            <a:endParaRPr lang="en-US" sz="1200" kern="1400" dirty="0">
              <a:solidFill>
                <a:srgbClr val="000000"/>
              </a:solidFill>
              <a:effectLst/>
              <a:latin typeface="+mj-lt"/>
              <a:ea typeface="Times New Roman" panose="02020603050405020304" pitchFamily="18" charset="0"/>
            </a:endParaRPr>
          </a:p>
        </p:txBody>
      </p:sp>
      <p:sp>
        <p:nvSpPr>
          <p:cNvPr id="6" name="Rectangle 5"/>
          <p:cNvSpPr/>
          <p:nvPr/>
        </p:nvSpPr>
        <p:spPr>
          <a:xfrm>
            <a:off x="914399" y="4142787"/>
            <a:ext cx="10591801" cy="2031325"/>
          </a:xfrm>
          <a:prstGeom prst="rect">
            <a:avLst/>
          </a:prstGeom>
        </p:spPr>
        <p:txBody>
          <a:bodyPr wrap="square">
            <a:spAutoFit/>
          </a:bodyPr>
          <a:lstStyle/>
          <a:p>
            <a:r>
              <a:rPr lang="en-US" kern="0" dirty="0" smtClean="0">
                <a:solidFill>
                  <a:srgbClr val="000000"/>
                </a:solidFill>
                <a:effectLst/>
                <a:latin typeface="+mj-lt"/>
                <a:ea typeface="Times New Roman" panose="02020603050405020304" pitchFamily="18" charset="0"/>
              </a:rPr>
              <a:t>Programs, workshops or events held may be educational and/or social in setting while focusing on bringing parents together to participate in a school activity.  The program may have been successfully held during the 2016-2017 school year or scheduled to be held during the 2017-2018 school year.  Units may submit award applications for more than one event if desired.</a:t>
            </a:r>
            <a:endParaRPr lang="en-US" sz="1200" kern="1400" dirty="0" smtClean="0">
              <a:solidFill>
                <a:srgbClr val="000000"/>
              </a:solidFill>
              <a:effectLst/>
              <a:latin typeface="+mj-lt"/>
              <a:ea typeface="Times New Roman" panose="02020603050405020304" pitchFamily="18" charset="0"/>
            </a:endParaRPr>
          </a:p>
          <a:p>
            <a:r>
              <a:rPr lang="en-US" kern="0" dirty="0" smtClean="0">
                <a:solidFill>
                  <a:srgbClr val="000000"/>
                </a:solidFill>
                <a:effectLst/>
                <a:latin typeface="+mj-lt"/>
                <a:ea typeface="Times New Roman" panose="02020603050405020304" pitchFamily="18" charset="0"/>
              </a:rPr>
              <a:t> </a:t>
            </a:r>
            <a:endParaRPr lang="en-US" sz="1200" kern="1400" dirty="0" smtClean="0">
              <a:solidFill>
                <a:srgbClr val="000000"/>
              </a:solidFill>
              <a:effectLst/>
              <a:latin typeface="+mj-lt"/>
              <a:ea typeface="Times New Roman" panose="02020603050405020304" pitchFamily="18" charset="0"/>
            </a:endParaRPr>
          </a:p>
          <a:p>
            <a:r>
              <a:rPr lang="en-US" dirty="0" smtClean="0">
                <a:solidFill>
                  <a:srgbClr val="000000"/>
                </a:solidFill>
                <a:effectLst/>
                <a:latin typeface="+mj-lt"/>
                <a:ea typeface="Times New Roman" panose="02020603050405020304" pitchFamily="18" charset="0"/>
              </a:rPr>
              <a:t>To be considered for the award, your unit must be “a unit in good standing” </a:t>
            </a:r>
            <a:endParaRPr lang="en-US" dirty="0">
              <a:latin typeface="+mj-lt"/>
            </a:endParaRPr>
          </a:p>
        </p:txBody>
      </p:sp>
    </p:spTree>
    <p:extLst>
      <p:ext uri="{BB962C8B-B14F-4D97-AF65-F5344CB8AC3E}">
        <p14:creationId xmlns:p14="http://schemas.microsoft.com/office/powerpoint/2010/main" val="865061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t>Achievement Awards      </a:t>
            </a:r>
            <a:r>
              <a:rPr lang="en-US" dirty="0" smtClean="0"/>
              <a:t>AA</a:t>
            </a:r>
            <a:endParaRPr lang="en-US" dirty="0"/>
          </a:p>
        </p:txBody>
      </p:sp>
      <p:sp>
        <p:nvSpPr>
          <p:cNvPr id="3" name="Content Placeholder 2"/>
          <p:cNvSpPr>
            <a:spLocks noGrp="1"/>
          </p:cNvSpPr>
          <p:nvPr>
            <p:ph idx="1"/>
          </p:nvPr>
        </p:nvSpPr>
        <p:spPr>
          <a:xfrm>
            <a:off x="2175640" y="2194560"/>
            <a:ext cx="9330559" cy="4024125"/>
          </a:xfrm>
        </p:spPr>
        <p:txBody>
          <a:bodyPr/>
          <a:lstStyle/>
          <a:p>
            <a:pPr marL="0" indent="0">
              <a:buNone/>
            </a:pPr>
            <a:r>
              <a:rPr lang="en-US" dirty="0"/>
              <a:t>Blue </a:t>
            </a:r>
            <a:r>
              <a:rPr lang="en-US" dirty="0" smtClean="0"/>
              <a:t>Seal</a:t>
            </a:r>
          </a:p>
          <a:p>
            <a:pPr marL="0" indent="0">
              <a:buNone/>
            </a:pPr>
            <a:r>
              <a:rPr lang="en-US" dirty="0" smtClean="0"/>
              <a:t>Gold Seal</a:t>
            </a:r>
          </a:p>
          <a:p>
            <a:pPr marL="0" indent="0">
              <a:buNone/>
            </a:pPr>
            <a:r>
              <a:rPr lang="en-US" dirty="0" smtClean="0"/>
              <a:t>Council Achievement</a:t>
            </a:r>
          </a:p>
          <a:p>
            <a:pPr marL="0" indent="0">
              <a:buNone/>
            </a:pPr>
            <a:endParaRPr lang="en-US" dirty="0" smtClean="0"/>
          </a:p>
          <a:p>
            <a:pPr marL="0" indent="0">
              <a:buNone/>
            </a:pPr>
            <a:r>
              <a:rPr lang="en-US" dirty="0" smtClean="0"/>
              <a:t>Outstanding Newsletter</a:t>
            </a:r>
          </a:p>
          <a:p>
            <a:pPr marL="0" indent="0">
              <a:buNone/>
            </a:pPr>
            <a:r>
              <a:rPr lang="en-US" dirty="0" smtClean="0"/>
              <a:t>Outstanding Website</a:t>
            </a:r>
          </a:p>
          <a:p>
            <a:pPr marL="0" indent="0">
              <a:buNone/>
            </a:pPr>
            <a:endParaRPr lang="en-US" dirty="0" smtClean="0"/>
          </a:p>
          <a:p>
            <a:pPr marL="0" indent="0">
              <a:buNone/>
            </a:pPr>
            <a:r>
              <a:rPr lang="en-US" dirty="0" err="1" smtClean="0"/>
              <a:t>AtLaw</a:t>
            </a:r>
            <a:r>
              <a:rPr lang="en-US" dirty="0" smtClean="0"/>
              <a:t> </a:t>
            </a:r>
            <a:r>
              <a:rPr lang="en-US" dirty="0"/>
              <a:t>Awards (Advocacy through Legislation).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468" y="223729"/>
            <a:ext cx="1436545" cy="2629830"/>
          </a:xfrm>
          <a:prstGeom prst="rect">
            <a:avLst/>
          </a:prstGeom>
        </p:spPr>
      </p:pic>
    </p:spTree>
    <p:extLst>
      <p:ext uri="{BB962C8B-B14F-4D97-AF65-F5344CB8AC3E}">
        <p14:creationId xmlns:p14="http://schemas.microsoft.com/office/powerpoint/2010/main" val="789681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309" y="764373"/>
            <a:ext cx="9344891" cy="1293028"/>
          </a:xfrm>
        </p:spPr>
        <p:txBody>
          <a:bodyPr>
            <a:normAutofit/>
          </a:bodyPr>
          <a:lstStyle/>
          <a:p>
            <a:r>
              <a:rPr lang="en-US" sz="3600" cap="none" dirty="0"/>
              <a:t>Parent Education &amp; Engagement Award</a:t>
            </a:r>
            <a:endParaRPr lang="en-US" sz="3600" dirty="0"/>
          </a:p>
        </p:txBody>
      </p:sp>
      <p:sp>
        <p:nvSpPr>
          <p:cNvPr id="4" name="Rectangle 3"/>
          <p:cNvSpPr/>
          <p:nvPr/>
        </p:nvSpPr>
        <p:spPr>
          <a:xfrm>
            <a:off x="858982" y="2734811"/>
            <a:ext cx="10896600" cy="3550203"/>
          </a:xfrm>
          <a:prstGeom prst="rect">
            <a:avLst/>
          </a:prstGeom>
        </p:spPr>
        <p:txBody>
          <a:bodyPr wrap="square">
            <a:spAutoFit/>
          </a:bodyPr>
          <a:lstStyle/>
          <a:p>
            <a:r>
              <a:rPr lang="en-US" kern="0" dirty="0" smtClean="0">
                <a:solidFill>
                  <a:srgbClr val="000000"/>
                </a:solidFill>
                <a:effectLst/>
                <a:latin typeface="+mj-lt"/>
                <a:ea typeface="Times New Roman" panose="02020603050405020304" pitchFamily="18" charset="0"/>
              </a:rPr>
              <a:t>The following</a:t>
            </a:r>
            <a:r>
              <a:rPr lang="en-US" b="1" kern="0" dirty="0" smtClean="0">
                <a:solidFill>
                  <a:srgbClr val="000000"/>
                </a:solidFill>
                <a:effectLst/>
                <a:latin typeface="+mj-lt"/>
                <a:ea typeface="Times New Roman" panose="02020603050405020304" pitchFamily="18" charset="0"/>
              </a:rPr>
              <a:t> MUST </a:t>
            </a:r>
            <a:r>
              <a:rPr lang="en-US" kern="0" dirty="0" smtClean="0">
                <a:solidFill>
                  <a:srgbClr val="000000"/>
                </a:solidFill>
                <a:effectLst/>
                <a:latin typeface="+mj-lt"/>
                <a:ea typeface="Times New Roman" panose="02020603050405020304" pitchFamily="18" charset="0"/>
              </a:rPr>
              <a:t>be submitted to be considered</a:t>
            </a:r>
            <a:r>
              <a:rPr lang="en-US" b="1" kern="0" dirty="0" smtClean="0">
                <a:solidFill>
                  <a:srgbClr val="000000"/>
                </a:solidFill>
                <a:effectLst/>
                <a:latin typeface="+mj-lt"/>
                <a:ea typeface="Times New Roman" panose="02020603050405020304" pitchFamily="18" charset="0"/>
              </a:rPr>
              <a:t>:</a:t>
            </a:r>
            <a:endParaRPr lang="en-US" sz="1200" kern="1400" dirty="0" smtClean="0">
              <a:solidFill>
                <a:srgbClr val="000000"/>
              </a:solidFill>
              <a:effectLst/>
              <a:latin typeface="+mj-lt"/>
              <a:ea typeface="Times New Roman" panose="02020603050405020304" pitchFamily="18" charset="0"/>
            </a:endParaRPr>
          </a:p>
          <a:p>
            <a:r>
              <a:rPr lang="en-US" sz="1050" b="1" kern="0" dirty="0" smtClean="0">
                <a:solidFill>
                  <a:srgbClr val="000000"/>
                </a:solidFill>
                <a:effectLst/>
                <a:latin typeface="+mj-lt"/>
                <a:ea typeface="Times New Roman" panose="02020603050405020304" pitchFamily="18" charset="0"/>
              </a:rPr>
              <a:t> </a:t>
            </a:r>
            <a:endParaRPr lang="en-US" sz="1200" kern="1400" dirty="0" smtClean="0">
              <a:solidFill>
                <a:srgbClr val="000000"/>
              </a:solidFill>
              <a:effectLst/>
              <a:latin typeface="+mj-lt"/>
              <a:ea typeface="Times New Roman" panose="02020603050405020304" pitchFamily="18" charset="0"/>
            </a:endParaRPr>
          </a:p>
          <a:p>
            <a:pPr marL="342900" marR="0" lvl="0" indent="-342900">
              <a:lnSpc>
                <a:spcPct val="115000"/>
              </a:lnSpc>
              <a:spcBef>
                <a:spcPts val="0"/>
              </a:spcBef>
              <a:spcAft>
                <a:spcPts val="0"/>
              </a:spcAft>
              <a:buClr>
                <a:srgbClr val="000000"/>
              </a:buClr>
              <a:buSzPts val="1000"/>
              <a:buFont typeface="Arial" panose="020B0604020202020204" pitchFamily="34" charset="0"/>
              <a:buChar char="●"/>
              <a:tabLst>
                <a:tab pos="914400" algn="l"/>
              </a:tabLst>
            </a:pPr>
            <a:r>
              <a:rPr lang="en-US" u="none" strike="noStrike" kern="0" dirty="0" smtClean="0">
                <a:solidFill>
                  <a:srgbClr val="000000"/>
                </a:solidFill>
                <a:effectLst/>
                <a:latin typeface="+mj-lt"/>
                <a:ea typeface="Verdana" panose="020B0604030504040204" pitchFamily="34" charset="0"/>
                <a:cs typeface="Verdana" panose="020B0604030504040204" pitchFamily="34" charset="0"/>
              </a:rPr>
              <a:t>Brief description and summary of your workshop/program/event</a:t>
            </a:r>
            <a:endParaRPr lang="en-US" sz="1200" u="none" strike="noStrike" kern="1400" dirty="0" smtClean="0">
              <a:solidFill>
                <a:srgbClr val="000000"/>
              </a:solidFill>
              <a:effectLst/>
              <a:latin typeface="+mj-lt"/>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Clr>
                <a:srgbClr val="000000"/>
              </a:buClr>
              <a:buSzPts val="1000"/>
              <a:buFont typeface="Arial" panose="020B0604020202020204" pitchFamily="34" charset="0"/>
              <a:buChar char="●"/>
              <a:tabLst>
                <a:tab pos="914400" algn="l"/>
              </a:tabLst>
            </a:pPr>
            <a:r>
              <a:rPr lang="en-US" u="none" strike="noStrike" kern="0" dirty="0" smtClean="0">
                <a:solidFill>
                  <a:srgbClr val="000000"/>
                </a:solidFill>
                <a:effectLst/>
                <a:latin typeface="+mj-lt"/>
                <a:ea typeface="Verdana" panose="020B0604030504040204" pitchFamily="34" charset="0"/>
                <a:cs typeface="Verdana" panose="020B0604030504040204" pitchFamily="34" charset="0"/>
              </a:rPr>
              <a:t>List of your goals and objectives in holding the activity</a:t>
            </a:r>
            <a:endParaRPr lang="en-US" sz="1200" u="none" strike="noStrike" kern="1400" dirty="0" smtClean="0">
              <a:solidFill>
                <a:srgbClr val="000000"/>
              </a:solidFill>
              <a:effectLst/>
              <a:latin typeface="+mj-lt"/>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Clr>
                <a:srgbClr val="000000"/>
              </a:buClr>
              <a:buSzPts val="1000"/>
              <a:buFont typeface="Arial" panose="020B0604020202020204" pitchFamily="34" charset="0"/>
              <a:buChar char="●"/>
              <a:tabLst>
                <a:tab pos="914400" algn="l"/>
              </a:tabLst>
            </a:pPr>
            <a:r>
              <a:rPr lang="en-US" u="none" strike="noStrike" kern="0" dirty="0" smtClean="0">
                <a:solidFill>
                  <a:srgbClr val="000000"/>
                </a:solidFill>
                <a:effectLst/>
                <a:latin typeface="+mj-lt"/>
                <a:ea typeface="Verdana" panose="020B0604030504040204" pitchFamily="34" charset="0"/>
                <a:cs typeface="Verdana" panose="020B0604030504040204" pitchFamily="34" charset="0"/>
              </a:rPr>
              <a:t>Budget indicating how award funds will be used or will reimburse </a:t>
            </a:r>
            <a:r>
              <a:rPr lang="en-US" kern="0" dirty="0" smtClean="0">
                <a:solidFill>
                  <a:srgbClr val="000000"/>
                </a:solidFill>
                <a:effectLst/>
                <a:latin typeface="+mj-lt"/>
                <a:ea typeface="Times New Roman" panose="02020603050405020304" pitchFamily="18" charset="0"/>
              </a:rPr>
              <a:t>event expenses (preferably itemized)</a:t>
            </a:r>
            <a:endParaRPr lang="en-US" sz="1200" kern="1400" dirty="0" smtClean="0">
              <a:solidFill>
                <a:srgbClr val="000000"/>
              </a:solidFill>
              <a:effectLst/>
              <a:latin typeface="+mj-lt"/>
              <a:ea typeface="Times New Roman" panose="02020603050405020304" pitchFamily="18" charset="0"/>
            </a:endParaRPr>
          </a:p>
          <a:p>
            <a:pPr marL="342900" marR="0" lvl="0" indent="-342900">
              <a:lnSpc>
                <a:spcPct val="115000"/>
              </a:lnSpc>
              <a:spcBef>
                <a:spcPts val="0"/>
              </a:spcBef>
              <a:spcAft>
                <a:spcPts val="0"/>
              </a:spcAft>
              <a:buClr>
                <a:srgbClr val="000000"/>
              </a:buClr>
              <a:buSzPts val="1000"/>
              <a:buFont typeface="Arial" panose="020B0604020202020204" pitchFamily="34" charset="0"/>
              <a:buChar char="●"/>
              <a:tabLst>
                <a:tab pos="914400" algn="l"/>
              </a:tabLst>
            </a:pPr>
            <a:r>
              <a:rPr lang="en-US" u="none" strike="noStrike" kern="0" dirty="0" smtClean="0">
                <a:solidFill>
                  <a:srgbClr val="000000"/>
                </a:solidFill>
                <a:effectLst/>
                <a:latin typeface="+mj-lt"/>
                <a:ea typeface="Verdana" panose="020B0604030504040204" pitchFamily="34" charset="0"/>
                <a:cs typeface="Verdana" panose="020B0604030504040204" pitchFamily="34" charset="0"/>
              </a:rPr>
              <a:t>Method of evaluating your activity post-event.  How did you or will you determine your program’s success?</a:t>
            </a:r>
            <a:endParaRPr lang="en-US" sz="1200" u="none" strike="noStrike" kern="1400" dirty="0" smtClean="0">
              <a:solidFill>
                <a:srgbClr val="000000"/>
              </a:solidFill>
              <a:effectLst/>
              <a:latin typeface="+mj-lt"/>
              <a:ea typeface="Verdana" panose="020B0604030504040204" pitchFamily="34" charset="0"/>
              <a:cs typeface="Verdana" panose="020B0604030504040204" pitchFamily="34" charset="0"/>
            </a:endParaRPr>
          </a:p>
          <a:p>
            <a:r>
              <a:rPr lang="en-US" kern="0" dirty="0" smtClean="0">
                <a:solidFill>
                  <a:srgbClr val="000000"/>
                </a:solidFill>
                <a:effectLst/>
                <a:latin typeface="+mj-lt"/>
                <a:ea typeface="Times New Roman" panose="02020603050405020304" pitchFamily="18" charset="0"/>
              </a:rPr>
              <a:t> </a:t>
            </a:r>
            <a:endParaRPr lang="en-US" sz="1200" kern="1400" dirty="0" smtClean="0">
              <a:solidFill>
                <a:srgbClr val="000000"/>
              </a:solidFill>
              <a:effectLst/>
              <a:latin typeface="+mj-lt"/>
              <a:ea typeface="Times New Roman" panose="02020603050405020304" pitchFamily="18" charset="0"/>
            </a:endParaRPr>
          </a:p>
          <a:p>
            <a:r>
              <a:rPr lang="en-US" kern="0" dirty="0" smtClean="0">
                <a:solidFill>
                  <a:srgbClr val="000000"/>
                </a:solidFill>
                <a:effectLst/>
                <a:latin typeface="+mj-lt"/>
                <a:ea typeface="Times New Roman" panose="02020603050405020304" pitchFamily="18" charset="0"/>
              </a:rPr>
              <a:t>In addition, you may include any other materials that further explain your activity and show how families, students, committee members, school staff, and / or your community were or will be involved. </a:t>
            </a:r>
            <a:endParaRPr lang="en-US" sz="1200" kern="1400" dirty="0">
              <a:solidFill>
                <a:srgbClr val="000000"/>
              </a:solidFill>
              <a:effectLst/>
              <a:latin typeface="+mj-lt"/>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68310"/>
            <a:ext cx="937315" cy="1715907"/>
          </a:xfrm>
          <a:prstGeom prst="rect">
            <a:avLst/>
          </a:prstGeom>
        </p:spPr>
      </p:pic>
    </p:spTree>
    <p:extLst>
      <p:ext uri="{BB962C8B-B14F-4D97-AF65-F5344CB8AC3E}">
        <p14:creationId xmlns:p14="http://schemas.microsoft.com/office/powerpoint/2010/main" val="2184585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Health, Wellness &amp; Safety Award</a:t>
            </a:r>
            <a:endParaRPr lang="en-US" cap="none" dirty="0"/>
          </a:p>
        </p:txBody>
      </p:sp>
      <p:sp>
        <p:nvSpPr>
          <p:cNvPr id="3" name="Content Placeholder 2"/>
          <p:cNvSpPr>
            <a:spLocks noGrp="1"/>
          </p:cNvSpPr>
          <p:nvPr>
            <p:ph idx="1"/>
          </p:nvPr>
        </p:nvSpPr>
        <p:spPr/>
        <p:txBody>
          <a:bodyPr/>
          <a:lstStyle/>
          <a:p>
            <a:pPr marL="0" indent="0">
              <a:buNone/>
            </a:pPr>
            <a:r>
              <a:rPr lang="en-US" dirty="0"/>
              <a:t>DEADLINE:  Application must be postmarked no later than September 1, </a:t>
            </a:r>
            <a:r>
              <a:rPr lang="en-US" dirty="0" smtClean="0"/>
              <a:t>2018</a:t>
            </a:r>
            <a:endParaRPr lang="en-US" dirty="0"/>
          </a:p>
          <a:p>
            <a:pPr marL="0" indent="0">
              <a:buNone/>
            </a:pPr>
            <a:r>
              <a:rPr lang="en-US" dirty="0"/>
              <a:t>								</a:t>
            </a:r>
          </a:p>
          <a:p>
            <a:pPr marL="0" indent="0">
              <a:buNone/>
            </a:pPr>
            <a:r>
              <a:rPr lang="en-US" dirty="0"/>
              <a:t>This award is given to a unit or council that hosted a program, activity or project that promoted an awareness of health and/or safety related information. </a:t>
            </a:r>
            <a:endParaRPr lang="en-US" dirty="0" smtClean="0"/>
          </a:p>
          <a:p>
            <a:pPr marL="0" indent="0">
              <a:buNone/>
            </a:pPr>
            <a:r>
              <a:rPr lang="en-US" dirty="0" smtClean="0"/>
              <a:t>One </a:t>
            </a:r>
            <a:r>
              <a:rPr lang="en-US" dirty="0"/>
              <a:t>(1) PTA unit or council will be recognized with a certificate of recognition, a check in the amount of $150.00 (one hundred and fifty dollars) and be announced at the Annual Award Ceremony at the Missouri PTA Convention. </a:t>
            </a:r>
            <a:endParaRPr lang="en-US" dirty="0" smtClean="0"/>
          </a:p>
          <a:p>
            <a:pPr marL="0" indent="0">
              <a:buNone/>
            </a:pPr>
            <a:r>
              <a:rPr lang="en-US" dirty="0" smtClean="0"/>
              <a:t>Also</a:t>
            </a:r>
            <a:r>
              <a:rPr lang="en-US" dirty="0"/>
              <a:t>, the unit or council will be given the opportunity at convention, to be a part of a Programs Workshop outlining their awarded program.</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68310"/>
            <a:ext cx="937315" cy="1715907"/>
          </a:xfrm>
          <a:prstGeom prst="rect">
            <a:avLst/>
          </a:prstGeom>
        </p:spPr>
      </p:pic>
    </p:spTree>
    <p:extLst>
      <p:ext uri="{BB962C8B-B14F-4D97-AF65-F5344CB8AC3E}">
        <p14:creationId xmlns:p14="http://schemas.microsoft.com/office/powerpoint/2010/main" val="3154320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dirty="0"/>
              <a:t>The program may have been successfully held during the 2016-2017 school year or scheduled to be held during the 2017-2018 school year. A selection committee composed of Missouri PTA Board of Managers members will review all applications</a:t>
            </a:r>
            <a:r>
              <a:rPr lang="en-US" dirty="0" smtClean="0"/>
              <a:t>.</a:t>
            </a:r>
          </a:p>
          <a:p>
            <a:pPr marL="0" indent="0">
              <a:buNone/>
            </a:pPr>
            <a:endParaRPr lang="en-US" dirty="0"/>
          </a:p>
          <a:p>
            <a:r>
              <a:rPr lang="en-US" dirty="0"/>
              <a:t>Application must be submitted by unit/council in good standing.</a:t>
            </a:r>
          </a:p>
          <a:p>
            <a:r>
              <a:rPr lang="en-US" dirty="0" smtClean="0"/>
              <a:t>Did </a:t>
            </a:r>
            <a:r>
              <a:rPr lang="en-US" dirty="0"/>
              <a:t>your program make an effort to involve all parents in your school community, or your entire community?   (please specify one or both</a:t>
            </a:r>
            <a:r>
              <a:rPr lang="en-US" dirty="0" smtClean="0"/>
              <a:t>)</a:t>
            </a:r>
          </a:p>
          <a:p>
            <a:r>
              <a:rPr lang="en-US" dirty="0" smtClean="0"/>
              <a:t>Submit </a:t>
            </a:r>
            <a:r>
              <a:rPr lang="en-US" dirty="0"/>
              <a:t>a </a:t>
            </a:r>
            <a:r>
              <a:rPr lang="en-US" dirty="0" smtClean="0"/>
              <a:t>brief </a:t>
            </a:r>
            <a:r>
              <a:rPr lang="en-US" dirty="0"/>
              <a:t>summary of your program/activity/project</a:t>
            </a:r>
            <a:r>
              <a:rPr lang="en-US" dirty="0" smtClean="0"/>
              <a:t>.</a:t>
            </a:r>
          </a:p>
          <a:p>
            <a:r>
              <a:rPr lang="en-US" dirty="0"/>
              <a:t>S</a:t>
            </a:r>
            <a:r>
              <a:rPr lang="en-US" dirty="0" smtClean="0"/>
              <a:t>ubmit </a:t>
            </a:r>
            <a:r>
              <a:rPr lang="en-US" dirty="0"/>
              <a:t>a budget for this </a:t>
            </a:r>
            <a:r>
              <a:rPr lang="en-US" dirty="0" smtClean="0"/>
              <a:t>program</a:t>
            </a:r>
          </a:p>
          <a:p>
            <a:r>
              <a:rPr lang="en-US" dirty="0"/>
              <a:t>Provide any material, worksheets and other documentation to support your program.   </a:t>
            </a:r>
          </a:p>
          <a:p>
            <a:pPr marL="0" indent="0">
              <a:buNone/>
            </a:pPr>
            <a:endParaRPr lang="en-US" dirty="0"/>
          </a:p>
        </p:txBody>
      </p:sp>
      <p:sp>
        <p:nvSpPr>
          <p:cNvPr id="4" name="Title 1"/>
          <p:cNvSpPr>
            <a:spLocks noGrp="1"/>
          </p:cNvSpPr>
          <p:nvPr>
            <p:ph type="title"/>
          </p:nvPr>
        </p:nvSpPr>
        <p:spPr/>
        <p:txBody>
          <a:bodyPr/>
          <a:lstStyle/>
          <a:p>
            <a:r>
              <a:rPr lang="en-US" cap="none" dirty="0" smtClean="0"/>
              <a:t>Health, Wellness &amp; Safety Award</a:t>
            </a:r>
            <a:endParaRPr lang="en-US" cap="non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68310"/>
            <a:ext cx="937315" cy="1715907"/>
          </a:xfrm>
          <a:prstGeom prst="rect">
            <a:avLst/>
          </a:prstGeom>
        </p:spPr>
      </p:pic>
    </p:spTree>
    <p:extLst>
      <p:ext uri="{BB962C8B-B14F-4D97-AF65-F5344CB8AC3E}">
        <p14:creationId xmlns:p14="http://schemas.microsoft.com/office/powerpoint/2010/main" val="1553536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902" y="1122363"/>
            <a:ext cx="5686097" cy="1825789"/>
          </a:xfrm>
        </p:spPr>
        <p:txBody>
          <a:bodyPr>
            <a:normAutofit/>
          </a:bodyPr>
          <a:lstStyle/>
          <a:p>
            <a:pPr algn="ctr"/>
            <a:r>
              <a:rPr lang="en-US" sz="6600" b="1" dirty="0" smtClean="0"/>
              <a:t>Awards 2</a:t>
            </a:r>
            <a:endParaRPr lang="en-US" sz="6600" b="1" dirty="0"/>
          </a:p>
        </p:txBody>
      </p:sp>
      <p:sp>
        <p:nvSpPr>
          <p:cNvPr id="3" name="Subtitle 2"/>
          <p:cNvSpPr>
            <a:spLocks noGrp="1"/>
          </p:cNvSpPr>
          <p:nvPr>
            <p:ph type="subTitle" idx="1"/>
          </p:nvPr>
        </p:nvSpPr>
        <p:spPr>
          <a:xfrm>
            <a:off x="4555277" y="3456142"/>
            <a:ext cx="6539346" cy="1655762"/>
          </a:xfrm>
        </p:spPr>
        <p:txBody>
          <a:bodyPr>
            <a:normAutofit/>
          </a:bodyPr>
          <a:lstStyle/>
          <a:p>
            <a:pPr algn="ctr"/>
            <a:r>
              <a:rPr lang="en-US" sz="4400" b="1" dirty="0" smtClean="0">
                <a:solidFill>
                  <a:schemeClr val="accent2">
                    <a:lumMod val="75000"/>
                  </a:schemeClr>
                </a:solidFill>
              </a:rPr>
              <a:t>Questions ?</a:t>
            </a:r>
            <a:endParaRPr lang="en-US" sz="4400" b="1" dirty="0">
              <a:solidFill>
                <a:schemeClr val="accent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2248" y="1122363"/>
            <a:ext cx="2549655" cy="4667558"/>
          </a:xfrm>
          <a:prstGeom prst="rect">
            <a:avLst/>
          </a:prstGeom>
        </p:spPr>
      </p:pic>
    </p:spTree>
    <p:extLst>
      <p:ext uri="{BB962C8B-B14F-4D97-AF65-F5344CB8AC3E}">
        <p14:creationId xmlns:p14="http://schemas.microsoft.com/office/powerpoint/2010/main" val="2805049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1" y="764373"/>
            <a:ext cx="7083972" cy="1293028"/>
          </a:xfrm>
        </p:spPr>
        <p:txBody>
          <a:bodyPr/>
          <a:lstStyle/>
          <a:p>
            <a:r>
              <a:rPr lang="en-US" b="1" cap="none" dirty="0" smtClean="0"/>
              <a:t>Unit </a:t>
            </a:r>
            <a:r>
              <a:rPr lang="en-US" b="1" cap="none" dirty="0"/>
              <a:t>Awards</a:t>
            </a:r>
            <a:endParaRPr lang="en-US" dirty="0"/>
          </a:p>
        </p:txBody>
      </p:sp>
      <p:sp>
        <p:nvSpPr>
          <p:cNvPr id="3" name="Content Placeholder 2"/>
          <p:cNvSpPr>
            <a:spLocks noGrp="1"/>
          </p:cNvSpPr>
          <p:nvPr>
            <p:ph idx="1"/>
          </p:nvPr>
        </p:nvSpPr>
        <p:spPr>
          <a:xfrm>
            <a:off x="2065282" y="2664372"/>
            <a:ext cx="9046779" cy="3680437"/>
          </a:xfrm>
        </p:spPr>
        <p:txBody>
          <a:bodyPr>
            <a:normAutofit/>
          </a:bodyPr>
          <a:lstStyle/>
          <a:p>
            <a:pPr marL="0" indent="0">
              <a:buNone/>
            </a:pPr>
            <a:r>
              <a:rPr lang="en-US" sz="2800" dirty="0" smtClean="0"/>
              <a:t>Male Engagement Award</a:t>
            </a:r>
          </a:p>
          <a:p>
            <a:pPr marL="0" indent="0">
              <a:buNone/>
            </a:pPr>
            <a:endParaRPr lang="en-US" sz="2800" dirty="0" smtClean="0"/>
          </a:p>
          <a:p>
            <a:pPr marL="0" indent="0">
              <a:buNone/>
            </a:pPr>
            <a:r>
              <a:rPr lang="en-US" sz="2800" dirty="0" smtClean="0"/>
              <a:t>Parent Education and Involvement Award</a:t>
            </a:r>
          </a:p>
          <a:p>
            <a:pPr marL="0" indent="0">
              <a:buNone/>
            </a:pPr>
            <a:endParaRPr lang="en-US" sz="2800" dirty="0" smtClean="0"/>
          </a:p>
          <a:p>
            <a:pPr marL="0" indent="0">
              <a:buNone/>
            </a:pPr>
            <a:r>
              <a:rPr lang="en-US" sz="2800" dirty="0" smtClean="0"/>
              <a:t>Health, Wellness and Safety Award</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468" y="223729"/>
            <a:ext cx="1436545" cy="2629830"/>
          </a:xfrm>
          <a:prstGeom prst="rect">
            <a:avLst/>
          </a:prstGeom>
        </p:spPr>
      </p:pic>
    </p:spTree>
    <p:extLst>
      <p:ext uri="{BB962C8B-B14F-4D97-AF65-F5344CB8AC3E}">
        <p14:creationId xmlns:p14="http://schemas.microsoft.com/office/powerpoint/2010/main" val="1343864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7367752" cy="1293028"/>
          </a:xfrm>
        </p:spPr>
        <p:txBody>
          <a:bodyPr/>
          <a:lstStyle/>
          <a:p>
            <a:r>
              <a:rPr lang="en-US" b="1" cap="none" dirty="0" smtClean="0"/>
              <a:t>Blue Seal Award</a:t>
            </a:r>
            <a:endParaRPr lang="en-US" b="1" cap="non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468" y="223729"/>
            <a:ext cx="1436545" cy="2629830"/>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2493110376"/>
              </p:ext>
            </p:extLst>
          </p:nvPr>
        </p:nvGraphicFramePr>
        <p:xfrm>
          <a:off x="2635991" y="1844568"/>
          <a:ext cx="6920018" cy="5013428"/>
        </p:xfrm>
        <a:graphic>
          <a:graphicData uri="http://schemas.openxmlformats.org/drawingml/2006/table">
            <a:tbl>
              <a:tblPr firstRow="1" firstCol="1" bandRow="1">
                <a:tableStyleId>{5C22544A-7EE6-4342-B048-85BDC9FD1C3A}</a:tableStyleId>
              </a:tblPr>
              <a:tblGrid>
                <a:gridCol w="93980"/>
                <a:gridCol w="395549"/>
                <a:gridCol w="6430489"/>
              </a:tblGrid>
              <a:tr h="294907">
                <a:tc gridSpan="2">
                  <a:txBody>
                    <a:bodyPr/>
                    <a:lstStyle/>
                    <a:p>
                      <a:pPr marL="0" marR="0">
                        <a:spcBef>
                          <a:spcPts val="0"/>
                        </a:spcBef>
                        <a:spcAft>
                          <a:spcPts val="0"/>
                        </a:spcAft>
                      </a:pPr>
                      <a:r>
                        <a:rPr lang="en-US" sz="1000" u="none" strike="noStrike"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342900" marR="0" lvl="0" indent="-342900">
                        <a:spcBef>
                          <a:spcPts val="0"/>
                        </a:spcBef>
                        <a:spcAft>
                          <a:spcPts val="0"/>
                        </a:spcAft>
                        <a:buSzPts val="1100"/>
                        <a:buFont typeface="+mj-lt"/>
                        <a:buAutoNum type="arabicPeriod"/>
                      </a:pPr>
                      <a:r>
                        <a:rPr lang="en-US" sz="1000" kern="1400">
                          <a:effectLst/>
                        </a:rPr>
                        <a:t>The PTA PURPOSES were read or displayed at each meeting.</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884724">
                <a:tc gridSpan="2">
                  <a:txBody>
                    <a:bodyPr/>
                    <a:lstStyle/>
                    <a:p>
                      <a:pPr marL="0" marR="0">
                        <a:spcBef>
                          <a:spcPts val="0"/>
                        </a:spcBef>
                        <a:spcAft>
                          <a:spcPts val="0"/>
                        </a:spcAft>
                      </a:pPr>
                      <a:r>
                        <a:rPr lang="en-US" sz="1000" kern="1400">
                          <a:effectLst/>
                        </a:rPr>
                        <a:t> </a:t>
                      </a:r>
                    </a:p>
                    <a:p>
                      <a:pPr marL="0" marR="0">
                        <a:spcBef>
                          <a:spcPts val="0"/>
                        </a:spcBef>
                        <a:spcAft>
                          <a:spcPts val="0"/>
                        </a:spcAft>
                      </a:pPr>
                      <a:r>
                        <a:rPr lang="en-US" sz="1000" u="none" strike="noStrike"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342900" marR="0" lvl="0" indent="-342900">
                        <a:spcBef>
                          <a:spcPts val="0"/>
                        </a:spcBef>
                        <a:spcAft>
                          <a:spcPts val="0"/>
                        </a:spcAft>
                        <a:buSzPts val="1100"/>
                        <a:buFont typeface="+mj-lt"/>
                        <a:buAutoNum type="arabicPeriod"/>
                      </a:pPr>
                      <a:r>
                        <a:rPr lang="en-US" sz="1000" kern="1400">
                          <a:effectLst/>
                        </a:rPr>
                        <a:t>At least five regular or special meetings were scheduled during the school year.  Special meetings may include parent education, study groups, unit-sponsored college/career nights, open house, back-to-school nights, etc.</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589816">
                <a:tc gridSpan="2">
                  <a:txBody>
                    <a:bodyPr/>
                    <a:lstStyle/>
                    <a:p>
                      <a:pPr marL="0" marR="0">
                        <a:spcBef>
                          <a:spcPts val="0"/>
                        </a:spcBef>
                        <a:spcAft>
                          <a:spcPts val="0"/>
                        </a:spcAft>
                      </a:pPr>
                      <a:r>
                        <a:rPr lang="en-US" sz="1000" u="none" strike="noStrike"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342900" marR="0" lvl="0" indent="-342900">
                        <a:spcBef>
                          <a:spcPts val="0"/>
                        </a:spcBef>
                        <a:spcAft>
                          <a:spcPts val="0"/>
                        </a:spcAft>
                        <a:buSzPts val="1100"/>
                        <a:buFont typeface="+mj-lt"/>
                        <a:buAutoNum type="arabicPeriod"/>
                      </a:pPr>
                      <a:r>
                        <a:rPr lang="en-US" sz="1000" kern="1400">
                          <a:effectLst/>
                        </a:rPr>
                        <a:t>Executive board meetings were held prior to each regular meeting and a summer planning meeting was held.</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294907">
                <a:tc>
                  <a:txBody>
                    <a:bodyPr/>
                    <a:lstStyle/>
                    <a:p>
                      <a:pPr marL="0" marR="0">
                        <a:spcBef>
                          <a:spcPts val="0"/>
                        </a:spcBef>
                        <a:spcAft>
                          <a:spcPts val="0"/>
                        </a:spcAft>
                      </a:pPr>
                      <a:r>
                        <a:rPr lang="en-US" sz="1000"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spcBef>
                          <a:spcPts val="0"/>
                        </a:spcBef>
                        <a:spcAft>
                          <a:spcPts val="0"/>
                        </a:spcAft>
                      </a:pPr>
                      <a:r>
                        <a:rPr lang="en-US" sz="1000" u="none" strike="noStrike"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spcBef>
                          <a:spcPts val="0"/>
                        </a:spcBef>
                        <a:spcAft>
                          <a:spcPts val="0"/>
                        </a:spcAft>
                        <a:buSzPts val="1100"/>
                        <a:buFont typeface="+mj-lt"/>
                        <a:buAutoNum type="arabicPeriod"/>
                      </a:pPr>
                      <a:r>
                        <a:rPr lang="en-US" sz="1000" kern="1400">
                          <a:effectLst/>
                        </a:rPr>
                        <a:t>Your unit submitted an article or pictures to CONTACT magazine.</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294907">
                <a:tc>
                  <a:txBody>
                    <a:bodyPr/>
                    <a:lstStyle/>
                    <a:p>
                      <a:pPr marL="0" marR="0">
                        <a:spcBef>
                          <a:spcPts val="0"/>
                        </a:spcBef>
                        <a:spcAft>
                          <a:spcPts val="0"/>
                        </a:spcAft>
                      </a:pPr>
                      <a:r>
                        <a:rPr lang="en-US" sz="1000"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spcBef>
                          <a:spcPts val="0"/>
                        </a:spcBef>
                        <a:spcAft>
                          <a:spcPts val="0"/>
                        </a:spcAft>
                      </a:pPr>
                      <a:r>
                        <a:rPr lang="en-US" sz="1000" u="none" strike="noStrike"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spcBef>
                          <a:spcPts val="0"/>
                        </a:spcBef>
                        <a:spcAft>
                          <a:spcPts val="0"/>
                        </a:spcAft>
                        <a:buSzPts val="1100"/>
                        <a:buFont typeface="+mj-lt"/>
                        <a:buAutoNum type="arabicPeriod"/>
                      </a:pPr>
                      <a:r>
                        <a:rPr lang="en-US" sz="1000" kern="1400">
                          <a:effectLst/>
                        </a:rPr>
                        <a:t>The unit read or shared an opening thought or inspirational moment at each meeting.</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589816">
                <a:tc>
                  <a:txBody>
                    <a:bodyPr/>
                    <a:lstStyle/>
                    <a:p>
                      <a:pPr marL="0" marR="0">
                        <a:spcBef>
                          <a:spcPts val="0"/>
                        </a:spcBef>
                        <a:spcAft>
                          <a:spcPts val="0"/>
                        </a:spcAft>
                      </a:pPr>
                      <a:r>
                        <a:rPr lang="en-US" sz="1000"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spcBef>
                          <a:spcPts val="0"/>
                        </a:spcBef>
                        <a:spcAft>
                          <a:spcPts val="0"/>
                        </a:spcAft>
                      </a:pPr>
                      <a:r>
                        <a:rPr lang="en-US" sz="1000"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spcBef>
                          <a:spcPts val="0"/>
                        </a:spcBef>
                        <a:spcAft>
                          <a:spcPts val="0"/>
                        </a:spcAft>
                        <a:buSzPts val="1100"/>
                        <a:buFont typeface="+mj-lt"/>
                        <a:buAutoNum type="arabicPeriod"/>
                      </a:pPr>
                      <a:r>
                        <a:rPr lang="en-US" sz="1000" kern="1400">
                          <a:effectLst/>
                        </a:rPr>
                        <a:t>The budget was adopted by the general membership at a regular meeting according to the unit bylaws.  </a:t>
                      </a:r>
                      <a:r>
                        <a:rPr lang="en-US" sz="1000" u="sng" kern="1400">
                          <a:effectLst/>
                        </a:rPr>
                        <a:t>Describe the methods used to provide funds for the budget:</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294907">
                <a:tc>
                  <a:txBody>
                    <a:bodyPr/>
                    <a:lstStyle/>
                    <a:p>
                      <a:pPr marL="0" marR="0">
                        <a:spcBef>
                          <a:spcPts val="0"/>
                        </a:spcBef>
                        <a:spcAft>
                          <a:spcPts val="0"/>
                        </a:spcAft>
                      </a:pPr>
                      <a:r>
                        <a:rPr lang="en-US" sz="1000"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spcBef>
                          <a:spcPts val="0"/>
                        </a:spcBef>
                        <a:spcAft>
                          <a:spcPts val="0"/>
                        </a:spcAft>
                      </a:pPr>
                      <a:r>
                        <a:rPr lang="en-US" sz="1000" u="none" strike="noStrike"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spcBef>
                          <a:spcPts val="0"/>
                        </a:spcBef>
                        <a:spcAft>
                          <a:spcPts val="0"/>
                        </a:spcAft>
                        <a:buSzPts val="1100"/>
                        <a:buFont typeface="+mj-lt"/>
                        <a:buAutoNum type="arabicPeriod"/>
                      </a:pPr>
                      <a:r>
                        <a:rPr lang="en-US" sz="1000" kern="1400">
                          <a:effectLst/>
                        </a:rPr>
                        <a:t>The unit had a Founders Day observance.</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294907">
                <a:tc>
                  <a:txBody>
                    <a:bodyPr/>
                    <a:lstStyle/>
                    <a:p>
                      <a:pPr marL="0" marR="0">
                        <a:spcBef>
                          <a:spcPts val="0"/>
                        </a:spcBef>
                        <a:spcAft>
                          <a:spcPts val="0"/>
                        </a:spcAft>
                      </a:pPr>
                      <a:r>
                        <a:rPr lang="en-US" sz="1000"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spcBef>
                          <a:spcPts val="0"/>
                        </a:spcBef>
                        <a:spcAft>
                          <a:spcPts val="0"/>
                        </a:spcAft>
                      </a:pPr>
                      <a:r>
                        <a:rPr lang="en-US" sz="1000" u="none" strike="noStrike"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spcBef>
                          <a:spcPts val="0"/>
                        </a:spcBef>
                        <a:spcAft>
                          <a:spcPts val="0"/>
                        </a:spcAft>
                        <a:buSzPts val="1100"/>
                        <a:buFont typeface="+mj-lt"/>
                        <a:buAutoNum type="arabicPeriod"/>
                      </a:pPr>
                      <a:r>
                        <a:rPr lang="en-US" sz="1000" kern="1400">
                          <a:effectLst/>
                        </a:rPr>
                        <a:t>A Founders Day contribution was made to the State PTA Office postmarked by April 1</a:t>
                      </a:r>
                      <a:r>
                        <a:rPr lang="en-US" sz="1000" kern="1400" baseline="30000">
                          <a:effectLst/>
                        </a:rPr>
                        <a:t>st</a:t>
                      </a:r>
                      <a:r>
                        <a:rPr lang="en-US" sz="1000" kern="1400">
                          <a:effectLst/>
                        </a:rPr>
                        <a:t>.</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589816">
                <a:tc>
                  <a:txBody>
                    <a:bodyPr/>
                    <a:lstStyle/>
                    <a:p>
                      <a:pPr marL="0" marR="0">
                        <a:spcBef>
                          <a:spcPts val="0"/>
                        </a:spcBef>
                        <a:spcAft>
                          <a:spcPts val="0"/>
                        </a:spcAft>
                      </a:pPr>
                      <a:r>
                        <a:rPr lang="en-US" sz="1000"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spcBef>
                          <a:spcPts val="0"/>
                        </a:spcBef>
                        <a:spcAft>
                          <a:spcPts val="0"/>
                        </a:spcAft>
                      </a:pPr>
                      <a:r>
                        <a:rPr lang="en-US" sz="1000" u="none" strike="noStrike"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spcBef>
                          <a:spcPts val="0"/>
                        </a:spcBef>
                        <a:spcAft>
                          <a:spcPts val="0"/>
                        </a:spcAft>
                        <a:buSzPts val="1100"/>
                        <a:buFont typeface="+mj-lt"/>
                        <a:buAutoNum type="arabicPeriod"/>
                      </a:pPr>
                      <a:r>
                        <a:rPr lang="en-US" sz="1000" kern="1400">
                          <a:effectLst/>
                        </a:rPr>
                        <a:t>At least one member of the executive board attended a workshop at a council sponsored school of information or the Missouri  PTA convention.</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294907">
                <a:tc>
                  <a:txBody>
                    <a:bodyPr/>
                    <a:lstStyle/>
                    <a:p>
                      <a:pPr marL="0" marR="0">
                        <a:spcBef>
                          <a:spcPts val="0"/>
                        </a:spcBef>
                        <a:spcAft>
                          <a:spcPts val="0"/>
                        </a:spcAft>
                      </a:pPr>
                      <a:r>
                        <a:rPr lang="en-US" sz="1000"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spcBef>
                          <a:spcPts val="0"/>
                        </a:spcBef>
                        <a:spcAft>
                          <a:spcPts val="0"/>
                        </a:spcAft>
                      </a:pPr>
                      <a:r>
                        <a:rPr lang="en-US" sz="1000" u="none" strike="noStrike"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spcBef>
                          <a:spcPts val="0"/>
                        </a:spcBef>
                        <a:spcAft>
                          <a:spcPts val="0"/>
                        </a:spcAft>
                        <a:buSzPts val="1100"/>
                        <a:buFont typeface="+mj-lt"/>
                        <a:buAutoNum type="arabicPeriod"/>
                      </a:pPr>
                      <a:r>
                        <a:rPr lang="en-US" sz="1000" kern="1400">
                          <a:effectLst/>
                        </a:rPr>
                        <a:t>The unit has developed Standing Rules in accordance with the bylaws.</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294907">
                <a:tc>
                  <a:txBody>
                    <a:bodyPr/>
                    <a:lstStyle/>
                    <a:p>
                      <a:pPr marL="0" marR="0">
                        <a:spcBef>
                          <a:spcPts val="0"/>
                        </a:spcBef>
                        <a:spcAft>
                          <a:spcPts val="0"/>
                        </a:spcAft>
                      </a:pPr>
                      <a:r>
                        <a:rPr lang="en-US" sz="1000"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spcBef>
                          <a:spcPts val="0"/>
                        </a:spcBef>
                        <a:spcAft>
                          <a:spcPts val="0"/>
                        </a:spcAft>
                      </a:pPr>
                      <a:r>
                        <a:rPr lang="en-US" sz="1000" u="none" strike="noStrike"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spcBef>
                          <a:spcPts val="0"/>
                        </a:spcBef>
                        <a:spcAft>
                          <a:spcPts val="0"/>
                        </a:spcAft>
                        <a:buSzPts val="1100"/>
                        <a:buFont typeface="+mj-lt"/>
                        <a:buAutoNum type="arabicPeriod"/>
                      </a:pPr>
                      <a:r>
                        <a:rPr lang="en-US" sz="1000" kern="1400">
                          <a:effectLst/>
                        </a:rPr>
                        <a:t>For units that are part of a council, attend at least one council meeting.</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294907">
                <a:tc>
                  <a:txBody>
                    <a:bodyPr/>
                    <a:lstStyle/>
                    <a:p>
                      <a:pPr marL="0" marR="0">
                        <a:spcBef>
                          <a:spcPts val="0"/>
                        </a:spcBef>
                        <a:spcAft>
                          <a:spcPts val="0"/>
                        </a:spcAft>
                      </a:pPr>
                      <a:r>
                        <a:rPr lang="en-US" sz="1000"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spcBef>
                          <a:spcPts val="0"/>
                        </a:spcBef>
                        <a:spcAft>
                          <a:spcPts val="0"/>
                        </a:spcAft>
                      </a:pPr>
                      <a:r>
                        <a:rPr lang="en-US" sz="1000" u="none" strike="noStrike" kern="1400">
                          <a:effectLst/>
                        </a:rPr>
                        <a:t> </a:t>
                      </a:r>
                      <a:endParaRPr lang="en-US" sz="1000" kern="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spcBef>
                          <a:spcPts val="0"/>
                        </a:spcBef>
                        <a:spcAft>
                          <a:spcPts val="0"/>
                        </a:spcAft>
                        <a:buSzPts val="1100"/>
                        <a:buFont typeface="+mj-lt"/>
                        <a:buAutoNum type="arabicPeriod"/>
                      </a:pPr>
                      <a:r>
                        <a:rPr lang="en-US" sz="1000" kern="1400" dirty="0">
                          <a:effectLst/>
                        </a:rPr>
                        <a:t>Your unit has an Advocacy Chair that reports regularly to the unit.</a:t>
                      </a:r>
                      <a:endParaRPr lang="en-US" sz="1000" kern="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9" name="TextBox 8"/>
          <p:cNvSpPr txBox="1"/>
          <p:nvPr/>
        </p:nvSpPr>
        <p:spPr>
          <a:xfrm>
            <a:off x="346841" y="2617076"/>
            <a:ext cx="2289149" cy="923330"/>
          </a:xfrm>
          <a:prstGeom prst="rect">
            <a:avLst/>
          </a:prstGeom>
          <a:noFill/>
        </p:spPr>
        <p:txBody>
          <a:bodyPr wrap="square" rtlCol="0">
            <a:spAutoFit/>
          </a:bodyPr>
          <a:lstStyle/>
          <a:p>
            <a:r>
              <a:rPr lang="en-US" dirty="0" smtClean="0"/>
              <a:t>must </a:t>
            </a:r>
            <a:r>
              <a:rPr lang="en-US" dirty="0"/>
              <a:t>meet seven of the </a:t>
            </a:r>
            <a:r>
              <a:rPr lang="en-US" dirty="0" smtClean="0"/>
              <a:t>12 basic </a:t>
            </a:r>
            <a:r>
              <a:rPr lang="en-US" dirty="0"/>
              <a:t>requirements</a:t>
            </a:r>
          </a:p>
        </p:txBody>
      </p:sp>
      <p:sp>
        <p:nvSpPr>
          <p:cNvPr id="10" name="TextBox 9"/>
          <p:cNvSpPr txBox="1"/>
          <p:nvPr/>
        </p:nvSpPr>
        <p:spPr>
          <a:xfrm>
            <a:off x="9711560" y="4004441"/>
            <a:ext cx="1986454" cy="1200329"/>
          </a:xfrm>
          <a:prstGeom prst="rect">
            <a:avLst/>
          </a:prstGeom>
          <a:noFill/>
        </p:spPr>
        <p:txBody>
          <a:bodyPr wrap="square" rtlCol="0">
            <a:spAutoFit/>
          </a:bodyPr>
          <a:lstStyle/>
          <a:p>
            <a:r>
              <a:rPr lang="en-US" dirty="0" smtClean="0"/>
              <a:t>Deadline:</a:t>
            </a:r>
          </a:p>
          <a:p>
            <a:r>
              <a:rPr lang="en-US" dirty="0" smtClean="0"/>
              <a:t>September 1</a:t>
            </a:r>
            <a:r>
              <a:rPr lang="en-US" baseline="30000" dirty="0" smtClean="0"/>
              <a:t>st</a:t>
            </a:r>
            <a:r>
              <a:rPr lang="en-US" dirty="0" smtClean="0"/>
              <a:t> for the previous school year.</a:t>
            </a:r>
            <a:endParaRPr lang="en-US" dirty="0"/>
          </a:p>
        </p:txBody>
      </p:sp>
    </p:spTree>
    <p:extLst>
      <p:ext uri="{BB962C8B-B14F-4D97-AF65-F5344CB8AC3E}">
        <p14:creationId xmlns:p14="http://schemas.microsoft.com/office/powerpoint/2010/main" val="2863466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6070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7415048" cy="1293028"/>
          </a:xfrm>
        </p:spPr>
        <p:txBody>
          <a:bodyPr/>
          <a:lstStyle/>
          <a:p>
            <a:r>
              <a:rPr lang="en-US" b="1" cap="none" dirty="0" smtClean="0"/>
              <a:t>Gold </a:t>
            </a:r>
            <a:r>
              <a:rPr lang="en-US" b="1" cap="none" dirty="0"/>
              <a:t>Seal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468" y="223729"/>
            <a:ext cx="1436545" cy="262983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235" y="1160393"/>
            <a:ext cx="5697607" cy="5697607"/>
          </a:xfrm>
          <a:prstGeom prst="rect">
            <a:avLst/>
          </a:prstGeom>
        </p:spPr>
      </p:pic>
      <p:sp>
        <p:nvSpPr>
          <p:cNvPr id="11" name="TextBox 10"/>
          <p:cNvSpPr txBox="1"/>
          <p:nvPr/>
        </p:nvSpPr>
        <p:spPr>
          <a:xfrm>
            <a:off x="8056179" y="2853559"/>
            <a:ext cx="2632842" cy="1200329"/>
          </a:xfrm>
          <a:prstGeom prst="rect">
            <a:avLst/>
          </a:prstGeom>
          <a:noFill/>
        </p:spPr>
        <p:txBody>
          <a:bodyPr wrap="square" rtlCol="0">
            <a:spAutoFit/>
          </a:bodyPr>
          <a:lstStyle/>
          <a:p>
            <a:r>
              <a:rPr lang="en-US" dirty="0" smtClean="0"/>
              <a:t>Must meet requirements of the Blue Seal plus</a:t>
            </a:r>
          </a:p>
          <a:p>
            <a:r>
              <a:rPr lang="en-US" dirty="0" smtClean="0"/>
              <a:t>3 of 4 in this group.</a:t>
            </a:r>
            <a:endParaRPr lang="en-US" dirty="0"/>
          </a:p>
        </p:txBody>
      </p:sp>
    </p:spTree>
    <p:extLst>
      <p:ext uri="{BB962C8B-B14F-4D97-AF65-F5344CB8AC3E}">
        <p14:creationId xmlns:p14="http://schemas.microsoft.com/office/powerpoint/2010/main" val="2806891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11365" y="590953"/>
            <a:ext cx="6910552" cy="1293028"/>
          </a:xfrm>
        </p:spPr>
        <p:txBody>
          <a:bodyPr/>
          <a:lstStyle/>
          <a:p>
            <a:r>
              <a:rPr lang="en-US" b="1" cap="none" dirty="0" smtClean="0"/>
              <a:t>Gold Seal Award</a:t>
            </a:r>
            <a:endParaRPr lang="en-US" b="1" cap="non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468" y="223729"/>
            <a:ext cx="1436545" cy="26298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54" y="1529098"/>
            <a:ext cx="9253422" cy="5202777"/>
          </a:xfrm>
          <a:prstGeom prst="rect">
            <a:avLst/>
          </a:prstGeom>
        </p:spPr>
      </p:pic>
      <p:sp>
        <p:nvSpPr>
          <p:cNvPr id="10" name="TextBox 9"/>
          <p:cNvSpPr txBox="1"/>
          <p:nvPr/>
        </p:nvSpPr>
        <p:spPr>
          <a:xfrm>
            <a:off x="8560676" y="3610303"/>
            <a:ext cx="2727434" cy="1477328"/>
          </a:xfrm>
          <a:prstGeom prst="rect">
            <a:avLst/>
          </a:prstGeom>
          <a:noFill/>
        </p:spPr>
        <p:txBody>
          <a:bodyPr wrap="square" rtlCol="0">
            <a:spAutoFit/>
          </a:bodyPr>
          <a:lstStyle/>
          <a:p>
            <a:r>
              <a:rPr lang="en-US" dirty="0" smtClean="0"/>
              <a:t>Seven of 13 in Group B and submitted to the office by September 1</a:t>
            </a:r>
            <a:r>
              <a:rPr lang="en-US" baseline="30000" dirty="0" smtClean="0"/>
              <a:t>st</a:t>
            </a:r>
            <a:r>
              <a:rPr lang="en-US" dirty="0" smtClean="0"/>
              <a:t> for the previous school year.</a:t>
            </a:r>
            <a:endParaRPr lang="en-US" dirty="0"/>
          </a:p>
        </p:txBody>
      </p:sp>
    </p:spTree>
    <p:extLst>
      <p:ext uri="{BB962C8B-B14F-4D97-AF65-F5344CB8AC3E}">
        <p14:creationId xmlns:p14="http://schemas.microsoft.com/office/powerpoint/2010/main" val="1950372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171" y="562631"/>
            <a:ext cx="7667297" cy="1293028"/>
          </a:xfrm>
        </p:spPr>
        <p:txBody>
          <a:bodyPr/>
          <a:lstStyle/>
          <a:p>
            <a:r>
              <a:rPr lang="en-US" cap="none" dirty="0" smtClean="0"/>
              <a:t>Council Achievement Award</a:t>
            </a:r>
            <a:endParaRPr lang="en-US" cap="non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468" y="223729"/>
            <a:ext cx="1436545" cy="262983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93" y="1824990"/>
            <a:ext cx="8942260" cy="5033010"/>
          </a:xfrm>
          <a:prstGeom prst="rect">
            <a:avLst/>
          </a:prstGeom>
        </p:spPr>
      </p:pic>
      <p:sp>
        <p:nvSpPr>
          <p:cNvPr id="12" name="TextBox 11"/>
          <p:cNvSpPr txBox="1"/>
          <p:nvPr/>
        </p:nvSpPr>
        <p:spPr>
          <a:xfrm>
            <a:off x="8860221" y="3563007"/>
            <a:ext cx="2837792" cy="1754326"/>
          </a:xfrm>
          <a:prstGeom prst="rect">
            <a:avLst/>
          </a:prstGeom>
          <a:noFill/>
        </p:spPr>
        <p:txBody>
          <a:bodyPr wrap="square" rtlCol="0">
            <a:spAutoFit/>
          </a:bodyPr>
          <a:lstStyle/>
          <a:p>
            <a:r>
              <a:rPr lang="en-US" dirty="0" smtClean="0"/>
              <a:t>Must be in good standing for that year and meet all of these requirements.</a:t>
            </a:r>
          </a:p>
          <a:p>
            <a:endParaRPr lang="en-US" dirty="0"/>
          </a:p>
          <a:p>
            <a:r>
              <a:rPr lang="en-US" dirty="0" smtClean="0"/>
              <a:t>Plus ……</a:t>
            </a:r>
            <a:endParaRPr lang="en-US" dirty="0"/>
          </a:p>
        </p:txBody>
      </p:sp>
    </p:spTree>
    <p:extLst>
      <p:ext uri="{BB962C8B-B14F-4D97-AF65-F5344CB8AC3E}">
        <p14:creationId xmlns:p14="http://schemas.microsoft.com/office/powerpoint/2010/main" val="2051172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7383517" cy="1293028"/>
          </a:xfrm>
        </p:spPr>
        <p:txBody>
          <a:bodyPr/>
          <a:lstStyle/>
          <a:p>
            <a:r>
              <a:rPr lang="en-US" cap="none" dirty="0"/>
              <a:t>Council Achievement Award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092" y="1671145"/>
            <a:ext cx="9221076" cy="5186855"/>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468" y="223729"/>
            <a:ext cx="1436545" cy="2629830"/>
          </a:xfrm>
          <a:prstGeom prst="rect">
            <a:avLst/>
          </a:prstGeom>
        </p:spPr>
      </p:pic>
      <p:sp>
        <p:nvSpPr>
          <p:cNvPr id="6" name="TextBox 5"/>
          <p:cNvSpPr txBox="1"/>
          <p:nvPr/>
        </p:nvSpPr>
        <p:spPr>
          <a:xfrm>
            <a:off x="8481848" y="3153103"/>
            <a:ext cx="2822028" cy="2308324"/>
          </a:xfrm>
          <a:prstGeom prst="rect">
            <a:avLst/>
          </a:prstGeom>
          <a:noFill/>
        </p:spPr>
        <p:txBody>
          <a:bodyPr wrap="square" rtlCol="0">
            <a:spAutoFit/>
          </a:bodyPr>
          <a:lstStyle/>
          <a:p>
            <a:r>
              <a:rPr lang="en-US" dirty="0" smtClean="0"/>
              <a:t>Plus:</a:t>
            </a:r>
          </a:p>
          <a:p>
            <a:r>
              <a:rPr lang="en-US" dirty="0" smtClean="0"/>
              <a:t>Seven of 14 of Group B</a:t>
            </a:r>
          </a:p>
          <a:p>
            <a:endParaRPr lang="en-US" dirty="0"/>
          </a:p>
          <a:p>
            <a:r>
              <a:rPr lang="en-US" dirty="0" smtClean="0"/>
              <a:t>and submitted to the office by September 1</a:t>
            </a:r>
            <a:r>
              <a:rPr lang="en-US" baseline="30000" dirty="0" smtClean="0"/>
              <a:t>st</a:t>
            </a:r>
            <a:r>
              <a:rPr lang="en-US" dirty="0" smtClean="0"/>
              <a:t> for the previous school year.</a:t>
            </a:r>
          </a:p>
          <a:p>
            <a:endParaRPr lang="en-US" dirty="0"/>
          </a:p>
        </p:txBody>
      </p:sp>
    </p:spTree>
    <p:extLst>
      <p:ext uri="{BB962C8B-B14F-4D97-AF65-F5344CB8AC3E}">
        <p14:creationId xmlns:p14="http://schemas.microsoft.com/office/powerpoint/2010/main" val="3149767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5" ma:contentTypeDescription="Create a new document." ma:contentTypeScope="" ma:versionID="b90a9eaac656c6e1abebedcca402727b">
  <xsd:schema xmlns:xsd="http://www.w3.org/2001/XMLSchema" xmlns:xs="http://www.w3.org/2001/XMLSchema" xmlns:p="http://schemas.microsoft.com/office/2006/metadata/properties" xmlns:ns2="c3a6e9ef-a1f6-4766-94ca-80364285655b" targetNamespace="http://schemas.microsoft.com/office/2006/metadata/properties" ma:root="true" ma:fieldsID="c7a0eb465eb3ae1621259bc5cb8a669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29344D-0051-402A-96A7-1D33D2FBDCB6}"/>
</file>

<file path=customXml/itemProps2.xml><?xml version="1.0" encoding="utf-8"?>
<ds:datastoreItem xmlns:ds="http://schemas.openxmlformats.org/officeDocument/2006/customXml" ds:itemID="{15FBEB67-7AB3-4DA7-A61B-99240A853579}"/>
</file>

<file path=customXml/itemProps3.xml><?xml version="1.0" encoding="utf-8"?>
<ds:datastoreItem xmlns:ds="http://schemas.openxmlformats.org/officeDocument/2006/customXml" ds:itemID="{A370DAD0-3CCD-4032-8700-1D8394A09121}"/>
</file>

<file path=docProps/app.xml><?xml version="1.0" encoding="utf-8"?>
<Properties xmlns="http://schemas.openxmlformats.org/officeDocument/2006/extended-properties" xmlns:vt="http://schemas.openxmlformats.org/officeDocument/2006/docPropsVTypes">
  <Template>TM04033937[[fn=Vapor Trail]]</Template>
  <TotalTime>247</TotalTime>
  <Words>1278</Words>
  <Application>Microsoft Office PowerPoint</Application>
  <PresentationFormat>Widescreen</PresentationFormat>
  <Paragraphs>168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Times New Roman</vt:lpstr>
      <vt:lpstr>Verdana</vt:lpstr>
      <vt:lpstr>Vapor Trail</vt:lpstr>
      <vt:lpstr>Awards 2</vt:lpstr>
      <vt:lpstr>Achievement Awards      AA</vt:lpstr>
      <vt:lpstr>Unit Awards</vt:lpstr>
      <vt:lpstr>Blue Seal Award</vt:lpstr>
      <vt:lpstr>PowerPoint Presentation</vt:lpstr>
      <vt:lpstr>Gold Seal </vt:lpstr>
      <vt:lpstr>Gold Seal Award</vt:lpstr>
      <vt:lpstr>Council Achievement Award</vt:lpstr>
      <vt:lpstr>Council Achievement Award</vt:lpstr>
      <vt:lpstr>Outstanding Newsletter Award </vt:lpstr>
      <vt:lpstr>Outstanding Website Award </vt:lpstr>
      <vt:lpstr>Advocacy Through Legislation Award</vt:lpstr>
      <vt:lpstr>Advocacy Through Legislation Award</vt:lpstr>
      <vt:lpstr>Advocacy Through Legislation Award</vt:lpstr>
      <vt:lpstr>Advocacy Through Legislation Award</vt:lpstr>
      <vt:lpstr>Advocacy Through Legislation Award</vt:lpstr>
      <vt:lpstr>Male Engagement Award</vt:lpstr>
      <vt:lpstr>Male Engagement Award</vt:lpstr>
      <vt:lpstr>Parent Education &amp; Engagement Award</vt:lpstr>
      <vt:lpstr>Parent Education &amp; Engagement Award</vt:lpstr>
      <vt:lpstr>Health, Wellness &amp; Safety Award</vt:lpstr>
      <vt:lpstr>Health, Wellness &amp; Safety Award</vt:lpstr>
      <vt:lpstr>Awards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Awards 2</dc:title>
  <dc:creator>Sarah Day</dc:creator>
  <cp:lastModifiedBy>Sarah Day</cp:lastModifiedBy>
  <cp:revision>17</cp:revision>
  <dcterms:created xsi:type="dcterms:W3CDTF">2017-04-23T00:54:13Z</dcterms:created>
  <dcterms:modified xsi:type="dcterms:W3CDTF">2017-04-23T05:01:53Z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