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
      <p:font typeface="Playfair Display"/>
      <p:regular r:id="rId23"/>
      <p:bold r:id="rId24"/>
      <p:italic r:id="rId25"/>
      <p:boldItalic r:id="rId26"/>
    </p:embeddedFont>
    <p:embeddedFont>
      <p:font typeface="Montserrat"/>
      <p:regular r:id="rId27"/>
      <p:bold r:id="rId28"/>
      <p:italic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6" Type="http://schemas.openxmlformats.org/officeDocument/2006/relationships/font" Target="fonts/PlayfairDisplay-boldItalic.fntdata"/><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font" Target="fonts/Roboto-italic.fntdata"/><Relationship Id="rId3" Type="http://schemas.openxmlformats.org/officeDocument/2006/relationships/slideMaster" Target="slideMasters/slideMaster1.xml"/><Relationship Id="rId34" Type="http://schemas.openxmlformats.org/officeDocument/2006/relationships/customXml" Target="../customXml/item2.xml"/><Relationship Id="rId25" Type="http://schemas.openxmlformats.org/officeDocument/2006/relationships/font" Target="fonts/PlayfairDisplay-italic.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customXml" Target="../customXml/item1.xml"/><Relationship Id="rId20" Type="http://schemas.openxmlformats.org/officeDocument/2006/relationships/font" Target="fonts/Roboto-bold.fntdata"/><Relationship Id="rId2" Type="http://schemas.openxmlformats.org/officeDocument/2006/relationships/presProps" Target="presProps.xml"/><Relationship Id="rId29" Type="http://schemas.openxmlformats.org/officeDocument/2006/relationships/font" Target="fonts/Montserrat-italic.fntdata"/><Relationship Id="rId16" Type="http://schemas.openxmlformats.org/officeDocument/2006/relationships/slide" Target="slides/slide12.xml"/><Relationship Id="rId24" Type="http://schemas.openxmlformats.org/officeDocument/2006/relationships/font" Target="fonts/PlayfairDisplay-bold.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Oswald-bold.fntdata"/><Relationship Id="rId23" Type="http://schemas.openxmlformats.org/officeDocument/2006/relationships/font" Target="fonts/PlayfairDisplay-regular.fntdata"/><Relationship Id="rId28" Type="http://schemas.openxmlformats.org/officeDocument/2006/relationships/font" Target="fonts/Montserrat-bold.fntdata"/><Relationship Id="rId5" Type="http://schemas.openxmlformats.org/officeDocument/2006/relationships/slide" Target="slides/slide1.xml"/><Relationship Id="rId15" Type="http://schemas.openxmlformats.org/officeDocument/2006/relationships/slide" Target="slides/slide11.xml"/><Relationship Id="rId31" Type="http://schemas.openxmlformats.org/officeDocument/2006/relationships/font" Target="fonts/Oswald-regular.fntdata"/><Relationship Id="rId10" Type="http://schemas.openxmlformats.org/officeDocument/2006/relationships/slide" Target="slides/slide6.xml"/><Relationship Id="rId19" Type="http://schemas.openxmlformats.org/officeDocument/2006/relationships/font" Target="fonts/Roboto-regular.fntdata"/><Relationship Id="rId22" Type="http://schemas.openxmlformats.org/officeDocument/2006/relationships/font" Target="fonts/Roboto-boldItalic.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Montserrat-regular.fntdata"/><Relationship Id="rId30" Type="http://schemas.openxmlformats.org/officeDocument/2006/relationships/font" Target="fonts/Montserrat-boldItalic.fntdata"/><Relationship Id="rId14" Type="http://schemas.openxmlformats.org/officeDocument/2006/relationships/slide" Target="slides/slide10.xml"/><Relationship Id="rId35" Type="http://schemas.openxmlformats.org/officeDocument/2006/relationships/customXml" Target="../customXml/item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2"/>
              </a:buClr>
              <a:buSzPct val="91666"/>
              <a:buFont typeface="Arial"/>
              <a:buNone/>
            </a:pPr>
            <a:r>
              <a:rPr lang="en" sz="1200">
                <a:solidFill>
                  <a:srgbClr val="02606D"/>
                </a:solidFill>
              </a:rPr>
              <a:t>Students can attend school board meetings with members of your unit, become an expert on issues of education and legislation, and help gather community support. They can gain an understanding of public education and how it works. The operations of state and local governments. Students can learn about the legislation process and its impact on school funding and services.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2"/>
              </a:buClr>
              <a:buSzPct val="91666"/>
              <a:buFont typeface="Arial"/>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 would like to show you a video on just what i mean by that…….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Stop video after applause!!!!!!!!!!!!!! (About 9 min)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What a leader she is and will be!</a:t>
            </a:r>
          </a:p>
          <a:p>
            <a:pPr lvl="0">
              <a:spcBef>
                <a:spcPts val="0"/>
              </a:spcBef>
              <a:buNone/>
            </a:pPr>
            <a:r>
              <a:rPr lang="en"/>
              <a:t>If only I had as much imagination and courage as Adora.  </a:t>
            </a:r>
          </a:p>
          <a:p>
            <a:pPr lvl="0">
              <a:spcBef>
                <a:spcPts val="0"/>
              </a:spcBef>
              <a:buNone/>
            </a:pPr>
            <a:r>
              <a:rPr lang="en"/>
              <a:t>Our founders of PTA,</a:t>
            </a:r>
            <a:r>
              <a:rPr lang="en"/>
              <a:t> had a simple idea—to improve the lives and future of all children. They understood the power of individual action, worked beyond the accepted barriers of their day, and took action to change the world for all children.</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2"/>
                </a:solidFill>
              </a:rPr>
              <a:t>Students can and have contributed so much to those around them already.  </a:t>
            </a:r>
          </a:p>
          <a:p>
            <a:pPr lvl="0">
              <a:spcBef>
                <a:spcPts val="0"/>
              </a:spcBef>
              <a:buClr>
                <a:schemeClr val="dk2"/>
              </a:buClr>
              <a:buSzPct val="100000"/>
              <a:buFont typeface="Arial"/>
              <a:buNone/>
            </a:pPr>
            <a:r>
              <a:rPr lang="en">
                <a:solidFill>
                  <a:schemeClr val="dk2"/>
                </a:solidFill>
              </a:rPr>
              <a:t>For their friends, families, schools and communities.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rgbClr val="02606D"/>
                </a:solidFill>
              </a:rPr>
              <a:t>Continuing the founder’s initial“simple idea”, we can add to their original agenda by including and involving students first hand in our PTAs.</a:t>
            </a:r>
          </a:p>
          <a:p>
            <a:pPr lvl="0">
              <a:spcBef>
                <a:spcPts val="0"/>
              </a:spcBef>
              <a:buClr>
                <a:schemeClr val="dk2"/>
              </a:buClr>
              <a:buSzPct val="100000"/>
              <a:buFont typeface="Arial"/>
              <a:buNone/>
            </a:pPr>
            <a:r>
              <a:rPr lang="en">
                <a:solidFill>
                  <a:srgbClr val="02606D"/>
                </a:solidFill>
              </a:rPr>
              <a:t>Providing leadership roles and opportunities for them to contribute towards their own surroundings. Take part in surveys.  Who better than getting first hand information than from the individuals you are trying to do things for?  For example, if you have a winter party coming up, send out surveys to students and let them have a voice in what will happen.  Follow up surveys are another great tool.  What worked, what didn’t.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2"/>
              </a:buClr>
              <a:buSzPct val="100000"/>
              <a:buFont typeface="Arial"/>
              <a:buNone/>
            </a:pPr>
            <a:r>
              <a:rPr lang="en">
                <a:solidFill>
                  <a:srgbClr val="02606D"/>
                </a:solidFill>
              </a:rPr>
              <a:t>Students know first hand what is happening in their school and are uniquely qualified to determine how their education, health and safety can be improved.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2"/>
              </a:buClr>
              <a:buSzPct val="91666"/>
              <a:buFont typeface="Arial"/>
              <a:buNone/>
            </a:pPr>
            <a:r>
              <a:rPr lang="en" sz="1200">
                <a:solidFill>
                  <a:srgbClr val="02606D"/>
                </a:solidFill>
              </a:rPr>
              <a:t>Students can make a difference in our communities and schools through involvement in PTA/PTSA programs that address issues such as safety, health concerns, reading and bullying to name a few.  Also, bring awareness to the arts and help collaborate to improve their parent/teacher/student relationships.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0.jpg"/><Relationship Id="rId5" Type="http://schemas.openxmlformats.org/officeDocument/2006/relationships/image" Target="../media/image27.png"/><Relationship Id="rId6" Type="http://schemas.openxmlformats.org/officeDocument/2006/relationships/image" Target="../media/image26.png"/><Relationship Id="rId7" Type="http://schemas.openxmlformats.org/officeDocument/2006/relationships/image" Target="../media/image28.png"/><Relationship Id="rId8"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christinek@mopt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youtube.com/v/V-bjOJzB7LY" TargetMode="External"/><Relationship Id="rId4"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png"/><Relationship Id="rId4" Type="http://schemas.openxmlformats.org/officeDocument/2006/relationships/image" Target="../media/image04.png"/><Relationship Id="rId10" Type="http://schemas.openxmlformats.org/officeDocument/2006/relationships/image" Target="../media/image01.jpg"/><Relationship Id="rId9" Type="http://schemas.openxmlformats.org/officeDocument/2006/relationships/image" Target="../media/image08.jpg"/><Relationship Id="rId5" Type="http://schemas.openxmlformats.org/officeDocument/2006/relationships/image" Target="../media/image12.png"/><Relationship Id="rId6" Type="http://schemas.openxmlformats.org/officeDocument/2006/relationships/image" Target="../media/image06.png"/><Relationship Id="rId7" Type="http://schemas.openxmlformats.org/officeDocument/2006/relationships/image" Target="../media/image03.png"/><Relationship Id="rId8" Type="http://schemas.openxmlformats.org/officeDocument/2006/relationships/image" Target="../media/image0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7.png"/><Relationship Id="rId4" Type="http://schemas.openxmlformats.org/officeDocument/2006/relationships/image" Target="../media/image29.png"/><Relationship Id="rId5" Type="http://schemas.openxmlformats.org/officeDocument/2006/relationships/image" Target="../media/image30.jp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rtl="0">
              <a:spcBef>
                <a:spcPts val="0"/>
              </a:spcBef>
              <a:buNone/>
            </a:pPr>
            <a:r>
              <a:rPr lang="en"/>
              <a:t>STUDENT INVOLVEMENT</a:t>
            </a:r>
          </a:p>
        </p:txBody>
      </p:sp>
      <p:sp>
        <p:nvSpPr>
          <p:cNvPr id="59" name="Shape 59"/>
          <p:cNvSpPr txBox="1"/>
          <p:nvPr>
            <p:ph idx="1" type="subTitle"/>
          </p:nvPr>
        </p:nvSpPr>
        <p:spPr>
          <a:xfrm>
            <a:off x="344250" y="3550650"/>
            <a:ext cx="4910100" cy="577800"/>
          </a:xfrm>
          <a:prstGeom prst="rect">
            <a:avLst/>
          </a:prstGeom>
        </p:spPr>
        <p:txBody>
          <a:bodyPr anchorCtr="0" anchor="ctr" bIns="91425" lIns="91425" rIns="91425" tIns="91425">
            <a:noAutofit/>
          </a:bodyPr>
          <a:lstStyle/>
          <a:p>
            <a:pPr lvl="0" rt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DBD4EB"/>
            </a:gs>
            <a:gs pos="100000">
              <a:srgbClr val="9180BB"/>
            </a:gs>
          </a:gsLst>
          <a:path path="circle">
            <a:fillToRect b="50%" l="50%" r="50%" t="50%"/>
          </a:path>
          <a:tileRect/>
        </a:gradFill>
      </p:bgPr>
    </p:bg>
    <p:spTree>
      <p:nvGrpSpPr>
        <p:cNvPr id="153" name="Shape 153"/>
        <p:cNvGrpSpPr/>
        <p:nvPr/>
      </p:nvGrpSpPr>
      <p:grpSpPr>
        <a:xfrm>
          <a:off x="0" y="0"/>
          <a:ext cx="0" cy="0"/>
          <a:chOff x="0" y="0"/>
          <a:chExt cx="0" cy="0"/>
        </a:xfrm>
      </p:grpSpPr>
      <p:pic>
        <p:nvPicPr>
          <p:cNvPr descr="... Meeting | by lumaxart" id="154" name="Shape 154"/>
          <p:cNvPicPr preferRelativeResize="0"/>
          <p:nvPr/>
        </p:nvPicPr>
        <p:blipFill>
          <a:blip r:embed="rId3">
            <a:alphaModFix/>
          </a:blip>
          <a:stretch>
            <a:fillRect/>
          </a:stretch>
        </p:blipFill>
        <p:spPr>
          <a:xfrm>
            <a:off x="623824" y="1768274"/>
            <a:ext cx="3407749" cy="3407749"/>
          </a:xfrm>
          <a:prstGeom prst="rect">
            <a:avLst/>
          </a:prstGeom>
          <a:noFill/>
          <a:ln>
            <a:noFill/>
          </a:ln>
        </p:spPr>
      </p:pic>
      <p:pic>
        <p:nvPicPr>
          <p:cNvPr descr="Gears, Gear, Interaction, Act, ..." id="155" name="Shape 155"/>
          <p:cNvPicPr preferRelativeResize="0"/>
          <p:nvPr/>
        </p:nvPicPr>
        <p:blipFill>
          <a:blip r:embed="rId4">
            <a:alphaModFix/>
          </a:blip>
          <a:stretch>
            <a:fillRect/>
          </a:stretch>
        </p:blipFill>
        <p:spPr>
          <a:xfrm>
            <a:off x="110474" y="65512"/>
            <a:ext cx="3361099" cy="2373774"/>
          </a:xfrm>
          <a:prstGeom prst="rect">
            <a:avLst/>
          </a:prstGeom>
          <a:noFill/>
          <a:ln>
            <a:noFill/>
          </a:ln>
        </p:spPr>
      </p:pic>
      <p:pic>
        <p:nvPicPr>
          <p:cNvPr descr="School, Education, Abc, Study, ..." id="156" name="Shape 156"/>
          <p:cNvPicPr preferRelativeResize="0"/>
          <p:nvPr/>
        </p:nvPicPr>
        <p:blipFill>
          <a:blip r:embed="rId5">
            <a:alphaModFix/>
          </a:blip>
          <a:stretch>
            <a:fillRect/>
          </a:stretch>
        </p:blipFill>
        <p:spPr>
          <a:xfrm>
            <a:off x="5450550" y="45550"/>
            <a:ext cx="1430550" cy="1430549"/>
          </a:xfrm>
          <a:prstGeom prst="rect">
            <a:avLst/>
          </a:prstGeom>
          <a:noFill/>
          <a:ln>
            <a:noFill/>
          </a:ln>
        </p:spPr>
      </p:pic>
      <p:pic>
        <p:nvPicPr>
          <p:cNvPr descr="... Hat, Graduation, Education" id="157" name="Shape 157"/>
          <p:cNvPicPr preferRelativeResize="0"/>
          <p:nvPr/>
        </p:nvPicPr>
        <p:blipFill>
          <a:blip r:embed="rId6">
            <a:alphaModFix/>
          </a:blip>
          <a:stretch>
            <a:fillRect/>
          </a:stretch>
        </p:blipFill>
        <p:spPr>
          <a:xfrm>
            <a:off x="4031575" y="1255025"/>
            <a:ext cx="1468449" cy="810699"/>
          </a:xfrm>
          <a:prstGeom prst="rect">
            <a:avLst/>
          </a:prstGeom>
          <a:noFill/>
          <a:ln>
            <a:noFill/>
          </a:ln>
        </p:spPr>
      </p:pic>
      <p:pic>
        <p:nvPicPr>
          <p:cNvPr descr="... Balance, Law, Judge, Legal" id="158" name="Shape 158"/>
          <p:cNvPicPr preferRelativeResize="0"/>
          <p:nvPr/>
        </p:nvPicPr>
        <p:blipFill>
          <a:blip r:embed="rId7">
            <a:alphaModFix/>
          </a:blip>
          <a:stretch>
            <a:fillRect/>
          </a:stretch>
        </p:blipFill>
        <p:spPr>
          <a:xfrm>
            <a:off x="7483472" y="617777"/>
            <a:ext cx="1468449" cy="1269246"/>
          </a:xfrm>
          <a:prstGeom prst="rect">
            <a:avLst/>
          </a:prstGeom>
          <a:noFill/>
          <a:ln>
            <a:noFill/>
          </a:ln>
        </p:spPr>
      </p:pic>
      <p:pic>
        <p:nvPicPr>
          <p:cNvPr descr="Globe, World, Earth, Hands, ..." id="159" name="Shape 159"/>
          <p:cNvPicPr preferRelativeResize="0"/>
          <p:nvPr/>
        </p:nvPicPr>
        <p:blipFill>
          <a:blip r:embed="rId8">
            <a:alphaModFix/>
          </a:blip>
          <a:stretch>
            <a:fillRect/>
          </a:stretch>
        </p:blipFill>
        <p:spPr>
          <a:xfrm>
            <a:off x="5347923" y="2315250"/>
            <a:ext cx="2556325" cy="2556325"/>
          </a:xfrm>
          <a:prstGeom prst="rect">
            <a:avLst/>
          </a:prstGeom>
          <a:noFill/>
          <a:ln>
            <a:noFill/>
          </a:ln>
        </p:spPr>
      </p:pic>
      <p:sp>
        <p:nvSpPr>
          <p:cNvPr id="160" name="Shape 160"/>
          <p:cNvSpPr txBox="1"/>
          <p:nvPr/>
        </p:nvSpPr>
        <p:spPr>
          <a:xfrm>
            <a:off x="5709137" y="3322775"/>
            <a:ext cx="1833900" cy="630900"/>
          </a:xfrm>
          <a:prstGeom prst="rect">
            <a:avLst/>
          </a:prstGeom>
          <a:noFill/>
          <a:ln>
            <a:noFill/>
          </a:ln>
        </p:spPr>
        <p:txBody>
          <a:bodyPr anchorCtr="0" anchor="t" bIns="91425" lIns="91425" rIns="91425" tIns="91425">
            <a:noAutofit/>
          </a:bodyPr>
          <a:lstStyle/>
          <a:p>
            <a:pPr lvl="0" algn="ctr">
              <a:spcBef>
                <a:spcPts val="0"/>
              </a:spcBef>
              <a:buNone/>
            </a:pPr>
            <a:r>
              <a:rPr lang="en"/>
              <a:t>COMMUNITY</a:t>
            </a:r>
          </a:p>
          <a:p>
            <a:pPr lvl="0" algn="ctr">
              <a:spcBef>
                <a:spcPts val="0"/>
              </a:spcBef>
              <a:buNone/>
            </a:pPr>
            <a:r>
              <a:rPr lang="en"/>
              <a:t>SUPPORT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FF6DB"/>
            </a:gs>
            <a:gs pos="100000">
              <a:srgbClr val="FAD25C"/>
            </a:gs>
          </a:gsLst>
          <a:path path="circle">
            <a:fillToRect b="50%" l="50%" r="50%" t="50%"/>
          </a:path>
          <a:tileRect/>
        </a:gradFill>
      </p:bgPr>
    </p:bg>
    <p:spTree>
      <p:nvGrpSpPr>
        <p:cNvPr id="164" name="Shape 164"/>
        <p:cNvGrpSpPr/>
        <p:nvPr/>
      </p:nvGrpSpPr>
      <p:grpSpPr>
        <a:xfrm>
          <a:off x="0" y="0"/>
          <a:ext cx="0" cy="0"/>
          <a:chOff x="0" y="0"/>
          <a:chExt cx="0" cy="0"/>
        </a:xfrm>
      </p:grpSpPr>
      <p:sp>
        <p:nvSpPr>
          <p:cNvPr id="165" name="Shape 165"/>
          <p:cNvSpPr txBox="1"/>
          <p:nvPr/>
        </p:nvSpPr>
        <p:spPr>
          <a:xfrm>
            <a:off x="1294800" y="825825"/>
            <a:ext cx="6554400" cy="32514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buClr>
                <a:schemeClr val="dk2"/>
              </a:buClr>
              <a:buSzPct val="100000"/>
              <a:buChar char="●"/>
            </a:pPr>
            <a:r>
              <a:rPr lang="en" sz="2400">
                <a:solidFill>
                  <a:schemeClr val="dk2"/>
                </a:solidFill>
              </a:rPr>
              <a:t>PTA/PTSA involvement helps students gain leadership skills such as goal setting and conflict resolution. </a:t>
            </a:r>
          </a:p>
          <a:p>
            <a:pPr lvl="0" rtl="0">
              <a:lnSpc>
                <a:spcPct val="115000"/>
              </a:lnSpc>
              <a:spcBef>
                <a:spcPts val="0"/>
              </a:spcBef>
              <a:buNone/>
            </a:pPr>
            <a:r>
              <a:t/>
            </a:r>
            <a:endParaRPr sz="2400">
              <a:solidFill>
                <a:schemeClr val="dk2"/>
              </a:solidFill>
            </a:endParaRPr>
          </a:p>
          <a:p>
            <a:pPr indent="-381000" lvl="0" marL="457200" rtl="0">
              <a:lnSpc>
                <a:spcPct val="115000"/>
              </a:lnSpc>
              <a:spcBef>
                <a:spcPts val="0"/>
              </a:spcBef>
              <a:buClr>
                <a:schemeClr val="dk2"/>
              </a:buClr>
              <a:buSzPct val="100000"/>
              <a:buChar char="●"/>
            </a:pPr>
            <a:r>
              <a:rPr lang="en" sz="2400">
                <a:solidFill>
                  <a:schemeClr val="dk2"/>
                </a:solidFill>
              </a:rPr>
              <a:t>Students can learn how to run a meeting according to parliamentary procedures, strengthening their decision making skills and speaking in public-comfortably.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DCECD5"/>
            </a:gs>
            <a:gs pos="100000">
              <a:srgbClr val="93BC81"/>
            </a:gs>
          </a:gsLst>
          <a:path path="circle">
            <a:fillToRect b="50%" l="50%" r="50%" t="50%"/>
          </a:path>
          <a:tileRect/>
        </a:gradFill>
      </p:bgPr>
    </p:bg>
    <p:spTree>
      <p:nvGrpSpPr>
        <p:cNvPr id="169" name="Shape 169"/>
        <p:cNvGrpSpPr/>
        <p:nvPr/>
      </p:nvGrpSpPr>
      <p:grpSpPr>
        <a:xfrm>
          <a:off x="0" y="0"/>
          <a:ext cx="0" cy="0"/>
          <a:chOff x="0" y="0"/>
          <a:chExt cx="0" cy="0"/>
        </a:xfrm>
      </p:grpSpPr>
      <p:sp>
        <p:nvSpPr>
          <p:cNvPr id="170" name="Shape 170"/>
          <p:cNvSpPr txBox="1"/>
          <p:nvPr>
            <p:ph idx="1" type="body"/>
          </p:nvPr>
        </p:nvSpPr>
        <p:spPr>
          <a:xfrm>
            <a:off x="292175" y="759400"/>
            <a:ext cx="8181900" cy="3753300"/>
          </a:xfrm>
          <a:prstGeom prst="rect">
            <a:avLst/>
          </a:prstGeom>
        </p:spPr>
        <p:txBody>
          <a:bodyPr anchorCtr="0" anchor="t" bIns="91425" lIns="91425" rIns="91425" tIns="91425">
            <a:noAutofit/>
          </a:bodyPr>
          <a:lstStyle/>
          <a:p>
            <a:pPr indent="-355600" lvl="0" marL="457200" rtl="0">
              <a:spcBef>
                <a:spcPts val="0"/>
              </a:spcBef>
              <a:spcAft>
                <a:spcPts val="0"/>
              </a:spcAft>
              <a:buClr>
                <a:srgbClr val="02606D"/>
              </a:buClr>
              <a:buSzPct val="100000"/>
              <a:buFont typeface="Arial"/>
            </a:pPr>
            <a:r>
              <a:rPr lang="en" sz="2000">
                <a:solidFill>
                  <a:srgbClr val="02606D"/>
                </a:solidFill>
                <a:latin typeface="Arial"/>
                <a:ea typeface="Arial"/>
                <a:cs typeface="Arial"/>
                <a:sym typeface="Arial"/>
              </a:rPr>
              <a:t>A PTA/PTSA membership entitles students to the same rights and privileges as an adult membership. </a:t>
            </a:r>
          </a:p>
          <a:p>
            <a:pPr lvl="0" rtl="0">
              <a:spcBef>
                <a:spcPts val="0"/>
              </a:spcBef>
              <a:spcAft>
                <a:spcPts val="0"/>
              </a:spcAft>
              <a:buNone/>
            </a:pPr>
            <a:r>
              <a:t/>
            </a:r>
            <a:endParaRPr sz="2000">
              <a:solidFill>
                <a:srgbClr val="02606D"/>
              </a:solidFill>
              <a:latin typeface="Arial"/>
              <a:ea typeface="Arial"/>
              <a:cs typeface="Arial"/>
              <a:sym typeface="Arial"/>
            </a:endParaRPr>
          </a:p>
          <a:p>
            <a:pPr indent="-355600" lvl="0" marL="457200" rtl="0">
              <a:spcBef>
                <a:spcPts val="0"/>
              </a:spcBef>
              <a:spcAft>
                <a:spcPts val="0"/>
              </a:spcAft>
              <a:buClr>
                <a:srgbClr val="02606D"/>
              </a:buClr>
              <a:buSzPct val="100000"/>
              <a:buFont typeface="Arial"/>
            </a:pPr>
            <a:r>
              <a:rPr lang="en" sz="2000">
                <a:solidFill>
                  <a:srgbClr val="02606D"/>
                </a:solidFill>
                <a:latin typeface="Arial"/>
                <a:ea typeface="Arial"/>
                <a:cs typeface="Arial"/>
                <a:sym typeface="Arial"/>
              </a:rPr>
              <a:t>Students can become a leader in their local unit</a:t>
            </a:r>
          </a:p>
          <a:p>
            <a:pPr indent="387350" lvl="0" rtl="0">
              <a:spcBef>
                <a:spcPts val="0"/>
              </a:spcBef>
              <a:spcAft>
                <a:spcPts val="0"/>
              </a:spcAft>
              <a:buClr>
                <a:schemeClr val="dk2"/>
              </a:buClr>
              <a:buSzPct val="55000"/>
              <a:buFont typeface="Arial"/>
              <a:buNone/>
            </a:pPr>
            <a:r>
              <a:rPr lang="en" sz="2000">
                <a:solidFill>
                  <a:srgbClr val="02606D"/>
                </a:solidFill>
                <a:latin typeface="Arial"/>
                <a:ea typeface="Arial"/>
                <a:cs typeface="Arial"/>
                <a:sym typeface="Arial"/>
              </a:rPr>
              <a:t>by serving as a chairperson of a committee. </a:t>
            </a:r>
          </a:p>
          <a:p>
            <a:pPr indent="387350" lvl="0" rtl="0">
              <a:spcBef>
                <a:spcPts val="0"/>
              </a:spcBef>
              <a:spcAft>
                <a:spcPts val="0"/>
              </a:spcAft>
              <a:buClr>
                <a:schemeClr val="dk2"/>
              </a:buClr>
              <a:buSzPct val="55000"/>
              <a:buFont typeface="Arial"/>
              <a:buNone/>
            </a:pPr>
            <a:r>
              <a:t/>
            </a:r>
            <a:endParaRPr sz="2000">
              <a:solidFill>
                <a:srgbClr val="02606D"/>
              </a:solidFill>
              <a:latin typeface="Arial"/>
              <a:ea typeface="Arial"/>
              <a:cs typeface="Arial"/>
              <a:sym typeface="Arial"/>
            </a:endParaRPr>
          </a:p>
          <a:p>
            <a:pPr indent="-355600" lvl="0" marL="457200" rtl="0">
              <a:spcBef>
                <a:spcPts val="0"/>
              </a:spcBef>
              <a:spcAft>
                <a:spcPts val="0"/>
              </a:spcAft>
              <a:buClr>
                <a:srgbClr val="02606D"/>
              </a:buClr>
              <a:buSzPct val="100000"/>
              <a:buFont typeface="Arial"/>
            </a:pPr>
            <a:r>
              <a:rPr lang="en" sz="2000">
                <a:solidFill>
                  <a:srgbClr val="02606D"/>
                </a:solidFill>
                <a:latin typeface="Arial"/>
                <a:ea typeface="Arial"/>
                <a:cs typeface="Arial"/>
                <a:sym typeface="Arial"/>
              </a:rPr>
              <a:t>Many of the contacts made in the community during PTA/PTSA work may also prove useful after graduation (e.g. college recommendation letters, scholarship opportunities and job prospects).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idx="1" type="body"/>
          </p:nvPr>
        </p:nvSpPr>
        <p:spPr>
          <a:xfrm>
            <a:off x="806850" y="1773800"/>
            <a:ext cx="7530300" cy="2368200"/>
          </a:xfrm>
          <a:prstGeom prst="rect">
            <a:avLst/>
          </a:prstGeom>
        </p:spPr>
        <p:txBody>
          <a:bodyPr anchorCtr="0" anchor="t" bIns="91425" lIns="91425" rIns="91425" tIns="91425">
            <a:noAutofit/>
          </a:bodyPr>
          <a:lstStyle/>
          <a:p>
            <a:pPr lvl="0" rtl="0" algn="ctr">
              <a:spcBef>
                <a:spcPts val="0"/>
              </a:spcBef>
              <a:spcAft>
                <a:spcPts val="0"/>
              </a:spcAft>
              <a:buClr>
                <a:schemeClr val="dk2"/>
              </a:buClr>
              <a:buSzPct val="36666"/>
              <a:buFont typeface="Arial"/>
              <a:buNone/>
            </a:pPr>
            <a:r>
              <a:rPr lang="en" sz="3000">
                <a:solidFill>
                  <a:srgbClr val="0000FF"/>
                </a:solidFill>
                <a:latin typeface="Arial"/>
                <a:ea typeface="Arial"/>
                <a:cs typeface="Arial"/>
                <a:sym typeface="Arial"/>
              </a:rPr>
              <a:t>I believe that it is the student who will continue the legacy of the original founders.  With education and guidance, become the great leaders of tomorrow.</a:t>
            </a:r>
          </a:p>
        </p:txBody>
      </p:sp>
      <p:sp>
        <p:nvSpPr>
          <p:cNvPr id="176" name="Shape 176"/>
          <p:cNvSpPr txBox="1"/>
          <p:nvPr/>
        </p:nvSpPr>
        <p:spPr>
          <a:xfrm>
            <a:off x="2699250" y="461675"/>
            <a:ext cx="3745500" cy="437100"/>
          </a:xfrm>
          <a:prstGeom prst="rect">
            <a:avLst/>
          </a:prstGeom>
          <a:noFill/>
          <a:ln>
            <a:noFill/>
          </a:ln>
        </p:spPr>
        <p:txBody>
          <a:bodyPr anchorCtr="0" anchor="t" bIns="91425" lIns="91425" rIns="91425" tIns="91425">
            <a:noAutofit/>
          </a:bodyPr>
          <a:lstStyle/>
          <a:p>
            <a:pPr lvl="0" rtl="0" algn="ctr">
              <a:spcBef>
                <a:spcPts val="0"/>
              </a:spcBef>
              <a:buClr>
                <a:schemeClr val="dk2"/>
              </a:buClr>
              <a:buSzPct val="36666"/>
              <a:buFont typeface="Arial"/>
              <a:buNone/>
            </a:pPr>
            <a:r>
              <a:rPr lang="en" sz="3000">
                <a:solidFill>
                  <a:schemeClr val="dk2"/>
                </a:solidFill>
                <a:highlight>
                  <a:srgbClr val="00FF00"/>
                </a:highlight>
                <a:latin typeface="Oswald"/>
                <a:ea typeface="Oswald"/>
                <a:cs typeface="Oswald"/>
                <a:sym typeface="Oswald"/>
              </a:rPr>
              <a:t>STUDENT INVOLVEMENT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DFE9FB"/>
            </a:gs>
            <a:gs pos="100000">
              <a:srgbClr val="6E9BE7"/>
            </a:gs>
          </a:gsLst>
          <a:path path="circle">
            <a:fillToRect b="50%" l="50%" r="50%" t="50%"/>
          </a:path>
          <a:tileRect/>
        </a:gradFill>
      </p:bgPr>
    </p:bg>
    <p:spTree>
      <p:nvGrpSpPr>
        <p:cNvPr id="180" name="Shape 180"/>
        <p:cNvGrpSpPr/>
        <p:nvPr/>
      </p:nvGrpSpPr>
      <p:grpSpPr>
        <a:xfrm>
          <a:off x="0" y="0"/>
          <a:ext cx="0" cy="0"/>
          <a:chOff x="0" y="0"/>
          <a:chExt cx="0" cy="0"/>
        </a:xfrm>
      </p:grpSpPr>
      <p:sp>
        <p:nvSpPr>
          <p:cNvPr id="181" name="Shape 181"/>
          <p:cNvSpPr txBox="1"/>
          <p:nvPr>
            <p:ph type="title"/>
          </p:nvPr>
        </p:nvSpPr>
        <p:spPr>
          <a:xfrm>
            <a:off x="285750" y="1171475"/>
            <a:ext cx="8520600" cy="572700"/>
          </a:xfrm>
          <a:prstGeom prst="rect">
            <a:avLst/>
          </a:prstGeom>
        </p:spPr>
        <p:txBody>
          <a:bodyPr anchorCtr="0" anchor="t" bIns="91425" lIns="91425" rIns="91425" tIns="91425">
            <a:noAutofit/>
          </a:bodyPr>
          <a:lstStyle/>
          <a:p>
            <a:pPr lvl="0" algn="ctr">
              <a:spcBef>
                <a:spcPts val="0"/>
              </a:spcBef>
              <a:buNone/>
            </a:pPr>
            <a:r>
              <a:rPr lang="en"/>
              <a:t>Thank you!</a:t>
            </a:r>
          </a:p>
        </p:txBody>
      </p:sp>
      <p:sp>
        <p:nvSpPr>
          <p:cNvPr id="182" name="Shape 182"/>
          <p:cNvSpPr txBox="1"/>
          <p:nvPr>
            <p:ph idx="1" type="body"/>
          </p:nvPr>
        </p:nvSpPr>
        <p:spPr>
          <a:xfrm>
            <a:off x="285750" y="2257175"/>
            <a:ext cx="8520600" cy="1543800"/>
          </a:xfrm>
          <a:prstGeom prst="rect">
            <a:avLst/>
          </a:prstGeom>
        </p:spPr>
        <p:txBody>
          <a:bodyPr anchorCtr="0" anchor="t" bIns="91425" lIns="91425" rIns="91425" tIns="91425">
            <a:noAutofit/>
          </a:bodyPr>
          <a:lstStyle/>
          <a:p>
            <a:pPr lvl="0" rtl="0" algn="ctr">
              <a:spcBef>
                <a:spcPts val="0"/>
              </a:spcBef>
              <a:spcAft>
                <a:spcPts val="0"/>
              </a:spcAft>
              <a:buClr>
                <a:schemeClr val="dk2"/>
              </a:buClr>
              <a:buSzPct val="78571"/>
              <a:buFont typeface="Arial"/>
              <a:buNone/>
            </a:pPr>
            <a:r>
              <a:rPr lang="en" sz="1400" u="sng">
                <a:latin typeface="Arial"/>
                <a:ea typeface="Arial"/>
                <a:cs typeface="Arial"/>
                <a:sym typeface="Arial"/>
              </a:rPr>
              <a:t>Missouri PTA Department of Membership</a:t>
            </a:r>
          </a:p>
          <a:p>
            <a:pPr lvl="0" rtl="0" algn="ctr">
              <a:spcBef>
                <a:spcPts val="0"/>
              </a:spcBef>
              <a:spcAft>
                <a:spcPts val="0"/>
              </a:spcAft>
              <a:buClr>
                <a:schemeClr val="dk2"/>
              </a:buClr>
              <a:buSzPct val="100000"/>
              <a:buFont typeface="Arial"/>
              <a:buNone/>
            </a:pPr>
            <a:r>
              <a:t/>
            </a:r>
            <a:endParaRPr sz="1100">
              <a:latin typeface="Arial"/>
              <a:ea typeface="Arial"/>
              <a:cs typeface="Arial"/>
              <a:sym typeface="Arial"/>
            </a:endParaRPr>
          </a:p>
          <a:p>
            <a:pPr lvl="0" rtl="0" algn="ctr">
              <a:spcBef>
                <a:spcPts val="0"/>
              </a:spcBef>
              <a:spcAft>
                <a:spcPts val="0"/>
              </a:spcAft>
              <a:buClr>
                <a:schemeClr val="dk2"/>
              </a:buClr>
              <a:buSzPct val="100000"/>
              <a:buFont typeface="Arial"/>
              <a:buNone/>
            </a:pPr>
            <a:r>
              <a:rPr lang="en" sz="1100">
                <a:latin typeface="Arial"/>
                <a:ea typeface="Arial"/>
                <a:cs typeface="Arial"/>
                <a:sym typeface="Arial"/>
              </a:rPr>
              <a:t>Christine Kent | Missouri PTA VP Membership</a:t>
            </a:r>
          </a:p>
          <a:p>
            <a:pPr lvl="0" rtl="0" algn="ctr">
              <a:spcBef>
                <a:spcPts val="0"/>
              </a:spcBef>
              <a:spcAft>
                <a:spcPts val="0"/>
              </a:spcAft>
              <a:buClr>
                <a:schemeClr val="dk2"/>
              </a:buClr>
              <a:buSzPct val="100000"/>
              <a:buFont typeface="Arial"/>
              <a:buNone/>
            </a:pPr>
            <a:r>
              <a:t/>
            </a:r>
            <a:endParaRPr sz="1100">
              <a:latin typeface="Arial"/>
              <a:ea typeface="Arial"/>
              <a:cs typeface="Arial"/>
              <a:sym typeface="Arial"/>
            </a:endParaRPr>
          </a:p>
          <a:p>
            <a:pPr lvl="0" rtl="0" algn="ctr">
              <a:spcBef>
                <a:spcPts val="0"/>
              </a:spcBef>
              <a:spcAft>
                <a:spcPts val="0"/>
              </a:spcAft>
              <a:buClr>
                <a:schemeClr val="dk2"/>
              </a:buClr>
              <a:buSzPct val="100000"/>
              <a:buFont typeface="Arial"/>
              <a:buNone/>
            </a:pPr>
            <a:r>
              <a:rPr lang="en" sz="1100">
                <a:latin typeface="Arial"/>
                <a:ea typeface="Arial"/>
                <a:cs typeface="Arial"/>
                <a:sym typeface="Arial"/>
              </a:rPr>
              <a:t> </a:t>
            </a:r>
            <a:r>
              <a:rPr lang="en" sz="1100" u="sng">
                <a:solidFill>
                  <a:schemeClr val="hlink"/>
                </a:solidFill>
                <a:latin typeface="Arial"/>
                <a:ea typeface="Arial"/>
                <a:cs typeface="Arial"/>
                <a:sym typeface="Arial"/>
                <a:hlinkClick r:id="rId3"/>
              </a:rPr>
              <a:t>christinek@mopta.org</a:t>
            </a:r>
          </a:p>
          <a:p>
            <a:pPr lvl="0" rtl="0" algn="ctr">
              <a:spcBef>
                <a:spcPts val="0"/>
              </a:spcBef>
              <a:spcAft>
                <a:spcPts val="0"/>
              </a:spcAft>
              <a:buNone/>
            </a:pPr>
            <a:r>
              <a:t/>
            </a:r>
            <a:endParaRPr sz="1100">
              <a:latin typeface="Arial"/>
              <a:ea typeface="Arial"/>
              <a:cs typeface="Arial"/>
              <a:sym typeface="Arial"/>
            </a:endParaRPr>
          </a:p>
          <a:p>
            <a:pPr lvl="0" rtl="0" algn="ctr">
              <a:spcBef>
                <a:spcPts val="0"/>
              </a:spcBef>
              <a:spcAft>
                <a:spcPts val="0"/>
              </a:spcAft>
              <a:buClr>
                <a:schemeClr val="dk2"/>
              </a:buClr>
              <a:buSzPct val="100000"/>
              <a:buFont typeface="Arial"/>
              <a:buNone/>
            </a:pPr>
            <a:r>
              <a:rPr lang="en" sz="1100">
                <a:latin typeface="Arial"/>
                <a:ea typeface="Arial"/>
                <a:cs typeface="Arial"/>
                <a:sym typeface="Arial"/>
              </a:rPr>
              <a:t>816-838-2179 </a:t>
            </a:r>
          </a:p>
        </p:txBody>
      </p:sp>
      <p:sp>
        <p:nvSpPr>
          <p:cNvPr id="183" name="Shape 183"/>
          <p:cNvSpPr txBox="1"/>
          <p:nvPr/>
        </p:nvSpPr>
        <p:spPr>
          <a:xfrm>
            <a:off x="285750" y="4246150"/>
            <a:ext cx="8408100" cy="437100"/>
          </a:xfrm>
          <a:prstGeom prst="rect">
            <a:avLst/>
          </a:prstGeom>
          <a:noFill/>
          <a:ln>
            <a:noFill/>
          </a:ln>
        </p:spPr>
        <p:txBody>
          <a:bodyPr anchorCtr="0" anchor="t" bIns="91425" lIns="91425" rIns="91425" tIns="91425">
            <a:noAutofit/>
          </a:bodyPr>
          <a:lstStyle/>
          <a:p>
            <a:pPr lvl="0" rtl="0" algn="ctr">
              <a:spcBef>
                <a:spcPts val="0"/>
              </a:spcBef>
              <a:buClr>
                <a:schemeClr val="dk2"/>
              </a:buClr>
              <a:buSzPct val="55000"/>
              <a:buFont typeface="Arial"/>
              <a:buNone/>
            </a:pPr>
            <a:r>
              <a:rPr lang="en" sz="2000">
                <a:solidFill>
                  <a:srgbClr val="FF00FF"/>
                </a:solidFill>
              </a:rPr>
              <a:t>I choose to surround myself with people who inspire possibility.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63" name="Shape 63"/>
        <p:cNvGrpSpPr/>
        <p:nvPr/>
      </p:nvGrpSpPr>
      <p:grpSpPr>
        <a:xfrm>
          <a:off x="0" y="0"/>
          <a:ext cx="0" cy="0"/>
          <a:chOff x="0" y="0"/>
          <a:chExt cx="0" cy="0"/>
        </a:xfrm>
      </p:grpSpPr>
      <p:sp>
        <p:nvSpPr>
          <p:cNvPr id="64" name="Shape 64"/>
          <p:cNvSpPr txBox="1"/>
          <p:nvPr>
            <p:ph type="title"/>
          </p:nvPr>
        </p:nvSpPr>
        <p:spPr>
          <a:xfrm>
            <a:off x="311700" y="230975"/>
            <a:ext cx="8520600" cy="572700"/>
          </a:xfrm>
          <a:prstGeom prst="rect">
            <a:avLst/>
          </a:prstGeom>
        </p:spPr>
        <p:txBody>
          <a:bodyPr anchorCtr="0" anchor="t" bIns="91425" lIns="91425" rIns="91425" tIns="91425">
            <a:noAutofit/>
          </a:bodyPr>
          <a:lstStyle/>
          <a:p>
            <a:pPr lvl="0" algn="ctr">
              <a:spcBef>
                <a:spcPts val="0"/>
              </a:spcBef>
              <a:buNone/>
            </a:pPr>
            <a:r>
              <a:rPr lang="en" u="sng">
                <a:solidFill>
                  <a:srgbClr val="000000"/>
                </a:solidFill>
              </a:rPr>
              <a:t>What does Student Involvement mean to PTA/PTSA?</a:t>
            </a:r>
          </a:p>
        </p:txBody>
      </p:sp>
      <p:sp>
        <p:nvSpPr>
          <p:cNvPr id="65" name="Shape 65"/>
          <p:cNvSpPr txBox="1"/>
          <p:nvPr>
            <p:ph idx="1" type="body"/>
          </p:nvPr>
        </p:nvSpPr>
        <p:spPr>
          <a:xfrm>
            <a:off x="311700" y="908050"/>
            <a:ext cx="8520600" cy="505800"/>
          </a:xfrm>
          <a:prstGeom prst="rect">
            <a:avLst/>
          </a:prstGeom>
        </p:spPr>
        <p:txBody>
          <a:bodyPr anchorCtr="0" anchor="t" bIns="91425" lIns="91425" rIns="91425" tIns="91425">
            <a:noAutofit/>
          </a:bodyPr>
          <a:lstStyle/>
          <a:p>
            <a:pPr lvl="0">
              <a:spcBef>
                <a:spcPts val="0"/>
              </a:spcBef>
              <a:buNone/>
            </a:pPr>
            <a:r>
              <a:rPr lang="en">
                <a:latin typeface="Calibri"/>
                <a:ea typeface="Calibri"/>
                <a:cs typeface="Calibri"/>
                <a:sym typeface="Calibri"/>
              </a:rPr>
              <a:t>Student Involvement could mean many things:</a:t>
            </a:r>
          </a:p>
          <a:p>
            <a:pPr lvl="0" rtl="0">
              <a:spcBef>
                <a:spcPts val="0"/>
              </a:spcBef>
              <a:buNone/>
            </a:pPr>
            <a:r>
              <a:t/>
            </a:r>
            <a:endParaRPr>
              <a:latin typeface="Calibri"/>
              <a:ea typeface="Calibri"/>
              <a:cs typeface="Calibri"/>
              <a:sym typeface="Calibri"/>
            </a:endParaRPr>
          </a:p>
          <a:p>
            <a:pPr lvl="0">
              <a:spcBef>
                <a:spcPts val="0"/>
              </a:spcBef>
              <a:buNone/>
            </a:pPr>
            <a:r>
              <a:t/>
            </a:r>
            <a:endParaRPr>
              <a:latin typeface="Calibri"/>
              <a:ea typeface="Calibri"/>
              <a:cs typeface="Calibri"/>
              <a:sym typeface="Calibri"/>
            </a:endParaRPr>
          </a:p>
        </p:txBody>
      </p:sp>
      <p:sp>
        <p:nvSpPr>
          <p:cNvPr id="66" name="Shape 66"/>
          <p:cNvSpPr txBox="1"/>
          <p:nvPr/>
        </p:nvSpPr>
        <p:spPr>
          <a:xfrm>
            <a:off x="311700" y="1374925"/>
            <a:ext cx="5941200" cy="435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2"/>
              </a:buClr>
              <a:buSzPct val="100000"/>
              <a:buFont typeface="Calibri"/>
            </a:pPr>
            <a:r>
              <a:rPr lang="en" sz="1800">
                <a:solidFill>
                  <a:schemeClr val="dk2"/>
                </a:solidFill>
                <a:latin typeface="Calibri"/>
                <a:ea typeface="Calibri"/>
                <a:cs typeface="Calibri"/>
                <a:sym typeface="Calibri"/>
              </a:rPr>
              <a:t>Answering surveys</a:t>
            </a:r>
          </a:p>
          <a:p>
            <a:pPr lvl="0" rtl="0">
              <a:lnSpc>
                <a:spcPct val="115000"/>
              </a:lnSpc>
              <a:spcBef>
                <a:spcPts val="0"/>
              </a:spcBef>
              <a:spcAft>
                <a:spcPts val="1600"/>
              </a:spcAft>
              <a:buNone/>
            </a:pPr>
            <a:r>
              <a:t/>
            </a:r>
            <a:endParaRPr/>
          </a:p>
        </p:txBody>
      </p:sp>
      <p:sp>
        <p:nvSpPr>
          <p:cNvPr id="67" name="Shape 67"/>
          <p:cNvSpPr txBox="1"/>
          <p:nvPr/>
        </p:nvSpPr>
        <p:spPr>
          <a:xfrm>
            <a:off x="311700" y="2079175"/>
            <a:ext cx="5694900" cy="435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2"/>
              </a:buClr>
              <a:buSzPct val="100000"/>
              <a:buFont typeface="Calibri"/>
            </a:pPr>
            <a:r>
              <a:rPr lang="en" sz="1800">
                <a:solidFill>
                  <a:schemeClr val="dk2"/>
                </a:solidFill>
                <a:latin typeface="Calibri"/>
                <a:ea typeface="Calibri"/>
                <a:cs typeface="Calibri"/>
                <a:sym typeface="Calibri"/>
              </a:rPr>
              <a:t>Passing out programs for an event</a:t>
            </a:r>
          </a:p>
          <a:p>
            <a:pPr lvl="0" rtl="0">
              <a:lnSpc>
                <a:spcPct val="115000"/>
              </a:lnSpc>
              <a:spcBef>
                <a:spcPts val="0"/>
              </a:spcBef>
              <a:spcAft>
                <a:spcPts val="1600"/>
              </a:spcAft>
              <a:buNone/>
            </a:pPr>
            <a:r>
              <a:t/>
            </a:r>
            <a:endParaRPr/>
          </a:p>
        </p:txBody>
      </p:sp>
      <p:sp>
        <p:nvSpPr>
          <p:cNvPr id="68" name="Shape 68"/>
          <p:cNvSpPr txBox="1"/>
          <p:nvPr/>
        </p:nvSpPr>
        <p:spPr>
          <a:xfrm>
            <a:off x="311700" y="2471525"/>
            <a:ext cx="5629500" cy="435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2"/>
              </a:buClr>
              <a:buSzPct val="100000"/>
              <a:buFont typeface="Calibri"/>
            </a:pPr>
            <a:r>
              <a:rPr lang="en" sz="1800">
                <a:solidFill>
                  <a:schemeClr val="dk2"/>
                </a:solidFill>
                <a:latin typeface="Calibri"/>
                <a:ea typeface="Calibri"/>
                <a:cs typeface="Calibri"/>
                <a:sym typeface="Calibri"/>
              </a:rPr>
              <a:t>Decorations/Posters or Set up/clean up crew</a:t>
            </a:r>
          </a:p>
          <a:p>
            <a:pPr lvl="0" rtl="0">
              <a:lnSpc>
                <a:spcPct val="115000"/>
              </a:lnSpc>
              <a:spcBef>
                <a:spcPts val="0"/>
              </a:spcBef>
              <a:spcAft>
                <a:spcPts val="1600"/>
              </a:spcAft>
              <a:buNone/>
            </a:pPr>
            <a:r>
              <a:t/>
            </a:r>
            <a:endParaRPr/>
          </a:p>
        </p:txBody>
      </p:sp>
      <p:sp>
        <p:nvSpPr>
          <p:cNvPr id="69" name="Shape 69"/>
          <p:cNvSpPr txBox="1"/>
          <p:nvPr/>
        </p:nvSpPr>
        <p:spPr>
          <a:xfrm>
            <a:off x="311700" y="2907425"/>
            <a:ext cx="5785200" cy="435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2"/>
              </a:buClr>
              <a:buSzPct val="100000"/>
              <a:buFont typeface="Calibri"/>
            </a:pPr>
            <a:r>
              <a:rPr lang="en" sz="1800">
                <a:solidFill>
                  <a:schemeClr val="dk2"/>
                </a:solidFill>
                <a:latin typeface="Calibri"/>
                <a:ea typeface="Calibri"/>
                <a:cs typeface="Calibri"/>
                <a:sym typeface="Calibri"/>
              </a:rPr>
              <a:t>Greeters or Guides - “Welcomers”</a:t>
            </a:r>
          </a:p>
          <a:p>
            <a:pPr lvl="0" rtl="0">
              <a:lnSpc>
                <a:spcPct val="115000"/>
              </a:lnSpc>
              <a:spcBef>
                <a:spcPts val="0"/>
              </a:spcBef>
              <a:spcAft>
                <a:spcPts val="1600"/>
              </a:spcAft>
              <a:buNone/>
            </a:pPr>
            <a:r>
              <a:t/>
            </a:r>
            <a:endParaRPr/>
          </a:p>
        </p:txBody>
      </p:sp>
      <p:sp>
        <p:nvSpPr>
          <p:cNvPr id="70" name="Shape 70"/>
          <p:cNvSpPr txBox="1"/>
          <p:nvPr/>
        </p:nvSpPr>
        <p:spPr>
          <a:xfrm>
            <a:off x="311700" y="3342575"/>
            <a:ext cx="5013900" cy="435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2"/>
              </a:buClr>
              <a:buSzPct val="100000"/>
              <a:buFont typeface="Calibri"/>
            </a:pPr>
            <a:r>
              <a:rPr lang="en" sz="1800">
                <a:solidFill>
                  <a:schemeClr val="dk2"/>
                </a:solidFill>
                <a:latin typeface="Calibri"/>
                <a:ea typeface="Calibri"/>
                <a:cs typeface="Calibri"/>
                <a:sym typeface="Calibri"/>
              </a:rPr>
              <a:t>Being on a committee/committee chairman</a:t>
            </a:r>
          </a:p>
          <a:p>
            <a:pPr lvl="0" rtl="0">
              <a:lnSpc>
                <a:spcPct val="115000"/>
              </a:lnSpc>
              <a:spcBef>
                <a:spcPts val="0"/>
              </a:spcBef>
              <a:spcAft>
                <a:spcPts val="1600"/>
              </a:spcAft>
              <a:buNone/>
            </a:pPr>
            <a:r>
              <a:t/>
            </a:r>
            <a:endParaRPr/>
          </a:p>
        </p:txBody>
      </p:sp>
      <p:sp>
        <p:nvSpPr>
          <p:cNvPr id="71" name="Shape 71"/>
          <p:cNvSpPr txBox="1"/>
          <p:nvPr/>
        </p:nvSpPr>
        <p:spPr>
          <a:xfrm>
            <a:off x="311700" y="3790562"/>
            <a:ext cx="4936200" cy="435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2"/>
              </a:buClr>
              <a:buSzPct val="100000"/>
              <a:buFont typeface="Calibri"/>
            </a:pPr>
            <a:r>
              <a:rPr lang="en" sz="1800">
                <a:solidFill>
                  <a:schemeClr val="dk2"/>
                </a:solidFill>
                <a:latin typeface="Calibri"/>
                <a:ea typeface="Calibri"/>
                <a:cs typeface="Calibri"/>
                <a:sym typeface="Calibri"/>
              </a:rPr>
              <a:t>Student Representative on Local PTSA board</a:t>
            </a:r>
          </a:p>
          <a:p>
            <a:pPr lvl="0" rtl="0">
              <a:lnSpc>
                <a:spcPct val="115000"/>
              </a:lnSpc>
              <a:spcBef>
                <a:spcPts val="0"/>
              </a:spcBef>
              <a:spcAft>
                <a:spcPts val="1600"/>
              </a:spcAft>
              <a:buNone/>
            </a:pPr>
            <a:r>
              <a:t/>
            </a:r>
            <a:endParaRPr/>
          </a:p>
        </p:txBody>
      </p:sp>
      <p:sp>
        <p:nvSpPr>
          <p:cNvPr id="72" name="Shape 72"/>
          <p:cNvSpPr txBox="1"/>
          <p:nvPr/>
        </p:nvSpPr>
        <p:spPr>
          <a:xfrm>
            <a:off x="311700" y="4238575"/>
            <a:ext cx="5124000" cy="4359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dk2"/>
              </a:buClr>
              <a:buSzPct val="100000"/>
              <a:buFont typeface="Calibri"/>
            </a:pPr>
            <a:r>
              <a:rPr lang="en" sz="1800">
                <a:solidFill>
                  <a:schemeClr val="dk2"/>
                </a:solidFill>
                <a:latin typeface="Calibri"/>
                <a:ea typeface="Calibri"/>
                <a:cs typeface="Calibri"/>
                <a:sym typeface="Calibri"/>
              </a:rPr>
              <a:t>Student Representative on State PTA board</a:t>
            </a:r>
          </a:p>
        </p:txBody>
      </p:sp>
      <p:sp>
        <p:nvSpPr>
          <p:cNvPr id="73" name="Shape 73"/>
          <p:cNvSpPr txBox="1"/>
          <p:nvPr/>
        </p:nvSpPr>
        <p:spPr>
          <a:xfrm>
            <a:off x="311700" y="1724737"/>
            <a:ext cx="5227500" cy="435900"/>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Calibri"/>
              <a:buChar char="●"/>
            </a:pPr>
            <a:r>
              <a:rPr lang="en" sz="1800">
                <a:latin typeface="Calibri"/>
                <a:ea typeface="Calibri"/>
                <a:cs typeface="Calibri"/>
                <a:sym typeface="Calibri"/>
              </a:rPr>
              <a:t>Evaluate event results - Pros &amp; Cons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p:tgtEl>
                                          <p:spTgt spid="6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400"/>
                                        <p:tgtEl>
                                          <p:spTgt spid="66"/>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500"/>
                                        <p:tgtEl>
                                          <p:spTgt spid="73"/>
                                        </p:tgtEl>
                                      </p:cBhvr>
                                    </p:animEffect>
                                  </p:childTnLst>
                                </p:cTn>
                              </p:par>
                            </p:childTnLst>
                          </p:cTn>
                        </p:par>
                        <p:par>
                          <p:cTn fill="hold">
                            <p:stCondLst>
                              <p:cond delay="390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300"/>
                                        <p:tgtEl>
                                          <p:spTgt spid="67"/>
                                        </p:tgtEl>
                                      </p:cBhvr>
                                    </p:animEffect>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300"/>
                                        <p:tgtEl>
                                          <p:spTgt spid="68"/>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300"/>
                                        <p:tgtEl>
                                          <p:spTgt spid="69"/>
                                        </p:tgtEl>
                                      </p:cBhvr>
                                    </p:animEffect>
                                  </p:childTnLst>
                                </p:cTn>
                              </p:par>
                            </p:childTnLst>
                          </p:cTn>
                        </p:par>
                        <p:par>
                          <p:cTn fill="hold">
                            <p:stCondLst>
                              <p:cond delay="780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300"/>
                                        <p:tgtEl>
                                          <p:spTgt spid="70"/>
                                        </p:tgtEl>
                                      </p:cBhvr>
                                    </p:animEffect>
                                  </p:childTnLst>
                                </p:cTn>
                              </p:par>
                            </p:childTnLst>
                          </p:cTn>
                        </p:par>
                        <p:par>
                          <p:cTn fill="hold">
                            <p:stCondLst>
                              <p:cond delay="9100"/>
                            </p:stCondLst>
                            <p:childTnLst>
                              <p:par>
                                <p:cTn fill="hold" nodeType="after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500"/>
                                        <p:tgtEl>
                                          <p:spTgt spid="71"/>
                                        </p:tgtEl>
                                      </p:cBhvr>
                                    </p:animEffect>
                                  </p:childTnLst>
                                </p:cTn>
                              </p:par>
                            </p:childTnLst>
                          </p:cTn>
                        </p:par>
                        <p:par>
                          <p:cTn fill="hold">
                            <p:stCondLst>
                              <p:cond delay="10600"/>
                            </p:stCondLst>
                            <p:childTnLst>
                              <p:par>
                                <p:cTn fill="hold" nodeType="after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4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311700" y="1904425"/>
            <a:ext cx="8520600" cy="748500"/>
          </a:xfrm>
          <a:prstGeom prst="rect">
            <a:avLst/>
          </a:prstGeom>
        </p:spPr>
        <p:txBody>
          <a:bodyPr anchorCtr="0" anchor="t" bIns="91425" lIns="91425" rIns="91425" tIns="91425">
            <a:noAutofit/>
          </a:bodyPr>
          <a:lstStyle/>
          <a:p>
            <a:pPr lvl="0" algn="ctr">
              <a:spcBef>
                <a:spcPts val="0"/>
              </a:spcBef>
              <a:buNone/>
            </a:pPr>
            <a:r>
              <a:rPr lang="en"/>
              <a:t>Students can sometimes say it better...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26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b="1" lang="en" sz="2400" u="sng">
                <a:solidFill>
                  <a:srgbClr val="0000FF"/>
                </a:solidFill>
                <a:latin typeface="Roboto"/>
                <a:ea typeface="Roboto"/>
                <a:cs typeface="Roboto"/>
                <a:sym typeface="Roboto"/>
              </a:rPr>
              <a:t>What adults can learn from kids | Adora Svitak</a:t>
            </a:r>
          </a:p>
        </p:txBody>
      </p:sp>
      <p:sp>
        <p:nvSpPr>
          <p:cNvPr descr="http://www.ted.com Child prodigy Adora Svitak says the world needs &quot;childish&quot; thinking: bold ideas, wild creativity and especially optimism. Kids' big dreams deserve high expectations, she says, starting with grownups' willingness to learn from children as much as to teach.  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 Watch a highlight reel of the Top 10 TEDTalks at http://www.ted.com/index.php/talks/top10" id="84" name="Shape 84" title="What adults can learn from kids | Adora Svitak">
            <a:hlinkClick r:id="rId3"/>
          </p:cNvPr>
          <p:cNvSpPr/>
          <p:nvPr/>
        </p:nvSpPr>
        <p:spPr>
          <a:xfrm>
            <a:off x="1850350" y="1234075"/>
            <a:ext cx="5719774" cy="38184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02100" y="1917000"/>
            <a:ext cx="3894900" cy="2062500"/>
          </a:xfrm>
          <a:prstGeom prst="rect">
            <a:avLst/>
          </a:prstGeom>
        </p:spPr>
        <p:txBody>
          <a:bodyPr anchorCtr="0" anchor="t" bIns="91425" lIns="91425" rIns="91425" tIns="91425">
            <a:noAutofit/>
          </a:bodyPr>
          <a:lstStyle/>
          <a:p>
            <a:pPr lvl="0" rtl="0" algn="ctr">
              <a:lnSpc>
                <a:spcPct val="115000"/>
              </a:lnSpc>
              <a:spcBef>
                <a:spcPts val="0"/>
              </a:spcBef>
              <a:buClr>
                <a:schemeClr val="dk2"/>
              </a:buClr>
              <a:buSzPct val="45833"/>
              <a:buFont typeface="Arial"/>
              <a:buNone/>
            </a:pPr>
            <a:r>
              <a:rPr b="1" lang="en" sz="2400">
                <a:solidFill>
                  <a:srgbClr val="000000"/>
                </a:solidFill>
                <a:latin typeface="Arial"/>
                <a:ea typeface="Arial"/>
                <a:cs typeface="Arial"/>
                <a:sym typeface="Arial"/>
              </a:rPr>
              <a:t>Our founders represented women of imagination and courage. </a:t>
            </a:r>
          </a:p>
        </p:txBody>
      </p:sp>
      <p:sp>
        <p:nvSpPr>
          <p:cNvPr id="90" name="Shape 90"/>
          <p:cNvSpPr txBox="1"/>
          <p:nvPr/>
        </p:nvSpPr>
        <p:spPr>
          <a:xfrm>
            <a:off x="1096350" y="1258100"/>
            <a:ext cx="6951300" cy="4371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91" name="Shape 91"/>
          <p:cNvSpPr/>
          <p:nvPr/>
        </p:nvSpPr>
        <p:spPr>
          <a:xfrm>
            <a:off x="2417175" y="273900"/>
            <a:ext cx="3773222" cy="905450"/>
          </a:xfrm>
          <a:prstGeom prst="rect">
            <a:avLst/>
          </a:prstGeom>
        </p:spPr>
        <p:txBody>
          <a:bodyPr>
            <a:prstTxWarp prst="textPlain"/>
          </a:bodyPr>
          <a:lstStyle/>
          <a:p>
            <a:pPr lvl="0" algn="ctr"/>
            <a:r>
              <a:rPr b="0" i="0">
                <a:ln cap="flat" cmpd="sng" w="9525">
                  <a:solidFill>
                    <a:srgbClr val="3C78D8"/>
                  </a:solidFill>
                  <a:prstDash val="solid"/>
                  <a:round/>
                  <a:headEnd len="med" w="med" type="none"/>
                  <a:tailEnd len="med" w="med" type="none"/>
                </a:ln>
                <a:solidFill>
                  <a:srgbClr val="3D85C6"/>
                </a:solidFill>
                <a:latin typeface="Arial"/>
              </a:rPr>
              <a:t>WOW!</a:t>
            </a:r>
          </a:p>
        </p:txBody>
      </p:sp>
      <p:pic>
        <p:nvPicPr>
          <p:cNvPr id="92" name="Shape 92"/>
          <p:cNvPicPr preferRelativeResize="0"/>
          <p:nvPr/>
        </p:nvPicPr>
        <p:blipFill>
          <a:blip r:embed="rId3">
            <a:alphaModFix/>
          </a:blip>
          <a:stretch>
            <a:fillRect/>
          </a:stretch>
        </p:blipFill>
        <p:spPr>
          <a:xfrm>
            <a:off x="4197000" y="1179350"/>
            <a:ext cx="4594450" cy="406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4900"/>
                                        <p:tgtEl>
                                          <p:spTgt spid="89"/>
                                        </p:tgtEl>
                                        <p:attrNameLst>
                                          <p:attrName>ppt_x</p:attrName>
                                        </p:attrNameLst>
                                      </p:cBhvr>
                                      <p:tavLst>
                                        <p:tav fmla="" tm="0">
                                          <p:val>
                                            <p:strVal val="#ppt_x-1"/>
                                          </p:val>
                                        </p:tav>
                                        <p:tav fmla="" tm="100000">
                                          <p:val>
                                            <p:strVal val="#ppt_x"/>
                                          </p:val>
                                        </p:tav>
                                      </p:tavLst>
                                    </p:anim>
                                  </p:childTnLst>
                                </p:cTn>
                              </p:par>
                            </p:childTnLst>
                          </p:cTn>
                        </p:par>
                        <p:par>
                          <p:cTn fill="hold">
                            <p:stCondLst>
                              <p:cond delay="5900"/>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FE2F3"/>
        </a:solidFill>
      </p:bgPr>
    </p:bg>
    <p:spTree>
      <p:nvGrpSpPr>
        <p:cNvPr id="96"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4196512" y="1897903"/>
            <a:ext cx="1599324" cy="1179067"/>
          </a:xfrm>
          <a:prstGeom prst="rect">
            <a:avLst/>
          </a:prstGeom>
          <a:noFill/>
          <a:ln>
            <a:noFill/>
          </a:ln>
        </p:spPr>
      </p:pic>
      <p:sp>
        <p:nvSpPr>
          <p:cNvPr id="98" name="Shape 98"/>
          <p:cNvSpPr txBox="1"/>
          <p:nvPr/>
        </p:nvSpPr>
        <p:spPr>
          <a:xfrm>
            <a:off x="3013525" y="2415505"/>
            <a:ext cx="884400" cy="433500"/>
          </a:xfrm>
          <a:prstGeom prst="rect">
            <a:avLst/>
          </a:prstGeom>
          <a:noFill/>
          <a:ln>
            <a:noFill/>
          </a:ln>
        </p:spPr>
        <p:txBody>
          <a:bodyPr anchorCtr="0" anchor="t" bIns="91425" lIns="91425" rIns="91425" tIns="91425">
            <a:noAutofit/>
          </a:bodyPr>
          <a:lstStyle/>
          <a:p>
            <a:pPr lvl="0">
              <a:spcBef>
                <a:spcPts val="0"/>
              </a:spcBef>
              <a:buNone/>
            </a:pPr>
            <a:r>
              <a:rPr lang="en"/>
              <a:t>FAMILY</a:t>
            </a:r>
          </a:p>
        </p:txBody>
      </p:sp>
      <p:pic>
        <p:nvPicPr>
          <p:cNvPr id="99" name="Shape 99"/>
          <p:cNvPicPr preferRelativeResize="0"/>
          <p:nvPr/>
        </p:nvPicPr>
        <p:blipFill>
          <a:blip r:embed="rId4">
            <a:alphaModFix/>
          </a:blip>
          <a:stretch>
            <a:fillRect/>
          </a:stretch>
        </p:blipFill>
        <p:spPr>
          <a:xfrm>
            <a:off x="5795825" y="2415518"/>
            <a:ext cx="3247800" cy="2415856"/>
          </a:xfrm>
          <a:prstGeom prst="rect">
            <a:avLst/>
          </a:prstGeom>
          <a:noFill/>
          <a:ln>
            <a:noFill/>
          </a:ln>
        </p:spPr>
      </p:pic>
      <p:sp>
        <p:nvSpPr>
          <p:cNvPr id="100" name="Shape 100"/>
          <p:cNvSpPr txBox="1"/>
          <p:nvPr/>
        </p:nvSpPr>
        <p:spPr>
          <a:xfrm>
            <a:off x="6717125" y="1982005"/>
            <a:ext cx="1541100" cy="433500"/>
          </a:xfrm>
          <a:prstGeom prst="rect">
            <a:avLst/>
          </a:prstGeom>
          <a:noFill/>
          <a:ln>
            <a:noFill/>
          </a:ln>
        </p:spPr>
        <p:txBody>
          <a:bodyPr anchorCtr="0" anchor="t" bIns="91425" lIns="91425" rIns="91425" tIns="91425">
            <a:noAutofit/>
          </a:bodyPr>
          <a:lstStyle/>
          <a:p>
            <a:pPr lvl="0">
              <a:spcBef>
                <a:spcPts val="0"/>
              </a:spcBef>
              <a:buNone/>
            </a:pPr>
            <a:r>
              <a:rPr lang="en"/>
              <a:t>COMMUNITY</a:t>
            </a:r>
          </a:p>
        </p:txBody>
      </p:sp>
      <p:pic>
        <p:nvPicPr>
          <p:cNvPr id="101" name="Shape 101"/>
          <p:cNvPicPr preferRelativeResize="0"/>
          <p:nvPr/>
        </p:nvPicPr>
        <p:blipFill>
          <a:blip r:embed="rId5">
            <a:alphaModFix/>
          </a:blip>
          <a:stretch>
            <a:fillRect/>
          </a:stretch>
        </p:blipFill>
        <p:spPr>
          <a:xfrm>
            <a:off x="2506300" y="3076963"/>
            <a:ext cx="2084176" cy="1378615"/>
          </a:xfrm>
          <a:prstGeom prst="rect">
            <a:avLst/>
          </a:prstGeom>
          <a:noFill/>
          <a:ln>
            <a:noFill/>
          </a:ln>
        </p:spPr>
      </p:pic>
      <p:pic>
        <p:nvPicPr>
          <p:cNvPr id="102" name="Shape 102"/>
          <p:cNvPicPr preferRelativeResize="0"/>
          <p:nvPr/>
        </p:nvPicPr>
        <p:blipFill>
          <a:blip r:embed="rId6">
            <a:alphaModFix/>
          </a:blip>
          <a:stretch>
            <a:fillRect/>
          </a:stretch>
        </p:blipFill>
        <p:spPr>
          <a:xfrm>
            <a:off x="217425" y="661112"/>
            <a:ext cx="2435849" cy="2415856"/>
          </a:xfrm>
          <a:prstGeom prst="rect">
            <a:avLst/>
          </a:prstGeom>
          <a:noFill/>
          <a:ln>
            <a:noFill/>
          </a:ln>
        </p:spPr>
      </p:pic>
      <p:sp>
        <p:nvSpPr>
          <p:cNvPr id="103" name="Shape 103"/>
          <p:cNvSpPr txBox="1"/>
          <p:nvPr/>
        </p:nvSpPr>
        <p:spPr>
          <a:xfrm>
            <a:off x="864850" y="227600"/>
            <a:ext cx="1053300" cy="433500"/>
          </a:xfrm>
          <a:prstGeom prst="rect">
            <a:avLst/>
          </a:prstGeom>
          <a:noFill/>
          <a:ln>
            <a:noFill/>
          </a:ln>
        </p:spPr>
        <p:txBody>
          <a:bodyPr anchorCtr="0" anchor="t" bIns="91425" lIns="91425" rIns="91425" tIns="91425">
            <a:noAutofit/>
          </a:bodyPr>
          <a:lstStyle/>
          <a:p>
            <a:pPr lvl="0">
              <a:spcBef>
                <a:spcPts val="0"/>
              </a:spcBef>
              <a:buNone/>
            </a:pPr>
            <a:r>
              <a:rPr lang="en"/>
              <a:t>FRIENDS</a:t>
            </a:r>
          </a:p>
        </p:txBody>
      </p:sp>
      <p:pic>
        <p:nvPicPr>
          <p:cNvPr descr="Balloons, Party, Celebration ..." id="104" name="Shape 104"/>
          <p:cNvPicPr preferRelativeResize="0"/>
          <p:nvPr/>
        </p:nvPicPr>
        <p:blipFill>
          <a:blip r:embed="rId7">
            <a:alphaModFix/>
          </a:blip>
          <a:stretch>
            <a:fillRect/>
          </a:stretch>
        </p:blipFill>
        <p:spPr>
          <a:xfrm>
            <a:off x="6921525" y="220243"/>
            <a:ext cx="1981948" cy="1761732"/>
          </a:xfrm>
          <a:prstGeom prst="rect">
            <a:avLst/>
          </a:prstGeom>
          <a:noFill/>
          <a:ln>
            <a:noFill/>
          </a:ln>
        </p:spPr>
      </p:pic>
      <p:pic>
        <p:nvPicPr>
          <p:cNvPr descr="Hearts, Trail, Valentine ..." id="105" name="Shape 105"/>
          <p:cNvPicPr preferRelativeResize="0"/>
          <p:nvPr/>
        </p:nvPicPr>
        <p:blipFill>
          <a:blip r:embed="rId8">
            <a:alphaModFix/>
          </a:blip>
          <a:stretch>
            <a:fillRect/>
          </a:stretch>
        </p:blipFill>
        <p:spPr>
          <a:xfrm>
            <a:off x="165400" y="3216368"/>
            <a:ext cx="2201500" cy="1730437"/>
          </a:xfrm>
          <a:prstGeom prst="rect">
            <a:avLst/>
          </a:prstGeom>
          <a:noFill/>
          <a:ln>
            <a:noFill/>
          </a:ln>
        </p:spPr>
      </p:pic>
      <p:pic>
        <p:nvPicPr>
          <p:cNvPr descr="Hands, Four, Overlaying ..." id="106" name="Shape 106"/>
          <p:cNvPicPr preferRelativeResize="0"/>
          <p:nvPr/>
        </p:nvPicPr>
        <p:blipFill>
          <a:blip r:embed="rId9">
            <a:alphaModFix/>
          </a:blip>
          <a:stretch>
            <a:fillRect/>
          </a:stretch>
        </p:blipFill>
        <p:spPr>
          <a:xfrm>
            <a:off x="3348800" y="330349"/>
            <a:ext cx="2625350" cy="1378600"/>
          </a:xfrm>
          <a:prstGeom prst="rect">
            <a:avLst/>
          </a:prstGeom>
          <a:noFill/>
          <a:ln>
            <a:noFill/>
          </a:ln>
        </p:spPr>
      </p:pic>
      <p:pic>
        <p:nvPicPr>
          <p:cNvPr descr="Protection, Protect, Hand ..." id="107" name="Shape 107"/>
          <p:cNvPicPr preferRelativeResize="0"/>
          <p:nvPr/>
        </p:nvPicPr>
        <p:blipFill>
          <a:blip r:embed="rId10">
            <a:alphaModFix/>
          </a:blip>
          <a:stretch>
            <a:fillRect/>
          </a:stretch>
        </p:blipFill>
        <p:spPr>
          <a:xfrm>
            <a:off x="4590466" y="4299149"/>
            <a:ext cx="1112676" cy="785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24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300"/>
                                        <p:tgtEl>
                                          <p:spTgt spid="103"/>
                                        </p:tgtEl>
                                      </p:cBhvr>
                                    </p:animEffect>
                                  </p:childTnLst>
                                </p:cTn>
                              </p:par>
                              <p:par>
                                <p:cTn fill="hold" nodeType="withEffect" presetClass="entr" presetID="2" presetSubtype="2">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500"/>
                                        <p:tgtEl>
                                          <p:spTgt spid="105"/>
                                        </p:tgtEl>
                                        <p:attrNameLst>
                                          <p:attrName>ppt_x</p:attrName>
                                        </p:attrNameLst>
                                      </p:cBhvr>
                                      <p:tavLst>
                                        <p:tav fmla="" tm="0">
                                          <p:val>
                                            <p:strVal val="#ppt_x+1"/>
                                          </p:val>
                                        </p:tav>
                                        <p:tav fmla="" tm="100000">
                                          <p:val>
                                            <p:strVal val="#ppt_x"/>
                                          </p:val>
                                        </p:tav>
                                      </p:tavLst>
                                    </p:anim>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26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28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28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300"/>
                                        <p:tgtEl>
                                          <p:spTgt spid="1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1882950" y="67875"/>
            <a:ext cx="5378100" cy="572700"/>
          </a:xfrm>
          <a:prstGeom prst="rect">
            <a:avLst/>
          </a:prstGeom>
        </p:spPr>
        <p:txBody>
          <a:bodyPr anchorCtr="0" anchor="t" bIns="91425" lIns="91425" rIns="91425" tIns="91425">
            <a:noAutofit/>
          </a:bodyPr>
          <a:lstStyle/>
          <a:p>
            <a:pPr lvl="0" rtl="0" algn="ctr">
              <a:spcBef>
                <a:spcPts val="0"/>
              </a:spcBef>
              <a:buClr>
                <a:schemeClr val="dk2"/>
              </a:buClr>
              <a:buSzPct val="45833"/>
              <a:buFont typeface="Arial"/>
              <a:buNone/>
            </a:pPr>
            <a:r>
              <a:rPr lang="en" sz="2400">
                <a:solidFill>
                  <a:srgbClr val="02606D"/>
                </a:solidFill>
                <a:latin typeface="Arial"/>
                <a:ea typeface="Arial"/>
                <a:cs typeface="Arial"/>
                <a:sym typeface="Arial"/>
              </a:rPr>
              <a:t>“Simple Idea”</a:t>
            </a:r>
          </a:p>
        </p:txBody>
      </p:sp>
      <p:pic>
        <p:nvPicPr>
          <p:cNvPr id="113" name="Shape 113"/>
          <p:cNvPicPr preferRelativeResize="0"/>
          <p:nvPr/>
        </p:nvPicPr>
        <p:blipFill>
          <a:blip r:embed="rId3">
            <a:alphaModFix/>
          </a:blip>
          <a:stretch>
            <a:fillRect/>
          </a:stretch>
        </p:blipFill>
        <p:spPr>
          <a:xfrm>
            <a:off x="442199" y="692599"/>
            <a:ext cx="3483950" cy="2005900"/>
          </a:xfrm>
          <a:prstGeom prst="rect">
            <a:avLst/>
          </a:prstGeom>
          <a:noFill/>
          <a:ln>
            <a:noFill/>
          </a:ln>
        </p:spPr>
      </p:pic>
      <p:sp>
        <p:nvSpPr>
          <p:cNvPr id="114" name="Shape 114"/>
          <p:cNvSpPr txBox="1"/>
          <p:nvPr/>
        </p:nvSpPr>
        <p:spPr>
          <a:xfrm>
            <a:off x="180650" y="2776550"/>
            <a:ext cx="3745500" cy="507300"/>
          </a:xfrm>
          <a:prstGeom prst="rect">
            <a:avLst/>
          </a:prstGeom>
          <a:noFill/>
          <a:ln>
            <a:noFill/>
          </a:ln>
        </p:spPr>
        <p:txBody>
          <a:bodyPr anchorCtr="0" anchor="t" bIns="91425" lIns="91425" rIns="91425" tIns="91425">
            <a:noAutofit/>
          </a:bodyPr>
          <a:lstStyle/>
          <a:p>
            <a:pPr indent="-342900" lvl="0" marL="457200">
              <a:spcBef>
                <a:spcPts val="0"/>
              </a:spcBef>
              <a:buSzPct val="100000"/>
              <a:buChar char="●"/>
            </a:pPr>
            <a:r>
              <a:rPr lang="en" sz="1800"/>
              <a:t>Providing leadership roles </a:t>
            </a:r>
          </a:p>
        </p:txBody>
      </p:sp>
      <p:pic>
        <p:nvPicPr>
          <p:cNvPr descr="File:Online Survey Icon or ..." id="115" name="Shape 115"/>
          <p:cNvPicPr preferRelativeResize="0"/>
          <p:nvPr/>
        </p:nvPicPr>
        <p:blipFill>
          <a:blip r:embed="rId4">
            <a:alphaModFix/>
          </a:blip>
          <a:stretch>
            <a:fillRect/>
          </a:stretch>
        </p:blipFill>
        <p:spPr>
          <a:xfrm>
            <a:off x="492775" y="3283849"/>
            <a:ext cx="2005900" cy="2005900"/>
          </a:xfrm>
          <a:prstGeom prst="rect">
            <a:avLst/>
          </a:prstGeom>
          <a:noFill/>
          <a:ln>
            <a:noFill/>
          </a:ln>
        </p:spPr>
      </p:pic>
      <p:pic>
        <p:nvPicPr>
          <p:cNvPr descr="File:Poster &amp;quot;Stop microbes ..." id="116" name="Shape 116"/>
          <p:cNvPicPr preferRelativeResize="0"/>
          <p:nvPr/>
        </p:nvPicPr>
        <p:blipFill>
          <a:blip r:embed="rId5">
            <a:alphaModFix/>
          </a:blip>
          <a:stretch>
            <a:fillRect/>
          </a:stretch>
        </p:blipFill>
        <p:spPr>
          <a:xfrm>
            <a:off x="5880445" y="1020362"/>
            <a:ext cx="3045801" cy="3941625"/>
          </a:xfrm>
          <a:prstGeom prst="rect">
            <a:avLst/>
          </a:prstGeom>
          <a:noFill/>
          <a:ln>
            <a:noFill/>
          </a:ln>
        </p:spPr>
      </p:pic>
      <p:pic>
        <p:nvPicPr>
          <p:cNvPr descr="Free vector graphic: Checklist ..." id="117" name="Shape 117"/>
          <p:cNvPicPr preferRelativeResize="0"/>
          <p:nvPr/>
        </p:nvPicPr>
        <p:blipFill>
          <a:blip r:embed="rId6">
            <a:alphaModFix/>
          </a:blip>
          <a:stretch>
            <a:fillRect/>
          </a:stretch>
        </p:blipFill>
        <p:spPr>
          <a:xfrm>
            <a:off x="3642125" y="2366899"/>
            <a:ext cx="1859750" cy="2320650"/>
          </a:xfrm>
          <a:prstGeom prst="rect">
            <a:avLst/>
          </a:prstGeom>
          <a:noFill/>
          <a:ln>
            <a:noFill/>
          </a:ln>
        </p:spPr>
      </p:pic>
      <p:sp>
        <p:nvSpPr>
          <p:cNvPr id="118" name="Shape 118"/>
          <p:cNvSpPr txBox="1"/>
          <p:nvPr/>
        </p:nvSpPr>
        <p:spPr>
          <a:xfrm>
            <a:off x="2161375" y="4590775"/>
            <a:ext cx="3745500" cy="4695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lang="en" sz="1800"/>
              <a:t>Taking surveys</a:t>
            </a:r>
          </a:p>
          <a:p>
            <a:pPr lvl="0">
              <a:spcBef>
                <a:spcPts val="0"/>
              </a:spcBef>
              <a:buNone/>
            </a:pPr>
            <a:r>
              <a:t/>
            </a:r>
            <a:endParaRPr/>
          </a:p>
        </p:txBody>
      </p:sp>
      <p:sp>
        <p:nvSpPr>
          <p:cNvPr id="119" name="Shape 119"/>
          <p:cNvSpPr txBox="1"/>
          <p:nvPr/>
        </p:nvSpPr>
        <p:spPr>
          <a:xfrm>
            <a:off x="5345100" y="583250"/>
            <a:ext cx="3745500" cy="437100"/>
          </a:xfrm>
          <a:prstGeom prst="rect">
            <a:avLst/>
          </a:prstGeom>
          <a:noFill/>
          <a:ln>
            <a:noFill/>
          </a:ln>
        </p:spPr>
        <p:txBody>
          <a:bodyPr anchorCtr="0" anchor="t" bIns="91425" lIns="91425" rIns="91425" tIns="91425">
            <a:noAutofit/>
          </a:bodyPr>
          <a:lstStyle/>
          <a:p>
            <a:pPr indent="-342900" lvl="0" marL="457200">
              <a:spcBef>
                <a:spcPts val="0"/>
              </a:spcBef>
              <a:buSzPct val="100000"/>
              <a:buChar char="●"/>
            </a:pPr>
            <a:r>
              <a:rPr lang="en" sz="1800"/>
              <a:t>Hanging/Making Posters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idx="1" type="body"/>
          </p:nvPr>
        </p:nvSpPr>
        <p:spPr>
          <a:xfrm>
            <a:off x="994450" y="509600"/>
            <a:ext cx="1496100" cy="443700"/>
          </a:xfrm>
          <a:prstGeom prst="rect">
            <a:avLst/>
          </a:prstGeom>
        </p:spPr>
        <p:txBody>
          <a:bodyPr anchorCtr="0" anchor="t" bIns="91425" lIns="91425" rIns="91425" tIns="91425">
            <a:noAutofit/>
          </a:bodyPr>
          <a:lstStyle/>
          <a:p>
            <a:pPr lvl="0">
              <a:spcBef>
                <a:spcPts val="0"/>
              </a:spcBef>
              <a:buNone/>
            </a:pPr>
            <a:r>
              <a:rPr lang="en"/>
              <a:t>EDUCATION</a:t>
            </a:r>
          </a:p>
        </p:txBody>
      </p:sp>
      <p:pic>
        <p:nvPicPr>
          <p:cNvPr descr="School 83 Free Stock Photo ..." id="125" name="Shape 125"/>
          <p:cNvPicPr preferRelativeResize="0"/>
          <p:nvPr/>
        </p:nvPicPr>
        <p:blipFill>
          <a:blip r:embed="rId3">
            <a:alphaModFix/>
          </a:blip>
          <a:stretch>
            <a:fillRect/>
          </a:stretch>
        </p:blipFill>
        <p:spPr>
          <a:xfrm>
            <a:off x="2531684" y="3706425"/>
            <a:ext cx="1125723" cy="1234074"/>
          </a:xfrm>
          <a:prstGeom prst="rect">
            <a:avLst/>
          </a:prstGeom>
          <a:noFill/>
          <a:ln>
            <a:noFill/>
          </a:ln>
        </p:spPr>
      </p:pic>
      <p:pic>
        <p:nvPicPr>
          <p:cNvPr descr="School 63 Free Stock Photo ..." id="126" name="Shape 126"/>
          <p:cNvPicPr preferRelativeResize="0"/>
          <p:nvPr/>
        </p:nvPicPr>
        <p:blipFill>
          <a:blip r:embed="rId4">
            <a:alphaModFix/>
          </a:blip>
          <a:stretch>
            <a:fillRect/>
          </a:stretch>
        </p:blipFill>
        <p:spPr>
          <a:xfrm>
            <a:off x="4818143" y="847718"/>
            <a:ext cx="2767324" cy="1948349"/>
          </a:xfrm>
          <a:prstGeom prst="rect">
            <a:avLst/>
          </a:prstGeom>
          <a:noFill/>
          <a:ln>
            <a:noFill/>
          </a:ln>
        </p:spPr>
      </p:pic>
      <p:pic>
        <p:nvPicPr>
          <p:cNvPr descr="Blackboard, Boys, Chalkboard ..." id="127" name="Shape 127"/>
          <p:cNvPicPr preferRelativeResize="0"/>
          <p:nvPr/>
        </p:nvPicPr>
        <p:blipFill>
          <a:blip r:embed="rId5">
            <a:alphaModFix/>
          </a:blip>
          <a:stretch>
            <a:fillRect/>
          </a:stretch>
        </p:blipFill>
        <p:spPr>
          <a:xfrm>
            <a:off x="311700" y="1320000"/>
            <a:ext cx="3521053" cy="2685549"/>
          </a:xfrm>
          <a:prstGeom prst="rect">
            <a:avLst/>
          </a:prstGeom>
          <a:noFill/>
          <a:ln>
            <a:noFill/>
          </a:ln>
        </p:spPr>
      </p:pic>
      <p:sp>
        <p:nvSpPr>
          <p:cNvPr id="128" name="Shape 128"/>
          <p:cNvSpPr txBox="1"/>
          <p:nvPr/>
        </p:nvSpPr>
        <p:spPr>
          <a:xfrm>
            <a:off x="5774200" y="410625"/>
            <a:ext cx="3745500" cy="4371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2"/>
              </a:buClr>
              <a:buSzPct val="61111"/>
              <a:buFont typeface="Arial"/>
              <a:buNone/>
            </a:pPr>
            <a:r>
              <a:rPr lang="en" sz="1800">
                <a:solidFill>
                  <a:schemeClr val="dk2"/>
                </a:solidFill>
                <a:latin typeface="Playfair Display"/>
                <a:ea typeface="Playfair Display"/>
                <a:cs typeface="Playfair Display"/>
                <a:sym typeface="Playfair Display"/>
              </a:rPr>
              <a:t>HEALTH</a:t>
            </a:r>
          </a:p>
        </p:txBody>
      </p:sp>
      <p:sp>
        <p:nvSpPr>
          <p:cNvPr id="129" name="Shape 129"/>
          <p:cNvSpPr txBox="1"/>
          <p:nvPr/>
        </p:nvSpPr>
        <p:spPr>
          <a:xfrm>
            <a:off x="6175750" y="3214075"/>
            <a:ext cx="3745500" cy="4371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2"/>
              </a:buClr>
              <a:buSzPct val="61111"/>
              <a:buFont typeface="Arial"/>
              <a:buNone/>
            </a:pPr>
            <a:r>
              <a:rPr lang="en" sz="1800">
                <a:solidFill>
                  <a:schemeClr val="dk2"/>
                </a:solidFill>
                <a:latin typeface="Playfair Display"/>
                <a:ea typeface="Playfair Display"/>
                <a:cs typeface="Playfair Display"/>
                <a:sym typeface="Playfair Display"/>
              </a:rPr>
              <a:t>SAFETY</a:t>
            </a:r>
          </a:p>
        </p:txBody>
      </p:sp>
      <p:pic>
        <p:nvPicPr>
          <p:cNvPr descr="Boy and Turtle clip art from ..." id="130" name="Shape 130"/>
          <p:cNvPicPr preferRelativeResize="0"/>
          <p:nvPr/>
        </p:nvPicPr>
        <p:blipFill>
          <a:blip r:embed="rId6">
            <a:alphaModFix/>
          </a:blip>
          <a:stretch>
            <a:fillRect/>
          </a:stretch>
        </p:blipFill>
        <p:spPr>
          <a:xfrm>
            <a:off x="5280673" y="3651175"/>
            <a:ext cx="1384399" cy="1287499"/>
          </a:xfrm>
          <a:prstGeom prst="rect">
            <a:avLst/>
          </a:prstGeom>
          <a:noFill/>
          <a:ln>
            <a:noFill/>
          </a:ln>
        </p:spPr>
      </p:pic>
      <p:sp>
        <p:nvSpPr>
          <p:cNvPr id="131" name="Shape 131"/>
          <p:cNvSpPr txBox="1"/>
          <p:nvPr/>
        </p:nvSpPr>
        <p:spPr>
          <a:xfrm>
            <a:off x="7308850" y="3608900"/>
            <a:ext cx="3745500" cy="4371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School Bus Clipart" id="132" name="Shape 132"/>
          <p:cNvPicPr preferRelativeResize="0"/>
          <p:nvPr/>
        </p:nvPicPr>
        <p:blipFill>
          <a:blip r:embed="rId7">
            <a:alphaModFix/>
          </a:blip>
          <a:stretch>
            <a:fillRect/>
          </a:stretch>
        </p:blipFill>
        <p:spPr>
          <a:xfrm>
            <a:off x="6908177" y="3576387"/>
            <a:ext cx="1838497" cy="1437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COMMUNITIES &amp; SCHOOLS</a:t>
            </a:r>
          </a:p>
        </p:txBody>
      </p:sp>
      <p:pic>
        <p:nvPicPr>
          <p:cNvPr id="138" name="Shape 138"/>
          <p:cNvPicPr preferRelativeResize="0"/>
          <p:nvPr/>
        </p:nvPicPr>
        <p:blipFill>
          <a:blip r:embed="rId3">
            <a:alphaModFix/>
          </a:blip>
          <a:stretch>
            <a:fillRect/>
          </a:stretch>
        </p:blipFill>
        <p:spPr>
          <a:xfrm>
            <a:off x="991225" y="1366200"/>
            <a:ext cx="1304175" cy="1362150"/>
          </a:xfrm>
          <a:prstGeom prst="rect">
            <a:avLst/>
          </a:prstGeom>
          <a:noFill/>
          <a:ln>
            <a:noFill/>
          </a:ln>
        </p:spPr>
      </p:pic>
      <p:sp>
        <p:nvSpPr>
          <p:cNvPr id="139" name="Shape 139"/>
          <p:cNvSpPr txBox="1"/>
          <p:nvPr/>
        </p:nvSpPr>
        <p:spPr>
          <a:xfrm>
            <a:off x="-201575" y="1059900"/>
            <a:ext cx="3745500" cy="437100"/>
          </a:xfrm>
          <a:prstGeom prst="rect">
            <a:avLst/>
          </a:prstGeom>
          <a:noFill/>
          <a:ln>
            <a:noFill/>
          </a:ln>
        </p:spPr>
        <p:txBody>
          <a:bodyPr anchorCtr="0" anchor="t" bIns="91425" lIns="91425" rIns="91425" tIns="91425">
            <a:noAutofit/>
          </a:bodyPr>
          <a:lstStyle/>
          <a:p>
            <a:pPr lvl="0" algn="ctr">
              <a:spcBef>
                <a:spcPts val="0"/>
              </a:spcBef>
              <a:buNone/>
            </a:pPr>
            <a:r>
              <a:rPr lang="en"/>
              <a:t>SAFETY AT HOME AND AT PLAY</a:t>
            </a:r>
          </a:p>
        </p:txBody>
      </p:sp>
      <p:pic>
        <p:nvPicPr>
          <p:cNvPr id="140" name="Shape 140"/>
          <p:cNvPicPr preferRelativeResize="0"/>
          <p:nvPr/>
        </p:nvPicPr>
        <p:blipFill>
          <a:blip r:embed="rId4">
            <a:alphaModFix/>
          </a:blip>
          <a:stretch>
            <a:fillRect/>
          </a:stretch>
        </p:blipFill>
        <p:spPr>
          <a:xfrm>
            <a:off x="4064075" y="1425825"/>
            <a:ext cx="1247099" cy="1302525"/>
          </a:xfrm>
          <a:prstGeom prst="rect">
            <a:avLst/>
          </a:prstGeom>
          <a:noFill/>
          <a:ln>
            <a:noFill/>
          </a:ln>
        </p:spPr>
      </p:pic>
      <p:sp>
        <p:nvSpPr>
          <p:cNvPr id="141" name="Shape 141"/>
          <p:cNvSpPr txBox="1"/>
          <p:nvPr/>
        </p:nvSpPr>
        <p:spPr>
          <a:xfrm>
            <a:off x="2814875" y="1079775"/>
            <a:ext cx="3745500" cy="437100"/>
          </a:xfrm>
          <a:prstGeom prst="rect">
            <a:avLst/>
          </a:prstGeom>
          <a:noFill/>
          <a:ln>
            <a:noFill/>
          </a:ln>
        </p:spPr>
        <p:txBody>
          <a:bodyPr anchorCtr="0" anchor="t" bIns="91425" lIns="91425" rIns="91425" tIns="91425">
            <a:noAutofit/>
          </a:bodyPr>
          <a:lstStyle/>
          <a:p>
            <a:pPr lvl="0" algn="ctr">
              <a:spcBef>
                <a:spcPts val="0"/>
              </a:spcBef>
              <a:buNone/>
            </a:pPr>
            <a:r>
              <a:rPr lang="en"/>
              <a:t>HEALTHY LIFESTYLES</a:t>
            </a:r>
          </a:p>
        </p:txBody>
      </p:sp>
      <p:pic>
        <p:nvPicPr>
          <p:cNvPr id="142" name="Shape 142"/>
          <p:cNvPicPr preferRelativeResize="0"/>
          <p:nvPr/>
        </p:nvPicPr>
        <p:blipFill>
          <a:blip r:embed="rId5">
            <a:alphaModFix/>
          </a:blip>
          <a:stretch>
            <a:fillRect/>
          </a:stretch>
        </p:blipFill>
        <p:spPr>
          <a:xfrm>
            <a:off x="7168625" y="1467324"/>
            <a:ext cx="1167625" cy="1219525"/>
          </a:xfrm>
          <a:prstGeom prst="rect">
            <a:avLst/>
          </a:prstGeom>
          <a:noFill/>
          <a:ln>
            <a:noFill/>
          </a:ln>
        </p:spPr>
      </p:pic>
      <p:sp>
        <p:nvSpPr>
          <p:cNvPr id="143" name="Shape 143"/>
          <p:cNvSpPr txBox="1"/>
          <p:nvPr/>
        </p:nvSpPr>
        <p:spPr>
          <a:xfrm>
            <a:off x="5720825" y="1079775"/>
            <a:ext cx="3745500" cy="437100"/>
          </a:xfrm>
          <a:prstGeom prst="rect">
            <a:avLst/>
          </a:prstGeom>
          <a:noFill/>
          <a:ln>
            <a:noFill/>
          </a:ln>
        </p:spPr>
        <p:txBody>
          <a:bodyPr anchorCtr="0" anchor="t" bIns="91425" lIns="91425" rIns="91425" tIns="91425">
            <a:noAutofit/>
          </a:bodyPr>
          <a:lstStyle/>
          <a:p>
            <a:pPr lvl="0" algn="ctr">
              <a:spcBef>
                <a:spcPts val="0"/>
              </a:spcBef>
              <a:buNone/>
            </a:pPr>
            <a:r>
              <a:rPr lang="en"/>
              <a:t>FAMILY READING EXPERIENCE</a:t>
            </a:r>
          </a:p>
        </p:txBody>
      </p:sp>
      <p:pic>
        <p:nvPicPr>
          <p:cNvPr id="144" name="Shape 144"/>
          <p:cNvPicPr preferRelativeResize="0"/>
          <p:nvPr/>
        </p:nvPicPr>
        <p:blipFill>
          <a:blip r:embed="rId6">
            <a:alphaModFix/>
          </a:blip>
          <a:stretch>
            <a:fillRect/>
          </a:stretch>
        </p:blipFill>
        <p:spPr>
          <a:xfrm>
            <a:off x="991225" y="3687050"/>
            <a:ext cx="1200125" cy="1253474"/>
          </a:xfrm>
          <a:prstGeom prst="rect">
            <a:avLst/>
          </a:prstGeom>
          <a:noFill/>
          <a:ln>
            <a:noFill/>
          </a:ln>
        </p:spPr>
      </p:pic>
      <p:sp>
        <p:nvSpPr>
          <p:cNvPr id="145" name="Shape 145"/>
          <p:cNvSpPr txBox="1"/>
          <p:nvPr/>
        </p:nvSpPr>
        <p:spPr>
          <a:xfrm>
            <a:off x="-201575" y="3249950"/>
            <a:ext cx="3745500" cy="437100"/>
          </a:xfrm>
          <a:prstGeom prst="rect">
            <a:avLst/>
          </a:prstGeom>
          <a:noFill/>
          <a:ln>
            <a:noFill/>
          </a:ln>
        </p:spPr>
        <p:txBody>
          <a:bodyPr anchorCtr="0" anchor="t" bIns="91425" lIns="91425" rIns="91425" tIns="91425">
            <a:noAutofit/>
          </a:bodyPr>
          <a:lstStyle/>
          <a:p>
            <a:pPr lvl="0" algn="ctr">
              <a:spcBef>
                <a:spcPts val="0"/>
              </a:spcBef>
              <a:buNone/>
            </a:pPr>
            <a:r>
              <a:rPr lang="en"/>
              <a:t>CONNECT FOR RESPECT</a:t>
            </a:r>
          </a:p>
        </p:txBody>
      </p:sp>
      <p:pic>
        <p:nvPicPr>
          <p:cNvPr id="146" name="Shape 146"/>
          <p:cNvPicPr preferRelativeResize="0"/>
          <p:nvPr/>
        </p:nvPicPr>
        <p:blipFill>
          <a:blip r:embed="rId7">
            <a:alphaModFix/>
          </a:blip>
          <a:stretch>
            <a:fillRect/>
          </a:stretch>
        </p:blipFill>
        <p:spPr>
          <a:xfrm>
            <a:off x="4091899" y="3662523"/>
            <a:ext cx="1247099" cy="1302526"/>
          </a:xfrm>
          <a:prstGeom prst="rect">
            <a:avLst/>
          </a:prstGeom>
          <a:noFill/>
          <a:ln>
            <a:noFill/>
          </a:ln>
        </p:spPr>
      </p:pic>
      <p:pic>
        <p:nvPicPr>
          <p:cNvPr id="147" name="Shape 147"/>
          <p:cNvPicPr preferRelativeResize="0"/>
          <p:nvPr/>
        </p:nvPicPr>
        <p:blipFill>
          <a:blip r:embed="rId8">
            <a:alphaModFix/>
          </a:blip>
          <a:stretch>
            <a:fillRect/>
          </a:stretch>
        </p:blipFill>
        <p:spPr>
          <a:xfrm>
            <a:off x="7239549" y="3662510"/>
            <a:ext cx="1247099" cy="1302540"/>
          </a:xfrm>
          <a:prstGeom prst="rect">
            <a:avLst/>
          </a:prstGeom>
          <a:noFill/>
          <a:ln>
            <a:noFill/>
          </a:ln>
        </p:spPr>
      </p:pic>
      <p:sp>
        <p:nvSpPr>
          <p:cNvPr id="148" name="Shape 148"/>
          <p:cNvSpPr txBox="1"/>
          <p:nvPr/>
        </p:nvSpPr>
        <p:spPr>
          <a:xfrm>
            <a:off x="2814875" y="3283775"/>
            <a:ext cx="3745500" cy="437100"/>
          </a:xfrm>
          <a:prstGeom prst="rect">
            <a:avLst/>
          </a:prstGeom>
          <a:noFill/>
          <a:ln>
            <a:noFill/>
          </a:ln>
        </p:spPr>
        <p:txBody>
          <a:bodyPr anchorCtr="0" anchor="t" bIns="91425" lIns="91425" rIns="91425" tIns="91425">
            <a:noAutofit/>
          </a:bodyPr>
          <a:lstStyle/>
          <a:p>
            <a:pPr lvl="0" algn="ctr">
              <a:spcBef>
                <a:spcPts val="0"/>
              </a:spcBef>
              <a:buNone/>
            </a:pPr>
            <a:r>
              <a:rPr lang="en"/>
              <a:t>REFLECTIONS</a:t>
            </a:r>
          </a:p>
        </p:txBody>
      </p:sp>
      <p:sp>
        <p:nvSpPr>
          <p:cNvPr id="149" name="Shape 149"/>
          <p:cNvSpPr txBox="1"/>
          <p:nvPr/>
        </p:nvSpPr>
        <p:spPr>
          <a:xfrm>
            <a:off x="5886975" y="3283775"/>
            <a:ext cx="3745500" cy="437100"/>
          </a:xfrm>
          <a:prstGeom prst="rect">
            <a:avLst/>
          </a:prstGeom>
          <a:noFill/>
          <a:ln>
            <a:noFill/>
          </a:ln>
        </p:spPr>
        <p:txBody>
          <a:bodyPr anchorCtr="0" anchor="t" bIns="91425" lIns="91425" rIns="91425" tIns="91425">
            <a:noAutofit/>
          </a:bodyPr>
          <a:lstStyle/>
          <a:p>
            <a:pPr lvl="0" algn="ctr">
              <a:spcBef>
                <a:spcPts val="0"/>
              </a:spcBef>
              <a:buNone/>
            </a:pPr>
            <a:r>
              <a:rPr lang="en"/>
              <a:t>SCHOOL OF EXCELLENCE</a:t>
            </a: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5D7B16-2392-45A9-85EB-8E18441BECBC}"/>
</file>

<file path=customXml/itemProps2.xml><?xml version="1.0" encoding="utf-8"?>
<ds:datastoreItem xmlns:ds="http://schemas.openxmlformats.org/officeDocument/2006/customXml" ds:itemID="{BF17BC3A-0D5C-471D-830D-87F29DC84D24}"/>
</file>

<file path=customXml/itemProps3.xml><?xml version="1.0" encoding="utf-8"?>
<ds:datastoreItem xmlns:ds="http://schemas.openxmlformats.org/officeDocument/2006/customXml" ds:itemID="{92DD7898-0CD7-4A32-92B2-777ADD2A43B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