
<file path=[Content_Types].xml><?xml version="1.0" encoding="utf-8"?>
<Types xmlns="http://schemas.openxmlformats.org/package/2006/content-types">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2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19"/>
    <p:restoredTop sz="94600"/>
  </p:normalViewPr>
  <p:slideViewPr>
    <p:cSldViewPr snapToGrid="0" snapToObjects="1">
      <p:cViewPr varScale="1">
        <p:scale>
          <a:sx n="80" d="100"/>
          <a:sy n="80" d="100"/>
        </p:scale>
        <p:origin x="664" y="176"/>
      </p:cViewPr>
      <p:guideLst>
        <p:guide orient="horz" pos="2160"/>
        <p:guide pos="2880"/>
      </p:guideLst>
    </p:cSldViewPr>
  </p:slideViewPr>
  <p:notesTextViewPr>
    <p:cViewPr>
      <p:scale>
        <a:sx n="100" d="100"/>
        <a:sy n="100" d="100"/>
      </p:scale>
      <p:origin x="0" y="-368"/>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1.xml"/><Relationship Id="rId24" Type="http://schemas.openxmlformats.org/officeDocument/2006/relationships/notesMaster" Target="notesMasters/notesMaster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tableStyles" Target="tableStyles.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6E2C2-06E6-DE43-9D97-5C2EAE2299ED}" type="datetimeFigureOut">
              <a:rPr lang="en-US" smtClean="0"/>
              <a:t>3/2/17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40D14-9E22-FB49-A0BD-AE3B34CD5E01}" type="slidenum">
              <a:rPr lang="en-US" smtClean="0"/>
              <a:t>‹#›</a:t>
            </a:fld>
            <a:endParaRPr lang="en-US" dirty="0"/>
          </a:p>
        </p:txBody>
      </p:sp>
    </p:spTree>
    <p:extLst>
      <p:ext uri="{BB962C8B-B14F-4D97-AF65-F5344CB8AC3E}">
        <p14:creationId xmlns:p14="http://schemas.microsoft.com/office/powerpoint/2010/main" val="105436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think you can go it alone</a:t>
            </a:r>
            <a:r>
              <a:rPr lang="en-US" baseline="0" dirty="0" smtClean="0"/>
              <a:t> and simply find out the answers on the internet.  Realize you don’t know everything but also realize that you probably know more than you think.  You are running a non-profit and all non-profits have specific structures and guidelines.  The training offered by PTA is aligned with these guidelines.</a:t>
            </a:r>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2</a:t>
            </a:fld>
            <a:endParaRPr lang="en-US" dirty="0"/>
          </a:p>
        </p:txBody>
      </p:sp>
    </p:spTree>
    <p:extLst>
      <p:ext uri="{BB962C8B-B14F-4D97-AF65-F5344CB8AC3E}">
        <p14:creationId xmlns:p14="http://schemas.microsoft.com/office/powerpoint/2010/main" val="1794327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your teacher membership</a:t>
            </a:r>
            <a:r>
              <a:rPr lang="en-US" baseline="0" dirty="0" smtClean="0"/>
              <a:t> drive before the back to school event</a:t>
            </a:r>
          </a:p>
          <a:p>
            <a:r>
              <a:rPr lang="en-US" baseline="0" dirty="0" smtClean="0"/>
              <a:t>Membership importance </a:t>
            </a:r>
            <a:r>
              <a:rPr lang="mr-IN" baseline="0" dirty="0" smtClean="0"/>
              <a:t>–</a:t>
            </a:r>
            <a:r>
              <a:rPr lang="en-US" baseline="0" dirty="0" smtClean="0"/>
              <a:t> don’t couple membership with volunteering </a:t>
            </a:r>
          </a:p>
          <a:p>
            <a:r>
              <a:rPr lang="en-US" dirty="0" smtClean="0"/>
              <a:t>Email </a:t>
            </a:r>
            <a:r>
              <a:rPr lang="mr-IN" dirty="0" smtClean="0"/>
              <a:t>–</a:t>
            </a:r>
            <a:r>
              <a:rPr lang="en-US" dirty="0" smtClean="0"/>
              <a:t> don</a:t>
            </a:r>
            <a:r>
              <a:rPr lang="mr-IN" dirty="0" smtClean="0"/>
              <a:t>’</a:t>
            </a:r>
            <a:r>
              <a:rPr lang="en-US" dirty="0" smtClean="0"/>
              <a:t>t overdue or send lengthy emails</a:t>
            </a:r>
          </a:p>
          <a:p>
            <a:r>
              <a:rPr lang="en-US" dirty="0" smtClean="0"/>
              <a:t>Committees</a:t>
            </a:r>
            <a:r>
              <a:rPr lang="en-US" baseline="0" dirty="0" smtClean="0"/>
              <a:t> </a:t>
            </a:r>
            <a:r>
              <a:rPr lang="mr-IN" baseline="0" dirty="0" smtClean="0"/>
              <a:t>–</a:t>
            </a:r>
            <a:r>
              <a:rPr lang="en-US" baseline="0" dirty="0" smtClean="0"/>
              <a:t> don’t brow beat </a:t>
            </a:r>
            <a:r>
              <a:rPr lang="mr-IN" baseline="0" dirty="0" smtClean="0"/>
              <a:t>–</a:t>
            </a:r>
            <a:r>
              <a:rPr lang="en-US" baseline="0" dirty="0" smtClean="0"/>
              <a:t> ask for assistance explain time commitment </a:t>
            </a:r>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11</a:t>
            </a:fld>
            <a:endParaRPr lang="en-US" dirty="0"/>
          </a:p>
        </p:txBody>
      </p:sp>
    </p:spTree>
    <p:extLst>
      <p:ext uri="{BB962C8B-B14F-4D97-AF65-F5344CB8AC3E}">
        <p14:creationId xmlns:p14="http://schemas.microsoft.com/office/powerpoint/2010/main" val="1503628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Executive board </a:t>
            </a:r>
            <a:r>
              <a:rPr lang="mr-IN" dirty="0" smtClean="0"/>
              <a:t>–</a:t>
            </a:r>
            <a:r>
              <a:rPr lang="en-US" dirty="0" smtClean="0"/>
              <a:t> reflect</a:t>
            </a:r>
            <a:r>
              <a:rPr lang="en-US" baseline="0" dirty="0" smtClean="0"/>
              <a:t> on start of year, do you need to make any adjustments?, how is membership drive going, how are committees going</a:t>
            </a:r>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12</a:t>
            </a:fld>
            <a:endParaRPr lang="en-US" dirty="0"/>
          </a:p>
        </p:txBody>
      </p:sp>
    </p:spTree>
    <p:extLst>
      <p:ext uri="{BB962C8B-B14F-4D97-AF65-F5344CB8AC3E}">
        <p14:creationId xmlns:p14="http://schemas.microsoft.com/office/powerpoint/2010/main" val="1027210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has a wealth</a:t>
            </a:r>
            <a:r>
              <a:rPr lang="en-US" baseline="0" dirty="0" smtClean="0"/>
              <a:t> of information and comes out monthly.  It is electronic and can be easily shared.  Articles can be republished in your own publications as long as MOPTA is cited.</a:t>
            </a:r>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13</a:t>
            </a:fld>
            <a:endParaRPr lang="en-US" dirty="0"/>
          </a:p>
        </p:txBody>
      </p:sp>
    </p:spTree>
    <p:extLst>
      <p:ext uri="{BB962C8B-B14F-4D97-AF65-F5344CB8AC3E}">
        <p14:creationId xmlns:p14="http://schemas.microsoft.com/office/powerpoint/2010/main" val="164435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Nominating committee </a:t>
            </a:r>
            <a:r>
              <a:rPr lang="mr-IN" dirty="0" smtClean="0"/>
              <a:t>–</a:t>
            </a:r>
            <a:r>
              <a:rPr lang="en-US" dirty="0" smtClean="0"/>
              <a:t> make</a:t>
            </a:r>
            <a:r>
              <a:rPr lang="en-US" baseline="0" dirty="0" smtClean="0"/>
              <a:t> sure you check the bylaws as there may be specifics such as how many months before the election, what meeting they are elected at.  The nominating committee is always elected by the general membership and this is the one committee the president does not/can not be apart of. </a:t>
            </a:r>
          </a:p>
          <a:p>
            <a:r>
              <a:rPr lang="en-US" baseline="0" dirty="0" smtClean="0"/>
              <a:t>Treasurer’s report does not have to be as detailed as the report given to the executive board but must reflect current financial status of the unit/council.</a:t>
            </a:r>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14</a:t>
            </a:fld>
            <a:endParaRPr lang="en-US" dirty="0"/>
          </a:p>
        </p:txBody>
      </p:sp>
    </p:spTree>
    <p:extLst>
      <p:ext uri="{BB962C8B-B14F-4D97-AF65-F5344CB8AC3E}">
        <p14:creationId xmlns:p14="http://schemas.microsoft.com/office/powerpoint/2010/main" val="59578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Membership drive</a:t>
            </a:r>
            <a:r>
              <a:rPr lang="en-US" baseline="0" dirty="0" smtClean="0"/>
              <a:t> </a:t>
            </a:r>
            <a:r>
              <a:rPr lang="mr-IN" baseline="0" dirty="0" smtClean="0"/>
              <a:t>–</a:t>
            </a:r>
            <a:r>
              <a:rPr lang="en-US" baseline="0" dirty="0" smtClean="0"/>
              <a:t> never assume you have reached everyone at the beginning of the year.  Families are busy and mobile.  Make sure to highlight the accomplishment of the PTA at the local, state and national level when running your drive. </a:t>
            </a:r>
          </a:p>
          <a:p>
            <a:r>
              <a:rPr lang="en-US" baseline="0" dirty="0" smtClean="0"/>
              <a:t>Contact is electronic and can be shared with all members. Articles can always be republished in your own publications you only need to cite MOPTA as the source. </a:t>
            </a:r>
          </a:p>
          <a:p>
            <a:r>
              <a:rPr lang="en-US" baseline="0" dirty="0" smtClean="0"/>
              <a:t>Suggested legislative report is monthly Dec </a:t>
            </a:r>
            <a:r>
              <a:rPr lang="mr-IN" baseline="0" dirty="0" smtClean="0"/>
              <a:t>–</a:t>
            </a:r>
            <a:r>
              <a:rPr lang="en-US" baseline="0" dirty="0" smtClean="0"/>
              <a:t> May use a little or use all for meetings leg report, in publications.</a:t>
            </a:r>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15</a:t>
            </a:fld>
            <a:endParaRPr lang="en-US" dirty="0"/>
          </a:p>
        </p:txBody>
      </p:sp>
    </p:spTree>
    <p:extLst>
      <p:ext uri="{BB962C8B-B14F-4D97-AF65-F5344CB8AC3E}">
        <p14:creationId xmlns:p14="http://schemas.microsoft.com/office/powerpoint/2010/main" val="117063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JC/DC alerts send direct through email and via social media</a:t>
            </a:r>
          </a:p>
          <a:p>
            <a:r>
              <a:rPr lang="en-US" dirty="0" smtClean="0"/>
              <a:t>If there</a:t>
            </a:r>
            <a:r>
              <a:rPr lang="en-US" baseline="0" dirty="0" smtClean="0"/>
              <a:t> are committees that are done with their work have them turn in their final report and procedure books.</a:t>
            </a:r>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16</a:t>
            </a:fld>
            <a:endParaRPr lang="en-US" dirty="0"/>
          </a:p>
        </p:txBody>
      </p:sp>
    </p:spTree>
    <p:extLst>
      <p:ext uri="{BB962C8B-B14F-4D97-AF65-F5344CB8AC3E}">
        <p14:creationId xmlns:p14="http://schemas.microsoft.com/office/powerpoint/2010/main" val="306183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Nominating committee </a:t>
            </a:r>
            <a:r>
              <a:rPr lang="mr-IN" dirty="0" smtClean="0"/>
              <a:t>–</a:t>
            </a:r>
            <a:r>
              <a:rPr lang="en-US" baseline="0" dirty="0" smtClean="0"/>
              <a:t> make sure they are actually doing their job remind them to ASK people (physically not just by newsletters and emails) and reach out to non-PTA parents who perhaps haven’t joined for various reasons. </a:t>
            </a:r>
          </a:p>
          <a:p>
            <a:r>
              <a:rPr lang="en-US" baseline="0" dirty="0" smtClean="0"/>
              <a:t>Founders day is a great medium to promote family engagement </a:t>
            </a:r>
            <a:r>
              <a:rPr lang="mr-IN" baseline="0" dirty="0" smtClean="0"/>
              <a:t>–</a:t>
            </a:r>
            <a:r>
              <a:rPr lang="en-US" baseline="0" dirty="0" smtClean="0"/>
              <a:t> who doesn’t like a birthday party!!  Make sure to highlight PTA’s accomplishments and the founder’s history. </a:t>
            </a:r>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17</a:t>
            </a:fld>
            <a:endParaRPr lang="en-US" dirty="0"/>
          </a:p>
        </p:txBody>
      </p:sp>
    </p:spTree>
    <p:extLst>
      <p:ext uri="{BB962C8B-B14F-4D97-AF65-F5344CB8AC3E}">
        <p14:creationId xmlns:p14="http://schemas.microsoft.com/office/powerpoint/2010/main" val="1975611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standing states dues must</a:t>
            </a:r>
            <a:r>
              <a:rPr lang="en-US" baseline="0" dirty="0" smtClean="0"/>
              <a:t> be sent in by March 1. If you have not submitted dues previously this is the deadline. </a:t>
            </a:r>
          </a:p>
          <a:p>
            <a:r>
              <a:rPr lang="en-US" baseline="0" dirty="0" smtClean="0"/>
              <a:t>If you have school board elections taking place you can host a forum or ask for candidate questionnaires</a:t>
            </a:r>
          </a:p>
          <a:p>
            <a:r>
              <a:rPr lang="en-US" baseline="0" dirty="0" smtClean="0"/>
              <a:t>Can always support bond and levy issues </a:t>
            </a:r>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18</a:t>
            </a:fld>
            <a:endParaRPr lang="en-US" dirty="0"/>
          </a:p>
        </p:txBody>
      </p:sp>
    </p:spTree>
    <p:extLst>
      <p:ext uri="{BB962C8B-B14F-4D97-AF65-F5344CB8AC3E}">
        <p14:creationId xmlns:p14="http://schemas.microsoft.com/office/powerpoint/2010/main" val="2009730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typically the hardest general</a:t>
            </a:r>
            <a:r>
              <a:rPr lang="en-US" baseline="0" dirty="0" smtClean="0"/>
              <a:t> meeting to bring them in</a:t>
            </a:r>
          </a:p>
          <a:p>
            <a:r>
              <a:rPr lang="en-US" baseline="0" dirty="0" smtClean="0"/>
              <a:t>Survey parents about the year before they leave for summer.  This is more effective than at the beginning of the year.  Parents still have events fresh in their minds and they are the ones who were part of the school (remember families are very mobile)</a:t>
            </a:r>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19</a:t>
            </a:fld>
            <a:endParaRPr lang="en-US" dirty="0"/>
          </a:p>
        </p:txBody>
      </p:sp>
    </p:spTree>
    <p:extLst>
      <p:ext uri="{BB962C8B-B14F-4D97-AF65-F5344CB8AC3E}">
        <p14:creationId xmlns:p14="http://schemas.microsoft.com/office/powerpoint/2010/main" val="1838274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20</a:t>
            </a:fld>
            <a:endParaRPr lang="en-US" dirty="0"/>
          </a:p>
        </p:txBody>
      </p:sp>
    </p:spTree>
    <p:extLst>
      <p:ext uri="{BB962C8B-B14F-4D97-AF65-F5344CB8AC3E}">
        <p14:creationId xmlns:p14="http://schemas.microsoft.com/office/powerpoint/2010/main" val="110270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executive board is the body that makes business</a:t>
            </a:r>
            <a:r>
              <a:rPr lang="en-US" baseline="0" dirty="0" smtClean="0"/>
              <a:t> decision and takes action between general meetings.  All action must be approved by the general membership or the executive board. Your executive committee can and should meet to do planning and have discussion but they are not charged with approval action.  </a:t>
            </a:r>
          </a:p>
          <a:p>
            <a:r>
              <a:rPr lang="en-US" baseline="0" dirty="0" smtClean="0"/>
              <a:t>Don’t assume you can just operate the way it’s always been done.  Make sure the unit has been following their bylaws.  If not make sure to following them and if they need to be updated form a committee.  </a:t>
            </a:r>
          </a:p>
          <a:p>
            <a:r>
              <a:rPr lang="en-US" baseline="0" dirty="0" smtClean="0"/>
              <a:t>All executive committee members should read through the bylaws.</a:t>
            </a:r>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3</a:t>
            </a:fld>
            <a:endParaRPr lang="en-US" dirty="0"/>
          </a:p>
        </p:txBody>
      </p:sp>
    </p:spTree>
    <p:extLst>
      <p:ext uri="{BB962C8B-B14F-4D97-AF65-F5344CB8AC3E}">
        <p14:creationId xmlns:p14="http://schemas.microsoft.com/office/powerpoint/2010/main" val="1526082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21</a:t>
            </a:fld>
            <a:endParaRPr lang="en-US" dirty="0"/>
          </a:p>
        </p:txBody>
      </p:sp>
    </p:spTree>
    <p:extLst>
      <p:ext uri="{BB962C8B-B14F-4D97-AF65-F5344CB8AC3E}">
        <p14:creationId xmlns:p14="http://schemas.microsoft.com/office/powerpoint/2010/main" val="790497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22</a:t>
            </a:fld>
            <a:endParaRPr lang="en-US" dirty="0"/>
          </a:p>
        </p:txBody>
      </p:sp>
    </p:spTree>
    <p:extLst>
      <p:ext uri="{BB962C8B-B14F-4D97-AF65-F5344CB8AC3E}">
        <p14:creationId xmlns:p14="http://schemas.microsoft.com/office/powerpoint/2010/main" val="2854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Presiding</a:t>
            </a:r>
            <a:r>
              <a:rPr lang="en-US" baseline="0" dirty="0" smtClean="0"/>
              <a:t> means you do not debate but can give information and can vote but only by ballot or in the case of a tie (break or make).  If you want to engage in debate you must hand to chair over to another officer.</a:t>
            </a:r>
          </a:p>
          <a:p>
            <a:r>
              <a:rPr lang="en-US" baseline="0" dirty="0" smtClean="0"/>
              <a:t>Ex-officio means you have all the rights of committee members (can attend meeting, vote, debate) but do not have to attend meetings</a:t>
            </a:r>
          </a:p>
          <a:p>
            <a:r>
              <a:rPr lang="en-US" baseline="0" dirty="0" smtClean="0"/>
              <a:t>Under no circumstances is the president to be part of the nominating committee.  </a:t>
            </a:r>
          </a:p>
          <a:p>
            <a:r>
              <a:rPr lang="en-US" baseline="0" dirty="0" smtClean="0"/>
              <a:t>In the past several years units have wanted to use co-presidents </a:t>
            </a:r>
            <a:r>
              <a:rPr lang="mr-IN" baseline="0" dirty="0" smtClean="0"/>
              <a:t>–</a:t>
            </a:r>
            <a:r>
              <a:rPr lang="en-US" baseline="0" dirty="0" smtClean="0"/>
              <a:t> this type of relationship is really what the President and 1</a:t>
            </a:r>
            <a:r>
              <a:rPr lang="en-US" baseline="30000" dirty="0" smtClean="0"/>
              <a:t>st</a:t>
            </a:r>
            <a:r>
              <a:rPr lang="en-US" baseline="0" dirty="0" smtClean="0"/>
              <a:t> VP relationship should be.</a:t>
            </a:r>
          </a:p>
          <a:p>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4</a:t>
            </a:fld>
            <a:endParaRPr lang="en-US" dirty="0"/>
          </a:p>
        </p:txBody>
      </p:sp>
    </p:spTree>
    <p:extLst>
      <p:ext uri="{BB962C8B-B14F-4D97-AF65-F5344CB8AC3E}">
        <p14:creationId xmlns:p14="http://schemas.microsoft.com/office/powerpoint/2010/main" val="137553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Outgoing president </a:t>
            </a:r>
            <a:r>
              <a:rPr lang="mr-IN" dirty="0" smtClean="0"/>
              <a:t>–</a:t>
            </a:r>
            <a:r>
              <a:rPr lang="en-US" dirty="0" smtClean="0"/>
              <a:t> what did and didn’t work well and why</a:t>
            </a:r>
          </a:p>
          <a:p>
            <a:r>
              <a:rPr lang="en-US" dirty="0" smtClean="0"/>
              <a:t>Incoming</a:t>
            </a:r>
            <a:r>
              <a:rPr lang="en-US" baseline="0" dirty="0" smtClean="0"/>
              <a:t> EC </a:t>
            </a:r>
            <a:r>
              <a:rPr lang="mr-IN" baseline="0" dirty="0" smtClean="0"/>
              <a:t>–</a:t>
            </a:r>
            <a:r>
              <a:rPr lang="en-US" baseline="0" dirty="0" smtClean="0"/>
              <a:t> map out what you want and believe you can accomplish</a:t>
            </a:r>
          </a:p>
          <a:p>
            <a:r>
              <a:rPr lang="en-US" baseline="0" dirty="0" smtClean="0"/>
              <a:t>Principal </a:t>
            </a:r>
            <a:r>
              <a:rPr lang="mr-IN" baseline="0" dirty="0" smtClean="0"/>
              <a:t>–</a:t>
            </a:r>
            <a:r>
              <a:rPr lang="en-US" baseline="0" dirty="0" smtClean="0"/>
              <a:t> discuss goals of PTA and school see where you can work together </a:t>
            </a:r>
            <a:r>
              <a:rPr lang="mr-IN" baseline="0" dirty="0" smtClean="0"/>
              <a:t>–</a:t>
            </a:r>
            <a:r>
              <a:rPr lang="en-US" baseline="0" dirty="0" smtClean="0"/>
              <a:t> don’t infringe upon dates already defined by the school</a:t>
            </a:r>
          </a:p>
          <a:p>
            <a:r>
              <a:rPr lang="en-US" baseline="0" dirty="0" smtClean="0"/>
              <a:t>Sustainability </a:t>
            </a:r>
            <a:r>
              <a:rPr lang="mr-IN" baseline="0" dirty="0" smtClean="0"/>
              <a:t>–</a:t>
            </a:r>
            <a:r>
              <a:rPr lang="en-US" baseline="0" dirty="0" smtClean="0"/>
              <a:t> make sure you have the resources to accomplish your goals</a:t>
            </a:r>
          </a:p>
        </p:txBody>
      </p:sp>
      <p:sp>
        <p:nvSpPr>
          <p:cNvPr id="4" name="Slide Number Placeholder 3"/>
          <p:cNvSpPr>
            <a:spLocks noGrp="1"/>
          </p:cNvSpPr>
          <p:nvPr>
            <p:ph type="sldNum" sz="quarter" idx="10"/>
          </p:nvPr>
        </p:nvSpPr>
        <p:spPr/>
        <p:txBody>
          <a:bodyPr/>
          <a:lstStyle/>
          <a:p>
            <a:fld id="{98740D14-9E22-FB49-A0BD-AE3B34CD5E01}" type="slidenum">
              <a:rPr lang="en-US" smtClean="0"/>
              <a:t>5</a:t>
            </a:fld>
            <a:endParaRPr lang="en-US" dirty="0"/>
          </a:p>
        </p:txBody>
      </p:sp>
    </p:spTree>
    <p:extLst>
      <p:ext uri="{BB962C8B-B14F-4D97-AF65-F5344CB8AC3E}">
        <p14:creationId xmlns:p14="http://schemas.microsoft.com/office/powerpoint/2010/main" val="71147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tools such as google</a:t>
            </a:r>
            <a:r>
              <a:rPr lang="en-US" baseline="0" dirty="0" smtClean="0"/>
              <a:t> host a variety of resources to store materials, meeting online, online chat </a:t>
            </a:r>
          </a:p>
          <a:p>
            <a:r>
              <a:rPr lang="en-US" baseline="0" dirty="0" smtClean="0"/>
              <a:t>Procedure books should contain that individuals  basic duties, resources used, and reports on what went well and what didn’t.  These can be kept online</a:t>
            </a:r>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6</a:t>
            </a:fld>
            <a:endParaRPr lang="en-US" dirty="0"/>
          </a:p>
        </p:txBody>
      </p:sp>
    </p:spTree>
    <p:extLst>
      <p:ext uri="{BB962C8B-B14F-4D97-AF65-F5344CB8AC3E}">
        <p14:creationId xmlns:p14="http://schemas.microsoft.com/office/powerpoint/2010/main" val="30503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make sure you are putting information out through a variety of means</a:t>
            </a:r>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7</a:t>
            </a:fld>
            <a:endParaRPr lang="en-US" dirty="0"/>
          </a:p>
        </p:txBody>
      </p:sp>
    </p:spTree>
    <p:extLst>
      <p:ext uri="{BB962C8B-B14F-4D97-AF65-F5344CB8AC3E}">
        <p14:creationId xmlns:p14="http://schemas.microsoft.com/office/powerpoint/2010/main" val="4462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8</a:t>
            </a:fld>
            <a:endParaRPr lang="en-US" dirty="0"/>
          </a:p>
        </p:txBody>
      </p:sp>
    </p:spTree>
    <p:extLst>
      <p:ext uri="{BB962C8B-B14F-4D97-AF65-F5344CB8AC3E}">
        <p14:creationId xmlns:p14="http://schemas.microsoft.com/office/powerpoint/2010/main" val="164370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9</a:t>
            </a:fld>
            <a:endParaRPr lang="en-US" dirty="0"/>
          </a:p>
        </p:txBody>
      </p:sp>
    </p:spTree>
    <p:extLst>
      <p:ext uri="{BB962C8B-B14F-4D97-AF65-F5344CB8AC3E}">
        <p14:creationId xmlns:p14="http://schemas.microsoft.com/office/powerpoint/2010/main" val="48552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40D14-9E22-FB49-A0BD-AE3B34CD5E01}" type="slidenum">
              <a:rPr lang="en-US" smtClean="0"/>
              <a:t>10</a:t>
            </a:fld>
            <a:endParaRPr lang="en-US" dirty="0"/>
          </a:p>
        </p:txBody>
      </p:sp>
    </p:spTree>
    <p:extLst>
      <p:ext uri="{BB962C8B-B14F-4D97-AF65-F5344CB8AC3E}">
        <p14:creationId xmlns:p14="http://schemas.microsoft.com/office/powerpoint/2010/main" val="2070631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DDFEF1-43D6-E643-B2F3-BAA0D1EBF5C3}" type="datetimeFigureOut">
              <a:rPr lang="en-US" smtClean="0"/>
              <a:t>3/2/17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9740-048B-D940-ADA1-5216A8DE2D2C}"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DFEF1-43D6-E643-B2F3-BAA0D1EBF5C3}" type="datetimeFigureOut">
              <a:rPr lang="en-US" smtClean="0"/>
              <a:t>3/2/17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9740-048B-D940-ADA1-5216A8DE2D2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DFEF1-43D6-E643-B2F3-BAA0D1EBF5C3}" type="datetimeFigureOut">
              <a:rPr lang="en-US" smtClean="0"/>
              <a:t>3/2/17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9740-048B-D940-ADA1-5216A8DE2D2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DFEF1-43D6-E643-B2F3-BAA0D1EBF5C3}" type="datetimeFigureOut">
              <a:rPr lang="en-US" smtClean="0"/>
              <a:t>3/2/17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9740-048B-D940-ADA1-5216A8DE2D2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DFEF1-43D6-E643-B2F3-BAA0D1EBF5C3}" type="datetimeFigureOut">
              <a:rPr lang="en-US" smtClean="0"/>
              <a:t>3/2/17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9740-048B-D940-ADA1-5216A8DE2D2C}"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DDFEF1-43D6-E643-B2F3-BAA0D1EBF5C3}" type="datetimeFigureOut">
              <a:rPr lang="en-US" smtClean="0"/>
              <a:t>3/2/17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EB9740-048B-D940-ADA1-5216A8DE2D2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DDFEF1-43D6-E643-B2F3-BAA0D1EBF5C3}" type="datetimeFigureOut">
              <a:rPr lang="en-US" smtClean="0"/>
              <a:t>3/2/17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EB9740-048B-D940-ADA1-5216A8DE2D2C}"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DDFEF1-43D6-E643-B2F3-BAA0D1EBF5C3}" type="datetimeFigureOut">
              <a:rPr lang="en-US" smtClean="0"/>
              <a:t>3/2/17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EB9740-048B-D940-ADA1-5216A8DE2D2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DFEF1-43D6-E643-B2F3-BAA0D1EBF5C3}" type="datetimeFigureOut">
              <a:rPr lang="en-US" smtClean="0"/>
              <a:t>3/2/17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EB9740-048B-D940-ADA1-5216A8DE2D2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DFEF1-43D6-E643-B2F3-BAA0D1EBF5C3}" type="datetimeFigureOut">
              <a:rPr lang="en-US" smtClean="0"/>
              <a:t>3/2/17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EB9740-048B-D940-ADA1-5216A8DE2D2C}"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DFEF1-43D6-E643-B2F3-BAA0D1EBF5C3}" type="datetimeFigureOut">
              <a:rPr lang="en-US" smtClean="0"/>
              <a:t>3/2/17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EB9740-048B-D940-ADA1-5216A8DE2D2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7DDFEF1-43D6-E643-B2F3-BAA0D1EBF5C3}" type="datetimeFigureOut">
              <a:rPr lang="en-US" smtClean="0"/>
              <a:t>3/2/17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1EB9740-048B-D940-ADA1-5216A8DE2D2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680" y="445596"/>
            <a:ext cx="6325320" cy="4259759"/>
          </a:xfrm>
          <a:prstGeom prst="rect">
            <a:avLst/>
          </a:prstGeom>
        </p:spPr>
      </p:pic>
      <p:sp>
        <p:nvSpPr>
          <p:cNvPr id="2" name="Title 1"/>
          <p:cNvSpPr>
            <a:spLocks noGrp="1"/>
          </p:cNvSpPr>
          <p:nvPr>
            <p:ph type="ctrTitle"/>
          </p:nvPr>
        </p:nvSpPr>
        <p:spPr>
          <a:xfrm>
            <a:off x="206736" y="3497928"/>
            <a:ext cx="5620022" cy="2227980"/>
          </a:xfrm>
        </p:spPr>
        <p:txBody>
          <a:bodyPr/>
          <a:lstStyle/>
          <a:p>
            <a:r>
              <a:rPr lang="en-US" dirty="0" smtClean="0"/>
              <a:t>President II</a:t>
            </a:r>
            <a:endParaRPr lang="en-US" dirty="0"/>
          </a:p>
        </p:txBody>
      </p:sp>
      <p:sp>
        <p:nvSpPr>
          <p:cNvPr id="3" name="Subtitle 2"/>
          <p:cNvSpPr>
            <a:spLocks noGrp="1"/>
          </p:cNvSpPr>
          <p:nvPr>
            <p:ph type="subTitle" idx="1"/>
          </p:nvPr>
        </p:nvSpPr>
        <p:spPr>
          <a:xfrm>
            <a:off x="206736" y="5893006"/>
            <a:ext cx="8661524" cy="824318"/>
          </a:xfrm>
        </p:spPr>
        <p:txBody>
          <a:bodyPr/>
          <a:lstStyle/>
          <a:p>
            <a:r>
              <a:rPr lang="en-US" dirty="0" smtClean="0"/>
              <a:t>Tips and tricks throughout the year</a:t>
            </a:r>
            <a:endParaRPr lang="en-US" dirty="0"/>
          </a:p>
        </p:txBody>
      </p:sp>
    </p:spTree>
    <p:extLst>
      <p:ext uri="{BB962C8B-B14F-4D97-AF65-F5344CB8AC3E}">
        <p14:creationId xmlns:p14="http://schemas.microsoft.com/office/powerpoint/2010/main" val="3554095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June/July</a:t>
            </a:r>
            <a:endParaRPr lang="en-US" dirty="0"/>
          </a:p>
        </p:txBody>
      </p:sp>
      <p:sp>
        <p:nvSpPr>
          <p:cNvPr id="3" name="Content Placeholder 2"/>
          <p:cNvSpPr>
            <a:spLocks noGrp="1"/>
          </p:cNvSpPr>
          <p:nvPr>
            <p:ph idx="1"/>
          </p:nvPr>
        </p:nvSpPr>
        <p:spPr/>
        <p:txBody>
          <a:bodyPr/>
          <a:lstStyle/>
          <a:p>
            <a:pPr>
              <a:buFont typeface="Wingdings" charset="2"/>
              <a:buChar char="q"/>
            </a:pPr>
            <a:r>
              <a:rPr lang="en-US" dirty="0" smtClean="0"/>
              <a:t> Meet with Principal</a:t>
            </a:r>
          </a:p>
          <a:p>
            <a:pPr>
              <a:buFont typeface="Wingdings" charset="2"/>
              <a:buChar char="q"/>
            </a:pPr>
            <a:r>
              <a:rPr lang="en-US" dirty="0"/>
              <a:t> </a:t>
            </a:r>
            <a:r>
              <a:rPr lang="en-US" dirty="0" smtClean="0"/>
              <a:t>Hold a summer meeting with Executive board</a:t>
            </a:r>
          </a:p>
          <a:p>
            <a:pPr lvl="1">
              <a:buFont typeface="Wingdings" charset="2"/>
              <a:buChar char="q"/>
            </a:pPr>
            <a:r>
              <a:rPr lang="en-US" dirty="0"/>
              <a:t> </a:t>
            </a:r>
            <a:r>
              <a:rPr lang="en-US" dirty="0" smtClean="0"/>
              <a:t>Finalize calendar</a:t>
            </a:r>
          </a:p>
          <a:p>
            <a:pPr lvl="1">
              <a:buFont typeface="Wingdings" charset="2"/>
              <a:buChar char="q"/>
            </a:pPr>
            <a:r>
              <a:rPr lang="en-US" dirty="0"/>
              <a:t> </a:t>
            </a:r>
            <a:r>
              <a:rPr lang="en-US" dirty="0" smtClean="0"/>
              <a:t>Go over budget if it was not previously adopted</a:t>
            </a:r>
          </a:p>
          <a:p>
            <a:pPr lvl="1">
              <a:buFont typeface="Wingdings" charset="2"/>
              <a:buChar char="q"/>
            </a:pPr>
            <a:r>
              <a:rPr lang="en-US" dirty="0"/>
              <a:t> </a:t>
            </a:r>
            <a:r>
              <a:rPr lang="en-US" dirty="0" smtClean="0"/>
              <a:t>Review meeting process (agenda/voting/motions)</a:t>
            </a:r>
          </a:p>
          <a:p>
            <a:pPr lvl="1">
              <a:buFont typeface="Wingdings" charset="2"/>
              <a:buChar char="q"/>
            </a:pPr>
            <a:r>
              <a:rPr lang="en-US" dirty="0"/>
              <a:t> </a:t>
            </a:r>
            <a:r>
              <a:rPr lang="en-US" dirty="0" smtClean="0"/>
              <a:t>Make sure Financial end of year report is finished (out going treasurer)</a:t>
            </a:r>
          </a:p>
          <a:p>
            <a:pPr lvl="1">
              <a:buFont typeface="Wingdings" charset="2"/>
              <a:buChar char="q"/>
            </a:pPr>
            <a:r>
              <a:rPr lang="en-US" dirty="0"/>
              <a:t> </a:t>
            </a:r>
            <a:r>
              <a:rPr lang="en-US" dirty="0" smtClean="0"/>
              <a:t>Make annual review committee is underway (after end of FY)</a:t>
            </a:r>
          </a:p>
          <a:p>
            <a:pPr lvl="1">
              <a:buFont typeface="Wingdings" charset="2"/>
              <a:buChar char="q"/>
            </a:pPr>
            <a:r>
              <a:rPr lang="en-US" dirty="0"/>
              <a:t> </a:t>
            </a:r>
            <a:r>
              <a:rPr lang="en-US" dirty="0" smtClean="0"/>
              <a:t>After annual review complete file 990 (best if outgoing treasurer)</a:t>
            </a:r>
          </a:p>
          <a:p>
            <a:pPr lvl="1">
              <a:buFont typeface="Wingdings" charset="2"/>
              <a:buChar char="q"/>
            </a:pPr>
            <a:r>
              <a:rPr lang="en-US" dirty="0"/>
              <a:t> </a:t>
            </a:r>
            <a:r>
              <a:rPr lang="en-US" dirty="0" smtClean="0"/>
              <a:t>Make a membership campaign plan</a:t>
            </a:r>
          </a:p>
          <a:p>
            <a:pPr lvl="1">
              <a:buFont typeface="Wingdings" charset="2"/>
              <a:buChar char="q"/>
            </a:pPr>
            <a:r>
              <a:rPr lang="en-US" dirty="0"/>
              <a:t> </a:t>
            </a:r>
            <a:r>
              <a:rPr lang="en-US" dirty="0" smtClean="0"/>
              <a:t>Form a bylaws committee if needed</a:t>
            </a:r>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1989679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August</a:t>
            </a:r>
            <a:endParaRPr lang="en-US" dirty="0"/>
          </a:p>
        </p:txBody>
      </p:sp>
      <p:sp>
        <p:nvSpPr>
          <p:cNvPr id="3" name="Content Placeholder 2"/>
          <p:cNvSpPr>
            <a:spLocks noGrp="1"/>
          </p:cNvSpPr>
          <p:nvPr>
            <p:ph idx="1"/>
          </p:nvPr>
        </p:nvSpPr>
        <p:spPr/>
        <p:txBody>
          <a:bodyPr/>
          <a:lstStyle/>
          <a:p>
            <a:pPr>
              <a:buFont typeface="Wingdings" charset="2"/>
              <a:buChar char="q"/>
            </a:pPr>
            <a:r>
              <a:rPr lang="en-US" dirty="0" smtClean="0"/>
              <a:t> Host a Back to School event</a:t>
            </a:r>
          </a:p>
          <a:p>
            <a:pPr>
              <a:buFont typeface="Wingdings" charset="2"/>
              <a:buChar char="q"/>
            </a:pPr>
            <a:r>
              <a:rPr lang="en-US" dirty="0"/>
              <a:t> </a:t>
            </a:r>
            <a:r>
              <a:rPr lang="en-US" dirty="0" smtClean="0"/>
              <a:t>Kick off membership campaign</a:t>
            </a:r>
          </a:p>
          <a:p>
            <a:pPr>
              <a:buFont typeface="Wingdings" charset="2"/>
              <a:buChar char="q"/>
            </a:pPr>
            <a:r>
              <a:rPr lang="en-US" dirty="0"/>
              <a:t> </a:t>
            </a:r>
            <a:r>
              <a:rPr lang="en-US" dirty="0" smtClean="0"/>
              <a:t>Hold General Meeting</a:t>
            </a:r>
          </a:p>
          <a:p>
            <a:pPr lvl="1">
              <a:buFont typeface="Wingdings" charset="2"/>
              <a:buChar char="q"/>
            </a:pPr>
            <a:r>
              <a:rPr lang="en-US" dirty="0"/>
              <a:t> </a:t>
            </a:r>
            <a:r>
              <a:rPr lang="en-US" dirty="0" smtClean="0"/>
              <a:t>Report of the annual review committee</a:t>
            </a:r>
          </a:p>
          <a:p>
            <a:pPr lvl="1">
              <a:buFont typeface="Wingdings" charset="2"/>
              <a:buChar char="q"/>
            </a:pPr>
            <a:r>
              <a:rPr lang="en-US" dirty="0"/>
              <a:t> </a:t>
            </a:r>
            <a:r>
              <a:rPr lang="en-US" dirty="0" smtClean="0"/>
              <a:t>Report End of Year Financial report</a:t>
            </a:r>
          </a:p>
          <a:p>
            <a:pPr lvl="1">
              <a:buFont typeface="Wingdings" charset="2"/>
              <a:buChar char="q"/>
            </a:pPr>
            <a:r>
              <a:rPr lang="en-US" dirty="0"/>
              <a:t> </a:t>
            </a:r>
            <a:r>
              <a:rPr lang="en-US" dirty="0" smtClean="0"/>
              <a:t>Report on filing of 990</a:t>
            </a:r>
          </a:p>
          <a:p>
            <a:pPr lvl="1">
              <a:buFont typeface="Wingdings" charset="2"/>
              <a:buChar char="q"/>
            </a:pPr>
            <a:r>
              <a:rPr lang="en-US" dirty="0"/>
              <a:t> </a:t>
            </a:r>
            <a:r>
              <a:rPr lang="en-US" dirty="0" smtClean="0"/>
              <a:t>Present budget and vote (if not previously done)</a:t>
            </a:r>
          </a:p>
          <a:p>
            <a:pPr lvl="1">
              <a:buFont typeface="Wingdings" charset="2"/>
              <a:buChar char="q"/>
            </a:pPr>
            <a:r>
              <a:rPr lang="en-US" dirty="0"/>
              <a:t> </a:t>
            </a:r>
            <a:r>
              <a:rPr lang="en-US" dirty="0" smtClean="0"/>
              <a:t>Explain the importance of membership</a:t>
            </a:r>
          </a:p>
          <a:p>
            <a:pPr lvl="1">
              <a:buFont typeface="Wingdings" charset="2"/>
              <a:buChar char="q"/>
            </a:pPr>
            <a:r>
              <a:rPr lang="en-US" dirty="0"/>
              <a:t> </a:t>
            </a:r>
            <a:r>
              <a:rPr lang="en-US" dirty="0" smtClean="0"/>
              <a:t>Explain how the PTA will communicate with members</a:t>
            </a:r>
          </a:p>
          <a:p>
            <a:pPr lvl="1">
              <a:buFont typeface="Wingdings" charset="2"/>
              <a:buChar char="q"/>
            </a:pPr>
            <a:r>
              <a:rPr lang="en-US" dirty="0"/>
              <a:t> </a:t>
            </a:r>
            <a:r>
              <a:rPr lang="en-US" dirty="0" smtClean="0"/>
              <a:t>Committee chairs introduce committee</a:t>
            </a:r>
          </a:p>
          <a:p>
            <a:pPr lvl="1">
              <a:buFont typeface="Wingdings" charset="2"/>
              <a:buChar char="q"/>
            </a:pPr>
            <a:r>
              <a:rPr lang="en-US" dirty="0"/>
              <a:t> </a:t>
            </a:r>
            <a:r>
              <a:rPr lang="en-US" dirty="0" smtClean="0"/>
              <a:t>Outline goals</a:t>
            </a:r>
          </a:p>
          <a:p>
            <a:pPr lvl="1">
              <a:buFont typeface="Wingdings" charset="2"/>
              <a:buChar char="q"/>
            </a:pPr>
            <a:r>
              <a:rPr lang="en-US" dirty="0"/>
              <a:t> </a:t>
            </a:r>
            <a:r>
              <a:rPr lang="en-US" dirty="0" smtClean="0"/>
              <a:t>Amend bylaws if needed</a:t>
            </a:r>
          </a:p>
          <a:p>
            <a:pPr lvl="1">
              <a:buFont typeface="Wingdings" charset="2"/>
              <a:buChar char="q"/>
            </a:pPr>
            <a:endParaRPr lang="en-US" dirty="0" smtClean="0"/>
          </a:p>
          <a:p>
            <a:pPr>
              <a:buFont typeface="Wingdings" charset="2"/>
              <a:buChar char="q"/>
            </a:pPr>
            <a:endParaRPr lang="en-US" dirty="0" smtClean="0"/>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1783036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September</a:t>
            </a:r>
            <a:endParaRPr lang="en-US" dirty="0"/>
          </a:p>
        </p:txBody>
      </p:sp>
      <p:sp>
        <p:nvSpPr>
          <p:cNvPr id="3" name="Content Placeholder 2"/>
          <p:cNvSpPr>
            <a:spLocks noGrp="1"/>
          </p:cNvSpPr>
          <p:nvPr>
            <p:ph idx="1"/>
          </p:nvPr>
        </p:nvSpPr>
        <p:spPr/>
        <p:txBody>
          <a:bodyPr/>
          <a:lstStyle/>
          <a:p>
            <a:pPr>
              <a:buFont typeface="Wingdings" charset="2"/>
              <a:buChar char="q"/>
            </a:pPr>
            <a:r>
              <a:rPr lang="en-US" dirty="0" smtClean="0"/>
              <a:t> Hold general membership meeting if did not do so in August</a:t>
            </a:r>
          </a:p>
          <a:p>
            <a:pPr>
              <a:buFont typeface="Wingdings" charset="2"/>
              <a:buChar char="q"/>
            </a:pPr>
            <a:r>
              <a:rPr lang="en-US" dirty="0" smtClean="0"/>
              <a:t> Send in membership dues (these are due monthly)</a:t>
            </a:r>
          </a:p>
          <a:p>
            <a:pPr>
              <a:buFont typeface="Wingdings" charset="2"/>
              <a:buChar char="q"/>
            </a:pPr>
            <a:r>
              <a:rPr lang="en-US" dirty="0"/>
              <a:t> </a:t>
            </a:r>
            <a:r>
              <a:rPr lang="en-US" dirty="0" smtClean="0"/>
              <a:t>Apply for awards </a:t>
            </a:r>
            <a:r>
              <a:rPr lang="mr-IN" dirty="0" smtClean="0"/>
              <a:t>–</a:t>
            </a:r>
            <a:r>
              <a:rPr lang="en-US" dirty="0" smtClean="0"/>
              <a:t> Due September 1</a:t>
            </a:r>
            <a:r>
              <a:rPr lang="en-US" baseline="30000" dirty="0" smtClean="0"/>
              <a:t>st</a:t>
            </a:r>
            <a:r>
              <a:rPr lang="en-US" dirty="0" smtClean="0"/>
              <a:t> postmarked</a:t>
            </a:r>
          </a:p>
          <a:p>
            <a:pPr>
              <a:buFont typeface="Wingdings" charset="2"/>
              <a:buChar char="q"/>
            </a:pPr>
            <a:r>
              <a:rPr lang="en-US" dirty="0"/>
              <a:t> </a:t>
            </a:r>
            <a:r>
              <a:rPr lang="en-US" dirty="0" smtClean="0"/>
              <a:t>Send in End of Year Financial report, Annual Review form and copy of 990 submission (due 12/1 but why wait)</a:t>
            </a:r>
          </a:p>
          <a:p>
            <a:pPr>
              <a:buFont typeface="Wingdings" charset="2"/>
              <a:buChar char="q"/>
            </a:pPr>
            <a:r>
              <a:rPr lang="en-US" dirty="0"/>
              <a:t> </a:t>
            </a:r>
            <a:r>
              <a:rPr lang="en-US" dirty="0" smtClean="0"/>
              <a:t>Part of a council </a:t>
            </a:r>
            <a:r>
              <a:rPr lang="mr-IN" dirty="0" smtClean="0"/>
              <a:t>–</a:t>
            </a:r>
            <a:r>
              <a:rPr lang="en-US" dirty="0" smtClean="0"/>
              <a:t> attend or designate individual to represent</a:t>
            </a:r>
          </a:p>
          <a:p>
            <a:pPr>
              <a:buFont typeface="Wingdings" charset="2"/>
              <a:buChar char="q"/>
            </a:pPr>
            <a:r>
              <a:rPr lang="en-US" dirty="0"/>
              <a:t> </a:t>
            </a:r>
            <a:r>
              <a:rPr lang="en-US" dirty="0" smtClean="0"/>
              <a:t>E-learning </a:t>
            </a:r>
            <a:r>
              <a:rPr lang="mr-IN" dirty="0" smtClean="0"/>
              <a:t>–</a:t>
            </a:r>
            <a:r>
              <a:rPr lang="en-US" dirty="0" smtClean="0"/>
              <a:t> Treasurer &amp; Secretary</a:t>
            </a:r>
          </a:p>
          <a:p>
            <a:pPr>
              <a:buFont typeface="Wingdings" charset="2"/>
              <a:buChar char="q"/>
            </a:pPr>
            <a:r>
              <a:rPr lang="en-US" dirty="0"/>
              <a:t> </a:t>
            </a:r>
            <a:r>
              <a:rPr lang="en-US" dirty="0" smtClean="0"/>
              <a:t>Kick off Reflections</a:t>
            </a:r>
          </a:p>
          <a:p>
            <a:pPr>
              <a:buFont typeface="Wingdings" charset="2"/>
              <a:buChar char="q"/>
            </a:pPr>
            <a:r>
              <a:rPr lang="en-US" dirty="0" smtClean="0"/>
              <a:t> Hold Executive Board meeting</a:t>
            </a:r>
          </a:p>
          <a:p>
            <a:pPr>
              <a:buFont typeface="Wingdings" charset="2"/>
              <a:buChar char="q"/>
            </a:pPr>
            <a:endParaRPr lang="en-US" dirty="0" smtClean="0"/>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204225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October</a:t>
            </a:r>
            <a:endParaRPr lang="en-US" dirty="0"/>
          </a:p>
        </p:txBody>
      </p:sp>
      <p:sp>
        <p:nvSpPr>
          <p:cNvPr id="3" name="Content Placeholder 2"/>
          <p:cNvSpPr>
            <a:spLocks noGrp="1"/>
          </p:cNvSpPr>
          <p:nvPr>
            <p:ph idx="1"/>
          </p:nvPr>
        </p:nvSpPr>
        <p:spPr/>
        <p:txBody>
          <a:bodyPr/>
          <a:lstStyle/>
          <a:p>
            <a:pPr>
              <a:buFont typeface="Wingdings" charset="2"/>
              <a:buChar char="q"/>
            </a:pPr>
            <a:r>
              <a:rPr lang="en-US" dirty="0" smtClean="0"/>
              <a:t> Send in dues</a:t>
            </a:r>
          </a:p>
          <a:p>
            <a:pPr>
              <a:buFont typeface="Wingdings" charset="2"/>
              <a:buChar char="q"/>
            </a:pPr>
            <a:r>
              <a:rPr lang="en-US" dirty="0"/>
              <a:t> </a:t>
            </a:r>
            <a:r>
              <a:rPr lang="en-US" dirty="0" smtClean="0"/>
              <a:t>Look over awards </a:t>
            </a:r>
            <a:r>
              <a:rPr lang="mr-IN" dirty="0" smtClean="0"/>
              <a:t>–</a:t>
            </a:r>
            <a:r>
              <a:rPr lang="en-US" dirty="0" smtClean="0"/>
              <a:t> see if on track</a:t>
            </a:r>
          </a:p>
          <a:p>
            <a:pPr>
              <a:buFont typeface="Wingdings" charset="2"/>
              <a:buChar char="q"/>
            </a:pPr>
            <a:r>
              <a:rPr lang="en-US" dirty="0"/>
              <a:t> </a:t>
            </a:r>
            <a:r>
              <a:rPr lang="en-US" dirty="0" smtClean="0"/>
              <a:t>Plan for next general meeting</a:t>
            </a:r>
          </a:p>
          <a:p>
            <a:pPr lvl="1">
              <a:buFont typeface="Wingdings" charset="2"/>
              <a:buChar char="q"/>
            </a:pPr>
            <a:r>
              <a:rPr lang="en-US" dirty="0"/>
              <a:t> </a:t>
            </a:r>
            <a:r>
              <a:rPr lang="en-US" dirty="0" smtClean="0"/>
              <a:t>consider hosting a program or event </a:t>
            </a:r>
            <a:endParaRPr lang="en-US" dirty="0"/>
          </a:p>
          <a:p>
            <a:pPr lvl="1">
              <a:buFont typeface="Wingdings" charset="2"/>
              <a:buChar char="q"/>
            </a:pPr>
            <a:r>
              <a:rPr lang="en-US" dirty="0" smtClean="0"/>
              <a:t> recognize Reflection winners</a:t>
            </a:r>
          </a:p>
          <a:p>
            <a:pPr>
              <a:buFont typeface="Wingdings" charset="2"/>
              <a:buChar char="q"/>
            </a:pPr>
            <a:r>
              <a:rPr lang="en-US" dirty="0"/>
              <a:t> </a:t>
            </a:r>
            <a:r>
              <a:rPr lang="en-US" dirty="0" smtClean="0"/>
              <a:t>Ongoing communication with Executive Board</a:t>
            </a:r>
          </a:p>
          <a:p>
            <a:pPr>
              <a:buFont typeface="Wingdings" charset="2"/>
              <a:buChar char="q"/>
            </a:pPr>
            <a:r>
              <a:rPr lang="en-US" dirty="0" smtClean="0"/>
              <a:t> Share Contact</a:t>
            </a:r>
          </a:p>
          <a:p>
            <a:pPr>
              <a:buFont typeface="Wingdings" charset="2"/>
              <a:buChar char="q"/>
            </a:pPr>
            <a:r>
              <a:rPr lang="en-US" dirty="0"/>
              <a:t> </a:t>
            </a:r>
            <a:r>
              <a:rPr lang="en-US" dirty="0" smtClean="0"/>
              <a:t>Share MOPTA social media posts</a:t>
            </a:r>
          </a:p>
          <a:p>
            <a:pPr>
              <a:buFont typeface="Wingdings" charset="2"/>
              <a:buChar char="q"/>
            </a:pPr>
            <a:endParaRPr lang="en-US" dirty="0" smtClean="0"/>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120768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November</a:t>
            </a:r>
            <a:endParaRPr lang="en-US" dirty="0"/>
          </a:p>
        </p:txBody>
      </p:sp>
      <p:sp>
        <p:nvSpPr>
          <p:cNvPr id="3" name="Content Placeholder 2"/>
          <p:cNvSpPr>
            <a:spLocks noGrp="1"/>
          </p:cNvSpPr>
          <p:nvPr>
            <p:ph idx="1"/>
          </p:nvPr>
        </p:nvSpPr>
        <p:spPr/>
        <p:txBody>
          <a:bodyPr/>
          <a:lstStyle/>
          <a:p>
            <a:pPr>
              <a:buFont typeface="Wingdings" charset="2"/>
              <a:buChar char="q"/>
            </a:pPr>
            <a:r>
              <a:rPr lang="en-US" dirty="0" smtClean="0"/>
              <a:t> Send in dues</a:t>
            </a:r>
          </a:p>
          <a:p>
            <a:pPr>
              <a:buFont typeface="Wingdings" charset="2"/>
              <a:buChar char="q"/>
            </a:pPr>
            <a:r>
              <a:rPr lang="en-US" dirty="0"/>
              <a:t> </a:t>
            </a:r>
            <a:r>
              <a:rPr lang="en-US" dirty="0" smtClean="0"/>
              <a:t>Send in End of year financial report, annual review report, copy of 990 IRS submission (due 12/1)</a:t>
            </a:r>
          </a:p>
          <a:p>
            <a:pPr>
              <a:buFont typeface="Wingdings" charset="2"/>
              <a:buChar char="q"/>
            </a:pPr>
            <a:r>
              <a:rPr lang="en-US" dirty="0"/>
              <a:t> </a:t>
            </a:r>
            <a:r>
              <a:rPr lang="en-US" dirty="0" smtClean="0"/>
              <a:t>Hold a General meeting</a:t>
            </a:r>
          </a:p>
          <a:p>
            <a:pPr lvl="1">
              <a:buFont typeface="Wingdings" charset="2"/>
              <a:buChar char="q"/>
            </a:pPr>
            <a:r>
              <a:rPr lang="en-US" dirty="0" smtClean="0"/>
              <a:t> Plan an event or program</a:t>
            </a:r>
          </a:p>
          <a:p>
            <a:pPr lvl="1">
              <a:buFont typeface="Wingdings" charset="2"/>
              <a:buChar char="q"/>
            </a:pPr>
            <a:r>
              <a:rPr lang="en-US" dirty="0" smtClean="0"/>
              <a:t>Give a treasurer’s report </a:t>
            </a:r>
          </a:p>
          <a:p>
            <a:pPr lvl="1">
              <a:buFont typeface="Wingdings" charset="2"/>
              <a:buChar char="q"/>
            </a:pPr>
            <a:r>
              <a:rPr lang="en-US" dirty="0"/>
              <a:t> </a:t>
            </a:r>
            <a:r>
              <a:rPr lang="en-US" dirty="0" smtClean="0"/>
              <a:t>Recognize Reflection winners</a:t>
            </a:r>
          </a:p>
          <a:p>
            <a:pPr lvl="1">
              <a:buFont typeface="Wingdings" charset="2"/>
              <a:buChar char="q"/>
            </a:pPr>
            <a:r>
              <a:rPr lang="en-US" dirty="0"/>
              <a:t> </a:t>
            </a:r>
            <a:r>
              <a:rPr lang="en-US" dirty="0" smtClean="0"/>
              <a:t>Address any bylaws changes and send amendments to the state</a:t>
            </a:r>
          </a:p>
          <a:p>
            <a:pPr lvl="1">
              <a:buFont typeface="Wingdings" charset="2"/>
              <a:buChar char="q"/>
            </a:pPr>
            <a:r>
              <a:rPr lang="en-US" dirty="0" smtClean="0"/>
              <a:t>Elect the nominating committee (check bylaws)</a:t>
            </a:r>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63327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December</a:t>
            </a:r>
            <a:endParaRPr lang="en-US" dirty="0"/>
          </a:p>
        </p:txBody>
      </p:sp>
      <p:sp>
        <p:nvSpPr>
          <p:cNvPr id="3" name="Content Placeholder 2"/>
          <p:cNvSpPr>
            <a:spLocks noGrp="1"/>
          </p:cNvSpPr>
          <p:nvPr>
            <p:ph idx="1"/>
          </p:nvPr>
        </p:nvSpPr>
        <p:spPr/>
        <p:txBody>
          <a:bodyPr/>
          <a:lstStyle/>
          <a:p>
            <a:pPr>
              <a:buFont typeface="Wingdings" charset="2"/>
              <a:buChar char="q"/>
            </a:pPr>
            <a:r>
              <a:rPr lang="en-US" dirty="0"/>
              <a:t> </a:t>
            </a:r>
            <a:r>
              <a:rPr lang="en-US" dirty="0" smtClean="0"/>
              <a:t>Send in dues</a:t>
            </a:r>
          </a:p>
          <a:p>
            <a:pPr>
              <a:buFont typeface="Wingdings" charset="2"/>
              <a:buChar char="q"/>
            </a:pPr>
            <a:r>
              <a:rPr lang="en-US" dirty="0" smtClean="0"/>
              <a:t>Hold a general meeting if you did not hold one in November</a:t>
            </a:r>
          </a:p>
          <a:p>
            <a:pPr>
              <a:buFont typeface="Wingdings" charset="2"/>
              <a:buChar char="q"/>
            </a:pPr>
            <a:r>
              <a:rPr lang="en-US" dirty="0"/>
              <a:t> </a:t>
            </a:r>
            <a:r>
              <a:rPr lang="en-US" dirty="0" smtClean="0"/>
              <a:t>Take the E-learning Legislative workshop</a:t>
            </a:r>
          </a:p>
          <a:p>
            <a:pPr>
              <a:buFont typeface="Wingdings" charset="2"/>
              <a:buChar char="q"/>
            </a:pPr>
            <a:r>
              <a:rPr lang="en-US" dirty="0" smtClean="0"/>
              <a:t> Plan membership drive for new and existing parents</a:t>
            </a:r>
          </a:p>
          <a:p>
            <a:pPr>
              <a:buFont typeface="Wingdings" charset="2"/>
              <a:buChar char="q"/>
            </a:pPr>
            <a:r>
              <a:rPr lang="en-US" dirty="0"/>
              <a:t> </a:t>
            </a:r>
            <a:r>
              <a:rPr lang="en-US" dirty="0" smtClean="0"/>
              <a:t>Share Contact </a:t>
            </a:r>
          </a:p>
          <a:p>
            <a:pPr>
              <a:buFont typeface="Wingdings" charset="2"/>
              <a:buChar char="q"/>
            </a:pPr>
            <a:r>
              <a:rPr lang="en-US" dirty="0"/>
              <a:t> </a:t>
            </a:r>
            <a:r>
              <a:rPr lang="en-US" dirty="0" smtClean="0"/>
              <a:t>End of Year Financial report, 990 submission copy and annual review form due to state office 12/1</a:t>
            </a:r>
          </a:p>
          <a:p>
            <a:pPr>
              <a:buFont typeface="Wingdings" charset="2"/>
              <a:buChar char="q"/>
            </a:pPr>
            <a:r>
              <a:rPr lang="en-US" dirty="0"/>
              <a:t> </a:t>
            </a:r>
            <a:r>
              <a:rPr lang="en-US" dirty="0" smtClean="0"/>
              <a:t>Upload Reflections entries</a:t>
            </a:r>
          </a:p>
          <a:p>
            <a:pPr>
              <a:buFont typeface="Wingdings" charset="2"/>
              <a:buChar char="q"/>
            </a:pPr>
            <a:r>
              <a:rPr lang="en-US" dirty="0"/>
              <a:t> </a:t>
            </a:r>
            <a:r>
              <a:rPr lang="en-US" dirty="0" smtClean="0"/>
              <a:t>Share legislative information </a:t>
            </a:r>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1419694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January </a:t>
            </a:r>
            <a:endParaRPr lang="en-US" dirty="0"/>
          </a:p>
        </p:txBody>
      </p:sp>
      <p:sp>
        <p:nvSpPr>
          <p:cNvPr id="3" name="Content Placeholder 2"/>
          <p:cNvSpPr>
            <a:spLocks noGrp="1"/>
          </p:cNvSpPr>
          <p:nvPr>
            <p:ph idx="1"/>
          </p:nvPr>
        </p:nvSpPr>
        <p:spPr/>
        <p:txBody>
          <a:bodyPr/>
          <a:lstStyle/>
          <a:p>
            <a:pPr>
              <a:buFont typeface="Wingdings" charset="2"/>
              <a:buChar char="q"/>
            </a:pPr>
            <a:r>
              <a:rPr lang="en-US" dirty="0" smtClean="0"/>
              <a:t> Promote membership drive</a:t>
            </a:r>
          </a:p>
          <a:p>
            <a:pPr>
              <a:buFont typeface="Wingdings" charset="2"/>
              <a:buChar char="q"/>
            </a:pPr>
            <a:r>
              <a:rPr lang="en-US" dirty="0"/>
              <a:t> </a:t>
            </a:r>
            <a:r>
              <a:rPr lang="en-US" dirty="0" smtClean="0"/>
              <a:t>JC/DC sign up drive</a:t>
            </a:r>
          </a:p>
          <a:p>
            <a:pPr>
              <a:buFont typeface="Wingdings" charset="2"/>
              <a:buChar char="q"/>
            </a:pPr>
            <a:r>
              <a:rPr lang="en-US" dirty="0"/>
              <a:t> </a:t>
            </a:r>
            <a:r>
              <a:rPr lang="en-US" dirty="0" smtClean="0"/>
              <a:t>Voter registration drive for April election</a:t>
            </a:r>
          </a:p>
          <a:p>
            <a:pPr>
              <a:buFont typeface="Wingdings" charset="2"/>
              <a:buChar char="q"/>
            </a:pPr>
            <a:r>
              <a:rPr lang="en-US" dirty="0"/>
              <a:t> </a:t>
            </a:r>
            <a:r>
              <a:rPr lang="en-US" dirty="0" smtClean="0"/>
              <a:t>Pass along JC/DC alerts</a:t>
            </a:r>
          </a:p>
          <a:p>
            <a:pPr>
              <a:buFont typeface="Wingdings" charset="2"/>
              <a:buChar char="q"/>
            </a:pPr>
            <a:r>
              <a:rPr lang="en-US" dirty="0" smtClean="0"/>
              <a:t> Committees reports for finished work</a:t>
            </a:r>
          </a:p>
          <a:p>
            <a:pPr>
              <a:buFont typeface="Wingdings" charset="2"/>
              <a:buChar char="q"/>
            </a:pPr>
            <a:r>
              <a:rPr lang="en-US" dirty="0"/>
              <a:t> </a:t>
            </a:r>
            <a:r>
              <a:rPr lang="en-US" dirty="0" smtClean="0"/>
              <a:t>General membership meeting (if didn't hold one in Nov/Dec)</a:t>
            </a:r>
          </a:p>
          <a:p>
            <a:pPr>
              <a:buFont typeface="Wingdings" charset="2"/>
              <a:buChar char="q"/>
            </a:pPr>
            <a:r>
              <a:rPr lang="en-US" dirty="0"/>
              <a:t> </a:t>
            </a:r>
            <a:r>
              <a:rPr lang="en-US" dirty="0" smtClean="0"/>
              <a:t>Review awards applications </a:t>
            </a:r>
            <a:r>
              <a:rPr lang="mr-IN" dirty="0" smtClean="0"/>
              <a:t>–</a:t>
            </a:r>
            <a:r>
              <a:rPr lang="en-US" dirty="0" smtClean="0"/>
              <a:t> adjust if needed</a:t>
            </a:r>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384232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February</a:t>
            </a:r>
            <a:endParaRPr lang="en-US" dirty="0"/>
          </a:p>
        </p:txBody>
      </p:sp>
      <p:sp>
        <p:nvSpPr>
          <p:cNvPr id="3" name="Content Placeholder 2"/>
          <p:cNvSpPr>
            <a:spLocks noGrp="1"/>
          </p:cNvSpPr>
          <p:nvPr>
            <p:ph idx="1"/>
          </p:nvPr>
        </p:nvSpPr>
        <p:spPr/>
        <p:txBody>
          <a:bodyPr/>
          <a:lstStyle/>
          <a:p>
            <a:pPr>
              <a:buFont typeface="Wingdings" charset="2"/>
              <a:buChar char="q"/>
            </a:pPr>
            <a:r>
              <a:rPr lang="en-US" dirty="0" smtClean="0"/>
              <a:t> Send in dues</a:t>
            </a:r>
          </a:p>
          <a:p>
            <a:pPr>
              <a:buFont typeface="Wingdings" charset="2"/>
              <a:buChar char="q"/>
            </a:pPr>
            <a:r>
              <a:rPr lang="en-US" dirty="0" smtClean="0"/>
              <a:t> Send in convention registrations</a:t>
            </a:r>
          </a:p>
          <a:p>
            <a:pPr>
              <a:buFont typeface="Wingdings" charset="2"/>
              <a:buChar char="q"/>
            </a:pPr>
            <a:r>
              <a:rPr lang="en-US" dirty="0"/>
              <a:t> </a:t>
            </a:r>
            <a:r>
              <a:rPr lang="en-US" dirty="0" smtClean="0"/>
              <a:t>Check on nominating committee</a:t>
            </a:r>
          </a:p>
          <a:p>
            <a:pPr>
              <a:buFont typeface="Wingdings" charset="2"/>
              <a:buChar char="q"/>
            </a:pPr>
            <a:r>
              <a:rPr lang="en-US" dirty="0"/>
              <a:t> </a:t>
            </a:r>
            <a:r>
              <a:rPr lang="en-US" dirty="0" smtClean="0"/>
              <a:t>Hold a Founder’s Day event</a:t>
            </a:r>
          </a:p>
          <a:p>
            <a:pPr>
              <a:buFont typeface="Wingdings" charset="2"/>
              <a:buChar char="q"/>
            </a:pPr>
            <a:r>
              <a:rPr lang="en-US" dirty="0"/>
              <a:t> </a:t>
            </a:r>
            <a:r>
              <a:rPr lang="en-US" dirty="0" smtClean="0"/>
              <a:t>Send out JC/DC alerts</a:t>
            </a:r>
          </a:p>
          <a:p>
            <a:pPr>
              <a:buFont typeface="Wingdings" charset="2"/>
              <a:buChar char="q"/>
            </a:pPr>
            <a:r>
              <a:rPr lang="en-US" dirty="0"/>
              <a:t> </a:t>
            </a:r>
            <a:r>
              <a:rPr lang="en-US" dirty="0" smtClean="0"/>
              <a:t>Send out Contact</a:t>
            </a:r>
          </a:p>
          <a:p>
            <a:pPr>
              <a:buFont typeface="Wingdings" charset="2"/>
              <a:buChar char="q"/>
            </a:pPr>
            <a:r>
              <a:rPr lang="en-US" dirty="0"/>
              <a:t> </a:t>
            </a:r>
            <a:r>
              <a:rPr lang="en-US" dirty="0" smtClean="0"/>
              <a:t>Prepare for March meeting</a:t>
            </a:r>
          </a:p>
          <a:p>
            <a:pPr>
              <a:buFont typeface="Wingdings" charset="2"/>
              <a:buChar char="q"/>
            </a:pPr>
            <a:r>
              <a:rPr lang="en-US" dirty="0"/>
              <a:t> </a:t>
            </a:r>
            <a:r>
              <a:rPr lang="en-US" dirty="0" smtClean="0"/>
              <a:t>Review guidelines for holding elections</a:t>
            </a:r>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650610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March</a:t>
            </a:r>
            <a:endParaRPr lang="en-US" dirty="0"/>
          </a:p>
        </p:txBody>
      </p:sp>
      <p:sp>
        <p:nvSpPr>
          <p:cNvPr id="3" name="Content Placeholder 2"/>
          <p:cNvSpPr>
            <a:spLocks noGrp="1"/>
          </p:cNvSpPr>
          <p:nvPr>
            <p:ph idx="1"/>
          </p:nvPr>
        </p:nvSpPr>
        <p:spPr/>
        <p:txBody>
          <a:bodyPr/>
          <a:lstStyle/>
          <a:p>
            <a:pPr>
              <a:buFont typeface="Wingdings" charset="2"/>
              <a:buChar char="q"/>
            </a:pPr>
            <a:r>
              <a:rPr lang="en-US" dirty="0" smtClean="0"/>
              <a:t> Send in dues </a:t>
            </a:r>
          </a:p>
          <a:p>
            <a:pPr>
              <a:buFont typeface="Wingdings" charset="2"/>
              <a:buChar char="q"/>
            </a:pPr>
            <a:r>
              <a:rPr lang="en-US" dirty="0"/>
              <a:t> </a:t>
            </a:r>
            <a:r>
              <a:rPr lang="en-US" dirty="0" smtClean="0"/>
              <a:t>Hold a general meeting </a:t>
            </a:r>
            <a:r>
              <a:rPr lang="mr-IN" dirty="0" smtClean="0"/>
              <a:t>–</a:t>
            </a:r>
            <a:r>
              <a:rPr lang="en-US" dirty="0" smtClean="0"/>
              <a:t> plan an event to bring them in</a:t>
            </a:r>
          </a:p>
          <a:p>
            <a:pPr lvl="1">
              <a:buFont typeface="Wingdings" charset="2"/>
              <a:buChar char="q"/>
            </a:pPr>
            <a:r>
              <a:rPr lang="en-US" dirty="0"/>
              <a:t> </a:t>
            </a:r>
            <a:r>
              <a:rPr lang="en-US" dirty="0" smtClean="0"/>
              <a:t>ELECTIONS </a:t>
            </a:r>
            <a:r>
              <a:rPr lang="mr-IN" dirty="0" smtClean="0"/>
              <a:t>–</a:t>
            </a:r>
            <a:r>
              <a:rPr lang="en-US" dirty="0" smtClean="0"/>
              <a:t> send in officers by 3/31</a:t>
            </a:r>
          </a:p>
          <a:p>
            <a:pPr lvl="1">
              <a:buFont typeface="Wingdings" charset="2"/>
              <a:buChar char="q"/>
            </a:pPr>
            <a:r>
              <a:rPr lang="en-US" dirty="0"/>
              <a:t> </a:t>
            </a:r>
            <a:r>
              <a:rPr lang="en-US" dirty="0" smtClean="0"/>
              <a:t>Address any bylaws changes you might need</a:t>
            </a:r>
          </a:p>
          <a:p>
            <a:pPr>
              <a:buFont typeface="Wingdings" charset="2"/>
              <a:buChar char="q"/>
            </a:pPr>
            <a:r>
              <a:rPr lang="en-US" dirty="0"/>
              <a:t> </a:t>
            </a:r>
            <a:r>
              <a:rPr lang="en-US" dirty="0" smtClean="0"/>
              <a:t>Send in Convention registrations</a:t>
            </a:r>
          </a:p>
          <a:p>
            <a:pPr>
              <a:buFont typeface="Wingdings" charset="2"/>
              <a:buChar char="q"/>
            </a:pPr>
            <a:r>
              <a:rPr lang="en-US" dirty="0"/>
              <a:t> </a:t>
            </a:r>
            <a:r>
              <a:rPr lang="en-US" dirty="0" smtClean="0"/>
              <a:t>School board and bond issues </a:t>
            </a:r>
          </a:p>
          <a:p>
            <a:pPr>
              <a:buFont typeface="Wingdings" charset="2"/>
              <a:buChar char="q"/>
            </a:pPr>
            <a:r>
              <a:rPr lang="en-US" dirty="0"/>
              <a:t> </a:t>
            </a:r>
            <a:r>
              <a:rPr lang="en-US" dirty="0" smtClean="0"/>
              <a:t>Form a budget committee</a:t>
            </a:r>
          </a:p>
          <a:p>
            <a:pPr>
              <a:buFont typeface="Wingdings" charset="2"/>
              <a:buChar char="q"/>
            </a:pPr>
            <a:endParaRPr lang="en-US" dirty="0" smtClean="0"/>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2136998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April/May</a:t>
            </a:r>
            <a:endParaRPr lang="en-US" dirty="0"/>
          </a:p>
        </p:txBody>
      </p:sp>
      <p:sp>
        <p:nvSpPr>
          <p:cNvPr id="3" name="Content Placeholder 2"/>
          <p:cNvSpPr>
            <a:spLocks noGrp="1"/>
          </p:cNvSpPr>
          <p:nvPr>
            <p:ph idx="1"/>
          </p:nvPr>
        </p:nvSpPr>
        <p:spPr/>
        <p:txBody>
          <a:bodyPr/>
          <a:lstStyle/>
          <a:p>
            <a:pPr>
              <a:buFont typeface="Wingdings" charset="2"/>
              <a:buChar char="q"/>
            </a:pPr>
            <a:r>
              <a:rPr lang="en-US" dirty="0" smtClean="0"/>
              <a:t> Send in any dues</a:t>
            </a:r>
          </a:p>
          <a:p>
            <a:pPr>
              <a:buFont typeface="Wingdings" charset="2"/>
              <a:buChar char="q"/>
            </a:pPr>
            <a:r>
              <a:rPr lang="en-US" dirty="0"/>
              <a:t> </a:t>
            </a:r>
            <a:r>
              <a:rPr lang="en-US" dirty="0" smtClean="0"/>
              <a:t>Attend state convention</a:t>
            </a:r>
          </a:p>
          <a:p>
            <a:pPr>
              <a:buFont typeface="Wingdings" charset="2"/>
              <a:buChar char="q"/>
            </a:pPr>
            <a:r>
              <a:rPr lang="en-US" dirty="0"/>
              <a:t> </a:t>
            </a:r>
            <a:r>
              <a:rPr lang="en-US" dirty="0" smtClean="0"/>
              <a:t>Have committee’s turn in final reports and procedure books</a:t>
            </a:r>
          </a:p>
          <a:p>
            <a:pPr>
              <a:buFont typeface="Wingdings" charset="2"/>
              <a:buChar char="q"/>
            </a:pPr>
            <a:r>
              <a:rPr lang="en-US" dirty="0"/>
              <a:t> </a:t>
            </a:r>
            <a:r>
              <a:rPr lang="en-US" dirty="0" smtClean="0"/>
              <a:t>Executive board review committee reports and select financial review committee</a:t>
            </a:r>
          </a:p>
          <a:p>
            <a:pPr>
              <a:buFont typeface="Wingdings" charset="2"/>
              <a:buChar char="q"/>
            </a:pPr>
            <a:r>
              <a:rPr lang="en-US" dirty="0"/>
              <a:t> </a:t>
            </a:r>
            <a:r>
              <a:rPr lang="en-US" dirty="0" smtClean="0"/>
              <a:t>Hold a general meeting </a:t>
            </a:r>
            <a:r>
              <a:rPr lang="mr-IN" dirty="0" smtClean="0"/>
              <a:t>–</a:t>
            </a:r>
            <a:r>
              <a:rPr lang="en-US" dirty="0" smtClean="0"/>
              <a:t> plan an event </a:t>
            </a:r>
          </a:p>
          <a:p>
            <a:pPr lvl="1">
              <a:buFont typeface="Wingdings" charset="2"/>
              <a:buChar char="q"/>
            </a:pPr>
            <a:r>
              <a:rPr lang="en-US" dirty="0"/>
              <a:t> </a:t>
            </a:r>
            <a:r>
              <a:rPr lang="en-US" dirty="0" smtClean="0"/>
              <a:t>Pass budget for next year</a:t>
            </a:r>
          </a:p>
          <a:p>
            <a:pPr lvl="1">
              <a:buFont typeface="Wingdings" charset="2"/>
              <a:buChar char="q"/>
            </a:pPr>
            <a:r>
              <a:rPr lang="en-US" dirty="0"/>
              <a:t> </a:t>
            </a:r>
            <a:r>
              <a:rPr lang="en-US" dirty="0" smtClean="0"/>
              <a:t>Report on convention</a:t>
            </a:r>
          </a:p>
          <a:p>
            <a:pPr lvl="1">
              <a:buFont typeface="Wingdings" charset="2"/>
              <a:buChar char="q"/>
            </a:pPr>
            <a:r>
              <a:rPr lang="en-US" dirty="0"/>
              <a:t> </a:t>
            </a:r>
            <a:r>
              <a:rPr lang="en-US" dirty="0" smtClean="0"/>
              <a:t>Officer induction</a:t>
            </a:r>
          </a:p>
          <a:p>
            <a:pPr lvl="1">
              <a:buFont typeface="Wingdings" charset="2"/>
              <a:buChar char="q"/>
            </a:pPr>
            <a:r>
              <a:rPr lang="en-US" dirty="0"/>
              <a:t> </a:t>
            </a:r>
            <a:r>
              <a:rPr lang="en-US" dirty="0" smtClean="0"/>
              <a:t>Report on accomplishments from the year</a:t>
            </a:r>
          </a:p>
          <a:p>
            <a:pPr>
              <a:buFont typeface="Wingdings" charset="2"/>
              <a:buChar char="q"/>
            </a:pPr>
            <a:r>
              <a:rPr lang="en-US" dirty="0"/>
              <a:t> </a:t>
            </a:r>
            <a:r>
              <a:rPr lang="en-US" dirty="0" smtClean="0"/>
              <a:t>Send out a survey</a:t>
            </a:r>
          </a:p>
          <a:p>
            <a:pPr>
              <a:buFont typeface="Wingdings" charset="2"/>
              <a:buChar char="q"/>
            </a:pPr>
            <a:endParaRPr lang="en-US" dirty="0" smtClean="0"/>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192156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 You’re President</a:t>
            </a:r>
            <a:endParaRPr lang="en-US" dirty="0"/>
          </a:p>
        </p:txBody>
      </p:sp>
      <p:sp>
        <p:nvSpPr>
          <p:cNvPr id="3" name="Content Placeholder 2"/>
          <p:cNvSpPr>
            <a:spLocks noGrp="1"/>
          </p:cNvSpPr>
          <p:nvPr>
            <p:ph idx="1"/>
          </p:nvPr>
        </p:nvSpPr>
        <p:spPr/>
        <p:txBody>
          <a:bodyPr/>
          <a:lstStyle/>
          <a:p>
            <a:r>
              <a:rPr lang="en-US" dirty="0" smtClean="0"/>
              <a:t>Get some training!</a:t>
            </a:r>
          </a:p>
          <a:p>
            <a:pPr lvl="1"/>
            <a:r>
              <a:rPr lang="en-US" dirty="0" smtClean="0"/>
              <a:t>Missouri PTA convention</a:t>
            </a:r>
          </a:p>
          <a:p>
            <a:pPr lvl="1"/>
            <a:r>
              <a:rPr lang="en-US" dirty="0" smtClean="0"/>
              <a:t>E-learnings courses </a:t>
            </a:r>
          </a:p>
          <a:p>
            <a:pPr lvl="2"/>
            <a:r>
              <a:rPr lang="en-US" dirty="0" smtClean="0"/>
              <a:t>Board Basics</a:t>
            </a:r>
          </a:p>
          <a:p>
            <a:pPr lvl="2"/>
            <a:r>
              <a:rPr lang="en-US" dirty="0" smtClean="0"/>
              <a:t>Local unit president</a:t>
            </a:r>
          </a:p>
          <a:p>
            <a:pPr lvl="2"/>
            <a:r>
              <a:rPr lang="en-US" dirty="0" smtClean="0"/>
              <a:t>Local unit secretary</a:t>
            </a:r>
          </a:p>
          <a:p>
            <a:pPr lvl="2"/>
            <a:r>
              <a:rPr lang="en-US" dirty="0" smtClean="0"/>
              <a:t>Local unit treasurers</a:t>
            </a:r>
          </a:p>
          <a:p>
            <a:pPr lvl="2"/>
            <a:r>
              <a:rPr lang="en-US" dirty="0" smtClean="0"/>
              <a:t>Parliamentary Procedure</a:t>
            </a:r>
          </a:p>
          <a:p>
            <a:pPr lvl="2"/>
            <a:r>
              <a:rPr lang="en-US" dirty="0" smtClean="0"/>
              <a:t>Preventing Theft in your PTA</a:t>
            </a:r>
          </a:p>
          <a:p>
            <a:pPr lvl="2"/>
            <a:r>
              <a:rPr lang="en-US" dirty="0" smtClean="0"/>
              <a:t>Quick guide to budget basics</a:t>
            </a:r>
          </a:p>
          <a:p>
            <a:pPr lvl="2"/>
            <a:r>
              <a:rPr lang="en-US" dirty="0" smtClean="0"/>
              <a:t>Quick guide to 501</a:t>
            </a:r>
            <a:r>
              <a:rPr lang="de-DE" dirty="0" smtClean="0"/>
              <a:t>(c)(3) Basics</a:t>
            </a:r>
          </a:p>
          <a:p>
            <a:pPr marL="548640" lvl="2" indent="0">
              <a:buNone/>
            </a:pPr>
            <a:endParaRPr lang="en-US" dirty="0" smtClean="0"/>
          </a:p>
          <a:p>
            <a:pPr marL="274320" lvl="1" indent="0">
              <a:buNone/>
            </a:pPr>
            <a:r>
              <a:rPr lang="en-US" dirty="0" smtClean="0"/>
              <a:t>New or returning presidents </a:t>
            </a:r>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3687712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Last term?</a:t>
            </a:r>
            <a:endParaRPr lang="en-US" dirty="0"/>
          </a:p>
        </p:txBody>
      </p:sp>
      <p:sp>
        <p:nvSpPr>
          <p:cNvPr id="3" name="Content Placeholder 2"/>
          <p:cNvSpPr>
            <a:spLocks noGrp="1"/>
          </p:cNvSpPr>
          <p:nvPr>
            <p:ph idx="1"/>
          </p:nvPr>
        </p:nvSpPr>
        <p:spPr/>
        <p:txBody>
          <a:bodyPr/>
          <a:lstStyle/>
          <a:p>
            <a:pPr>
              <a:buFont typeface="Wingdings" charset="2"/>
              <a:buChar char="q"/>
            </a:pPr>
            <a:r>
              <a:rPr lang="en-US" dirty="0"/>
              <a:t> </a:t>
            </a:r>
            <a:r>
              <a:rPr lang="en-US" dirty="0" smtClean="0"/>
              <a:t>Meet with incoming president</a:t>
            </a:r>
          </a:p>
          <a:p>
            <a:pPr>
              <a:buFont typeface="Wingdings" charset="2"/>
              <a:buChar char="q"/>
            </a:pPr>
            <a:r>
              <a:rPr lang="en-US" dirty="0"/>
              <a:t> </a:t>
            </a:r>
            <a:r>
              <a:rPr lang="en-US" dirty="0" smtClean="0"/>
              <a:t>Pass along records, procedures books, passwords, emails, online presence. </a:t>
            </a:r>
          </a:p>
          <a:p>
            <a:pPr>
              <a:buFont typeface="Wingdings" charset="2"/>
              <a:buChar char="q"/>
            </a:pPr>
            <a:endParaRPr lang="en-US" dirty="0"/>
          </a:p>
          <a:p>
            <a:pPr>
              <a:buFont typeface="Wingdings" charset="2"/>
              <a:buChar char="q"/>
            </a:pPr>
            <a:endParaRPr lang="en-US" dirty="0" smtClean="0"/>
          </a:p>
          <a:p>
            <a:pPr marL="0" indent="0">
              <a:buNone/>
            </a:pPr>
            <a:r>
              <a:rPr lang="en-US" dirty="0" smtClean="0"/>
              <a:t>Give yourself a HUGE pat on the back!!!</a:t>
            </a:r>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2025142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Last term?</a:t>
            </a:r>
            <a:endParaRPr lang="en-US" dirty="0"/>
          </a:p>
        </p:txBody>
      </p:sp>
      <p:sp>
        <p:nvSpPr>
          <p:cNvPr id="3" name="Content Placeholder 2"/>
          <p:cNvSpPr>
            <a:spLocks noGrp="1"/>
          </p:cNvSpPr>
          <p:nvPr>
            <p:ph idx="1"/>
          </p:nvPr>
        </p:nvSpPr>
        <p:spPr/>
        <p:txBody>
          <a:bodyPr/>
          <a:lstStyle/>
          <a:p>
            <a:pPr>
              <a:buFont typeface="Wingdings" charset="2"/>
              <a:buChar char="q"/>
            </a:pPr>
            <a:r>
              <a:rPr lang="en-US" dirty="0"/>
              <a:t> </a:t>
            </a:r>
            <a:r>
              <a:rPr lang="en-US" dirty="0" smtClean="0"/>
              <a:t>Meet with incoming president</a:t>
            </a:r>
          </a:p>
          <a:p>
            <a:pPr>
              <a:buFont typeface="Wingdings" charset="2"/>
              <a:buChar char="q"/>
            </a:pPr>
            <a:r>
              <a:rPr lang="en-US" dirty="0"/>
              <a:t> </a:t>
            </a:r>
            <a:r>
              <a:rPr lang="en-US" dirty="0" smtClean="0"/>
              <a:t>Pass along records, procedures books, passwords, emails, online presence. </a:t>
            </a:r>
          </a:p>
          <a:p>
            <a:pPr>
              <a:buFont typeface="Wingdings" charset="2"/>
              <a:buChar char="q"/>
            </a:pPr>
            <a:endParaRPr lang="en-US" dirty="0"/>
          </a:p>
          <a:p>
            <a:pPr>
              <a:buFont typeface="Wingdings" charset="2"/>
              <a:buChar char="q"/>
            </a:pPr>
            <a:endParaRPr lang="en-US" dirty="0" smtClean="0"/>
          </a:p>
          <a:p>
            <a:pPr marL="0" indent="0">
              <a:buNone/>
            </a:pPr>
            <a:r>
              <a:rPr lang="en-US" dirty="0" smtClean="0"/>
              <a:t>Give yourself a HUGE pat on the back!!!</a:t>
            </a:r>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1449505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680" y="445596"/>
            <a:ext cx="6325320" cy="4259759"/>
          </a:xfrm>
          <a:prstGeom prst="rect">
            <a:avLst/>
          </a:prstGeom>
        </p:spPr>
      </p:pic>
      <p:sp>
        <p:nvSpPr>
          <p:cNvPr id="2" name="Title 1"/>
          <p:cNvSpPr>
            <a:spLocks noGrp="1"/>
          </p:cNvSpPr>
          <p:nvPr>
            <p:ph type="ctrTitle"/>
          </p:nvPr>
        </p:nvSpPr>
        <p:spPr>
          <a:xfrm>
            <a:off x="206736" y="3497928"/>
            <a:ext cx="5620022" cy="2227980"/>
          </a:xfrm>
        </p:spPr>
        <p:txBody>
          <a:bodyPr/>
          <a:lstStyle/>
          <a:p>
            <a:r>
              <a:rPr lang="en-US" sz="1800" dirty="0" smtClean="0"/>
              <a:t>Dorothy Gardner</a:t>
            </a:r>
            <a:br>
              <a:rPr lang="en-US" sz="1800" dirty="0" smtClean="0"/>
            </a:br>
            <a:r>
              <a:rPr lang="en-US" sz="1800" dirty="0" smtClean="0"/>
              <a:t>Missouri PTA President</a:t>
            </a:r>
            <a:br>
              <a:rPr lang="en-US" sz="1800" dirty="0" smtClean="0"/>
            </a:br>
            <a:r>
              <a:rPr lang="en-US" sz="1800" dirty="0" smtClean="0"/>
              <a:t>dorothyg@mopta.org</a:t>
            </a:r>
            <a:endParaRPr lang="en-US" sz="1800" dirty="0"/>
          </a:p>
        </p:txBody>
      </p:sp>
      <p:sp>
        <p:nvSpPr>
          <p:cNvPr id="3" name="Subtitle 2"/>
          <p:cNvSpPr>
            <a:spLocks noGrp="1"/>
          </p:cNvSpPr>
          <p:nvPr>
            <p:ph type="subTitle" idx="1"/>
          </p:nvPr>
        </p:nvSpPr>
        <p:spPr>
          <a:xfrm>
            <a:off x="206736" y="5893006"/>
            <a:ext cx="8661524" cy="824318"/>
          </a:xfrm>
        </p:spPr>
        <p:txBody>
          <a:bodyPr/>
          <a:lstStyle/>
          <a:p>
            <a:r>
              <a:rPr lang="en-US" dirty="0" smtClean="0"/>
              <a:t>President II: Tips and tricks throughout the year</a:t>
            </a:r>
            <a:endParaRPr lang="en-US" dirty="0"/>
          </a:p>
        </p:txBody>
      </p:sp>
    </p:spTree>
    <p:extLst>
      <p:ext uri="{BB962C8B-B14F-4D97-AF65-F5344CB8AC3E}">
        <p14:creationId xmlns:p14="http://schemas.microsoft.com/office/powerpoint/2010/main" val="155683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Know Your Bylaws</a:t>
            </a:r>
            <a:endParaRPr lang="en-US" dirty="0"/>
          </a:p>
        </p:txBody>
      </p:sp>
      <p:sp>
        <p:nvSpPr>
          <p:cNvPr id="3" name="Content Placeholder 2"/>
          <p:cNvSpPr>
            <a:spLocks noGrp="1"/>
          </p:cNvSpPr>
          <p:nvPr>
            <p:ph idx="1"/>
          </p:nvPr>
        </p:nvSpPr>
        <p:spPr/>
        <p:txBody>
          <a:bodyPr/>
          <a:lstStyle/>
          <a:p>
            <a:r>
              <a:rPr lang="en-US" dirty="0" smtClean="0"/>
              <a:t>Who makes up the Executive Board</a:t>
            </a:r>
          </a:p>
          <a:p>
            <a:r>
              <a:rPr lang="en-US" dirty="0" smtClean="0"/>
              <a:t>When and how often meetings take place</a:t>
            </a:r>
          </a:p>
          <a:p>
            <a:r>
              <a:rPr lang="en-US" dirty="0" smtClean="0"/>
              <a:t>Specifics for money handling procedures</a:t>
            </a:r>
          </a:p>
          <a:p>
            <a:r>
              <a:rPr lang="en-US" dirty="0" smtClean="0"/>
              <a:t>Quorum for both Executive board and General Meeting</a:t>
            </a:r>
          </a:p>
          <a:p>
            <a:r>
              <a:rPr lang="en-US" dirty="0" smtClean="0"/>
              <a:t>Length of terms</a:t>
            </a:r>
          </a:p>
          <a:p>
            <a:r>
              <a:rPr lang="en-US" dirty="0" smtClean="0"/>
              <a:t>How to handle resignations or removals </a:t>
            </a:r>
          </a:p>
          <a:p>
            <a:r>
              <a:rPr lang="en-US" dirty="0" smtClean="0"/>
              <a:t>Nominating committee</a:t>
            </a:r>
            <a:endParaRPr lang="en-US" dirty="0"/>
          </a:p>
          <a:p>
            <a:r>
              <a:rPr lang="en-US" dirty="0" smtClean="0"/>
              <a:t>Giving notice requirements</a:t>
            </a:r>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33370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Role</a:t>
            </a:r>
            <a:endParaRPr lang="en-US" dirty="0"/>
          </a:p>
        </p:txBody>
      </p:sp>
      <p:sp>
        <p:nvSpPr>
          <p:cNvPr id="3" name="Content Placeholder 2"/>
          <p:cNvSpPr>
            <a:spLocks noGrp="1"/>
          </p:cNvSpPr>
          <p:nvPr>
            <p:ph idx="1"/>
          </p:nvPr>
        </p:nvSpPr>
        <p:spPr/>
        <p:txBody>
          <a:bodyPr/>
          <a:lstStyle/>
          <a:p>
            <a:r>
              <a:rPr lang="en-US" dirty="0" smtClean="0"/>
              <a:t>Presides over meetings</a:t>
            </a:r>
          </a:p>
          <a:p>
            <a:r>
              <a:rPr lang="en-US" dirty="0" smtClean="0"/>
              <a:t>Represents the PTA </a:t>
            </a:r>
          </a:p>
          <a:p>
            <a:r>
              <a:rPr lang="en-US" dirty="0" smtClean="0"/>
              <a:t>Ex-Officio on all committees EXCEPT nominating committee</a:t>
            </a:r>
          </a:p>
          <a:p>
            <a:endParaRPr lang="en-US" dirty="0"/>
          </a:p>
          <a:p>
            <a:pPr marL="0" indent="0">
              <a:buNone/>
            </a:pPr>
            <a:r>
              <a:rPr lang="en-US" dirty="0" smtClean="0"/>
              <a:t>Co-presidents are not recognized under Missouri Law and it is not recognized under Roberts Rules of Order. </a:t>
            </a:r>
            <a:endParaRPr lang="en-US" dirty="0"/>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24604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a:t>
            </a:r>
            <a:r>
              <a:rPr lang="mr-IN" dirty="0" smtClean="0"/>
              <a:t>–</a:t>
            </a:r>
            <a:r>
              <a:rPr lang="en-US" dirty="0" smtClean="0"/>
              <a:t> start planning early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Before the end of the school year</a:t>
            </a:r>
          </a:p>
          <a:p>
            <a:r>
              <a:rPr lang="en-US" dirty="0" smtClean="0"/>
              <a:t>Meet with outgoing president</a:t>
            </a:r>
          </a:p>
          <a:p>
            <a:r>
              <a:rPr lang="en-US" dirty="0" smtClean="0"/>
              <a:t>Meet with incoming executive committee</a:t>
            </a:r>
          </a:p>
          <a:p>
            <a:r>
              <a:rPr lang="en-US" dirty="0" smtClean="0"/>
              <a:t>Develop basic goals for the year </a:t>
            </a:r>
          </a:p>
          <a:p>
            <a:r>
              <a:rPr lang="en-US" dirty="0" smtClean="0"/>
              <a:t>Use Awards as a guide</a:t>
            </a:r>
          </a:p>
          <a:p>
            <a:r>
              <a:rPr lang="en-US" dirty="0" smtClean="0"/>
              <a:t>Meet with principal</a:t>
            </a:r>
          </a:p>
          <a:p>
            <a:endParaRPr lang="en-US" dirty="0"/>
          </a:p>
          <a:p>
            <a:endParaRPr lang="en-US" dirty="0" smtClean="0"/>
          </a:p>
          <a:p>
            <a:pPr marL="0" indent="0">
              <a:buNone/>
            </a:pPr>
            <a:r>
              <a:rPr lang="en-US" dirty="0" smtClean="0"/>
              <a:t>Be mindful of community norms or social events that may</a:t>
            </a:r>
          </a:p>
          <a:p>
            <a:pPr marL="0" indent="0">
              <a:buNone/>
            </a:pPr>
            <a:r>
              <a:rPr lang="en-US" dirty="0"/>
              <a:t>h</a:t>
            </a:r>
            <a:r>
              <a:rPr lang="en-US" dirty="0" smtClean="0"/>
              <a:t>ave an effect on your calendar.</a:t>
            </a:r>
          </a:p>
          <a:p>
            <a:pPr marL="0" indent="0">
              <a:buNone/>
            </a:pPr>
            <a:endParaRPr lang="en-US" dirty="0"/>
          </a:p>
          <a:p>
            <a:pPr marL="0" indent="0">
              <a:buNone/>
            </a:pPr>
            <a:r>
              <a:rPr lang="en-US" dirty="0" smtClean="0"/>
              <a:t>Plan with sustainability in mind!</a:t>
            </a:r>
            <a:endParaRPr lang="en-US" dirty="0"/>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101034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a:t>
            </a:r>
            <a:r>
              <a:rPr lang="mr-IN" dirty="0" smtClean="0"/>
              <a:t>–</a:t>
            </a:r>
            <a:r>
              <a:rPr lang="en-US" dirty="0" smtClean="0"/>
              <a:t> Executive Board</a:t>
            </a:r>
            <a:endParaRPr lang="en-US" dirty="0"/>
          </a:p>
        </p:txBody>
      </p:sp>
      <p:sp>
        <p:nvSpPr>
          <p:cNvPr id="3" name="Content Placeholder 2"/>
          <p:cNvSpPr>
            <a:spLocks noGrp="1"/>
          </p:cNvSpPr>
          <p:nvPr>
            <p:ph idx="1"/>
          </p:nvPr>
        </p:nvSpPr>
        <p:spPr/>
        <p:txBody>
          <a:bodyPr/>
          <a:lstStyle/>
          <a:p>
            <a:pPr marL="0" indent="0">
              <a:buNone/>
            </a:pPr>
            <a:r>
              <a:rPr lang="en-US" dirty="0" smtClean="0"/>
              <a:t>Decide how you will communicate </a:t>
            </a:r>
          </a:p>
          <a:p>
            <a:r>
              <a:rPr lang="en-US" dirty="0" smtClean="0"/>
              <a:t>Consider using email that can be easily passed along</a:t>
            </a:r>
          </a:p>
          <a:p>
            <a:r>
              <a:rPr lang="en-US" dirty="0" smtClean="0"/>
              <a:t>Email cc’ing and reply all procedures</a:t>
            </a:r>
          </a:p>
          <a:p>
            <a:r>
              <a:rPr lang="en-US" dirty="0" smtClean="0"/>
              <a:t>Online tools for sharing information</a:t>
            </a:r>
          </a:p>
          <a:p>
            <a:r>
              <a:rPr lang="en-US" dirty="0" smtClean="0"/>
              <a:t>How committees will interact </a:t>
            </a:r>
            <a:r>
              <a:rPr lang="mr-IN" dirty="0" smtClean="0"/>
              <a:t>–</a:t>
            </a:r>
            <a:r>
              <a:rPr lang="en-US" dirty="0" smtClean="0"/>
              <a:t> consider electronic means</a:t>
            </a:r>
          </a:p>
          <a:p>
            <a:r>
              <a:rPr lang="en-US" dirty="0" smtClean="0"/>
              <a:t>Utilize procedure books </a:t>
            </a:r>
          </a:p>
          <a:p>
            <a:endParaRPr lang="en-US" dirty="0" smtClean="0"/>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28904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 Membership</a:t>
            </a:r>
            <a:endParaRPr lang="en-US" dirty="0"/>
          </a:p>
        </p:txBody>
      </p:sp>
      <p:sp>
        <p:nvSpPr>
          <p:cNvPr id="3" name="Content Placeholder 2"/>
          <p:cNvSpPr>
            <a:spLocks noGrp="1"/>
          </p:cNvSpPr>
          <p:nvPr>
            <p:ph idx="1"/>
          </p:nvPr>
        </p:nvSpPr>
        <p:spPr/>
        <p:txBody>
          <a:bodyPr/>
          <a:lstStyle/>
          <a:p>
            <a:r>
              <a:rPr lang="en-US" dirty="0" smtClean="0"/>
              <a:t>Use a designated email </a:t>
            </a:r>
          </a:p>
          <a:p>
            <a:r>
              <a:rPr lang="en-US" dirty="0" smtClean="0"/>
              <a:t>Have a web presences </a:t>
            </a:r>
          </a:p>
          <a:p>
            <a:r>
              <a:rPr lang="en-US" dirty="0" smtClean="0"/>
              <a:t>Consider your social media presence </a:t>
            </a:r>
          </a:p>
          <a:p>
            <a:pPr lvl="1"/>
            <a:r>
              <a:rPr lang="en-US" dirty="0" smtClean="0"/>
              <a:t>Develop clearly defined procedure for posting/authorized users</a:t>
            </a:r>
          </a:p>
          <a:p>
            <a:r>
              <a:rPr lang="en-US" dirty="0" smtClean="0"/>
              <a:t>Newsletters</a:t>
            </a:r>
          </a:p>
          <a:p>
            <a:r>
              <a:rPr lang="en-US" dirty="0" smtClean="0"/>
              <a:t>Texting</a:t>
            </a:r>
            <a:endParaRPr lang="en-US" dirty="0"/>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68793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Meetings</a:t>
            </a:r>
            <a:endParaRPr lang="en-US" dirty="0"/>
          </a:p>
        </p:txBody>
      </p:sp>
      <p:sp>
        <p:nvSpPr>
          <p:cNvPr id="3" name="Content Placeholder 2"/>
          <p:cNvSpPr>
            <a:spLocks noGrp="1"/>
          </p:cNvSpPr>
          <p:nvPr>
            <p:ph idx="1"/>
          </p:nvPr>
        </p:nvSpPr>
        <p:spPr/>
        <p:txBody>
          <a:bodyPr/>
          <a:lstStyle/>
          <a:p>
            <a:pPr marL="0" indent="0">
              <a:buNone/>
            </a:pPr>
            <a:r>
              <a:rPr lang="en-US" dirty="0" smtClean="0"/>
              <a:t>Yes you can and no you can’t have electronic meeting</a:t>
            </a:r>
          </a:p>
          <a:p>
            <a:pPr marL="0" indent="0">
              <a:buNone/>
            </a:pPr>
            <a:endParaRPr lang="en-US" dirty="0"/>
          </a:p>
          <a:p>
            <a:pPr marL="0" indent="0">
              <a:buNone/>
            </a:pPr>
            <a:r>
              <a:rPr lang="en-US" dirty="0" smtClean="0"/>
              <a:t>The minimum requirement to conduct business via an electronic meeting is that all members can hear and be heard.</a:t>
            </a:r>
          </a:p>
          <a:p>
            <a:pPr marL="0" indent="0">
              <a:buNone/>
            </a:pPr>
            <a:endParaRPr lang="en-US" dirty="0"/>
          </a:p>
          <a:p>
            <a:r>
              <a:rPr lang="en-US" dirty="0" smtClean="0"/>
              <a:t>Executive board meetings can meet this standard</a:t>
            </a:r>
          </a:p>
          <a:p>
            <a:r>
              <a:rPr lang="en-US" dirty="0" smtClean="0"/>
              <a:t>General meetings do not</a:t>
            </a:r>
            <a:endParaRPr lang="en-US" dirty="0"/>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22267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May/June</a:t>
            </a:r>
            <a:endParaRPr lang="en-US" dirty="0"/>
          </a:p>
        </p:txBody>
      </p:sp>
      <p:sp>
        <p:nvSpPr>
          <p:cNvPr id="3" name="Content Placeholder 2"/>
          <p:cNvSpPr>
            <a:spLocks noGrp="1"/>
          </p:cNvSpPr>
          <p:nvPr>
            <p:ph idx="1"/>
          </p:nvPr>
        </p:nvSpPr>
        <p:spPr/>
        <p:txBody>
          <a:bodyPr/>
          <a:lstStyle/>
          <a:p>
            <a:pPr>
              <a:buFont typeface="Wingdings" charset="2"/>
              <a:buChar char="q"/>
            </a:pPr>
            <a:r>
              <a:rPr lang="en-US" dirty="0"/>
              <a:t> </a:t>
            </a:r>
            <a:r>
              <a:rPr lang="en-US" dirty="0" smtClean="0"/>
              <a:t>Meet with outgoing president</a:t>
            </a:r>
          </a:p>
          <a:p>
            <a:pPr>
              <a:buFont typeface="Wingdings" charset="2"/>
              <a:buChar char="q"/>
            </a:pPr>
            <a:r>
              <a:rPr lang="en-US" dirty="0" smtClean="0"/>
              <a:t> Meet with incoming executive committee</a:t>
            </a:r>
          </a:p>
          <a:p>
            <a:pPr>
              <a:buFont typeface="Wingdings" charset="2"/>
              <a:buChar char="q"/>
            </a:pPr>
            <a:r>
              <a:rPr lang="en-US" dirty="0" smtClean="0"/>
              <a:t>Make sure officers are sent to MOPTA</a:t>
            </a:r>
          </a:p>
          <a:p>
            <a:pPr>
              <a:buFont typeface="Wingdings" charset="2"/>
              <a:buChar char="q"/>
            </a:pPr>
            <a:r>
              <a:rPr lang="en-US" dirty="0"/>
              <a:t> </a:t>
            </a:r>
            <a:r>
              <a:rPr lang="en-US" dirty="0" smtClean="0"/>
              <a:t>Make sure an annual review committee is in place</a:t>
            </a:r>
          </a:p>
          <a:p>
            <a:pPr>
              <a:buFont typeface="Wingdings" charset="2"/>
              <a:buChar char="q"/>
            </a:pPr>
            <a:r>
              <a:rPr lang="en-US" dirty="0" smtClean="0"/>
              <a:t> Recruit committee volunteers</a:t>
            </a:r>
          </a:p>
          <a:p>
            <a:pPr>
              <a:buFont typeface="Wingdings" charset="2"/>
              <a:buChar char="q"/>
            </a:pPr>
            <a:r>
              <a:rPr lang="en-US" dirty="0"/>
              <a:t> </a:t>
            </a:r>
            <a:r>
              <a:rPr lang="en-US" dirty="0" smtClean="0"/>
              <a:t>E-learning </a:t>
            </a:r>
            <a:r>
              <a:rPr lang="mr-IN" dirty="0" smtClean="0"/>
              <a:t>–</a:t>
            </a:r>
            <a:r>
              <a:rPr lang="en-US" dirty="0" smtClean="0"/>
              <a:t> Presidents &amp; Parliamentary</a:t>
            </a:r>
          </a:p>
          <a:p>
            <a:pPr>
              <a:buFont typeface="Wingdings" charset="2"/>
              <a:buChar char="q"/>
            </a:pPr>
            <a:r>
              <a:rPr lang="en-US" dirty="0"/>
              <a:t> </a:t>
            </a:r>
            <a:r>
              <a:rPr lang="en-US" dirty="0" smtClean="0"/>
              <a:t>See if eligible for awards (due Sept 1)</a:t>
            </a:r>
          </a:p>
          <a:p>
            <a:pPr>
              <a:buFont typeface="Wingdings" charset="2"/>
              <a:buChar char="q"/>
            </a:pPr>
            <a:r>
              <a:rPr lang="en-US" dirty="0"/>
              <a:t> </a:t>
            </a:r>
            <a:r>
              <a:rPr lang="en-US" dirty="0" smtClean="0"/>
              <a:t>Make sure to follow MOPTA and NPTA social media</a:t>
            </a:r>
          </a:p>
          <a:p>
            <a:pPr>
              <a:buFont typeface="Wingdings" charset="2"/>
              <a:buChar char="q"/>
            </a:pPr>
            <a:endParaRPr lang="en-US" dirty="0" smtClean="0"/>
          </a:p>
        </p:txBody>
      </p:sp>
      <p:pic>
        <p:nvPicPr>
          <p:cNvPr id="4" name="Picture 3" descr="2017 MoPTA Convention Design Out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12960321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5" ma:contentTypeDescription="Create a new document." ma:contentTypeScope="" ma:versionID="b90a9eaac656c6e1abebedcca402727b">
  <xsd:schema xmlns:xsd="http://www.w3.org/2001/XMLSchema" xmlns:xs="http://www.w3.org/2001/XMLSchema" xmlns:p="http://schemas.microsoft.com/office/2006/metadata/properties" xmlns:ns2="c3a6e9ef-a1f6-4766-94ca-80364285655b" targetNamespace="http://schemas.microsoft.com/office/2006/metadata/properties" ma:root="true" ma:fieldsID="c7a0eb465eb3ae1621259bc5cb8a669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1BB932-59FD-4B2D-8D1B-EB7888C65BBA}"/>
</file>

<file path=customXml/itemProps2.xml><?xml version="1.0" encoding="utf-8"?>
<ds:datastoreItem xmlns:ds="http://schemas.openxmlformats.org/officeDocument/2006/customXml" ds:itemID="{F83F3785-D4D1-49A0-8F83-2B6AEDA01CD4}"/>
</file>

<file path=customXml/itemProps3.xml><?xml version="1.0" encoding="utf-8"?>
<ds:datastoreItem xmlns:ds="http://schemas.openxmlformats.org/officeDocument/2006/customXml" ds:itemID="{42126C3B-EBC8-4F17-9EDC-275F9809B3C3}"/>
</file>

<file path=docProps/app.xml><?xml version="1.0" encoding="utf-8"?>
<Properties xmlns="http://schemas.openxmlformats.org/officeDocument/2006/extended-properties" xmlns:vt="http://schemas.openxmlformats.org/officeDocument/2006/docPropsVTypes">
  <Template>Clarity.thmx</Template>
  <TotalTime>5684</TotalTime>
  <Words>1963</Words>
  <Application>Microsoft Macintosh PowerPoint</Application>
  <PresentationFormat>On-screen Show (4:3)</PresentationFormat>
  <Paragraphs>240</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Mangal</vt:lpstr>
      <vt:lpstr>Wingdings</vt:lpstr>
      <vt:lpstr>Arial</vt:lpstr>
      <vt:lpstr>Clarity</vt:lpstr>
      <vt:lpstr>President II</vt:lpstr>
      <vt:lpstr>Congratulations You’re President</vt:lpstr>
      <vt:lpstr> Know Your Bylaws</vt:lpstr>
      <vt:lpstr>Know your Role</vt:lpstr>
      <vt:lpstr>Calendar – start planning early</vt:lpstr>
      <vt:lpstr>Communications – Executive Board</vt:lpstr>
      <vt:lpstr>Communication - Membership</vt:lpstr>
      <vt:lpstr>Electronic Meetings</vt:lpstr>
      <vt:lpstr>May/June</vt:lpstr>
      <vt:lpstr>June/July</vt:lpstr>
      <vt:lpstr>August</vt:lpstr>
      <vt:lpstr>September</vt:lpstr>
      <vt:lpstr>October</vt:lpstr>
      <vt:lpstr>November</vt:lpstr>
      <vt:lpstr>December</vt:lpstr>
      <vt:lpstr>January </vt:lpstr>
      <vt:lpstr>February</vt:lpstr>
      <vt:lpstr>March</vt:lpstr>
      <vt:lpstr>April/May</vt:lpstr>
      <vt:lpstr>Last term?</vt:lpstr>
      <vt:lpstr>Last term?</vt:lpstr>
      <vt:lpstr>Dorothy Gardner Missouri PTA President dorothyg@mopta.org</vt:lpstr>
    </vt:vector>
  </TitlesOfParts>
  <Company>Drury University</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Battaglia</dc:creator>
  <cp:lastModifiedBy>Dorothy Gardner</cp:lastModifiedBy>
  <cp:revision>21</cp:revision>
  <dcterms:created xsi:type="dcterms:W3CDTF">2016-11-25T21:31:40Z</dcterms:created>
  <dcterms:modified xsi:type="dcterms:W3CDTF">2017-03-06T17:58:46Z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