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17.xml" ContentType="application/vnd.openxmlformats-officedocument.presentationml.slide+xml"/>
  <Override PartName="/ppt/slides/slide20.xml" ContentType="application/vnd.openxmlformats-officedocument.presentationml.slide+xml"/>
  <Override PartName="/ppt/slides/slide18.xml" ContentType="application/vnd.openxmlformats-officedocument.presentationml.slide+xml"/>
  <Override PartName="/ppt/slideMasters/slideMaster1.xml" ContentType="application/vnd.openxmlformats-officedocument.presentationml.slideMaster+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21.xml" ContentType="application/vnd.openxmlformats-officedocument.presentationml.notesSlide+xml"/>
  <Override PartName="/ppt/notesSlides/notesSlide16.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0.xml" ContentType="application/vnd.openxmlformats-officedocument.presentationml.notesSlide+xml"/>
  <Override PartName="/ppt/notesSlides/notesSlide17.xml" ContentType="application/vnd.openxmlformats-officedocument.presentationml.notesSlide+xml"/>
  <Override PartName="/ppt/notesSlides/notesSlide15.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4.xml" ContentType="application/vnd.openxmlformats-officedocument.presentationml.notesSlide+xml"/>
  <Override PartName="/ppt/theme/theme3.xml" ContentType="application/vnd.openxmlformats-officedocument.theme+xml"/>
  <Override PartName="/ppt/theme/theme2.xml" ContentType="application/vnd.openxmlformats-officedocument.theme+xml"/>
  <Override PartName="/ppt/handoutMasters/handoutMaster1.xml" ContentType="application/vnd.openxmlformats-officedocument.presentationml.handoutMaster+xml"/>
  <Override PartName="/ppt/theme/theme1.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9" r:id="rId1"/>
  </p:sldMasterIdLst>
  <p:notesMasterIdLst>
    <p:notesMasterId r:id="rId23"/>
  </p:notesMasterIdLst>
  <p:handoutMasterIdLst>
    <p:handoutMasterId r:id="rId24"/>
  </p:handoutMasterIdLst>
  <p:sldIdLst>
    <p:sldId id="256" r:id="rId2"/>
    <p:sldId id="257" r:id="rId3"/>
    <p:sldId id="265" r:id="rId4"/>
    <p:sldId id="266" r:id="rId5"/>
    <p:sldId id="267" r:id="rId6"/>
    <p:sldId id="273" r:id="rId7"/>
    <p:sldId id="271" r:id="rId8"/>
    <p:sldId id="272" r:id="rId9"/>
    <p:sldId id="263" r:id="rId10"/>
    <p:sldId id="264" r:id="rId11"/>
    <p:sldId id="262" r:id="rId12"/>
    <p:sldId id="260" r:id="rId13"/>
    <p:sldId id="275" r:id="rId14"/>
    <p:sldId id="276" r:id="rId15"/>
    <p:sldId id="277" r:id="rId16"/>
    <p:sldId id="278" r:id="rId17"/>
    <p:sldId id="279" r:id="rId18"/>
    <p:sldId id="280" r:id="rId19"/>
    <p:sldId id="282" r:id="rId20"/>
    <p:sldId id="281" r:id="rId21"/>
    <p:sldId id="283" r:id="rId2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F37E03"/>
    <a:srgbClr val="80D8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8" autoAdjust="0"/>
    <p:restoredTop sz="90944" autoAdjust="0"/>
  </p:normalViewPr>
  <p:slideViewPr>
    <p:cSldViewPr snapToGrid="0" snapToObjects="1">
      <p:cViewPr varScale="1">
        <p:scale>
          <a:sx n="105" d="100"/>
          <a:sy n="105" d="100"/>
        </p:scale>
        <p:origin x="179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openxmlformats.org/officeDocument/2006/relationships/customXml" Target="../customXml/item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AE3B8F06-53F7-BC49-938A-9C7664824C42}" type="datetimeFigureOut">
              <a:rPr lang="en-US" smtClean="0"/>
              <a:t>4/26/2017</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25B89DB8-D7AD-E045-82F5-47647FB483DC}" type="slidenum">
              <a:rPr lang="en-US" smtClean="0"/>
              <a:t>‹#›</a:t>
            </a:fld>
            <a:endParaRPr lang="en-US"/>
          </a:p>
        </p:txBody>
      </p:sp>
    </p:spTree>
    <p:extLst>
      <p:ext uri="{BB962C8B-B14F-4D97-AF65-F5344CB8AC3E}">
        <p14:creationId xmlns:p14="http://schemas.microsoft.com/office/powerpoint/2010/main" val="14519781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E77CEE0-13EA-40DA-B2E7-A94EA15AEEBD}" type="datetimeFigureOut">
              <a:rPr lang="en-US" smtClean="0"/>
              <a:t>4/26/2017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BAF580E6-4F7B-46F3-97FA-5D2B5B086AA0}" type="slidenum">
              <a:rPr lang="en-US" smtClean="0"/>
              <a:t>‹#›</a:t>
            </a:fld>
            <a:endParaRPr lang="en-US"/>
          </a:p>
        </p:txBody>
      </p:sp>
    </p:spTree>
    <p:extLst>
      <p:ext uri="{BB962C8B-B14F-4D97-AF65-F5344CB8AC3E}">
        <p14:creationId xmlns:p14="http://schemas.microsoft.com/office/powerpoint/2010/main" val="1347478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pta.org/elearnin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mopta.org/wp-content/uploads/2010/06/March2017LegReport.doc" TargetMode="External"/><Relationship Id="rId13" Type="http://schemas.openxmlformats.org/officeDocument/2006/relationships/hyperlink" Target="https://mopta.org/wp-content/uploads/TownHallTimeLineCheckOffSheet.doc" TargetMode="External"/><Relationship Id="rId18" Type="http://schemas.openxmlformats.org/officeDocument/2006/relationships/hyperlink" Target="https://mopta.org/wp-content/uploads/2015/07/Resolution-worksheets.docx" TargetMode="External"/><Relationship Id="rId3" Type="http://schemas.openxmlformats.org/officeDocument/2006/relationships/hyperlink" Target="http://www.pta.org/advocacy/content.cfm?ItemNumber=2999&amp;RDtoken=37068&amp;userID=&amp;navItemNumber=4041" TargetMode="External"/><Relationship Id="rId7" Type="http://schemas.openxmlformats.org/officeDocument/2006/relationships/hyperlink" Target="https://mopta.org/wp-content/uploads/2010/06/Feb2017LegReport.doc" TargetMode="External"/><Relationship Id="rId12" Type="http://schemas.openxmlformats.org/officeDocument/2006/relationships/hyperlink" Target="https://mopta.org/wp-content/uploads/School%20board%20questionnaires%20and%20forums.pdf" TargetMode="External"/><Relationship Id="rId17" Type="http://schemas.openxmlformats.org/officeDocument/2006/relationships/hyperlink" Target="https://mopta.org/wp-content/uploads/2015/07/Resolutionhandbook.pdf" TargetMode="External"/><Relationship Id="rId2" Type="http://schemas.openxmlformats.org/officeDocument/2006/relationships/slide" Target="../slides/slide7.xml"/><Relationship Id="rId16" Type="http://schemas.openxmlformats.org/officeDocument/2006/relationships/hyperlink" Target="http://www.pta.org/about/SignUp.cfm?navItemNumber=3365" TargetMode="External"/><Relationship Id="rId1" Type="http://schemas.openxmlformats.org/officeDocument/2006/relationships/notesMaster" Target="../notesMasters/notesMaster1.xml"/><Relationship Id="rId6" Type="http://schemas.openxmlformats.org/officeDocument/2006/relationships/hyperlink" Target="https://mopta.org/wp-content/uploads/2017/01/Jan2017LegReport1.doc" TargetMode="External"/><Relationship Id="rId11" Type="http://schemas.openxmlformats.org/officeDocument/2006/relationships/hyperlink" Target="http://www.pta.org/advocacy/content.cfm?ItemNumber=1927" TargetMode="External"/><Relationship Id="rId5" Type="http://schemas.openxmlformats.org/officeDocument/2006/relationships/hyperlink" Target="https://mopta.org/wp-content/uploads/Legislative_Chair_report_template.doc" TargetMode="External"/><Relationship Id="rId15" Type="http://schemas.openxmlformats.org/officeDocument/2006/relationships/hyperlink" Target="https://mopta.org/wp-content/uploads/TableTopNameCardTemplete.doc" TargetMode="External"/><Relationship Id="rId10" Type="http://schemas.openxmlformats.org/officeDocument/2006/relationships/hyperlink" Target="https://mopta.org/wp-content/uploads/2014%20Feb%20Tips%20for%20Meeting%20with%20Your%20Legislator.pdf" TargetMode="External"/><Relationship Id="rId4" Type="http://schemas.openxmlformats.org/officeDocument/2006/relationships/hyperlink" Target="https://mopta.org/wp-content/uploads/2010/06/How-To-Be-A-Legislative-Chair.pdf" TargetMode="External"/><Relationship Id="rId9" Type="http://schemas.openxmlformats.org/officeDocument/2006/relationships/hyperlink" Target="https://mopta.org/wp-content/uploads/Representative_sample_letter.pdf" TargetMode="External"/><Relationship Id="rId14" Type="http://schemas.openxmlformats.org/officeDocument/2006/relationships/hyperlink" Target="https://mopta.org/wp-content/uploads/TownHallMeetingLegislatorInformationSheet.doc"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F580E6-4F7B-46F3-97FA-5D2B5B086AA0}" type="slidenum">
              <a:rPr lang="en-US" smtClean="0"/>
              <a:t>1</a:t>
            </a:fld>
            <a:endParaRPr lang="en-US"/>
          </a:p>
        </p:txBody>
      </p:sp>
    </p:spTree>
    <p:extLst>
      <p:ext uri="{BB962C8B-B14F-4D97-AF65-F5344CB8AC3E}">
        <p14:creationId xmlns:p14="http://schemas.microsoft.com/office/powerpoint/2010/main" val="1455909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forms you can access</a:t>
            </a:r>
            <a:r>
              <a:rPr lang="en-US" baseline="0" dirty="0" smtClean="0"/>
              <a:t> without being logged in by using the link on the sidebar of just about any page.  </a:t>
            </a:r>
            <a:endParaRPr lang="en-US" dirty="0"/>
          </a:p>
        </p:txBody>
      </p:sp>
      <p:sp>
        <p:nvSpPr>
          <p:cNvPr id="4" name="Slide Number Placeholder 3"/>
          <p:cNvSpPr>
            <a:spLocks noGrp="1"/>
          </p:cNvSpPr>
          <p:nvPr>
            <p:ph type="sldNum" sz="quarter" idx="10"/>
          </p:nvPr>
        </p:nvSpPr>
        <p:spPr/>
        <p:txBody>
          <a:bodyPr/>
          <a:lstStyle/>
          <a:p>
            <a:fld id="{BAF580E6-4F7B-46F3-97FA-5D2B5B086AA0}" type="slidenum">
              <a:rPr lang="en-US" smtClean="0"/>
              <a:t>10</a:t>
            </a:fld>
            <a:endParaRPr lang="en-US"/>
          </a:p>
        </p:txBody>
      </p:sp>
    </p:spTree>
    <p:extLst>
      <p:ext uri="{BB962C8B-B14F-4D97-AF65-F5344CB8AC3E}">
        <p14:creationId xmlns:p14="http://schemas.microsoft.com/office/powerpoint/2010/main" val="852844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you are logged into the website, which we</a:t>
            </a:r>
            <a:r>
              <a:rPr lang="en-US" baseline="0" dirty="0" smtClean="0"/>
              <a:t> will cover how to do in a moment, “PTA Members Section” will appear on the menu.  If you hover over this, a drop down menu will appear where you will find MOPTA Tools.  A pop out menu appears where you can select any of these categories, or you can click on MOPTA Tools and this page will appear.</a:t>
            </a:r>
          </a:p>
          <a:p>
            <a:endParaRPr lang="en-US" baseline="0" dirty="0" smtClean="0"/>
          </a:p>
          <a:p>
            <a:r>
              <a:rPr lang="en-US" dirty="0" smtClean="0"/>
              <a:t>Awards – applications for all awards</a:t>
            </a:r>
          </a:p>
          <a:p>
            <a:endParaRPr lang="en-US" dirty="0" smtClean="0"/>
          </a:p>
          <a:p>
            <a:r>
              <a:rPr lang="en-US" dirty="0" smtClean="0"/>
              <a:t>Bylaws &amp; Standing Rules – suggested unit/council bylaws, cover page, amendment</a:t>
            </a:r>
            <a:r>
              <a:rPr lang="en-US" baseline="0" dirty="0" smtClean="0"/>
              <a:t> form, </a:t>
            </a:r>
            <a:r>
              <a:rPr lang="en-US" dirty="0" smtClean="0"/>
              <a:t>suggested</a:t>
            </a:r>
            <a:r>
              <a:rPr lang="en-US" baseline="0" dirty="0" smtClean="0"/>
              <a:t> standing rules, instructions for the bylaws </a:t>
            </a:r>
          </a:p>
          <a:p>
            <a:r>
              <a:rPr lang="en-US" baseline="0" dirty="0" smtClean="0"/>
              <a:t>chairman.</a:t>
            </a:r>
          </a:p>
          <a:p>
            <a:endParaRPr lang="en-US" baseline="0" dirty="0" smtClean="0"/>
          </a:p>
          <a:p>
            <a:r>
              <a:rPr lang="en-US" baseline="0" dirty="0" smtClean="0"/>
              <a:t>CONTACT Magazine – all CONTACT magazine articles from 2007-current</a:t>
            </a:r>
          </a:p>
          <a:p>
            <a:endParaRPr lang="en-US" baseline="0" dirty="0" smtClean="0"/>
          </a:p>
          <a:p>
            <a:r>
              <a:rPr lang="en-US" baseline="0" dirty="0" smtClean="0"/>
              <a:t>Tool Kits &amp; Guides – Resources for running your PTA and for all your board members.  VERY IMPORTANT section!  When you have a question about PTA and how things should be done, this is probably where you will find the answer.</a:t>
            </a:r>
          </a:p>
          <a:p>
            <a:endParaRPr lang="en-US" baseline="0" dirty="0" smtClean="0"/>
          </a:p>
          <a:p>
            <a:r>
              <a:rPr lang="en-US" baseline="0" dirty="0" smtClean="0"/>
              <a:t>Videos – a video series on parliamentary procedure</a:t>
            </a:r>
          </a:p>
          <a:p>
            <a:endParaRPr lang="en-US" baseline="0" dirty="0" smtClean="0"/>
          </a:p>
          <a:p>
            <a:r>
              <a:rPr lang="en-US" baseline="0" dirty="0" smtClean="0"/>
              <a:t>Workshops – Past Convention Workshops are in this section and organized by Convention year.  </a:t>
            </a:r>
            <a:endParaRPr lang="en-US" dirty="0"/>
          </a:p>
        </p:txBody>
      </p:sp>
      <p:sp>
        <p:nvSpPr>
          <p:cNvPr id="4" name="Slide Number Placeholder 3"/>
          <p:cNvSpPr>
            <a:spLocks noGrp="1"/>
          </p:cNvSpPr>
          <p:nvPr>
            <p:ph type="sldNum" sz="quarter" idx="10"/>
          </p:nvPr>
        </p:nvSpPr>
        <p:spPr/>
        <p:txBody>
          <a:bodyPr/>
          <a:lstStyle/>
          <a:p>
            <a:fld id="{BAF580E6-4F7B-46F3-97FA-5D2B5B086AA0}" type="slidenum">
              <a:rPr lang="en-US" smtClean="0"/>
              <a:t>11</a:t>
            </a:fld>
            <a:endParaRPr lang="en-US"/>
          </a:p>
        </p:txBody>
      </p:sp>
    </p:spTree>
    <p:extLst>
      <p:ext uri="{BB962C8B-B14F-4D97-AF65-F5344CB8AC3E}">
        <p14:creationId xmlns:p14="http://schemas.microsoft.com/office/powerpoint/2010/main" val="682935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F580E6-4F7B-46F3-97FA-5D2B5B086AA0}" type="slidenum">
              <a:rPr lang="en-US" smtClean="0"/>
              <a:t>12</a:t>
            </a:fld>
            <a:endParaRPr lang="en-US"/>
          </a:p>
        </p:txBody>
      </p:sp>
    </p:spTree>
    <p:extLst>
      <p:ext uri="{BB962C8B-B14F-4D97-AF65-F5344CB8AC3E}">
        <p14:creationId xmlns:p14="http://schemas.microsoft.com/office/powerpoint/2010/main" val="1208953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homepage for the</a:t>
            </a:r>
            <a:r>
              <a:rPr lang="en-US" baseline="0" dirty="0" smtClean="0"/>
              <a:t> National PTA Website</a:t>
            </a:r>
            <a:endParaRPr lang="en-US" dirty="0"/>
          </a:p>
        </p:txBody>
      </p:sp>
      <p:sp>
        <p:nvSpPr>
          <p:cNvPr id="4" name="Slide Number Placeholder 3"/>
          <p:cNvSpPr>
            <a:spLocks noGrp="1"/>
          </p:cNvSpPr>
          <p:nvPr>
            <p:ph type="sldNum" sz="quarter" idx="10"/>
          </p:nvPr>
        </p:nvSpPr>
        <p:spPr/>
        <p:txBody>
          <a:bodyPr/>
          <a:lstStyle/>
          <a:p>
            <a:fld id="{BAF580E6-4F7B-46F3-97FA-5D2B5B086AA0}" type="slidenum">
              <a:rPr lang="en-US" smtClean="0"/>
              <a:t>13</a:t>
            </a:fld>
            <a:endParaRPr lang="en-US"/>
          </a:p>
        </p:txBody>
      </p:sp>
    </p:spTree>
    <p:extLst>
      <p:ext uri="{BB962C8B-B14F-4D97-AF65-F5344CB8AC3E}">
        <p14:creationId xmlns:p14="http://schemas.microsoft.com/office/powerpoint/2010/main" val="2097833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These</a:t>
            </a:r>
            <a:r>
              <a:rPr lang="en-US" baseline="0" dirty="0" smtClean="0"/>
              <a:t> are the drop down menus when you hover over a main menu item.</a:t>
            </a:r>
            <a:endParaRPr lang="en-US" dirty="0" smtClean="0"/>
          </a:p>
          <a:p>
            <a:endParaRPr lang="en-US" dirty="0"/>
          </a:p>
        </p:txBody>
      </p:sp>
      <p:sp>
        <p:nvSpPr>
          <p:cNvPr id="4" name="Slide Number Placeholder 3"/>
          <p:cNvSpPr>
            <a:spLocks noGrp="1"/>
          </p:cNvSpPr>
          <p:nvPr>
            <p:ph type="sldNum" sz="quarter" idx="10"/>
          </p:nvPr>
        </p:nvSpPr>
        <p:spPr/>
        <p:txBody>
          <a:bodyPr/>
          <a:lstStyle/>
          <a:p>
            <a:fld id="{BAF580E6-4F7B-46F3-97FA-5D2B5B086AA0}" type="slidenum">
              <a:rPr lang="en-US" smtClean="0"/>
              <a:t>14</a:t>
            </a:fld>
            <a:endParaRPr lang="en-US"/>
          </a:p>
        </p:txBody>
      </p:sp>
    </p:spTree>
    <p:extLst>
      <p:ext uri="{BB962C8B-B14F-4D97-AF65-F5344CB8AC3E}">
        <p14:creationId xmlns:p14="http://schemas.microsoft.com/office/powerpoint/2010/main" val="17322715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Information on National PTA Programs are located under the “At School” section.  Each link will</a:t>
            </a:r>
            <a:r>
              <a:rPr lang="en-US" baseline="0" dirty="0" smtClean="0"/>
              <a:t> lead you to a page all about that specific program with resources to implement these programs at your school.  </a:t>
            </a:r>
            <a:endParaRPr lang="en-US" dirty="0"/>
          </a:p>
        </p:txBody>
      </p:sp>
      <p:sp>
        <p:nvSpPr>
          <p:cNvPr id="4" name="Slide Number Placeholder 3"/>
          <p:cNvSpPr>
            <a:spLocks noGrp="1"/>
          </p:cNvSpPr>
          <p:nvPr>
            <p:ph type="sldNum" sz="quarter" idx="10"/>
          </p:nvPr>
        </p:nvSpPr>
        <p:spPr/>
        <p:txBody>
          <a:bodyPr/>
          <a:lstStyle/>
          <a:p>
            <a:fld id="{BAF580E6-4F7B-46F3-97FA-5D2B5B086AA0}" type="slidenum">
              <a:rPr lang="en-US" smtClean="0"/>
              <a:t>15</a:t>
            </a:fld>
            <a:endParaRPr lang="en-US"/>
          </a:p>
        </p:txBody>
      </p:sp>
    </p:spTree>
    <p:extLst>
      <p:ext uri="{BB962C8B-B14F-4D97-AF65-F5344CB8AC3E}">
        <p14:creationId xmlns:p14="http://schemas.microsoft.com/office/powerpoint/2010/main" val="1035799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PTA Takes Action Network is a resource to easily contact your national</a:t>
            </a:r>
            <a:r>
              <a:rPr lang="en-US" baseline="0" dirty="0" smtClean="0"/>
              <a:t> legislators about current issues.  </a:t>
            </a:r>
          </a:p>
          <a:p>
            <a:endParaRPr lang="en-US" baseline="0" dirty="0" smtClean="0"/>
          </a:p>
          <a:p>
            <a:r>
              <a:rPr lang="en-US" baseline="0" dirty="0" smtClean="0"/>
              <a:t>Passed PTA Resolutions and Position Statements are in this section.  </a:t>
            </a:r>
          </a:p>
          <a:p>
            <a:endParaRPr lang="en-US" baseline="0" dirty="0" smtClean="0"/>
          </a:p>
          <a:p>
            <a:r>
              <a:rPr lang="en-US" baseline="0" dirty="0" smtClean="0"/>
              <a:t>Information on ESSA is located here, as well as Common Core information, the Federal Policy Agenda and Key Legislation information.  </a:t>
            </a:r>
            <a:endParaRPr lang="en-US" dirty="0"/>
          </a:p>
        </p:txBody>
      </p:sp>
      <p:sp>
        <p:nvSpPr>
          <p:cNvPr id="4" name="Slide Number Placeholder 3"/>
          <p:cNvSpPr>
            <a:spLocks noGrp="1"/>
          </p:cNvSpPr>
          <p:nvPr>
            <p:ph type="sldNum" sz="quarter" idx="10"/>
          </p:nvPr>
        </p:nvSpPr>
        <p:spPr/>
        <p:txBody>
          <a:bodyPr/>
          <a:lstStyle/>
          <a:p>
            <a:fld id="{BAF580E6-4F7B-46F3-97FA-5D2B5B086AA0}" type="slidenum">
              <a:rPr lang="en-US" smtClean="0"/>
              <a:t>16</a:t>
            </a:fld>
            <a:endParaRPr lang="en-US"/>
          </a:p>
        </p:txBody>
      </p:sp>
    </p:spTree>
    <p:extLst>
      <p:ext uri="{BB962C8B-B14F-4D97-AF65-F5344CB8AC3E}">
        <p14:creationId xmlns:p14="http://schemas.microsoft.com/office/powerpoint/2010/main" val="1274871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 sure</a:t>
            </a:r>
            <a:r>
              <a:rPr lang="en-US" baseline="0" dirty="0" smtClean="0"/>
              <a:t> you are receiving all PTA newsletters by using this link and signing up.  National PTA’s One Voice Blog is located under this section, as well as current and past issues of their Our Children Magazine.  This is where you find information about National PTA events as well.  </a:t>
            </a:r>
            <a:endParaRPr lang="en-US" dirty="0"/>
          </a:p>
        </p:txBody>
      </p:sp>
      <p:sp>
        <p:nvSpPr>
          <p:cNvPr id="4" name="Slide Number Placeholder 3"/>
          <p:cNvSpPr>
            <a:spLocks noGrp="1"/>
          </p:cNvSpPr>
          <p:nvPr>
            <p:ph type="sldNum" sz="quarter" idx="10"/>
          </p:nvPr>
        </p:nvSpPr>
        <p:spPr/>
        <p:txBody>
          <a:bodyPr/>
          <a:lstStyle/>
          <a:p>
            <a:fld id="{BAF580E6-4F7B-46F3-97FA-5D2B5B086AA0}" type="slidenum">
              <a:rPr lang="en-US" smtClean="0"/>
              <a:t>17</a:t>
            </a:fld>
            <a:endParaRPr lang="en-US"/>
          </a:p>
        </p:txBody>
      </p:sp>
    </p:spTree>
    <p:extLst>
      <p:ext uri="{BB962C8B-B14F-4D97-AF65-F5344CB8AC3E}">
        <p14:creationId xmlns:p14="http://schemas.microsoft.com/office/powerpoint/2010/main" val="6732606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is a separate website for the Back-To-School-Kit (</a:t>
            </a:r>
            <a:r>
              <a:rPr lang="en-US" baseline="0" dirty="0" err="1" smtClean="0"/>
              <a:t>www.ptakit.org</a:t>
            </a:r>
            <a:r>
              <a:rPr lang="en-US" baseline="0" dirty="0" smtClean="0"/>
              <a:t>), which is fully digital now, but you can find the link to get there under “PTA Leaders”.</a:t>
            </a:r>
            <a:endParaRPr lang="en-US" dirty="0"/>
          </a:p>
        </p:txBody>
      </p:sp>
      <p:sp>
        <p:nvSpPr>
          <p:cNvPr id="4" name="Slide Number Placeholder 3"/>
          <p:cNvSpPr>
            <a:spLocks noGrp="1"/>
          </p:cNvSpPr>
          <p:nvPr>
            <p:ph type="sldNum" sz="quarter" idx="10"/>
          </p:nvPr>
        </p:nvSpPr>
        <p:spPr/>
        <p:txBody>
          <a:bodyPr/>
          <a:lstStyle/>
          <a:p>
            <a:fld id="{BAF580E6-4F7B-46F3-97FA-5D2B5B086AA0}" type="slidenum">
              <a:rPr lang="en-US" smtClean="0"/>
              <a:t>18</a:t>
            </a:fld>
            <a:endParaRPr lang="en-US"/>
          </a:p>
        </p:txBody>
      </p:sp>
    </p:spTree>
    <p:extLst>
      <p:ext uri="{BB962C8B-B14F-4D97-AF65-F5344CB8AC3E}">
        <p14:creationId xmlns:p14="http://schemas.microsoft.com/office/powerpoint/2010/main" val="25898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You do have to register to have access to the Back-To-</a:t>
            </a:r>
            <a:r>
              <a:rPr lang="en-US" baseline="0" smtClean="0"/>
              <a:t>School Kit.  There are great resources here.  Under each section, you can click on Additional Resources, and there is a PDF file in there that will download that entire section, so you could download each one and email it to the corresponding board member.  </a:t>
            </a:r>
            <a:endParaRPr lang="en-US" dirty="0"/>
          </a:p>
        </p:txBody>
      </p:sp>
      <p:sp>
        <p:nvSpPr>
          <p:cNvPr id="4" name="Slide Number Placeholder 3"/>
          <p:cNvSpPr>
            <a:spLocks noGrp="1"/>
          </p:cNvSpPr>
          <p:nvPr>
            <p:ph type="sldNum" sz="quarter" idx="10"/>
          </p:nvPr>
        </p:nvSpPr>
        <p:spPr/>
        <p:txBody>
          <a:bodyPr/>
          <a:lstStyle/>
          <a:p>
            <a:fld id="{BAF580E6-4F7B-46F3-97FA-5D2B5B086AA0}" type="slidenum">
              <a:rPr lang="en-US" smtClean="0"/>
              <a:t>19</a:t>
            </a:fld>
            <a:endParaRPr lang="en-US"/>
          </a:p>
        </p:txBody>
      </p:sp>
    </p:spTree>
    <p:extLst>
      <p:ext uri="{BB962C8B-B14F-4D97-AF65-F5344CB8AC3E}">
        <p14:creationId xmlns:p14="http://schemas.microsoft.com/office/powerpoint/2010/main" val="3086781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redesigned MOPTA website.  We have updated it with a new theme, which has lots of new features.  We’re going to walk through this a little</a:t>
            </a:r>
            <a:r>
              <a:rPr lang="en-US" baseline="0" dirty="0" smtClean="0"/>
              <a:t> bit and show you where important information is located.  </a:t>
            </a:r>
            <a:endParaRPr lang="en-US" dirty="0"/>
          </a:p>
        </p:txBody>
      </p:sp>
      <p:sp>
        <p:nvSpPr>
          <p:cNvPr id="4" name="Slide Number Placeholder 3"/>
          <p:cNvSpPr>
            <a:spLocks noGrp="1"/>
          </p:cNvSpPr>
          <p:nvPr>
            <p:ph type="sldNum" sz="quarter" idx="10"/>
          </p:nvPr>
        </p:nvSpPr>
        <p:spPr/>
        <p:txBody>
          <a:bodyPr/>
          <a:lstStyle/>
          <a:p>
            <a:fld id="{BAF580E6-4F7B-46F3-97FA-5D2B5B086AA0}" type="slidenum">
              <a:rPr lang="en-US" smtClean="0"/>
              <a:t>2</a:t>
            </a:fld>
            <a:endParaRPr lang="en-US"/>
          </a:p>
        </p:txBody>
      </p:sp>
    </p:spTree>
    <p:extLst>
      <p:ext uri="{BB962C8B-B14F-4D97-AF65-F5344CB8AC3E}">
        <p14:creationId xmlns:p14="http://schemas.microsoft.com/office/powerpoint/2010/main" val="34498765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National PTA E-Learning courses allow you to gain the knowledge and skills needed to effectively serve your community. Here are some additional benefits of National PTA E-Learning:</a:t>
            </a:r>
          </a:p>
          <a:p>
            <a:endParaRPr lang="en-US" dirty="0"/>
          </a:p>
          <a:p>
            <a:r>
              <a:rPr lang="en-US" dirty="0"/>
              <a:t>As a PTA member, you have access to a wide selection of online learning courses that allow you to develop the skills that matter most to you.</a:t>
            </a:r>
          </a:p>
          <a:p>
            <a:endParaRPr lang="en-US" dirty="0"/>
          </a:p>
          <a:p>
            <a:r>
              <a:rPr lang="en-US" dirty="0"/>
              <a:t>Each online course includes interactive activities and assessments to make the learning process more engaging.</a:t>
            </a:r>
          </a:p>
          <a:p>
            <a:endParaRPr lang="en-US" dirty="0"/>
          </a:p>
          <a:p>
            <a:r>
              <a:rPr lang="en-US" dirty="0"/>
              <a:t>With easy online access 24/7, members can develop and hone leadership skills when, where, and as they need them.</a:t>
            </a:r>
          </a:p>
          <a:p>
            <a:endParaRPr lang="en-US" dirty="0"/>
          </a:p>
          <a:p>
            <a:r>
              <a:rPr lang="en-US" dirty="0"/>
              <a:t>National PTA E-Learning courses cover a wide range of PTA-related topics that help you be a better leader. Check out our full course offerings at </a:t>
            </a:r>
            <a:r>
              <a:rPr lang="en-US" b="1" dirty="0">
                <a:hlinkClick r:id="rId3"/>
              </a:rPr>
              <a:t>PTA.org/elearning</a:t>
            </a:r>
            <a:r>
              <a:rPr lang="en-US" dirty="0"/>
              <a:t>.</a:t>
            </a:r>
          </a:p>
        </p:txBody>
      </p:sp>
      <p:sp>
        <p:nvSpPr>
          <p:cNvPr id="4" name="Slide Number Placeholder 3"/>
          <p:cNvSpPr>
            <a:spLocks noGrp="1"/>
          </p:cNvSpPr>
          <p:nvPr>
            <p:ph type="sldNum" sz="quarter" idx="10"/>
          </p:nvPr>
        </p:nvSpPr>
        <p:spPr/>
        <p:txBody>
          <a:bodyPr/>
          <a:lstStyle/>
          <a:p>
            <a:fld id="{BAF580E6-4F7B-46F3-97FA-5D2B5B086AA0}" type="slidenum">
              <a:rPr lang="en-US" smtClean="0"/>
              <a:t>20</a:t>
            </a:fld>
            <a:endParaRPr lang="en-US"/>
          </a:p>
        </p:txBody>
      </p:sp>
    </p:spTree>
    <p:extLst>
      <p:ext uri="{BB962C8B-B14F-4D97-AF65-F5344CB8AC3E}">
        <p14:creationId xmlns:p14="http://schemas.microsoft.com/office/powerpoint/2010/main" val="4744565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F580E6-4F7B-46F3-97FA-5D2B5B086AA0}" type="slidenum">
              <a:rPr lang="en-US" smtClean="0"/>
              <a:t>21</a:t>
            </a:fld>
            <a:endParaRPr lang="en-US"/>
          </a:p>
        </p:txBody>
      </p:sp>
    </p:spTree>
    <p:extLst>
      <p:ext uri="{BB962C8B-B14F-4D97-AF65-F5344CB8AC3E}">
        <p14:creationId xmlns:p14="http://schemas.microsoft.com/office/powerpoint/2010/main" val="1765957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are the drop down menus when you hover over a main menu item.</a:t>
            </a:r>
            <a:endParaRPr lang="en-US" dirty="0"/>
          </a:p>
        </p:txBody>
      </p:sp>
      <p:sp>
        <p:nvSpPr>
          <p:cNvPr id="4" name="Slide Number Placeholder 3"/>
          <p:cNvSpPr>
            <a:spLocks noGrp="1"/>
          </p:cNvSpPr>
          <p:nvPr>
            <p:ph type="sldNum" sz="quarter" idx="10"/>
          </p:nvPr>
        </p:nvSpPr>
        <p:spPr/>
        <p:txBody>
          <a:bodyPr/>
          <a:lstStyle/>
          <a:p>
            <a:fld id="{BAF580E6-4F7B-46F3-97FA-5D2B5B086AA0}" type="slidenum">
              <a:rPr lang="en-US" smtClean="0"/>
              <a:t>3</a:t>
            </a:fld>
            <a:endParaRPr lang="en-US"/>
          </a:p>
        </p:txBody>
      </p:sp>
    </p:spTree>
    <p:extLst>
      <p:ext uri="{BB962C8B-B14F-4D97-AF65-F5344CB8AC3E}">
        <p14:creationId xmlns:p14="http://schemas.microsoft.com/office/powerpoint/2010/main" val="1566702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Receiving our Newsletters are a great way to keep up with what</a:t>
            </a:r>
            <a:r>
              <a:rPr lang="en-US" baseline="0" dirty="0" smtClean="0"/>
              <a:t> is happening with MOPTA.  President’s are automatically signed up to receive all newsletters, and certain positions are automatically signed up as well.  For example, your Reflections chair will automatically get all Reflections information sent to them, and your Legislative chair will get all the JC/DC and legislative information sent to them.  You should encourage your board members to sign up for these newsletters as well though, minimally the JC/DC network emails.  Mostly these emails are the action alerts where we are asking you to contact your legislators about an important advocacy piece happening soon.  </a:t>
            </a:r>
            <a:endParaRPr lang="en-US" dirty="0"/>
          </a:p>
        </p:txBody>
      </p:sp>
      <p:sp>
        <p:nvSpPr>
          <p:cNvPr id="4" name="Slide Number Placeholder 3"/>
          <p:cNvSpPr>
            <a:spLocks noGrp="1"/>
          </p:cNvSpPr>
          <p:nvPr>
            <p:ph type="sldNum" sz="quarter" idx="10"/>
          </p:nvPr>
        </p:nvSpPr>
        <p:spPr/>
        <p:txBody>
          <a:bodyPr/>
          <a:lstStyle/>
          <a:p>
            <a:fld id="{BAF580E6-4F7B-46F3-97FA-5D2B5B086AA0}" type="slidenum">
              <a:rPr lang="en-US" smtClean="0"/>
              <a:t>4</a:t>
            </a:fld>
            <a:endParaRPr lang="en-US"/>
          </a:p>
        </p:txBody>
      </p:sp>
    </p:spTree>
    <p:extLst>
      <p:ext uri="{BB962C8B-B14F-4D97-AF65-F5344CB8AC3E}">
        <p14:creationId xmlns:p14="http://schemas.microsoft.com/office/powerpoint/2010/main" val="1054426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a:t>
            </a:r>
            <a:r>
              <a:rPr lang="en-US" baseline="0" dirty="0" smtClean="0"/>
              <a:t> a section on College &amp; Career Readiness.  This is separated by grade-level/special needs.  This is updated as frequently as possible as new information comes out.  Be sure to browse this section in your spare time!</a:t>
            </a:r>
          </a:p>
          <a:p>
            <a:endParaRPr lang="en-US" baseline="0" dirty="0" smtClean="0"/>
          </a:p>
          <a:p>
            <a:pPr defTabSz="931774">
              <a:defRPr/>
            </a:pPr>
            <a:r>
              <a:rPr lang="en-US" dirty="0" smtClean="0"/>
              <a:t>Anytime we receive information</a:t>
            </a:r>
            <a:r>
              <a:rPr lang="en-US" baseline="0" dirty="0" smtClean="0"/>
              <a:t> on grants that are available to units, we post it in this section.  </a:t>
            </a:r>
            <a:endParaRPr lang="en-US" dirty="0" smtClean="0"/>
          </a:p>
          <a:p>
            <a:endParaRPr lang="en-US" dirty="0" smtClean="0"/>
          </a:p>
          <a:p>
            <a:pPr defTabSz="931774">
              <a:defRPr/>
            </a:pPr>
            <a:r>
              <a:rPr lang="en-US" dirty="0" smtClean="0"/>
              <a:t>Anytime we receive information</a:t>
            </a:r>
            <a:r>
              <a:rPr lang="en-US" baseline="0" dirty="0" smtClean="0"/>
              <a:t> on programs that are available to units, we post it in this section.  </a:t>
            </a:r>
            <a:endParaRPr lang="en-US" dirty="0" smtClean="0"/>
          </a:p>
          <a:p>
            <a:endParaRPr lang="en-US" dirty="0"/>
          </a:p>
        </p:txBody>
      </p:sp>
      <p:sp>
        <p:nvSpPr>
          <p:cNvPr id="4" name="Slide Number Placeholder 3"/>
          <p:cNvSpPr>
            <a:spLocks noGrp="1"/>
          </p:cNvSpPr>
          <p:nvPr>
            <p:ph type="sldNum" sz="quarter" idx="10"/>
          </p:nvPr>
        </p:nvSpPr>
        <p:spPr/>
        <p:txBody>
          <a:bodyPr/>
          <a:lstStyle/>
          <a:p>
            <a:fld id="{BAF580E6-4F7B-46F3-97FA-5D2B5B086AA0}" type="slidenum">
              <a:rPr lang="en-US" smtClean="0"/>
              <a:t>5</a:t>
            </a:fld>
            <a:endParaRPr lang="en-US"/>
          </a:p>
        </p:txBody>
      </p:sp>
    </p:spTree>
    <p:extLst>
      <p:ext uri="{BB962C8B-B14F-4D97-AF65-F5344CB8AC3E}">
        <p14:creationId xmlns:p14="http://schemas.microsoft.com/office/powerpoint/2010/main" val="1566702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Under this section is where you will find all of Missouri PTA’s Resolutions. </a:t>
            </a:r>
            <a:r>
              <a:rPr lang="en-US" dirty="0" smtClean="0"/>
              <a:t>A resolution is a proposal that something is done, or that something is the wish, opinion or sense of the assembly.  These are what give us our voice and permission</a:t>
            </a:r>
            <a:r>
              <a:rPr lang="en-US" baseline="0" dirty="0" smtClean="0"/>
              <a:t> from our membership to act on certain issues in a certain way.  </a:t>
            </a:r>
          </a:p>
        </p:txBody>
      </p:sp>
      <p:sp>
        <p:nvSpPr>
          <p:cNvPr id="4" name="Slide Number Placeholder 3"/>
          <p:cNvSpPr>
            <a:spLocks noGrp="1"/>
          </p:cNvSpPr>
          <p:nvPr>
            <p:ph type="sldNum" sz="quarter" idx="10"/>
          </p:nvPr>
        </p:nvSpPr>
        <p:spPr/>
        <p:txBody>
          <a:bodyPr/>
          <a:lstStyle/>
          <a:p>
            <a:fld id="{BAF580E6-4F7B-46F3-97FA-5D2B5B086AA0}" type="slidenum">
              <a:rPr lang="en-US" smtClean="0"/>
              <a:t>6</a:t>
            </a:fld>
            <a:endParaRPr lang="en-US"/>
          </a:p>
        </p:txBody>
      </p:sp>
    </p:spTree>
    <p:extLst>
      <p:ext uri="{BB962C8B-B14F-4D97-AF65-F5344CB8AC3E}">
        <p14:creationId xmlns:p14="http://schemas.microsoft.com/office/powerpoint/2010/main" val="1566702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dirty="0"/>
              <a:t>This page is ESSENTIAL for your Legislative chair.  Make sure they are aware of this page and read it thoroughly!  You too!!</a:t>
            </a:r>
          </a:p>
          <a:p>
            <a:pPr fontAlgn="base"/>
            <a:endParaRPr lang="en-US" b="1" dirty="0"/>
          </a:p>
          <a:p>
            <a:pPr fontAlgn="base"/>
            <a:r>
              <a:rPr lang="en-US" b="1" dirty="0"/>
              <a:t>Department of Legislation &amp; Advocacy in Brief</a:t>
            </a:r>
            <a:r>
              <a:rPr lang="en-US" dirty="0"/>
              <a:t> - a brief overview of PTA’s role with regard to Legislation &amp; Advocacy. </a:t>
            </a:r>
          </a:p>
          <a:p>
            <a:pPr fontAlgn="base"/>
            <a:r>
              <a:rPr lang="en-US" dirty="0"/>
              <a:t> </a:t>
            </a:r>
          </a:p>
          <a:p>
            <a:pPr fontAlgn="base"/>
            <a:r>
              <a:rPr lang="en-US" b="1" dirty="0"/>
              <a:t>JC/DC Member-to-Member Network – links to sign up</a:t>
            </a:r>
            <a:endParaRPr lang="en-US" dirty="0"/>
          </a:p>
          <a:p>
            <a:pPr fontAlgn="base"/>
            <a:r>
              <a:rPr lang="en-US" dirty="0"/>
              <a:t> </a:t>
            </a:r>
          </a:p>
          <a:p>
            <a:pPr fontAlgn="base"/>
            <a:r>
              <a:rPr lang="en-US" b="1" dirty="0"/>
              <a:t>MOPTA Legislative Priorities</a:t>
            </a:r>
            <a:endParaRPr lang="en-US" dirty="0"/>
          </a:p>
          <a:p>
            <a:pPr fontAlgn="base"/>
            <a:r>
              <a:rPr lang="en-US" b="1" dirty="0"/>
              <a:t> </a:t>
            </a:r>
            <a:endParaRPr lang="en-US" dirty="0"/>
          </a:p>
          <a:p>
            <a:pPr fontAlgn="base"/>
            <a:r>
              <a:rPr lang="en-US" b="1" dirty="0"/>
              <a:t>Legislative Handbook</a:t>
            </a:r>
            <a:endParaRPr lang="en-US" dirty="0"/>
          </a:p>
          <a:p>
            <a:pPr fontAlgn="base"/>
            <a:r>
              <a:rPr lang="en-US" dirty="0"/>
              <a:t> </a:t>
            </a:r>
          </a:p>
          <a:p>
            <a:pPr fontAlgn="base"/>
            <a:r>
              <a:rPr lang="en-US" b="1" dirty="0"/>
              <a:t>2016 National PTA Federal Public Policy Agenda</a:t>
            </a:r>
            <a:endParaRPr lang="en-US" dirty="0"/>
          </a:p>
          <a:p>
            <a:pPr fontAlgn="base"/>
            <a:r>
              <a:rPr lang="en-US" dirty="0"/>
              <a:t> </a:t>
            </a:r>
          </a:p>
          <a:p>
            <a:pPr fontAlgn="base"/>
            <a:r>
              <a:rPr lang="en-US" dirty="0">
                <a:hlinkClick r:id="rId3"/>
              </a:rPr>
              <a:t>National PTA Election Guide</a:t>
            </a:r>
            <a:endParaRPr lang="en-US" dirty="0"/>
          </a:p>
          <a:p>
            <a:pPr fontAlgn="base"/>
            <a:r>
              <a:rPr lang="en-US" dirty="0"/>
              <a:t> </a:t>
            </a:r>
          </a:p>
          <a:p>
            <a:pPr fontAlgn="base"/>
            <a:r>
              <a:rPr lang="en-US" dirty="0">
                <a:hlinkClick r:id="rId4"/>
              </a:rPr>
              <a:t>How To Be A Legislative Chair</a:t>
            </a:r>
            <a:r>
              <a:rPr lang="en-US" dirty="0"/>
              <a:t> –  this guide provides new and seasoned Legislative chairs with an outline of what the position entails and prominent events during the year.</a:t>
            </a:r>
          </a:p>
          <a:p>
            <a:pPr fontAlgn="base"/>
            <a:r>
              <a:rPr lang="en-US" dirty="0"/>
              <a:t> </a:t>
            </a:r>
          </a:p>
          <a:p>
            <a:pPr fontAlgn="base"/>
            <a:r>
              <a:rPr lang="en-US" b="1" dirty="0"/>
              <a:t>Legislative Chair report template and monthly report suggestions</a:t>
            </a:r>
            <a:endParaRPr lang="en-US" dirty="0"/>
          </a:p>
          <a:p>
            <a:pPr lvl="0" fontAlgn="base"/>
            <a:r>
              <a:rPr lang="en-US" dirty="0">
                <a:hlinkClick r:id="rId5"/>
              </a:rPr>
              <a:t>Legislative Chair Report Template</a:t>
            </a:r>
            <a:endParaRPr lang="en-US" dirty="0"/>
          </a:p>
          <a:p>
            <a:pPr lvl="0" fontAlgn="base"/>
            <a:r>
              <a:rPr lang="en-US" dirty="0">
                <a:hlinkClick r:id="rId6"/>
              </a:rPr>
              <a:t>Legislative Chair Report Suggestions – January 2017</a:t>
            </a:r>
            <a:endParaRPr lang="en-US" dirty="0"/>
          </a:p>
          <a:p>
            <a:pPr lvl="0" fontAlgn="base"/>
            <a:r>
              <a:rPr lang="en-US" dirty="0">
                <a:hlinkClick r:id="rId7"/>
              </a:rPr>
              <a:t>Legislative Chair Report Suggestions – February 2017</a:t>
            </a:r>
            <a:endParaRPr lang="en-US" dirty="0"/>
          </a:p>
          <a:p>
            <a:pPr lvl="0" fontAlgn="base"/>
            <a:r>
              <a:rPr lang="en-US" dirty="0">
                <a:hlinkClick r:id="rId8"/>
              </a:rPr>
              <a:t>Legislative Chair Report Suggestions – March 2017</a:t>
            </a:r>
            <a:endParaRPr lang="en-US" dirty="0"/>
          </a:p>
          <a:p>
            <a:pPr lvl="0" fontAlgn="base"/>
            <a:r>
              <a:rPr lang="en-US" dirty="0"/>
              <a:t> </a:t>
            </a:r>
          </a:p>
          <a:p>
            <a:pPr fontAlgn="base"/>
            <a:r>
              <a:rPr lang="en-US" b="1" dirty="0"/>
              <a:t>Corresponding with Representatives </a:t>
            </a:r>
            <a:r>
              <a:rPr lang="en-US" dirty="0"/>
              <a:t>– template and sample letter</a:t>
            </a:r>
          </a:p>
          <a:p>
            <a:pPr lvl="0" fontAlgn="base"/>
            <a:r>
              <a:rPr lang="en-US" dirty="0">
                <a:hlinkClick r:id="rId9"/>
              </a:rPr>
              <a:t>Representative Sample Letter</a:t>
            </a:r>
            <a:endParaRPr lang="en-US" dirty="0"/>
          </a:p>
          <a:p>
            <a:pPr fontAlgn="base"/>
            <a:r>
              <a:rPr lang="en-US" b="1" dirty="0">
                <a:hlinkClick r:id="rId10" invalidUrl="https://mopta.org/wp-content/uploads/2014 Feb Tips for Meeting with Your Legislator.pdf"/>
              </a:rPr>
              <a:t>Tips for Meeting with Your Legislator</a:t>
            </a:r>
            <a:endParaRPr lang="en-US" dirty="0"/>
          </a:p>
          <a:p>
            <a:pPr fontAlgn="base"/>
            <a:r>
              <a:rPr lang="en-US" dirty="0"/>
              <a:t> </a:t>
            </a:r>
          </a:p>
          <a:p>
            <a:pPr fontAlgn="base"/>
            <a:r>
              <a:rPr lang="en-US" dirty="0"/>
              <a:t>The </a:t>
            </a:r>
            <a:r>
              <a:rPr lang="en-US" b="1" dirty="0">
                <a:hlinkClick r:id="rId11"/>
              </a:rPr>
              <a:t>National PTA Online Advocacy Toolkit</a:t>
            </a:r>
            <a:r>
              <a:rPr lang="en-US" dirty="0"/>
              <a:t> </a:t>
            </a:r>
          </a:p>
          <a:p>
            <a:pPr fontAlgn="base"/>
            <a:r>
              <a:rPr lang="en-US" dirty="0"/>
              <a:t> </a:t>
            </a:r>
          </a:p>
          <a:p>
            <a:pPr fontAlgn="base"/>
            <a:r>
              <a:rPr lang="en-US" b="1" dirty="0"/>
              <a:t>School Board Candidate Forums and Questionnaires</a:t>
            </a:r>
            <a:endParaRPr lang="en-US" dirty="0"/>
          </a:p>
          <a:p>
            <a:pPr fontAlgn="base"/>
            <a:r>
              <a:rPr lang="en-US" dirty="0"/>
              <a:t>This step-by-step “How To” guide was created to assist our units and councils who would like to host School Board Candidate forums or conduct candidate questionnaires. </a:t>
            </a:r>
            <a:r>
              <a:rPr lang="en-US" dirty="0">
                <a:hlinkClick r:id="rId12" invalidUrl="https://mopta.org/wp-content/uploads/School board questionnaires and forums.pdf"/>
              </a:rPr>
              <a:t>School Board Questionnaires And Forums.pdf</a:t>
            </a:r>
            <a:r>
              <a:rPr lang="en-US" dirty="0"/>
              <a:t/>
            </a:r>
            <a:br>
              <a:rPr lang="en-US" dirty="0"/>
            </a:br>
            <a:endParaRPr lang="en-US" dirty="0"/>
          </a:p>
          <a:p>
            <a:pPr fontAlgn="base"/>
            <a:r>
              <a:rPr lang="en-US" b="1" dirty="0"/>
              <a:t>Town Hall Planning Resources</a:t>
            </a:r>
            <a:endParaRPr lang="en-US" dirty="0"/>
          </a:p>
          <a:p>
            <a:pPr fontAlgn="base"/>
            <a:r>
              <a:rPr lang="en-US" dirty="0"/>
              <a:t>Download electronic copies to use in your Town Hall planning the entire step-by-step guide is located in the Legislative Handbook.</a:t>
            </a:r>
          </a:p>
          <a:p>
            <a:pPr lvl="0" fontAlgn="base"/>
            <a:r>
              <a:rPr lang="en-US" dirty="0">
                <a:hlinkClick r:id="rId13"/>
              </a:rPr>
              <a:t>Town Hall check off sheet</a:t>
            </a:r>
            <a:endParaRPr lang="en-US" dirty="0"/>
          </a:p>
          <a:p>
            <a:pPr lvl="0" fontAlgn="base"/>
            <a:r>
              <a:rPr lang="en-US" dirty="0">
                <a:hlinkClick r:id="rId14"/>
              </a:rPr>
              <a:t>Legislator information sheet</a:t>
            </a:r>
            <a:endParaRPr lang="en-US" dirty="0"/>
          </a:p>
          <a:p>
            <a:pPr lvl="0" fontAlgn="base"/>
            <a:r>
              <a:rPr lang="en-US" dirty="0">
                <a:hlinkClick r:id="rId15"/>
              </a:rPr>
              <a:t>Table top name card template</a:t>
            </a:r>
            <a:endParaRPr lang="en-US" dirty="0"/>
          </a:p>
          <a:p>
            <a:pPr fontAlgn="base"/>
            <a:r>
              <a:rPr lang="en-US" b="1" dirty="0"/>
              <a:t> </a:t>
            </a:r>
            <a:endParaRPr lang="en-US" dirty="0"/>
          </a:p>
          <a:p>
            <a:pPr fontAlgn="base"/>
            <a:r>
              <a:rPr lang="en-US" b="1" dirty="0"/>
              <a:t>PTA Takes Action Update e-Newsletter</a:t>
            </a:r>
            <a:r>
              <a:rPr lang="en-US" dirty="0"/>
              <a:t> – </a:t>
            </a:r>
            <a:r>
              <a:rPr lang="en-US" b="1" dirty="0">
                <a:hlinkClick r:id="rId16"/>
              </a:rPr>
              <a:t>sign up </a:t>
            </a:r>
            <a:r>
              <a:rPr lang="en-US" dirty="0"/>
              <a:t>to receive this valuable e-Newsletter and keep informed of legislation news at the national level.</a:t>
            </a:r>
          </a:p>
          <a:p>
            <a:pPr fontAlgn="base"/>
            <a:r>
              <a:rPr lang="en-US" b="1" dirty="0"/>
              <a:t> </a:t>
            </a:r>
            <a:endParaRPr lang="en-US" dirty="0"/>
          </a:p>
          <a:p>
            <a:pPr fontAlgn="base"/>
            <a:r>
              <a:rPr lang="en-US" b="1" dirty="0"/>
              <a:t>Resolution Handbook</a:t>
            </a:r>
            <a:endParaRPr lang="en-US" dirty="0"/>
          </a:p>
          <a:p>
            <a:pPr fontAlgn="base"/>
            <a:r>
              <a:rPr lang="en-US" dirty="0"/>
              <a:t>Download the Resolutions guide to direct the Missouri PTA voice on issues.  The Resolution Handbook gives an overall explanation of how the Resolution process is structured and provides tools for drafting and submitting a resolution.  Customizable word document resolution worksheets will assist members with construction of a resolution for submission.</a:t>
            </a:r>
          </a:p>
          <a:p>
            <a:pPr lvl="0" fontAlgn="base"/>
            <a:r>
              <a:rPr lang="en-US" dirty="0">
                <a:hlinkClick r:id="rId17"/>
              </a:rPr>
              <a:t>Resolution handbook</a:t>
            </a:r>
            <a:endParaRPr lang="en-US" dirty="0"/>
          </a:p>
          <a:p>
            <a:pPr lvl="0" fontAlgn="base"/>
            <a:r>
              <a:rPr lang="en-US" dirty="0">
                <a:hlinkClick r:id="rId18"/>
              </a:rPr>
              <a:t>Resolution worksheets</a:t>
            </a:r>
            <a:endParaRPr lang="en-US" dirty="0"/>
          </a:p>
          <a:p>
            <a:endParaRPr lang="en-US" baseline="0" dirty="0" smtClean="0"/>
          </a:p>
        </p:txBody>
      </p:sp>
      <p:sp>
        <p:nvSpPr>
          <p:cNvPr id="4" name="Slide Number Placeholder 3"/>
          <p:cNvSpPr>
            <a:spLocks noGrp="1"/>
          </p:cNvSpPr>
          <p:nvPr>
            <p:ph type="sldNum" sz="quarter" idx="10"/>
          </p:nvPr>
        </p:nvSpPr>
        <p:spPr/>
        <p:txBody>
          <a:bodyPr/>
          <a:lstStyle/>
          <a:p>
            <a:fld id="{BAF580E6-4F7B-46F3-97FA-5D2B5B086AA0}" type="slidenum">
              <a:rPr lang="en-US" smtClean="0"/>
              <a:t>7</a:t>
            </a:fld>
            <a:endParaRPr lang="en-US"/>
          </a:p>
        </p:txBody>
      </p:sp>
    </p:spTree>
    <p:extLst>
      <p:ext uri="{BB962C8B-B14F-4D97-AF65-F5344CB8AC3E}">
        <p14:creationId xmlns:p14="http://schemas.microsoft.com/office/powerpoint/2010/main" val="1566702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where we post our Bill </a:t>
            </a:r>
            <a:r>
              <a:rPr lang="en-US" dirty="0" err="1" smtClean="0"/>
              <a:t>Watchlists</a:t>
            </a:r>
            <a:r>
              <a:rPr lang="en-US" dirty="0" smtClean="0"/>
              <a:t>.  These are bills that are being brought forth to the house and senate that we</a:t>
            </a:r>
            <a:r>
              <a:rPr lang="en-US" baseline="0" dirty="0" smtClean="0"/>
              <a:t> are watching very closely.  If they move to voting, that is usually when we send out action alerts to contact your officials to either vote yes or no for the bill, depending on our stance.  You are able to download these documents and keep track of them your self.  </a:t>
            </a:r>
          </a:p>
          <a:p>
            <a:endParaRPr lang="en-US" baseline="0" dirty="0" smtClean="0"/>
          </a:p>
        </p:txBody>
      </p:sp>
      <p:sp>
        <p:nvSpPr>
          <p:cNvPr id="4" name="Slide Number Placeholder 3"/>
          <p:cNvSpPr>
            <a:spLocks noGrp="1"/>
          </p:cNvSpPr>
          <p:nvPr>
            <p:ph type="sldNum" sz="quarter" idx="10"/>
          </p:nvPr>
        </p:nvSpPr>
        <p:spPr/>
        <p:txBody>
          <a:bodyPr/>
          <a:lstStyle/>
          <a:p>
            <a:fld id="{BAF580E6-4F7B-46F3-97FA-5D2B5B086AA0}" type="slidenum">
              <a:rPr lang="en-US" smtClean="0"/>
              <a:t>8</a:t>
            </a:fld>
            <a:endParaRPr lang="en-US"/>
          </a:p>
        </p:txBody>
      </p:sp>
    </p:spTree>
    <p:extLst>
      <p:ext uri="{BB962C8B-B14F-4D97-AF65-F5344CB8AC3E}">
        <p14:creationId xmlns:p14="http://schemas.microsoft.com/office/powerpoint/2010/main" val="1566702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F580E6-4F7B-46F3-97FA-5D2B5B086AA0}" type="slidenum">
              <a:rPr lang="en-US" smtClean="0"/>
              <a:t>9</a:t>
            </a:fld>
            <a:endParaRPr lang="en-US"/>
          </a:p>
        </p:txBody>
      </p:sp>
    </p:spTree>
    <p:extLst>
      <p:ext uri="{BB962C8B-B14F-4D97-AF65-F5344CB8AC3E}">
        <p14:creationId xmlns:p14="http://schemas.microsoft.com/office/powerpoint/2010/main" val="2388502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7DDFEF1-43D6-E643-B2F3-BAA0D1EBF5C3}" type="datetimeFigureOut">
              <a:rPr lang="en-US" smtClean="0"/>
              <a:t>4/26/2017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EB9740-048B-D940-ADA1-5216A8DE2D2C}" type="slidenum">
              <a:rPr lang="en-US" smtClean="0"/>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DDFEF1-43D6-E643-B2F3-BAA0D1EBF5C3}" type="datetimeFigureOut">
              <a:rPr lang="en-US" smtClean="0"/>
              <a:t>4/26/2017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EB9740-048B-D940-ADA1-5216A8DE2D2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7DDFEF1-43D6-E643-B2F3-BAA0D1EBF5C3}" type="datetimeFigureOut">
              <a:rPr lang="en-US" smtClean="0"/>
              <a:t>4/26/2017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EB9740-048B-D940-ADA1-5216A8DE2D2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DDFEF1-43D6-E643-B2F3-BAA0D1EBF5C3}" type="datetimeFigureOut">
              <a:rPr lang="en-US" smtClean="0"/>
              <a:t>4/26/2017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EB9740-048B-D940-ADA1-5216A8DE2D2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DDFEF1-43D6-E643-B2F3-BAA0D1EBF5C3}" type="datetimeFigureOut">
              <a:rPr lang="en-US" smtClean="0"/>
              <a:t>4/26/2017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EB9740-048B-D940-ADA1-5216A8DE2D2C}" type="slidenum">
              <a:rPr lang="en-US" smtClean="0"/>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7DDFEF1-43D6-E643-B2F3-BAA0D1EBF5C3}" type="datetimeFigureOut">
              <a:rPr lang="en-US" smtClean="0"/>
              <a:t>4/26/2017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EB9740-048B-D940-ADA1-5216A8DE2D2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7DDFEF1-43D6-E643-B2F3-BAA0D1EBF5C3}" type="datetimeFigureOut">
              <a:rPr lang="en-US" smtClean="0"/>
              <a:t>4/26/2017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EB9740-048B-D940-ADA1-5216A8DE2D2C}" type="slidenum">
              <a:rPr lang="en-US" smtClean="0"/>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7DDFEF1-43D6-E643-B2F3-BAA0D1EBF5C3}" type="datetimeFigureOut">
              <a:rPr lang="en-US" smtClean="0"/>
              <a:t>4/26/2017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EB9740-048B-D940-ADA1-5216A8DE2D2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DDFEF1-43D6-E643-B2F3-BAA0D1EBF5C3}" type="datetimeFigureOut">
              <a:rPr lang="en-US" smtClean="0"/>
              <a:t>4/26/2017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EB9740-048B-D940-ADA1-5216A8DE2D2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DDFEF1-43D6-E643-B2F3-BAA0D1EBF5C3}" type="datetimeFigureOut">
              <a:rPr lang="en-US" smtClean="0"/>
              <a:t>4/26/2017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EB9740-048B-D940-ADA1-5216A8DE2D2C}" type="slidenum">
              <a:rPr lang="en-US" smtClean="0"/>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DDFEF1-43D6-E643-B2F3-BAA0D1EBF5C3}" type="datetimeFigureOut">
              <a:rPr lang="en-US" smtClean="0"/>
              <a:t>4/26/2017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EB9740-048B-D940-ADA1-5216A8DE2D2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27DDFEF1-43D6-E643-B2F3-BAA0D1EBF5C3}" type="datetimeFigureOut">
              <a:rPr lang="en-US" smtClean="0"/>
              <a:t>4/26/2017</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B1EB9740-048B-D940-ADA1-5216A8DE2D2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mailto:website@mopta.org" TargetMode="Externa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4.emf"/><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emf"/><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7 MoPTA Convention Design Outline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8680" y="445596"/>
            <a:ext cx="6325320" cy="4259759"/>
          </a:xfrm>
          <a:prstGeom prst="rect">
            <a:avLst/>
          </a:prstGeom>
        </p:spPr>
      </p:pic>
      <p:sp>
        <p:nvSpPr>
          <p:cNvPr id="2" name="Title 1"/>
          <p:cNvSpPr>
            <a:spLocks noGrp="1"/>
          </p:cNvSpPr>
          <p:nvPr>
            <p:ph type="ctrTitle"/>
          </p:nvPr>
        </p:nvSpPr>
        <p:spPr>
          <a:xfrm>
            <a:off x="206736" y="3808824"/>
            <a:ext cx="5620022" cy="2227980"/>
          </a:xfrm>
        </p:spPr>
        <p:txBody>
          <a:bodyPr/>
          <a:lstStyle/>
          <a:p>
            <a:r>
              <a:rPr lang="en-US" sz="6600" b="1" dirty="0" smtClean="0">
                <a:solidFill>
                  <a:srgbClr val="009999"/>
                </a:solidFill>
                <a:latin typeface="Throw My Hands Up in the Air" panose="02000506000000020004" pitchFamily="2" charset="0"/>
              </a:rPr>
              <a:t>Navigating PTA Webpages</a:t>
            </a:r>
            <a:endParaRPr lang="en-US" sz="6600" b="1" dirty="0">
              <a:solidFill>
                <a:srgbClr val="009999"/>
              </a:solidFill>
              <a:latin typeface="Throw My Hands Up in the Air" panose="02000506000000020004" pitchFamily="2" charset="0"/>
            </a:endParaRPr>
          </a:p>
        </p:txBody>
      </p:sp>
      <p:sp>
        <p:nvSpPr>
          <p:cNvPr id="3" name="Subtitle 2"/>
          <p:cNvSpPr>
            <a:spLocks noGrp="1"/>
          </p:cNvSpPr>
          <p:nvPr>
            <p:ph type="subTitle" idx="1"/>
          </p:nvPr>
        </p:nvSpPr>
        <p:spPr>
          <a:xfrm>
            <a:off x="206736" y="5893006"/>
            <a:ext cx="8661524" cy="824318"/>
          </a:xfrm>
        </p:spPr>
        <p:txBody>
          <a:bodyPr>
            <a:noAutofit/>
          </a:bodyPr>
          <a:lstStyle/>
          <a:p>
            <a:r>
              <a:rPr lang="en-US" sz="4000" b="1" dirty="0" smtClean="0">
                <a:solidFill>
                  <a:schemeClr val="accent4"/>
                </a:solidFill>
                <a:latin typeface="Throw My Hands Up in the Air" panose="02000506000000020004" pitchFamily="2" charset="0"/>
              </a:rPr>
              <a:t>Stephanie Wade – Missouri PTA IT Chair</a:t>
            </a:r>
            <a:endParaRPr lang="en-US" sz="4000" b="1" dirty="0">
              <a:solidFill>
                <a:schemeClr val="accent4"/>
              </a:solidFill>
              <a:latin typeface="Throw My Hands Up in the Air" panose="02000506000000020004" pitchFamily="2" charset="0"/>
            </a:endParaRPr>
          </a:p>
        </p:txBody>
      </p:sp>
    </p:spTree>
    <p:extLst>
      <p:ext uri="{BB962C8B-B14F-4D97-AF65-F5344CB8AC3E}">
        <p14:creationId xmlns:p14="http://schemas.microsoft.com/office/powerpoint/2010/main" val="35540950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2205" r="29138" b="9520"/>
          <a:stretch/>
        </p:blipFill>
        <p:spPr bwMode="auto">
          <a:xfrm>
            <a:off x="457200" y="376518"/>
            <a:ext cx="7862048" cy="6024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2017 MoPTA Convention Design Outlines.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0593" y="5274360"/>
            <a:ext cx="2225420" cy="1498699"/>
          </a:xfrm>
          <a:prstGeom prst="rect">
            <a:avLst/>
          </a:prstGeom>
        </p:spPr>
      </p:pic>
    </p:spTree>
    <p:extLst>
      <p:ext uri="{BB962C8B-B14F-4D97-AF65-F5344CB8AC3E}">
        <p14:creationId xmlns:p14="http://schemas.microsoft.com/office/powerpoint/2010/main" val="2792613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1" dirty="0" smtClean="0">
                <a:solidFill>
                  <a:srgbClr val="009999"/>
                </a:solidFill>
                <a:latin typeface="Throw My Hands Up in the Air" panose="02000506000000020004" pitchFamily="2" charset="0"/>
              </a:rPr>
              <a:t>Finding Forms on the MOPTA </a:t>
            </a:r>
            <a:r>
              <a:rPr lang="en-US" sz="4400" b="1" dirty="0" smtClean="0">
                <a:solidFill>
                  <a:srgbClr val="009999"/>
                </a:solidFill>
                <a:latin typeface="Throw My Hands Up in the Air" panose="02000506000000020004" pitchFamily="2" charset="0"/>
              </a:rPr>
              <a:t>Website</a:t>
            </a:r>
            <a:br>
              <a:rPr lang="en-US" sz="4400" b="1" dirty="0" smtClean="0">
                <a:solidFill>
                  <a:srgbClr val="009999"/>
                </a:solidFill>
                <a:latin typeface="Throw My Hands Up in the Air" panose="02000506000000020004" pitchFamily="2" charset="0"/>
              </a:rPr>
            </a:br>
            <a:r>
              <a:rPr lang="en-US" sz="4400" b="1" dirty="0" smtClean="0">
                <a:solidFill>
                  <a:srgbClr val="009999"/>
                </a:solidFill>
                <a:latin typeface="Throw My Hands Up in the Air" panose="02000506000000020004" pitchFamily="2" charset="0"/>
              </a:rPr>
              <a:t>2</a:t>
            </a:r>
            <a:r>
              <a:rPr lang="en-US" sz="4400" b="1" baseline="30000" dirty="0" smtClean="0">
                <a:solidFill>
                  <a:srgbClr val="009999"/>
                </a:solidFill>
                <a:latin typeface="Throw My Hands Up in the Air" panose="02000506000000020004" pitchFamily="2" charset="0"/>
              </a:rPr>
              <a:t>nd</a:t>
            </a:r>
            <a:r>
              <a:rPr lang="en-US" sz="4400" b="1" dirty="0" smtClean="0">
                <a:solidFill>
                  <a:srgbClr val="009999"/>
                </a:solidFill>
                <a:latin typeface="Throw My Hands Up in the Air" panose="02000506000000020004" pitchFamily="2" charset="0"/>
              </a:rPr>
              <a:t> </a:t>
            </a:r>
            <a:r>
              <a:rPr lang="en-US" sz="4400" b="1" dirty="0" smtClean="0">
                <a:solidFill>
                  <a:srgbClr val="009999"/>
                </a:solidFill>
                <a:latin typeface="Throw My Hands Up in the Air" panose="02000506000000020004" pitchFamily="2" charset="0"/>
              </a:rPr>
              <a:t>Place to look – Members Section:</a:t>
            </a:r>
            <a:endParaRPr lang="en-US" sz="4400" b="1" dirty="0">
              <a:solidFill>
                <a:srgbClr val="009999"/>
              </a:solidFill>
              <a:latin typeface="Throw My Hands Up in the Air" panose="02000506000000020004" pitchFamily="2" charset="0"/>
            </a:endParaRPr>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2078" r="1555" b="16853"/>
          <a:stretch/>
        </p:blipFill>
        <p:spPr bwMode="auto">
          <a:xfrm>
            <a:off x="457200" y="1666825"/>
            <a:ext cx="7544058" cy="4356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2017 MoPTA Convention Design Outlines.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0593" y="5274360"/>
            <a:ext cx="2225420" cy="1498699"/>
          </a:xfrm>
          <a:prstGeom prst="rect">
            <a:avLst/>
          </a:prstGeom>
        </p:spPr>
      </p:pic>
      <p:sp>
        <p:nvSpPr>
          <p:cNvPr id="10" name="Frame 9"/>
          <p:cNvSpPr/>
          <p:nvPr/>
        </p:nvSpPr>
        <p:spPr>
          <a:xfrm>
            <a:off x="5872406" y="2571674"/>
            <a:ext cx="1356167" cy="365035"/>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821359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b="1" dirty="0" smtClean="0">
                <a:solidFill>
                  <a:srgbClr val="009999"/>
                </a:solidFill>
                <a:latin typeface="Throw My Hands Up in the Air" panose="02000506000000020004" pitchFamily="2" charset="0"/>
              </a:rPr>
              <a:t>Logging in to the MOPTA Website</a:t>
            </a:r>
            <a:endParaRPr lang="en-US" sz="4800" b="1" dirty="0">
              <a:solidFill>
                <a:srgbClr val="009999"/>
              </a:solidFill>
              <a:latin typeface="Throw My Hands Up in the Air" panose="02000506000000020004" pitchFamily="2" charset="0"/>
            </a:endParaRPr>
          </a:p>
        </p:txBody>
      </p:sp>
      <p:pic>
        <p:nvPicPr>
          <p:cNvPr id="4" name="Picture 3" descr="2017 MoPTA Convention Design Outline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0593" y="5274360"/>
            <a:ext cx="2225420" cy="1498699"/>
          </a:xfrm>
          <a:prstGeom prst="rect">
            <a:avLst/>
          </a:prstGeom>
        </p:spPr>
      </p:pic>
      <p:pic>
        <p:nvPicPr>
          <p:cNvPr id="6" name="Picture 2" descr="MOPTA - Unit Login 2.png"/>
          <p:cNvPicPr>
            <a:picLocks noChangeAspect="1" noChangeArrowheads="1"/>
          </p:cNvPicPr>
          <p:nvPr/>
        </p:nvPicPr>
        <p:blipFill rotWithShape="1">
          <a:blip r:embed="rId4">
            <a:extLst>
              <a:ext uri="{28A0092B-C50C-407E-A947-70E740481C1C}">
                <a14:useLocalDpi xmlns:a14="http://schemas.microsoft.com/office/drawing/2010/main" val="0"/>
              </a:ext>
            </a:extLst>
          </a:blip>
          <a:srcRect t="10382" r="22434"/>
          <a:stretch/>
        </p:blipFill>
        <p:spPr bwMode="auto">
          <a:xfrm>
            <a:off x="555812" y="1496694"/>
            <a:ext cx="6383393" cy="452701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55812" y="4598894"/>
            <a:ext cx="6167717" cy="1200329"/>
          </a:xfrm>
          <a:prstGeom prst="rect">
            <a:avLst/>
          </a:prstGeom>
          <a:noFill/>
        </p:spPr>
        <p:txBody>
          <a:bodyPr wrap="square" rtlCol="0">
            <a:spAutoFit/>
          </a:bodyPr>
          <a:lstStyle/>
          <a:p>
            <a:pPr fontAlgn="base"/>
            <a:r>
              <a:rPr lang="en-US" dirty="0"/>
              <a:t>If you cannot login with the generic password, someone </a:t>
            </a:r>
            <a:r>
              <a:rPr lang="en-US" dirty="0" smtClean="0"/>
              <a:t>changed the </a:t>
            </a:r>
            <a:r>
              <a:rPr lang="en-US" dirty="0"/>
              <a:t>password for your unit.  </a:t>
            </a:r>
            <a:br>
              <a:rPr lang="en-US" dirty="0"/>
            </a:br>
            <a:endParaRPr lang="en-US" dirty="0"/>
          </a:p>
          <a:p>
            <a:pPr fontAlgn="base"/>
            <a:r>
              <a:rPr lang="en-US" dirty="0"/>
              <a:t>Contact </a:t>
            </a:r>
            <a:r>
              <a:rPr lang="en-US" u="sng" dirty="0">
                <a:hlinkClick r:id="rId5"/>
              </a:rPr>
              <a:t>website@mopta.org</a:t>
            </a:r>
            <a:r>
              <a:rPr lang="en-US" dirty="0"/>
              <a:t> to have your login reset.  </a:t>
            </a:r>
          </a:p>
        </p:txBody>
      </p:sp>
    </p:spTree>
    <p:extLst>
      <p:ext uri="{BB962C8B-B14F-4D97-AF65-F5344CB8AC3E}">
        <p14:creationId xmlns:p14="http://schemas.microsoft.com/office/powerpoint/2010/main" val="10598697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000" b="1" dirty="0" smtClean="0">
                <a:solidFill>
                  <a:srgbClr val="009999"/>
                </a:solidFill>
                <a:latin typeface="Throw My Hands Up in the Air" panose="02000506000000020004" pitchFamily="2" charset="0"/>
              </a:rPr>
              <a:t>National PTA Website</a:t>
            </a:r>
            <a:endParaRPr lang="en-US" sz="6000" b="1" dirty="0">
              <a:solidFill>
                <a:srgbClr val="009999"/>
              </a:solidFill>
              <a:latin typeface="Throw My Hands Up in the Air" panose="02000506000000020004" pitchFamily="2" charset="0"/>
            </a:endParaRPr>
          </a:p>
        </p:txBody>
      </p:sp>
      <p:pic>
        <p:nvPicPr>
          <p:cNvPr id="4" name="Picture 3" descr="2017 MoPTA Convention Design Outlines.pdf"/>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840593" y="5178107"/>
            <a:ext cx="2225420" cy="1498699"/>
          </a:xfrm>
          <a:prstGeom prst="rect">
            <a:avLst/>
          </a:prstGeom>
          <a:ln>
            <a:noFill/>
          </a:ln>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8844" r="1610" b="4037"/>
          <a:stretch/>
        </p:blipFill>
        <p:spPr bwMode="auto">
          <a:xfrm>
            <a:off x="457199" y="1376412"/>
            <a:ext cx="6821209" cy="4831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13117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l="56842" t="24317" r="16379" b="52736"/>
          <a:stretch/>
        </p:blipFill>
        <p:spPr bwMode="auto">
          <a:xfrm>
            <a:off x="5583821" y="3967346"/>
            <a:ext cx="2513544" cy="1723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Autofit/>
          </a:bodyPr>
          <a:lstStyle/>
          <a:p>
            <a:r>
              <a:rPr lang="en-US" sz="6000" b="1" dirty="0" smtClean="0">
                <a:solidFill>
                  <a:srgbClr val="009999"/>
                </a:solidFill>
                <a:latin typeface="Throw My Hands Up in the Air" panose="02000506000000020004" pitchFamily="2" charset="0"/>
              </a:rPr>
              <a:t>National PTA Menu Items</a:t>
            </a:r>
            <a:endParaRPr lang="en-US" sz="6000" b="1" dirty="0">
              <a:solidFill>
                <a:srgbClr val="009999"/>
              </a:solidFill>
              <a:latin typeface="Throw My Hands Up in the Air" panose="02000506000000020004" pitchFamily="2" charset="0"/>
            </a:endParaRPr>
          </a:p>
        </p:txBody>
      </p:sp>
      <p:pic>
        <p:nvPicPr>
          <p:cNvPr id="5" name="Picture 4" descr="2017 MoPTA Convention Design Outlines.pdf"/>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840593" y="5245485"/>
            <a:ext cx="2225420" cy="1498699"/>
          </a:xfrm>
          <a:prstGeom prst="rect">
            <a:avLst/>
          </a:prstGeom>
        </p:spPr>
      </p:pic>
      <p:pic>
        <p:nvPicPr>
          <p:cNvPr id="205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9990" t="24479" r="43400" b="50258"/>
          <a:stretch/>
        </p:blipFill>
        <p:spPr bwMode="auto">
          <a:xfrm>
            <a:off x="457199" y="1524000"/>
            <a:ext cx="2497737" cy="1897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37667" t="24323" r="34712" b="52519"/>
          <a:stretch/>
        </p:blipFill>
        <p:spPr bwMode="auto">
          <a:xfrm>
            <a:off x="3234087" y="1513190"/>
            <a:ext cx="2592586" cy="1738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48446" t="23616" r="23428" b="45015"/>
          <a:stretch/>
        </p:blipFill>
        <p:spPr bwMode="auto">
          <a:xfrm>
            <a:off x="6086634" y="1513190"/>
            <a:ext cx="2640013" cy="2355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rotWithShape="1">
          <a:blip r:embed="rId8">
            <a:extLst>
              <a:ext uri="{28A0092B-C50C-407E-A947-70E740481C1C}">
                <a14:useLocalDpi xmlns:a14="http://schemas.microsoft.com/office/drawing/2010/main" val="0"/>
              </a:ext>
            </a:extLst>
          </a:blip>
          <a:srcRect l="56206" t="23841" r="16004" b="45553"/>
          <a:stretch/>
        </p:blipFill>
        <p:spPr bwMode="auto">
          <a:xfrm>
            <a:off x="346538" y="3967346"/>
            <a:ext cx="2608397" cy="2298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rotWithShape="1">
          <a:blip r:embed="rId9">
            <a:extLst>
              <a:ext uri="{28A0092B-C50C-407E-A947-70E740481C1C}">
                <a14:useLocalDpi xmlns:a14="http://schemas.microsoft.com/office/drawing/2010/main" val="0"/>
              </a:ext>
            </a:extLst>
          </a:blip>
          <a:srcRect l="63880" t="23476" r="14057" b="54840"/>
          <a:stretch/>
        </p:blipFill>
        <p:spPr bwMode="auto">
          <a:xfrm>
            <a:off x="3093784" y="3967346"/>
            <a:ext cx="2070907" cy="1628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237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000" b="1" dirty="0" smtClean="0">
                <a:solidFill>
                  <a:srgbClr val="009999"/>
                </a:solidFill>
                <a:latin typeface="Throw My Hands Up in the Air" panose="02000506000000020004" pitchFamily="2" charset="0"/>
              </a:rPr>
              <a:t>National PTA Programs</a:t>
            </a:r>
            <a:endParaRPr lang="en-US" sz="6000" b="1" dirty="0">
              <a:solidFill>
                <a:srgbClr val="009999"/>
              </a:solidFill>
              <a:latin typeface="Throw My Hands Up in the Air" panose="02000506000000020004" pitchFamily="2" charset="0"/>
            </a:endParaRPr>
          </a:p>
        </p:txBody>
      </p:sp>
      <p:pic>
        <p:nvPicPr>
          <p:cNvPr id="5" name="Picture 4" descr="2017 MoPTA Convention Design Outlines.pdf"/>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840593" y="5245485"/>
            <a:ext cx="2225420" cy="1498699"/>
          </a:xfrm>
          <a:prstGeom prst="rect">
            <a:avLst/>
          </a:prstGeom>
        </p:spPr>
      </p:pic>
      <p:pic>
        <p:nvPicPr>
          <p:cNvPr id="2055"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56206" t="23841" r="16004" b="45553"/>
          <a:stretch/>
        </p:blipFill>
        <p:spPr bwMode="auto">
          <a:xfrm>
            <a:off x="457200" y="1524000"/>
            <a:ext cx="5469498" cy="4819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4290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b="1" dirty="0" smtClean="0">
                <a:solidFill>
                  <a:srgbClr val="009999"/>
                </a:solidFill>
                <a:latin typeface="Throw My Hands Up in the Air" panose="02000506000000020004" pitchFamily="2" charset="0"/>
              </a:rPr>
              <a:t>National PTA Advocacy Resources</a:t>
            </a:r>
            <a:endParaRPr lang="en-US" sz="4800" b="1" dirty="0">
              <a:solidFill>
                <a:srgbClr val="009999"/>
              </a:solidFill>
              <a:latin typeface="Throw My Hands Up in the Air" panose="02000506000000020004" pitchFamily="2" charset="0"/>
            </a:endParaRPr>
          </a:p>
        </p:txBody>
      </p:sp>
      <p:pic>
        <p:nvPicPr>
          <p:cNvPr id="5" name="Picture 4" descr="2017 MoPTA Convention Design Outlines.pdf"/>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840593" y="5245485"/>
            <a:ext cx="2225420" cy="1498699"/>
          </a:xfrm>
          <a:prstGeom prst="rect">
            <a:avLst/>
          </a:prstGeom>
        </p:spPr>
      </p:pic>
      <p:pic>
        <p:nvPicPr>
          <p:cNvPr id="2054"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48446" t="23616" r="23428" b="45015"/>
          <a:stretch/>
        </p:blipFill>
        <p:spPr bwMode="auto">
          <a:xfrm>
            <a:off x="457200" y="1513190"/>
            <a:ext cx="5308333" cy="4736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94145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000" b="1" dirty="0" smtClean="0">
                <a:solidFill>
                  <a:srgbClr val="009999"/>
                </a:solidFill>
                <a:latin typeface="Throw My Hands Up in the Air" panose="02000506000000020004" pitchFamily="2" charset="0"/>
              </a:rPr>
              <a:t>National PTA Newsletters</a:t>
            </a:r>
            <a:endParaRPr lang="en-US" sz="6000" b="1" dirty="0">
              <a:solidFill>
                <a:srgbClr val="009999"/>
              </a:solidFill>
              <a:latin typeface="Throw My Hands Up in the Air" panose="02000506000000020004" pitchFamily="2" charset="0"/>
            </a:endParaRPr>
          </a:p>
        </p:txBody>
      </p:sp>
      <p:pic>
        <p:nvPicPr>
          <p:cNvPr id="5" name="Picture 4" descr="2017 MoPTA Convention Design Outlines.pdf"/>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840593" y="5245485"/>
            <a:ext cx="2225420" cy="1498699"/>
          </a:xfrm>
          <a:prstGeom prst="rect">
            <a:avLst/>
          </a:prstGeom>
        </p:spPr>
      </p:pic>
      <p:pic>
        <p:nvPicPr>
          <p:cNvPr id="205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37667" t="24323" r="34712" b="52519"/>
          <a:stretch/>
        </p:blipFill>
        <p:spPr bwMode="auto">
          <a:xfrm>
            <a:off x="457199" y="1513190"/>
            <a:ext cx="6382905" cy="4281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Frame 9"/>
          <p:cNvSpPr/>
          <p:nvPr/>
        </p:nvSpPr>
        <p:spPr>
          <a:xfrm>
            <a:off x="684389" y="2465796"/>
            <a:ext cx="1981809" cy="441033"/>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11895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l="56842" t="24317" r="16379" b="52736"/>
          <a:stretch/>
        </p:blipFill>
        <p:spPr bwMode="auto">
          <a:xfrm>
            <a:off x="457199" y="1387776"/>
            <a:ext cx="6720385" cy="4607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Autofit/>
          </a:bodyPr>
          <a:lstStyle/>
          <a:p>
            <a:r>
              <a:rPr lang="en-US" sz="6000" b="1" dirty="0" smtClean="0">
                <a:solidFill>
                  <a:srgbClr val="009999"/>
                </a:solidFill>
                <a:latin typeface="Throw My Hands Up in the Air" panose="02000506000000020004" pitchFamily="2" charset="0"/>
              </a:rPr>
              <a:t>National PTA Tool Kit</a:t>
            </a:r>
            <a:endParaRPr lang="en-US" sz="6000" b="1" dirty="0">
              <a:solidFill>
                <a:srgbClr val="009999"/>
              </a:solidFill>
              <a:latin typeface="Throw My Hands Up in the Air" panose="02000506000000020004" pitchFamily="2" charset="0"/>
            </a:endParaRPr>
          </a:p>
        </p:txBody>
      </p:sp>
      <p:pic>
        <p:nvPicPr>
          <p:cNvPr id="5" name="Picture 4" descr="2017 MoPTA Convention Design Outlines.pdf"/>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840593" y="5245485"/>
            <a:ext cx="2225420" cy="1498699"/>
          </a:xfrm>
          <a:prstGeom prst="rect">
            <a:avLst/>
          </a:prstGeom>
        </p:spPr>
      </p:pic>
      <p:sp>
        <p:nvSpPr>
          <p:cNvPr id="10" name="Frame 9"/>
          <p:cNvSpPr/>
          <p:nvPr/>
        </p:nvSpPr>
        <p:spPr>
          <a:xfrm>
            <a:off x="540010" y="4438975"/>
            <a:ext cx="2511198" cy="441033"/>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047905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8945" r="1242" b="4070"/>
          <a:stretch/>
        </p:blipFill>
        <p:spPr bwMode="auto">
          <a:xfrm>
            <a:off x="283065" y="664143"/>
            <a:ext cx="8485549" cy="5979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426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000" b="1" dirty="0" smtClean="0">
                <a:solidFill>
                  <a:srgbClr val="009999"/>
                </a:solidFill>
                <a:latin typeface="Throw My Hands Up in the Air" panose="02000506000000020004" pitchFamily="2" charset="0"/>
              </a:rPr>
              <a:t>Missouri PTA Website</a:t>
            </a:r>
            <a:endParaRPr lang="en-US" sz="6000" b="1" dirty="0">
              <a:solidFill>
                <a:srgbClr val="009999"/>
              </a:solidFill>
              <a:latin typeface="Throw My Hands Up in the Air" panose="02000506000000020004" pitchFamily="2"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7200" y="1524000"/>
            <a:ext cx="6933524" cy="3870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2017 MoPTA Convention Design Outlines.pdf"/>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840593" y="5274360"/>
            <a:ext cx="2225420" cy="1498699"/>
          </a:xfrm>
          <a:prstGeom prst="rect">
            <a:avLst/>
          </a:prstGeom>
        </p:spPr>
      </p:pic>
    </p:spTree>
    <p:extLst>
      <p:ext uri="{BB962C8B-B14F-4D97-AF65-F5344CB8AC3E}">
        <p14:creationId xmlns:p14="http://schemas.microsoft.com/office/powerpoint/2010/main" val="36877123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l="56842" t="24317" r="16379" b="52736"/>
          <a:stretch/>
        </p:blipFill>
        <p:spPr bwMode="auto">
          <a:xfrm>
            <a:off x="457199" y="1387776"/>
            <a:ext cx="6720385" cy="4607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Autofit/>
          </a:bodyPr>
          <a:lstStyle/>
          <a:p>
            <a:r>
              <a:rPr lang="en-US" sz="6000" b="1" dirty="0" smtClean="0">
                <a:solidFill>
                  <a:srgbClr val="009999"/>
                </a:solidFill>
                <a:latin typeface="Throw My Hands Up in the Air" panose="02000506000000020004" pitchFamily="2" charset="0"/>
              </a:rPr>
              <a:t>National PTA E-Learning </a:t>
            </a:r>
            <a:endParaRPr lang="en-US" sz="6000" b="1" dirty="0">
              <a:solidFill>
                <a:srgbClr val="009999"/>
              </a:solidFill>
              <a:latin typeface="Throw My Hands Up in the Air" panose="02000506000000020004" pitchFamily="2" charset="0"/>
            </a:endParaRPr>
          </a:p>
        </p:txBody>
      </p:sp>
      <p:pic>
        <p:nvPicPr>
          <p:cNvPr id="5" name="Picture 4" descr="2017 MoPTA Convention Design Outlines.pdf"/>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840593" y="5245485"/>
            <a:ext cx="2225420" cy="1498699"/>
          </a:xfrm>
          <a:prstGeom prst="rect">
            <a:avLst/>
          </a:prstGeom>
        </p:spPr>
      </p:pic>
      <p:sp>
        <p:nvSpPr>
          <p:cNvPr id="10" name="Frame 9"/>
          <p:cNvSpPr/>
          <p:nvPr/>
        </p:nvSpPr>
        <p:spPr>
          <a:xfrm>
            <a:off x="540010" y="3919210"/>
            <a:ext cx="2511198" cy="441033"/>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265065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7 MoPTA Convention Design Outline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8680" y="445596"/>
            <a:ext cx="6325320" cy="4259759"/>
          </a:xfrm>
          <a:prstGeom prst="rect">
            <a:avLst/>
          </a:prstGeom>
        </p:spPr>
      </p:pic>
      <p:sp>
        <p:nvSpPr>
          <p:cNvPr id="2" name="Title 1"/>
          <p:cNvSpPr>
            <a:spLocks noGrp="1"/>
          </p:cNvSpPr>
          <p:nvPr>
            <p:ph type="ctrTitle"/>
          </p:nvPr>
        </p:nvSpPr>
        <p:spPr>
          <a:xfrm>
            <a:off x="206736" y="3822700"/>
            <a:ext cx="8835664" cy="1560308"/>
          </a:xfrm>
        </p:spPr>
        <p:txBody>
          <a:bodyPr/>
          <a:lstStyle/>
          <a:p>
            <a:r>
              <a:rPr lang="en-US" sz="4800" b="1" dirty="0" smtClean="0">
                <a:solidFill>
                  <a:schemeClr val="accent4"/>
                </a:solidFill>
                <a:latin typeface="Throw My Hands Up in the Air" panose="02000506000000020004" pitchFamily="2" charset="0"/>
              </a:rPr>
              <a:t>Stephanie Wade </a:t>
            </a:r>
            <a:r>
              <a:rPr lang="en-US" sz="4800" b="1" dirty="0">
                <a:solidFill>
                  <a:schemeClr val="accent4"/>
                </a:solidFill>
                <a:latin typeface="Throw My Hands Up in the Air" panose="02000506000000020004" pitchFamily="2" charset="0"/>
              </a:rPr>
              <a:t/>
            </a:r>
            <a:br>
              <a:rPr lang="en-US" sz="4800" b="1" dirty="0">
                <a:solidFill>
                  <a:schemeClr val="accent4"/>
                </a:solidFill>
                <a:latin typeface="Throw My Hands Up in the Air" panose="02000506000000020004" pitchFamily="2" charset="0"/>
              </a:rPr>
            </a:br>
            <a:r>
              <a:rPr lang="en-US" sz="4800" b="1" dirty="0" smtClean="0">
                <a:solidFill>
                  <a:schemeClr val="accent4"/>
                </a:solidFill>
                <a:latin typeface="Throw My Hands Up in the Air" panose="02000506000000020004" pitchFamily="2" charset="0"/>
              </a:rPr>
              <a:t>Missouri PTA IT CHAIR</a:t>
            </a:r>
            <a:endParaRPr lang="en-US" sz="4800" b="1" dirty="0">
              <a:solidFill>
                <a:schemeClr val="accent4"/>
              </a:solidFill>
              <a:latin typeface="Throw My Hands Up in the Air" panose="02000506000000020004" pitchFamily="2" charset="0"/>
            </a:endParaRPr>
          </a:p>
        </p:txBody>
      </p:sp>
      <p:sp>
        <p:nvSpPr>
          <p:cNvPr id="3" name="Subtitle 2"/>
          <p:cNvSpPr>
            <a:spLocks noGrp="1"/>
          </p:cNvSpPr>
          <p:nvPr>
            <p:ph type="subTitle" idx="1"/>
          </p:nvPr>
        </p:nvSpPr>
        <p:spPr>
          <a:xfrm>
            <a:off x="206736" y="5372306"/>
            <a:ext cx="8661524" cy="824318"/>
          </a:xfrm>
        </p:spPr>
        <p:txBody>
          <a:bodyPr>
            <a:noAutofit/>
          </a:bodyPr>
          <a:lstStyle/>
          <a:p>
            <a:r>
              <a:rPr lang="en-US" sz="3200" b="1" dirty="0" err="1">
                <a:solidFill>
                  <a:srgbClr val="80D8C0"/>
                </a:solidFill>
                <a:latin typeface="Throw My Hands Up in the Air" panose="02000506000000020004" pitchFamily="2" charset="0"/>
              </a:rPr>
              <a:t>s</a:t>
            </a:r>
            <a:r>
              <a:rPr lang="en-US" sz="3200" b="1" dirty="0" err="1" smtClean="0">
                <a:solidFill>
                  <a:srgbClr val="80D8C0"/>
                </a:solidFill>
                <a:latin typeface="Throw My Hands Up in the Air" panose="02000506000000020004" pitchFamily="2" charset="0"/>
              </a:rPr>
              <a:t>tephaniew@mopta.org</a:t>
            </a:r>
            <a:r>
              <a:rPr lang="en-US" sz="3200" b="1" dirty="0" smtClean="0">
                <a:solidFill>
                  <a:srgbClr val="80D8C0"/>
                </a:solidFill>
                <a:latin typeface="Throw My Hands Up in the Air" panose="02000506000000020004" pitchFamily="2" charset="0"/>
              </a:rPr>
              <a:t> </a:t>
            </a:r>
          </a:p>
          <a:p>
            <a:r>
              <a:rPr lang="en-US" sz="3200" b="1" dirty="0" smtClean="0">
                <a:solidFill>
                  <a:srgbClr val="80D8C0"/>
                </a:solidFill>
                <a:latin typeface="Throw My Hands Up in the Air" panose="02000506000000020004" pitchFamily="2" charset="0"/>
              </a:rPr>
              <a:t>217-254-8952 (cell)</a:t>
            </a:r>
            <a:endParaRPr lang="en-US" sz="3200" b="1" dirty="0">
              <a:solidFill>
                <a:srgbClr val="80D8C0"/>
              </a:solidFill>
              <a:latin typeface="Throw My Hands Up in the Air" panose="02000506000000020004" pitchFamily="2" charset="0"/>
            </a:endParaRPr>
          </a:p>
        </p:txBody>
      </p:sp>
      <p:sp>
        <p:nvSpPr>
          <p:cNvPr id="5" name="Title 1"/>
          <p:cNvSpPr txBox="1">
            <a:spLocks/>
          </p:cNvSpPr>
          <p:nvPr/>
        </p:nvSpPr>
        <p:spPr>
          <a:xfrm>
            <a:off x="409936" y="1102850"/>
            <a:ext cx="3006364" cy="2227980"/>
          </a:xfrm>
          <a:prstGeom prst="rect">
            <a:avLst/>
          </a:prstGeom>
        </p:spPr>
        <p:txBody>
          <a:bodyPr vert="horz" lIns="91440" tIns="45720" rIns="91440" bIns="45720" rtlCol="0" anchor="b">
            <a:noAutofit/>
          </a:bodyPr>
          <a:lstStyle>
            <a:lvl1pPr algn="l" defTabSz="914400" rtl="0" eaLnBrk="1" latinLnBrk="0" hangingPunct="1">
              <a:spcBef>
                <a:spcPct val="0"/>
              </a:spcBef>
              <a:buNone/>
              <a:defRPr sz="5400" kern="1200" cap="all" spc="-100" baseline="0">
                <a:solidFill>
                  <a:schemeClr val="tx2"/>
                </a:solidFill>
                <a:latin typeface="+mj-lt"/>
                <a:ea typeface="+mj-ea"/>
                <a:cs typeface="+mj-cs"/>
              </a:defRPr>
            </a:lvl1pPr>
          </a:lstStyle>
          <a:p>
            <a:pPr algn="ctr"/>
            <a:r>
              <a:rPr lang="en-US" sz="8800" b="1" dirty="0" smtClean="0">
                <a:solidFill>
                  <a:srgbClr val="F37E03"/>
                </a:solidFill>
                <a:latin typeface="Throw My Hands Up in the Air" panose="02000506000000020004" pitchFamily="2" charset="0"/>
              </a:rPr>
              <a:t>The </a:t>
            </a:r>
            <a:br>
              <a:rPr lang="en-US" sz="8800" b="1" dirty="0" smtClean="0">
                <a:solidFill>
                  <a:srgbClr val="F37E03"/>
                </a:solidFill>
                <a:latin typeface="Throw My Hands Up in the Air" panose="02000506000000020004" pitchFamily="2" charset="0"/>
              </a:rPr>
            </a:br>
            <a:r>
              <a:rPr lang="en-US" sz="8800" b="1" dirty="0" smtClean="0">
                <a:solidFill>
                  <a:srgbClr val="F37E03"/>
                </a:solidFill>
                <a:latin typeface="Throw My Hands Up in the Air" panose="02000506000000020004" pitchFamily="2" charset="0"/>
              </a:rPr>
              <a:t>End!</a:t>
            </a:r>
            <a:endParaRPr lang="en-US" sz="8800" b="1" dirty="0">
              <a:solidFill>
                <a:srgbClr val="F37E03"/>
              </a:solidFill>
              <a:latin typeface="Throw My Hands Up in the Air" panose="02000506000000020004" pitchFamily="2" charset="0"/>
            </a:endParaRPr>
          </a:p>
        </p:txBody>
      </p:sp>
    </p:spTree>
    <p:extLst>
      <p:ext uri="{BB962C8B-B14F-4D97-AF65-F5344CB8AC3E}">
        <p14:creationId xmlns:p14="http://schemas.microsoft.com/office/powerpoint/2010/main" val="613086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000" b="1" dirty="0" smtClean="0">
                <a:solidFill>
                  <a:srgbClr val="009999"/>
                </a:solidFill>
                <a:latin typeface="Throw My Hands Up in the Air" panose="02000506000000020004" pitchFamily="2" charset="0"/>
              </a:rPr>
              <a:t>Menu Items</a:t>
            </a:r>
            <a:endParaRPr lang="en-US" sz="6000" b="1" dirty="0">
              <a:solidFill>
                <a:srgbClr val="009999"/>
              </a:solidFill>
              <a:latin typeface="Throw My Hands Up in the Air" panose="02000506000000020004" pitchFamily="2" charset="0"/>
            </a:endParaRPr>
          </a:p>
        </p:txBody>
      </p:sp>
      <p:pic>
        <p:nvPicPr>
          <p:cNvPr id="4" name="Picture 3" descr="2017 MoPTA Convention Design Outline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0593" y="5274360"/>
            <a:ext cx="2225420" cy="1498699"/>
          </a:xfrm>
          <a:prstGeom prst="rect">
            <a:avLst/>
          </a:prstGeom>
        </p:spPr>
      </p:pic>
      <p:pic>
        <p:nvPicPr>
          <p:cNvPr id="4102"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10981" t="27353" r="65961" b="36323"/>
          <a:stretch/>
        </p:blipFill>
        <p:spPr bwMode="auto">
          <a:xfrm>
            <a:off x="537881" y="1434349"/>
            <a:ext cx="1584933" cy="1997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l="18510" t="27157" r="58274" b="17941"/>
          <a:stretch/>
        </p:blipFill>
        <p:spPr bwMode="auto">
          <a:xfrm>
            <a:off x="528918" y="3684494"/>
            <a:ext cx="1595714" cy="3018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rotWithShape="1">
          <a:blip r:embed="rId6">
            <a:extLst>
              <a:ext uri="{28A0092B-C50C-407E-A947-70E740481C1C}">
                <a14:useLocalDpi xmlns:a14="http://schemas.microsoft.com/office/drawing/2010/main" val="0"/>
              </a:ext>
            </a:extLst>
          </a:blip>
          <a:srcRect l="29541" t="27353" r="47244" b="14608"/>
          <a:stretch/>
        </p:blipFill>
        <p:spPr bwMode="auto">
          <a:xfrm>
            <a:off x="3469343" y="1416417"/>
            <a:ext cx="1595715" cy="3191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5" name="Picture 9"/>
          <p:cNvPicPr>
            <a:picLocks noChangeAspect="1" noChangeArrowheads="1"/>
          </p:cNvPicPr>
          <p:nvPr/>
        </p:nvPicPr>
        <p:blipFill rotWithShape="1">
          <a:blip r:embed="rId7">
            <a:extLst>
              <a:ext uri="{28A0092B-C50C-407E-A947-70E740481C1C}">
                <a14:useLocalDpi xmlns:a14="http://schemas.microsoft.com/office/drawing/2010/main" val="0"/>
              </a:ext>
            </a:extLst>
          </a:blip>
          <a:srcRect l="45020" t="27059" r="31765" b="45098"/>
          <a:stretch/>
        </p:blipFill>
        <p:spPr bwMode="auto">
          <a:xfrm>
            <a:off x="3451418" y="4822438"/>
            <a:ext cx="1595715" cy="1531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6" name="Picture 10"/>
          <p:cNvPicPr>
            <a:picLocks noChangeAspect="1" noChangeArrowheads="1"/>
          </p:cNvPicPr>
          <p:nvPr/>
        </p:nvPicPr>
        <p:blipFill rotWithShape="1">
          <a:blip r:embed="rId8">
            <a:extLst>
              <a:ext uri="{28A0092B-C50C-407E-A947-70E740481C1C}">
                <a14:useLocalDpi xmlns:a14="http://schemas.microsoft.com/office/drawing/2010/main" val="0"/>
              </a:ext>
            </a:extLst>
          </a:blip>
          <a:srcRect l="51764" t="27157" r="24863" b="63039"/>
          <a:stretch/>
        </p:blipFill>
        <p:spPr bwMode="auto">
          <a:xfrm>
            <a:off x="6446144" y="1416419"/>
            <a:ext cx="1606497" cy="539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7" name="Picture 11"/>
          <p:cNvPicPr>
            <a:picLocks noChangeAspect="1" noChangeArrowheads="1"/>
          </p:cNvPicPr>
          <p:nvPr/>
        </p:nvPicPr>
        <p:blipFill rotWithShape="1">
          <a:blip r:embed="rId9">
            <a:extLst>
              <a:ext uri="{28A0092B-C50C-407E-A947-70E740481C1C}">
                <a14:useLocalDpi xmlns:a14="http://schemas.microsoft.com/office/drawing/2010/main" val="0"/>
              </a:ext>
            </a:extLst>
          </a:blip>
          <a:srcRect l="59686" t="27157" r="16785" b="31666"/>
          <a:stretch/>
        </p:blipFill>
        <p:spPr bwMode="auto">
          <a:xfrm>
            <a:off x="6452055" y="2205316"/>
            <a:ext cx="1617278" cy="2264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7618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000" b="1" dirty="0" smtClean="0">
                <a:solidFill>
                  <a:srgbClr val="009999"/>
                </a:solidFill>
                <a:latin typeface="Throw My Hands Up in the Air" panose="02000506000000020004" pitchFamily="2" charset="0"/>
              </a:rPr>
              <a:t>Newsletter Signup</a:t>
            </a:r>
            <a:endParaRPr lang="en-US" sz="6000" b="1" dirty="0">
              <a:solidFill>
                <a:srgbClr val="009999"/>
              </a:solidFill>
              <a:latin typeface="Throw My Hands Up in the Air" panose="02000506000000020004" pitchFamily="2" charset="0"/>
            </a:endParaRP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700" t="8861" r="25335" b="32720"/>
          <a:stretch/>
        </p:blipFill>
        <p:spPr bwMode="auto">
          <a:xfrm>
            <a:off x="3343861" y="1407454"/>
            <a:ext cx="5020236" cy="4891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2017 MoPTA Convention Design Outlines.pdf"/>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840593" y="5274360"/>
            <a:ext cx="2225420" cy="1498699"/>
          </a:xfrm>
          <a:prstGeom prst="rect">
            <a:avLst/>
          </a:prstGeom>
        </p:spPr>
      </p:pic>
      <p:pic>
        <p:nvPicPr>
          <p:cNvPr id="4102"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10981" t="27353" r="65961" b="36323"/>
          <a:stretch/>
        </p:blipFill>
        <p:spPr bwMode="auto">
          <a:xfrm>
            <a:off x="537881" y="1434349"/>
            <a:ext cx="2608731" cy="3287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rame 2"/>
          <p:cNvSpPr/>
          <p:nvPr/>
        </p:nvSpPr>
        <p:spPr>
          <a:xfrm>
            <a:off x="537881" y="4356847"/>
            <a:ext cx="1416425" cy="365035"/>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44701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000" b="1" dirty="0" smtClean="0">
                <a:solidFill>
                  <a:srgbClr val="009999"/>
                </a:solidFill>
                <a:latin typeface="Throw My Hands Up in the Air" panose="02000506000000020004" pitchFamily="2" charset="0"/>
              </a:rPr>
              <a:t>Menu Items</a:t>
            </a:r>
            <a:endParaRPr lang="en-US" sz="6000" b="1" dirty="0">
              <a:solidFill>
                <a:srgbClr val="009999"/>
              </a:solidFill>
              <a:latin typeface="Throw My Hands Up in the Air" panose="02000506000000020004" pitchFamily="2" charset="0"/>
            </a:endParaRPr>
          </a:p>
        </p:txBody>
      </p:sp>
      <p:pic>
        <p:nvPicPr>
          <p:cNvPr id="4" name="Picture 3" descr="2017 MoPTA Convention Design Outline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0593" y="5274360"/>
            <a:ext cx="2225420" cy="1498699"/>
          </a:xfrm>
          <a:prstGeom prst="rect">
            <a:avLst/>
          </a:prstGeom>
        </p:spPr>
      </p:pic>
      <p:pic>
        <p:nvPicPr>
          <p:cNvPr id="61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9664" t="27268" r="23751" b="13691"/>
          <a:stretch/>
        </p:blipFill>
        <p:spPr bwMode="auto">
          <a:xfrm>
            <a:off x="457200" y="1443318"/>
            <a:ext cx="5181355" cy="5253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Frame 9"/>
          <p:cNvSpPr/>
          <p:nvPr/>
        </p:nvSpPr>
        <p:spPr>
          <a:xfrm>
            <a:off x="528921" y="1927411"/>
            <a:ext cx="1936374" cy="365035"/>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Rectangle 2"/>
          <p:cNvSpPr/>
          <p:nvPr/>
        </p:nvSpPr>
        <p:spPr>
          <a:xfrm>
            <a:off x="3047877" y="4303059"/>
            <a:ext cx="2590678" cy="23218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ame 6"/>
          <p:cNvSpPr/>
          <p:nvPr/>
        </p:nvSpPr>
        <p:spPr>
          <a:xfrm>
            <a:off x="528921" y="2365977"/>
            <a:ext cx="1936374" cy="365035"/>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Frame 7"/>
          <p:cNvSpPr/>
          <p:nvPr/>
        </p:nvSpPr>
        <p:spPr>
          <a:xfrm>
            <a:off x="528921" y="4694988"/>
            <a:ext cx="1936374" cy="365035"/>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05437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000" b="1" dirty="0" smtClean="0">
                <a:solidFill>
                  <a:srgbClr val="009999"/>
                </a:solidFill>
                <a:latin typeface="Throw My Hands Up in the Air" panose="02000506000000020004" pitchFamily="2" charset="0"/>
              </a:rPr>
              <a:t>Menu Items</a:t>
            </a:r>
            <a:endParaRPr lang="en-US" sz="6000" b="1" dirty="0">
              <a:solidFill>
                <a:srgbClr val="009999"/>
              </a:solidFill>
              <a:latin typeface="Throw My Hands Up in the Air" panose="02000506000000020004" pitchFamily="2" charset="0"/>
            </a:endParaRPr>
          </a:p>
        </p:txBody>
      </p:sp>
      <p:pic>
        <p:nvPicPr>
          <p:cNvPr id="4" name="Picture 3" descr="2017 MoPTA Convention Design Outline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0593" y="5274360"/>
            <a:ext cx="2225420" cy="1498699"/>
          </a:xfrm>
          <a:prstGeom prst="rect">
            <a:avLst/>
          </a:prstGeom>
        </p:spPr>
      </p:pic>
      <p:pic>
        <p:nvPicPr>
          <p:cNvPr id="819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9841" t="27036" r="1956" b="22963"/>
          <a:stretch/>
        </p:blipFill>
        <p:spPr bwMode="auto">
          <a:xfrm>
            <a:off x="530015" y="1379023"/>
            <a:ext cx="4155086" cy="4350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57201" y="5024110"/>
            <a:ext cx="2549332" cy="8093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003082" y="1882742"/>
            <a:ext cx="2213811" cy="15528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ame 7"/>
          <p:cNvSpPr/>
          <p:nvPr/>
        </p:nvSpPr>
        <p:spPr>
          <a:xfrm>
            <a:off x="581215" y="3868206"/>
            <a:ext cx="1936374" cy="361625"/>
          </a:xfrm>
          <a:prstGeom prst="fram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454212" y="5637983"/>
            <a:ext cx="6784788" cy="1077218"/>
          </a:xfrm>
          <a:prstGeom prst="rect">
            <a:avLst/>
          </a:prstGeom>
          <a:noFill/>
        </p:spPr>
        <p:txBody>
          <a:bodyPr wrap="square" rtlCol="0">
            <a:spAutoFit/>
          </a:bodyPr>
          <a:lstStyle/>
          <a:p>
            <a:r>
              <a:rPr lang="en-US" sz="1600" dirty="0" smtClean="0">
                <a:solidFill>
                  <a:schemeClr val="accent1"/>
                </a:solidFill>
              </a:rPr>
              <a:t>This area gives you information on Student Data privacy laws, how student data is used and great tools with regard to student data privacy.  </a:t>
            </a:r>
          </a:p>
          <a:p>
            <a:r>
              <a:rPr lang="en-US" sz="1600" dirty="0" smtClean="0">
                <a:solidFill>
                  <a:schemeClr val="accent1"/>
                </a:solidFill>
              </a:rPr>
              <a:t/>
            </a:r>
            <a:br>
              <a:rPr lang="en-US" sz="1600" dirty="0" smtClean="0">
                <a:solidFill>
                  <a:schemeClr val="accent1"/>
                </a:solidFill>
              </a:rPr>
            </a:br>
            <a:r>
              <a:rPr lang="en-US" sz="1600" dirty="0" smtClean="0">
                <a:solidFill>
                  <a:schemeClr val="accent1"/>
                </a:solidFill>
              </a:rPr>
              <a:t>We live in a digital age, protecting our student’s data is imperative! </a:t>
            </a:r>
            <a:endParaRPr lang="en-US" sz="1600" dirty="0">
              <a:solidFill>
                <a:schemeClr val="accent1"/>
              </a:solidFill>
            </a:endParaRPr>
          </a:p>
        </p:txBody>
      </p:sp>
      <p:sp>
        <p:nvSpPr>
          <p:cNvPr id="12" name="Frame 11"/>
          <p:cNvSpPr/>
          <p:nvPr/>
        </p:nvSpPr>
        <p:spPr>
          <a:xfrm>
            <a:off x="593915" y="1907711"/>
            <a:ext cx="1936374" cy="365035"/>
          </a:xfrm>
          <a:prstGeom prst="frame">
            <a:avLst/>
          </a:prstGeom>
          <a:solidFill>
            <a:srgbClr val="F37E03"/>
          </a:solidFill>
          <a:ln>
            <a:solidFill>
              <a:srgbClr val="F37E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7E03"/>
              </a:solidFill>
            </a:endParaRPr>
          </a:p>
        </p:txBody>
      </p:sp>
      <p:sp>
        <p:nvSpPr>
          <p:cNvPr id="13" name="TextBox 12"/>
          <p:cNvSpPr txBox="1"/>
          <p:nvPr/>
        </p:nvSpPr>
        <p:spPr>
          <a:xfrm>
            <a:off x="4757916" y="531766"/>
            <a:ext cx="4273615" cy="2616101"/>
          </a:xfrm>
          <a:prstGeom prst="rect">
            <a:avLst/>
          </a:prstGeom>
          <a:noFill/>
        </p:spPr>
        <p:txBody>
          <a:bodyPr wrap="square" rtlCol="0">
            <a:spAutoFit/>
          </a:bodyPr>
          <a:lstStyle/>
          <a:p>
            <a:r>
              <a:rPr lang="en-US" sz="1600" dirty="0" smtClean="0">
                <a:solidFill>
                  <a:srgbClr val="F37E03"/>
                </a:solidFill>
              </a:rPr>
              <a:t>Action Alerts are notifications of upcoming legislation that require action from our members.  They are: </a:t>
            </a:r>
          </a:p>
          <a:p>
            <a:endParaRPr lang="en-US" sz="1600" dirty="0" smtClean="0">
              <a:solidFill>
                <a:srgbClr val="F37E03"/>
              </a:solidFill>
            </a:endParaRPr>
          </a:p>
          <a:p>
            <a:r>
              <a:rPr lang="en-US" sz="1600" dirty="0">
                <a:solidFill>
                  <a:srgbClr val="F37E03"/>
                </a:solidFill>
              </a:rPr>
              <a:t>-</a:t>
            </a:r>
            <a:r>
              <a:rPr lang="en-US" sz="1600" dirty="0" smtClean="0">
                <a:solidFill>
                  <a:srgbClr val="F37E03"/>
                </a:solidFill>
              </a:rPr>
              <a:t>posted to the website, </a:t>
            </a:r>
          </a:p>
          <a:p>
            <a:r>
              <a:rPr lang="en-US" sz="1600" dirty="0">
                <a:solidFill>
                  <a:srgbClr val="F37E03"/>
                </a:solidFill>
              </a:rPr>
              <a:t>-</a:t>
            </a:r>
            <a:r>
              <a:rPr lang="en-US" sz="1600" dirty="0" smtClean="0">
                <a:solidFill>
                  <a:srgbClr val="F37E03"/>
                </a:solidFill>
              </a:rPr>
              <a:t>posted to Facebook and </a:t>
            </a:r>
          </a:p>
          <a:p>
            <a:r>
              <a:rPr lang="en-US" sz="1600" dirty="0">
                <a:solidFill>
                  <a:srgbClr val="F37E03"/>
                </a:solidFill>
              </a:rPr>
              <a:t>-</a:t>
            </a:r>
            <a:r>
              <a:rPr lang="en-US" sz="1600" dirty="0" smtClean="0">
                <a:solidFill>
                  <a:srgbClr val="F37E03"/>
                </a:solidFill>
              </a:rPr>
              <a:t>emailed out to all JC/DC subscribers.  </a:t>
            </a:r>
          </a:p>
          <a:p>
            <a:endParaRPr lang="en-US" sz="1600" dirty="0">
              <a:solidFill>
                <a:srgbClr val="F37E03"/>
              </a:solidFill>
            </a:endParaRPr>
          </a:p>
          <a:p>
            <a:r>
              <a:rPr lang="en-US" sz="1600" dirty="0" smtClean="0">
                <a:solidFill>
                  <a:srgbClr val="F37E03"/>
                </a:solidFill>
              </a:rPr>
              <a:t>They are compiled in this section of the website.  </a:t>
            </a:r>
            <a:endParaRPr lang="en-US" sz="1600" dirty="0">
              <a:solidFill>
                <a:srgbClr val="F37E03"/>
              </a:solidFill>
            </a:endParaRPr>
          </a:p>
        </p:txBody>
      </p:sp>
      <p:sp>
        <p:nvSpPr>
          <p:cNvPr id="5" name="Rectangle 4"/>
          <p:cNvSpPr/>
          <p:nvPr/>
        </p:nvSpPr>
        <p:spPr>
          <a:xfrm>
            <a:off x="4760904" y="3409819"/>
            <a:ext cx="4270627" cy="1815882"/>
          </a:xfrm>
          <a:prstGeom prst="rect">
            <a:avLst/>
          </a:prstGeom>
        </p:spPr>
        <p:txBody>
          <a:bodyPr wrap="square">
            <a:spAutoFit/>
          </a:bodyPr>
          <a:lstStyle/>
          <a:p>
            <a:r>
              <a:rPr lang="en-US" sz="1600" dirty="0">
                <a:solidFill>
                  <a:srgbClr val="009999"/>
                </a:solidFill>
              </a:rPr>
              <a:t>Under this section is where you will find all of Missouri PTA’s Resolutions. A resolution is a proposal that something is done, or that something is the wish, opinion or sense of the assembly.  These are what give us our voice and permission from our membership to act on certain issues in a certain way.  </a:t>
            </a:r>
          </a:p>
        </p:txBody>
      </p:sp>
    </p:spTree>
    <p:extLst>
      <p:ext uri="{BB962C8B-B14F-4D97-AF65-F5344CB8AC3E}">
        <p14:creationId xmlns:p14="http://schemas.microsoft.com/office/powerpoint/2010/main" val="132146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000" b="1" dirty="0" smtClean="0">
                <a:solidFill>
                  <a:srgbClr val="009999"/>
                </a:solidFill>
                <a:latin typeface="Throw My Hands Up in the Air" panose="02000506000000020004" pitchFamily="2" charset="0"/>
              </a:rPr>
              <a:t>Menu Items</a:t>
            </a:r>
            <a:endParaRPr lang="en-US" sz="6000" b="1" dirty="0">
              <a:solidFill>
                <a:srgbClr val="009999"/>
              </a:solidFill>
              <a:latin typeface="Throw My Hands Up in the Air" panose="02000506000000020004" pitchFamily="2" charset="0"/>
            </a:endParaRPr>
          </a:p>
        </p:txBody>
      </p:sp>
      <p:pic>
        <p:nvPicPr>
          <p:cNvPr id="4" name="Picture 3" descr="2017 MoPTA Convention Design Outline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8580" y="5359301"/>
            <a:ext cx="2225420" cy="1498699"/>
          </a:xfrm>
          <a:prstGeom prst="rect">
            <a:avLst/>
          </a:prstGeom>
        </p:spPr>
      </p:pic>
      <p:pic>
        <p:nvPicPr>
          <p:cNvPr id="4107" name="Picture 11"/>
          <p:cNvPicPr>
            <a:picLocks noChangeAspect="1" noChangeArrowheads="1"/>
          </p:cNvPicPr>
          <p:nvPr/>
        </p:nvPicPr>
        <p:blipFill rotWithShape="1">
          <a:blip r:embed="rId4">
            <a:extLst>
              <a:ext uri="{28A0092B-C50C-407E-A947-70E740481C1C}">
                <a14:useLocalDpi xmlns:a14="http://schemas.microsoft.com/office/drawing/2010/main" val="0"/>
              </a:ext>
            </a:extLst>
          </a:blip>
          <a:srcRect l="59686" t="27157" r="16785" b="31666"/>
          <a:stretch/>
        </p:blipFill>
        <p:spPr bwMode="auto">
          <a:xfrm>
            <a:off x="457199" y="1353669"/>
            <a:ext cx="3176067" cy="4446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Frame 10"/>
          <p:cNvSpPr/>
          <p:nvPr/>
        </p:nvSpPr>
        <p:spPr>
          <a:xfrm>
            <a:off x="555815" y="2489669"/>
            <a:ext cx="1936374" cy="365035"/>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p:cNvSpPr/>
          <p:nvPr/>
        </p:nvSpPr>
        <p:spPr>
          <a:xfrm>
            <a:off x="3633266" y="844387"/>
            <a:ext cx="4846591" cy="5170646"/>
          </a:xfrm>
          <a:prstGeom prst="rect">
            <a:avLst/>
          </a:prstGeom>
        </p:spPr>
        <p:txBody>
          <a:bodyPr wrap="square">
            <a:spAutoFit/>
          </a:bodyPr>
          <a:lstStyle/>
          <a:p>
            <a:pPr fontAlgn="base"/>
            <a:r>
              <a:rPr lang="en-US" sz="1000" b="1" dirty="0" smtClean="0">
                <a:solidFill>
                  <a:schemeClr val="accent4"/>
                </a:solidFill>
              </a:rPr>
              <a:t>-Department </a:t>
            </a:r>
            <a:r>
              <a:rPr lang="en-US" sz="1000" b="1" dirty="0">
                <a:solidFill>
                  <a:schemeClr val="accent4"/>
                </a:solidFill>
              </a:rPr>
              <a:t>of Legislation &amp; Advocacy in Brief - </a:t>
            </a:r>
            <a:r>
              <a:rPr lang="en-US" sz="1000" dirty="0">
                <a:solidFill>
                  <a:schemeClr val="accent4"/>
                </a:solidFill>
              </a:rPr>
              <a:t>a brief overview of PTA’s role </a:t>
            </a:r>
            <a:r>
              <a:rPr lang="en-US" sz="1000" dirty="0" smtClean="0">
                <a:solidFill>
                  <a:schemeClr val="accent4"/>
                </a:solidFill>
              </a:rPr>
              <a:t/>
            </a:r>
            <a:br>
              <a:rPr lang="en-US" sz="1000" dirty="0" smtClean="0">
                <a:solidFill>
                  <a:schemeClr val="accent4"/>
                </a:solidFill>
              </a:rPr>
            </a:br>
            <a:r>
              <a:rPr lang="en-US" sz="1000" b="1" dirty="0">
                <a:solidFill>
                  <a:schemeClr val="accent4"/>
                </a:solidFill>
              </a:rPr>
              <a:t>-</a:t>
            </a:r>
            <a:r>
              <a:rPr lang="en-US" sz="1000" b="1" dirty="0" smtClean="0">
                <a:solidFill>
                  <a:schemeClr val="accent4"/>
                </a:solidFill>
              </a:rPr>
              <a:t>JC/DC </a:t>
            </a:r>
            <a:r>
              <a:rPr lang="en-US" sz="1000" b="1" dirty="0">
                <a:solidFill>
                  <a:schemeClr val="accent4"/>
                </a:solidFill>
              </a:rPr>
              <a:t>Member-to-Member Network – </a:t>
            </a:r>
            <a:r>
              <a:rPr lang="en-US" sz="1000" dirty="0">
                <a:solidFill>
                  <a:schemeClr val="accent4"/>
                </a:solidFill>
              </a:rPr>
              <a:t>links to sign up</a:t>
            </a:r>
          </a:p>
          <a:p>
            <a:pPr fontAlgn="base"/>
            <a:r>
              <a:rPr lang="en-US" sz="1000" b="1" dirty="0">
                <a:solidFill>
                  <a:schemeClr val="accent4"/>
                </a:solidFill>
              </a:rPr>
              <a:t>-</a:t>
            </a:r>
            <a:r>
              <a:rPr lang="en-US" sz="1000" b="1" dirty="0" smtClean="0">
                <a:solidFill>
                  <a:schemeClr val="accent4"/>
                </a:solidFill>
              </a:rPr>
              <a:t>MOPTA </a:t>
            </a:r>
            <a:r>
              <a:rPr lang="en-US" sz="1000" b="1" dirty="0">
                <a:solidFill>
                  <a:schemeClr val="accent4"/>
                </a:solidFill>
              </a:rPr>
              <a:t>Legislative Priorities</a:t>
            </a:r>
            <a:endParaRPr lang="en-US" sz="1000" dirty="0">
              <a:solidFill>
                <a:schemeClr val="accent4"/>
              </a:solidFill>
            </a:endParaRPr>
          </a:p>
          <a:p>
            <a:pPr fontAlgn="base"/>
            <a:r>
              <a:rPr lang="en-US" sz="1000" b="1" dirty="0">
                <a:solidFill>
                  <a:schemeClr val="accent4"/>
                </a:solidFill>
              </a:rPr>
              <a:t>-</a:t>
            </a:r>
            <a:r>
              <a:rPr lang="en-US" sz="1000" b="1" dirty="0" smtClean="0">
                <a:solidFill>
                  <a:schemeClr val="accent4"/>
                </a:solidFill>
              </a:rPr>
              <a:t>Legislative </a:t>
            </a:r>
            <a:r>
              <a:rPr lang="en-US" sz="1000" b="1" dirty="0">
                <a:solidFill>
                  <a:schemeClr val="accent4"/>
                </a:solidFill>
              </a:rPr>
              <a:t>Handbook</a:t>
            </a:r>
            <a:endParaRPr lang="en-US" sz="1000" dirty="0">
              <a:solidFill>
                <a:schemeClr val="accent4"/>
              </a:solidFill>
            </a:endParaRPr>
          </a:p>
          <a:p>
            <a:pPr fontAlgn="base"/>
            <a:r>
              <a:rPr lang="en-US" sz="1000" b="1" dirty="0" smtClean="0">
                <a:solidFill>
                  <a:schemeClr val="accent4"/>
                </a:solidFill>
              </a:rPr>
              <a:t>-2016 </a:t>
            </a:r>
            <a:r>
              <a:rPr lang="en-US" sz="1000" b="1" dirty="0">
                <a:solidFill>
                  <a:schemeClr val="accent4"/>
                </a:solidFill>
              </a:rPr>
              <a:t>National PTA Federal Public Policy Agenda</a:t>
            </a:r>
            <a:endParaRPr lang="en-US" sz="1000" dirty="0">
              <a:solidFill>
                <a:schemeClr val="accent4"/>
              </a:solidFill>
            </a:endParaRPr>
          </a:p>
          <a:p>
            <a:pPr fontAlgn="base"/>
            <a:r>
              <a:rPr lang="en-US" sz="1000" b="1" dirty="0" smtClean="0">
                <a:solidFill>
                  <a:schemeClr val="accent4"/>
                </a:solidFill>
              </a:rPr>
              <a:t>-National </a:t>
            </a:r>
            <a:r>
              <a:rPr lang="en-US" sz="1000" b="1" dirty="0">
                <a:solidFill>
                  <a:schemeClr val="accent4"/>
                </a:solidFill>
              </a:rPr>
              <a:t>PTA Election Guide</a:t>
            </a:r>
            <a:endParaRPr lang="en-US" sz="1000" dirty="0">
              <a:solidFill>
                <a:schemeClr val="accent4"/>
              </a:solidFill>
            </a:endParaRPr>
          </a:p>
          <a:p>
            <a:pPr fontAlgn="base"/>
            <a:r>
              <a:rPr lang="en-US" sz="1000" b="1" dirty="0" smtClean="0">
                <a:solidFill>
                  <a:schemeClr val="accent4"/>
                </a:solidFill>
              </a:rPr>
              <a:t>-How </a:t>
            </a:r>
            <a:r>
              <a:rPr lang="en-US" sz="1000" b="1" dirty="0">
                <a:solidFill>
                  <a:schemeClr val="accent4"/>
                </a:solidFill>
              </a:rPr>
              <a:t>To Be A Legislative Chair –  </a:t>
            </a:r>
            <a:r>
              <a:rPr lang="en-US" sz="1000" dirty="0">
                <a:solidFill>
                  <a:schemeClr val="accent4"/>
                </a:solidFill>
              </a:rPr>
              <a:t>this guide provides new and seasoned Legislative chairs with an outline of what the position entails and prominent events during the year.</a:t>
            </a:r>
          </a:p>
          <a:p>
            <a:pPr fontAlgn="base"/>
            <a:r>
              <a:rPr lang="en-US" sz="1000" b="1" dirty="0" smtClean="0">
                <a:solidFill>
                  <a:schemeClr val="accent4"/>
                </a:solidFill>
              </a:rPr>
              <a:t>-Legislative </a:t>
            </a:r>
            <a:r>
              <a:rPr lang="en-US" sz="1000" b="1" dirty="0">
                <a:solidFill>
                  <a:schemeClr val="accent4"/>
                </a:solidFill>
              </a:rPr>
              <a:t>Chair report template and monthly report suggestions</a:t>
            </a:r>
            <a:endParaRPr lang="en-US" sz="1000" dirty="0">
              <a:solidFill>
                <a:schemeClr val="accent4"/>
              </a:solidFill>
            </a:endParaRPr>
          </a:p>
          <a:p>
            <a:pPr lvl="0" fontAlgn="base"/>
            <a:r>
              <a:rPr lang="en-US" sz="1000" b="1" dirty="0" smtClean="0">
                <a:solidFill>
                  <a:schemeClr val="accent4"/>
                </a:solidFill>
              </a:rPr>
              <a:t>-Corresponding </a:t>
            </a:r>
            <a:r>
              <a:rPr lang="en-US" sz="1000" b="1" dirty="0">
                <a:solidFill>
                  <a:schemeClr val="accent4"/>
                </a:solidFill>
              </a:rPr>
              <a:t>with Representatives </a:t>
            </a:r>
            <a:r>
              <a:rPr lang="en-US" sz="1000" dirty="0">
                <a:solidFill>
                  <a:schemeClr val="accent4"/>
                </a:solidFill>
              </a:rPr>
              <a:t>– template and sample letter</a:t>
            </a:r>
          </a:p>
          <a:p>
            <a:pPr fontAlgn="base"/>
            <a:r>
              <a:rPr lang="en-US" sz="1000" dirty="0" smtClean="0">
                <a:solidFill>
                  <a:schemeClr val="accent4"/>
                </a:solidFill>
              </a:rPr>
              <a:t>-</a:t>
            </a:r>
            <a:r>
              <a:rPr lang="en-US" sz="1000" b="1" dirty="0" smtClean="0">
                <a:solidFill>
                  <a:schemeClr val="accent4"/>
                </a:solidFill>
              </a:rPr>
              <a:t>Tips </a:t>
            </a:r>
            <a:r>
              <a:rPr lang="en-US" sz="1000" b="1" dirty="0">
                <a:solidFill>
                  <a:schemeClr val="accent4"/>
                </a:solidFill>
              </a:rPr>
              <a:t>for Meeting with Your Legislator</a:t>
            </a:r>
            <a:endParaRPr lang="en-US" sz="1000" dirty="0">
              <a:solidFill>
                <a:schemeClr val="accent4"/>
              </a:solidFill>
            </a:endParaRPr>
          </a:p>
          <a:p>
            <a:pPr fontAlgn="base"/>
            <a:r>
              <a:rPr lang="en-US" sz="1000" dirty="0" smtClean="0">
                <a:solidFill>
                  <a:schemeClr val="accent4"/>
                </a:solidFill>
              </a:rPr>
              <a:t>-</a:t>
            </a:r>
            <a:r>
              <a:rPr lang="en-US" sz="1000" b="1" dirty="0" smtClean="0">
                <a:solidFill>
                  <a:schemeClr val="accent4"/>
                </a:solidFill>
              </a:rPr>
              <a:t>The</a:t>
            </a:r>
            <a:r>
              <a:rPr lang="en-US" sz="1000" b="1" dirty="0">
                <a:solidFill>
                  <a:schemeClr val="accent4"/>
                </a:solidFill>
              </a:rPr>
              <a:t> National PTA Online Advocacy Toolkit </a:t>
            </a:r>
            <a:endParaRPr lang="en-US" sz="1000" dirty="0">
              <a:solidFill>
                <a:schemeClr val="accent4"/>
              </a:solidFill>
            </a:endParaRPr>
          </a:p>
          <a:p>
            <a:pPr fontAlgn="base"/>
            <a:r>
              <a:rPr lang="en-US" sz="1000" b="1" dirty="0" smtClean="0">
                <a:solidFill>
                  <a:schemeClr val="accent4"/>
                </a:solidFill>
              </a:rPr>
              <a:t>-School </a:t>
            </a:r>
            <a:r>
              <a:rPr lang="en-US" sz="1000" b="1" dirty="0">
                <a:solidFill>
                  <a:schemeClr val="accent4"/>
                </a:solidFill>
              </a:rPr>
              <a:t>Board Candidate Forums and Questionnaires</a:t>
            </a:r>
            <a:endParaRPr lang="en-US" sz="1000" dirty="0">
              <a:solidFill>
                <a:schemeClr val="accent4"/>
              </a:solidFill>
            </a:endParaRPr>
          </a:p>
          <a:p>
            <a:pPr fontAlgn="base"/>
            <a:r>
              <a:rPr lang="en-US" sz="1000" dirty="0">
                <a:solidFill>
                  <a:schemeClr val="accent4"/>
                </a:solidFill>
              </a:rPr>
              <a:t>This step-by-step “How To” guide was created to assist our units and councils who would like to host School Board Candidate forums or conduct candidate questionnaires. </a:t>
            </a:r>
          </a:p>
          <a:p>
            <a:pPr fontAlgn="base"/>
            <a:r>
              <a:rPr lang="en-US" sz="1000" b="1" dirty="0" smtClean="0">
                <a:solidFill>
                  <a:schemeClr val="accent4"/>
                </a:solidFill>
              </a:rPr>
              <a:t>-Town </a:t>
            </a:r>
            <a:r>
              <a:rPr lang="en-US" sz="1000" b="1" dirty="0">
                <a:solidFill>
                  <a:schemeClr val="accent4"/>
                </a:solidFill>
              </a:rPr>
              <a:t>Hall Planning Resources</a:t>
            </a:r>
            <a:endParaRPr lang="en-US" sz="1000" dirty="0">
              <a:solidFill>
                <a:schemeClr val="accent4"/>
              </a:solidFill>
            </a:endParaRPr>
          </a:p>
          <a:p>
            <a:pPr fontAlgn="base"/>
            <a:r>
              <a:rPr lang="en-US" sz="1000" dirty="0">
                <a:solidFill>
                  <a:schemeClr val="accent4"/>
                </a:solidFill>
              </a:rPr>
              <a:t>Download electronic copies to use in your Town Hall planning the entire step-by-step guide is located in the Legislative Handbook.</a:t>
            </a:r>
          </a:p>
          <a:p>
            <a:pPr lvl="0" fontAlgn="base"/>
            <a:r>
              <a:rPr lang="en-US" sz="1000" dirty="0" smtClean="0">
                <a:solidFill>
                  <a:schemeClr val="accent4"/>
                </a:solidFill>
              </a:rPr>
              <a:t>	-Town </a:t>
            </a:r>
            <a:r>
              <a:rPr lang="en-US" sz="1000" dirty="0">
                <a:solidFill>
                  <a:schemeClr val="accent4"/>
                </a:solidFill>
              </a:rPr>
              <a:t>Hall check off sheet</a:t>
            </a:r>
          </a:p>
          <a:p>
            <a:pPr lvl="0" fontAlgn="base"/>
            <a:r>
              <a:rPr lang="en-US" sz="1000" dirty="0" smtClean="0">
                <a:solidFill>
                  <a:schemeClr val="accent4"/>
                </a:solidFill>
              </a:rPr>
              <a:t>	-Legislator </a:t>
            </a:r>
            <a:r>
              <a:rPr lang="en-US" sz="1000" dirty="0">
                <a:solidFill>
                  <a:schemeClr val="accent4"/>
                </a:solidFill>
              </a:rPr>
              <a:t>information sheet</a:t>
            </a:r>
          </a:p>
          <a:p>
            <a:pPr lvl="0" fontAlgn="base"/>
            <a:r>
              <a:rPr lang="en-US" sz="1000" dirty="0" smtClean="0">
                <a:solidFill>
                  <a:schemeClr val="accent4"/>
                </a:solidFill>
              </a:rPr>
              <a:t>	-Table </a:t>
            </a:r>
            <a:r>
              <a:rPr lang="en-US" sz="1000" dirty="0">
                <a:solidFill>
                  <a:schemeClr val="accent4"/>
                </a:solidFill>
              </a:rPr>
              <a:t>top name card template</a:t>
            </a:r>
          </a:p>
          <a:p>
            <a:pPr fontAlgn="base"/>
            <a:r>
              <a:rPr lang="en-US" sz="1000" b="1" dirty="0" smtClean="0">
                <a:solidFill>
                  <a:schemeClr val="accent4"/>
                </a:solidFill>
              </a:rPr>
              <a:t>-PTA </a:t>
            </a:r>
            <a:r>
              <a:rPr lang="en-US" sz="1000" b="1" dirty="0">
                <a:solidFill>
                  <a:schemeClr val="accent4"/>
                </a:solidFill>
              </a:rPr>
              <a:t>Takes Action Update e-Newsletter </a:t>
            </a:r>
            <a:r>
              <a:rPr lang="en-US" sz="1000" dirty="0">
                <a:solidFill>
                  <a:schemeClr val="accent4"/>
                </a:solidFill>
              </a:rPr>
              <a:t>– sign up to receive this </a:t>
            </a:r>
            <a:r>
              <a:rPr lang="en-US" sz="1000" dirty="0" smtClean="0">
                <a:solidFill>
                  <a:schemeClr val="accent4"/>
                </a:solidFill>
              </a:rPr>
              <a:t>valuable </a:t>
            </a:r>
            <a:br>
              <a:rPr lang="en-US" sz="1000" dirty="0" smtClean="0">
                <a:solidFill>
                  <a:schemeClr val="accent4"/>
                </a:solidFill>
              </a:rPr>
            </a:br>
            <a:r>
              <a:rPr lang="en-US" sz="1000" dirty="0" smtClean="0">
                <a:solidFill>
                  <a:schemeClr val="accent4"/>
                </a:solidFill>
              </a:rPr>
              <a:t>e-Newsletter </a:t>
            </a:r>
            <a:r>
              <a:rPr lang="en-US" sz="1000" dirty="0">
                <a:solidFill>
                  <a:schemeClr val="accent4"/>
                </a:solidFill>
              </a:rPr>
              <a:t>and keep informed of legislation news at the national level.</a:t>
            </a:r>
          </a:p>
          <a:p>
            <a:pPr fontAlgn="base"/>
            <a:r>
              <a:rPr lang="en-US" sz="1000" dirty="0" smtClean="0">
                <a:solidFill>
                  <a:schemeClr val="accent4"/>
                </a:solidFill>
              </a:rPr>
              <a:t>-</a:t>
            </a:r>
            <a:r>
              <a:rPr lang="en-US" sz="1000" b="1" dirty="0" smtClean="0">
                <a:solidFill>
                  <a:schemeClr val="accent4"/>
                </a:solidFill>
              </a:rPr>
              <a:t>Resolution </a:t>
            </a:r>
            <a:r>
              <a:rPr lang="en-US" sz="1000" b="1" dirty="0">
                <a:solidFill>
                  <a:schemeClr val="accent4"/>
                </a:solidFill>
              </a:rPr>
              <a:t>Handbook</a:t>
            </a:r>
            <a:endParaRPr lang="en-US" sz="1000" dirty="0">
              <a:solidFill>
                <a:schemeClr val="accent4"/>
              </a:solidFill>
            </a:endParaRPr>
          </a:p>
          <a:p>
            <a:pPr fontAlgn="base"/>
            <a:r>
              <a:rPr lang="en-US" sz="1000" dirty="0">
                <a:solidFill>
                  <a:schemeClr val="accent4"/>
                </a:solidFill>
              </a:rPr>
              <a:t>Download the Resolutions guide to direct the Missouri PTA voice on issues.  The Resolution Handbook gives an overall explanation of how the Resolution process is structured and provides tools for drafting and submitting a </a:t>
            </a:r>
            <a:r>
              <a:rPr lang="en-US" sz="1000" dirty="0" smtClean="0">
                <a:solidFill>
                  <a:schemeClr val="accent4"/>
                </a:solidFill>
              </a:rPr>
              <a:t>resolution</a:t>
            </a:r>
            <a:r>
              <a:rPr lang="en-US" sz="1000" dirty="0">
                <a:solidFill>
                  <a:schemeClr val="accent4"/>
                </a:solidFill>
              </a:rPr>
              <a:t>.  </a:t>
            </a:r>
            <a:r>
              <a:rPr lang="en-US" sz="1000" dirty="0" smtClean="0">
                <a:solidFill>
                  <a:schemeClr val="accent4"/>
                </a:solidFill>
              </a:rPr>
              <a:t/>
            </a:r>
            <a:br>
              <a:rPr lang="en-US" sz="1000" dirty="0" smtClean="0">
                <a:solidFill>
                  <a:schemeClr val="accent4"/>
                </a:solidFill>
              </a:rPr>
            </a:br>
            <a:r>
              <a:rPr lang="en-US" sz="1000" dirty="0" smtClean="0">
                <a:solidFill>
                  <a:schemeClr val="accent4"/>
                </a:solidFill>
              </a:rPr>
              <a:t>Customizable </a:t>
            </a:r>
            <a:r>
              <a:rPr lang="en-US" sz="1000" dirty="0">
                <a:solidFill>
                  <a:schemeClr val="accent4"/>
                </a:solidFill>
              </a:rPr>
              <a:t>word document resolution worksheets will assist members with construction of a resolution for submission.</a:t>
            </a:r>
          </a:p>
          <a:p>
            <a:pPr lvl="0" fontAlgn="base"/>
            <a:r>
              <a:rPr lang="en-US" sz="1000" dirty="0" smtClean="0">
                <a:solidFill>
                  <a:schemeClr val="accent4"/>
                </a:solidFill>
              </a:rPr>
              <a:t>	-Resolution </a:t>
            </a:r>
            <a:r>
              <a:rPr lang="en-US" sz="1000" dirty="0">
                <a:solidFill>
                  <a:schemeClr val="accent4"/>
                </a:solidFill>
              </a:rPr>
              <a:t>handbook</a:t>
            </a:r>
          </a:p>
          <a:p>
            <a:pPr lvl="0" fontAlgn="base"/>
            <a:r>
              <a:rPr lang="en-US" sz="1000" dirty="0" smtClean="0">
                <a:solidFill>
                  <a:schemeClr val="accent4"/>
                </a:solidFill>
              </a:rPr>
              <a:t>	-Resolution </a:t>
            </a:r>
            <a:r>
              <a:rPr lang="en-US" sz="1000" dirty="0">
                <a:solidFill>
                  <a:schemeClr val="accent4"/>
                </a:solidFill>
              </a:rPr>
              <a:t>worksheets</a:t>
            </a:r>
          </a:p>
        </p:txBody>
      </p:sp>
    </p:spTree>
    <p:extLst>
      <p:ext uri="{BB962C8B-B14F-4D97-AF65-F5344CB8AC3E}">
        <p14:creationId xmlns:p14="http://schemas.microsoft.com/office/powerpoint/2010/main" val="993639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000" b="1" dirty="0" smtClean="0">
                <a:solidFill>
                  <a:srgbClr val="009999"/>
                </a:solidFill>
                <a:latin typeface="Throw My Hands Up in the Air" panose="02000506000000020004" pitchFamily="2" charset="0"/>
              </a:rPr>
              <a:t>Menu Items</a:t>
            </a:r>
            <a:endParaRPr lang="en-US" sz="6000" b="1" dirty="0">
              <a:solidFill>
                <a:srgbClr val="009999"/>
              </a:solidFill>
              <a:latin typeface="Throw My Hands Up in the Air" panose="02000506000000020004" pitchFamily="2" charset="0"/>
            </a:endParaRPr>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361" t="10669" r="39880" b="9465"/>
          <a:stretch/>
        </p:blipFill>
        <p:spPr bwMode="auto">
          <a:xfrm>
            <a:off x="4066673" y="533399"/>
            <a:ext cx="4620127" cy="5155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2017 MoPTA Convention Design Outlines.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8580" y="5319095"/>
            <a:ext cx="2225420" cy="1498699"/>
          </a:xfrm>
          <a:prstGeom prst="rect">
            <a:avLst/>
          </a:prstGeom>
        </p:spPr>
      </p:pic>
      <p:pic>
        <p:nvPicPr>
          <p:cNvPr id="4107" name="Picture 11"/>
          <p:cNvPicPr>
            <a:picLocks noChangeAspect="1" noChangeArrowheads="1"/>
          </p:cNvPicPr>
          <p:nvPr/>
        </p:nvPicPr>
        <p:blipFill rotWithShape="1">
          <a:blip r:embed="rId5">
            <a:extLst>
              <a:ext uri="{28A0092B-C50C-407E-A947-70E740481C1C}">
                <a14:useLocalDpi xmlns:a14="http://schemas.microsoft.com/office/drawing/2010/main" val="0"/>
              </a:ext>
            </a:extLst>
          </a:blip>
          <a:srcRect l="59686" t="27157" r="16785" b="31666"/>
          <a:stretch/>
        </p:blipFill>
        <p:spPr bwMode="auto">
          <a:xfrm>
            <a:off x="457199" y="1353669"/>
            <a:ext cx="3176067" cy="4446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Frame 10"/>
          <p:cNvSpPr/>
          <p:nvPr/>
        </p:nvSpPr>
        <p:spPr>
          <a:xfrm>
            <a:off x="555815" y="3466823"/>
            <a:ext cx="1936374" cy="365035"/>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1593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1" dirty="0" smtClean="0">
                <a:solidFill>
                  <a:srgbClr val="009999"/>
                </a:solidFill>
                <a:latin typeface="Throw My Hands Up in the Air" panose="02000506000000020004" pitchFamily="2" charset="0"/>
              </a:rPr>
              <a:t>Finding Forms on the MOPTA Website </a:t>
            </a:r>
            <a:r>
              <a:rPr lang="en-US" sz="4400" b="1" dirty="0" smtClean="0">
                <a:solidFill>
                  <a:srgbClr val="009999"/>
                </a:solidFill>
                <a:latin typeface="Throw My Hands Up in the Air" panose="02000506000000020004" pitchFamily="2" charset="0"/>
              </a:rPr>
              <a:t>1</a:t>
            </a:r>
            <a:r>
              <a:rPr lang="en-US" sz="4400" b="1" baseline="30000" dirty="0" smtClean="0">
                <a:solidFill>
                  <a:srgbClr val="009999"/>
                </a:solidFill>
                <a:latin typeface="Throw My Hands Up in the Air" panose="02000506000000020004" pitchFamily="2" charset="0"/>
              </a:rPr>
              <a:t>st</a:t>
            </a:r>
            <a:r>
              <a:rPr lang="en-US" sz="4400" b="1" dirty="0" smtClean="0">
                <a:solidFill>
                  <a:srgbClr val="009999"/>
                </a:solidFill>
                <a:latin typeface="Throw My Hands Up in the Air" panose="02000506000000020004" pitchFamily="2" charset="0"/>
              </a:rPr>
              <a:t> </a:t>
            </a:r>
            <a:r>
              <a:rPr lang="en-US" sz="4400" b="1" dirty="0" smtClean="0">
                <a:solidFill>
                  <a:srgbClr val="009999"/>
                </a:solidFill>
                <a:latin typeface="Throw My Hands Up in the Air" panose="02000506000000020004" pitchFamily="2" charset="0"/>
              </a:rPr>
              <a:t>Place to look – sidebar:</a:t>
            </a:r>
            <a:endParaRPr lang="en-US" sz="4400" b="1" dirty="0">
              <a:solidFill>
                <a:srgbClr val="009999"/>
              </a:solidFill>
              <a:latin typeface="Throw My Hands Up in the Air" panose="02000506000000020004" pitchFamily="2" charset="0"/>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1932" r="1515" b="33660"/>
          <a:stretch/>
        </p:blipFill>
        <p:spPr bwMode="auto">
          <a:xfrm>
            <a:off x="658205" y="1585460"/>
            <a:ext cx="7241310" cy="378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2017 MoPTA Convention Design Outlines.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0593" y="5274360"/>
            <a:ext cx="2225420" cy="1498699"/>
          </a:xfrm>
          <a:prstGeom prst="rect">
            <a:avLst/>
          </a:prstGeom>
        </p:spPr>
      </p:pic>
      <p:sp>
        <p:nvSpPr>
          <p:cNvPr id="6" name="Right Arrow 5"/>
          <p:cNvSpPr/>
          <p:nvPr/>
        </p:nvSpPr>
        <p:spPr>
          <a:xfrm>
            <a:off x="4733364" y="4505067"/>
            <a:ext cx="1237129" cy="86456"/>
          </a:xfrm>
          <a:prstGeom prst="rightArrow">
            <a:avLst/>
          </a:prstGeom>
          <a:solidFill>
            <a:schemeClr val="accent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383741" y="3281084"/>
            <a:ext cx="1237129" cy="1200329"/>
          </a:xfrm>
          <a:prstGeom prst="rect">
            <a:avLst/>
          </a:prstGeom>
          <a:noFill/>
          <a:ln w="38100">
            <a:solidFill>
              <a:srgbClr val="009999"/>
            </a:solidFill>
          </a:ln>
        </p:spPr>
        <p:txBody>
          <a:bodyPr wrap="square" rtlCol="0">
            <a:spAutoFit/>
          </a:bodyPr>
          <a:lstStyle/>
          <a:p>
            <a:pPr algn="ctr"/>
            <a:r>
              <a:rPr lang="en-US" dirty="0" smtClean="0">
                <a:solidFill>
                  <a:schemeClr val="accent2"/>
                </a:solidFill>
              </a:rPr>
              <a:t>Side bar of just about any page</a:t>
            </a:r>
            <a:endParaRPr lang="en-US" dirty="0">
              <a:solidFill>
                <a:schemeClr val="accent2"/>
              </a:solidFill>
            </a:endParaRPr>
          </a:p>
        </p:txBody>
      </p:sp>
    </p:spTree>
    <p:extLst>
      <p:ext uri="{BB962C8B-B14F-4D97-AF65-F5344CB8AC3E}">
        <p14:creationId xmlns:p14="http://schemas.microsoft.com/office/powerpoint/2010/main" val="55440250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5B78102AF60B04ABA205E3EF065642E" ma:contentTypeVersion="5" ma:contentTypeDescription="Create a new document." ma:contentTypeScope="" ma:versionID="b90a9eaac656c6e1abebedcca402727b">
  <xsd:schema xmlns:xsd="http://www.w3.org/2001/XMLSchema" xmlns:xs="http://www.w3.org/2001/XMLSchema" xmlns:p="http://schemas.microsoft.com/office/2006/metadata/properties" xmlns:ns2="c3a6e9ef-a1f6-4766-94ca-80364285655b" targetNamespace="http://schemas.microsoft.com/office/2006/metadata/properties" ma:root="true" ma:fieldsID="c7a0eb465eb3ae1621259bc5cb8a669e" ns2:_="">
    <xsd:import namespace="c3a6e9ef-a1f6-4766-94ca-80364285655b"/>
    <xsd:element name="properties">
      <xsd:complexType>
        <xsd:sequence>
          <xsd:element name="documentManagement">
            <xsd:complexType>
              <xsd:all>
                <xsd:element ref="ns2:SharedWithUsers" minOccurs="0"/>
                <xsd:element ref="ns2:SharingHintHash" minOccurs="0"/>
                <xsd:element ref="ns2:SharedWithDetails" minOccurs="0"/>
                <xsd:element ref="ns2:LastSharedByUser" minOccurs="0"/>
                <xsd:element ref="ns2:LastSharedBy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a6e9ef-a1f6-4766-94ca-80364285655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27B0BF5-CD99-4656-A411-FF0582D6E704}"/>
</file>

<file path=customXml/itemProps2.xml><?xml version="1.0" encoding="utf-8"?>
<ds:datastoreItem xmlns:ds="http://schemas.openxmlformats.org/officeDocument/2006/customXml" ds:itemID="{E10571C7-6BB8-49B3-AEB2-2ED88A57AC8B}"/>
</file>

<file path=customXml/itemProps3.xml><?xml version="1.0" encoding="utf-8"?>
<ds:datastoreItem xmlns:ds="http://schemas.openxmlformats.org/officeDocument/2006/customXml" ds:itemID="{741DFB82-94F2-4ED9-A945-2ECC478CA230}"/>
</file>

<file path=docProps/app.xml><?xml version="1.0" encoding="utf-8"?>
<Properties xmlns="http://schemas.openxmlformats.org/officeDocument/2006/extended-properties" xmlns:vt="http://schemas.openxmlformats.org/officeDocument/2006/docPropsVTypes">
  <Template>Clarity.thmx</Template>
  <TotalTime>329</TotalTime>
  <Words>1295</Words>
  <Application>Microsoft Office PowerPoint</Application>
  <PresentationFormat>On-screen Show (4:3)</PresentationFormat>
  <Paragraphs>166</Paragraphs>
  <Slides>21</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Throw My Hands Up in the Air</vt:lpstr>
      <vt:lpstr>Clarity</vt:lpstr>
      <vt:lpstr>Navigating PTA Webpages</vt:lpstr>
      <vt:lpstr>Missouri PTA Website</vt:lpstr>
      <vt:lpstr>Menu Items</vt:lpstr>
      <vt:lpstr>Newsletter Signup</vt:lpstr>
      <vt:lpstr>Menu Items</vt:lpstr>
      <vt:lpstr>Menu Items</vt:lpstr>
      <vt:lpstr>Menu Items</vt:lpstr>
      <vt:lpstr>Menu Items</vt:lpstr>
      <vt:lpstr>Finding Forms on the MOPTA Website 1st Place to look – sidebar:</vt:lpstr>
      <vt:lpstr>PowerPoint Presentation</vt:lpstr>
      <vt:lpstr>Finding Forms on the MOPTA Website 2nd Place to look – Members Section:</vt:lpstr>
      <vt:lpstr>Logging in to the MOPTA Website</vt:lpstr>
      <vt:lpstr>National PTA Website</vt:lpstr>
      <vt:lpstr>National PTA Menu Items</vt:lpstr>
      <vt:lpstr>National PTA Programs</vt:lpstr>
      <vt:lpstr>National PTA Advocacy Resources</vt:lpstr>
      <vt:lpstr>National PTA Newsletters</vt:lpstr>
      <vt:lpstr>National PTA Tool Kit</vt:lpstr>
      <vt:lpstr>PowerPoint Presentation</vt:lpstr>
      <vt:lpstr>National PTA E-Learning </vt:lpstr>
      <vt:lpstr>Stephanie Wade  Missouri PTA IT CHAIR</vt:lpstr>
    </vt:vector>
  </TitlesOfParts>
  <Company>Drury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Battaglia</dc:creator>
  <cp:lastModifiedBy>Stephanie Wade</cp:lastModifiedBy>
  <cp:revision>25</cp:revision>
  <cp:lastPrinted>2017-04-26T17:58:00Z</cp:lastPrinted>
  <dcterms:created xsi:type="dcterms:W3CDTF">2016-11-25T21:31:40Z</dcterms:created>
  <dcterms:modified xsi:type="dcterms:W3CDTF">2017-04-26T18:07:58Z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0x01010045B78102AF60B04ABA205E3EF065642E</vt:lpwstr>
  </property>
</Properties>
</file>