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7" r:id="rId2"/>
    <p:sldId id="258" r:id="rId3"/>
    <p:sldId id="260" r:id="rId4"/>
    <p:sldId id="259" r:id="rId5"/>
    <p:sldId id="261" r:id="rId6"/>
    <p:sldId id="262" r:id="rId7"/>
    <p:sldId id="263" r:id="rId8"/>
    <p:sldId id="264" r:id="rId9"/>
    <p:sldId id="265" r:id="rId10"/>
    <p:sldId id="267" r:id="rId11"/>
    <p:sldId id="266"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p:restoredTop sz="94649"/>
  </p:normalViewPr>
  <p:slideViewPr>
    <p:cSldViewPr snapToGrid="0" snapToObjects="1">
      <p:cViewPr>
        <p:scale>
          <a:sx n="118" d="100"/>
          <a:sy n="118" d="100"/>
        </p:scale>
        <p:origin x="144"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2.xml"/><Relationship Id="rId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5" Type="http://schemas.openxmlformats.org/officeDocument/2006/relationships/customXml" Target="../customXml/item1.xml"/><Relationship Id="rId20" Type="http://schemas.openxmlformats.org/officeDocument/2006/relationships/handoutMaster" Target="handoutMasters/handoutMaster1.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tableStyles" Target="tableStyle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theme" Target="theme/theme1.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notesMaster" Target="notesMasters/notesMaster1.xml"/><Relationship Id="rId9" Type="http://schemas.openxmlformats.org/officeDocument/2006/relationships/slide" Target="slides/slide8.xml"/><Relationship Id="rId22"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8D7776-07F5-D744-9E88-B391DA5EAB43}" type="datetimeFigureOut">
              <a:rPr lang="en-US" smtClean="0"/>
              <a:t>3/2/17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A31D4C-811E-D942-9B3C-442DC0086770}" type="slidenum">
              <a:rPr lang="en-US" smtClean="0"/>
              <a:t>‹#›</a:t>
            </a:fld>
            <a:endParaRPr lang="en-US"/>
          </a:p>
        </p:txBody>
      </p:sp>
    </p:spTree>
    <p:extLst>
      <p:ext uri="{BB962C8B-B14F-4D97-AF65-F5344CB8AC3E}">
        <p14:creationId xmlns:p14="http://schemas.microsoft.com/office/powerpoint/2010/main" val="2038188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CF3F5-013B-6F40-8461-13D39FA19957}" type="datetimeFigureOut">
              <a:rPr lang="en-US" smtClean="0"/>
              <a:t>3/2/17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B5549-022C-0940-B12E-0EC4DFF556C2}" type="slidenum">
              <a:rPr lang="en-US" smtClean="0"/>
              <a:t>‹#›</a:t>
            </a:fld>
            <a:endParaRPr lang="en-US"/>
          </a:p>
        </p:txBody>
      </p:sp>
    </p:spTree>
    <p:extLst>
      <p:ext uri="{BB962C8B-B14F-4D97-AF65-F5344CB8AC3E}">
        <p14:creationId xmlns:p14="http://schemas.microsoft.com/office/powerpoint/2010/main" val="54107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business must be approved by the Executive Board before action</a:t>
            </a:r>
            <a:r>
              <a:rPr lang="en-US" baseline="0" dirty="0" smtClean="0"/>
              <a:t> can take place.  </a:t>
            </a:r>
            <a:r>
              <a:rPr lang="en-US" baseline="0" dirty="0" smtClean="0"/>
              <a:t>It is board that is charged via parliamentary procedure the responsibility of addressing business between general membership meetings.   </a:t>
            </a:r>
            <a:endParaRPr lang="en-US" dirty="0"/>
          </a:p>
        </p:txBody>
      </p:sp>
      <p:sp>
        <p:nvSpPr>
          <p:cNvPr id="4" name="Slide Number Placeholder 3"/>
          <p:cNvSpPr>
            <a:spLocks noGrp="1"/>
          </p:cNvSpPr>
          <p:nvPr>
            <p:ph type="sldNum" sz="quarter" idx="10"/>
          </p:nvPr>
        </p:nvSpPr>
        <p:spPr/>
        <p:txBody>
          <a:bodyPr/>
          <a:lstStyle/>
          <a:p>
            <a:fld id="{790B5549-022C-0940-B12E-0EC4DFF556C2}" type="slidenum">
              <a:rPr lang="en-US" smtClean="0"/>
              <a:t>3</a:t>
            </a:fld>
            <a:endParaRPr lang="en-US"/>
          </a:p>
        </p:txBody>
      </p:sp>
    </p:spTree>
    <p:extLst>
      <p:ext uri="{BB962C8B-B14F-4D97-AF65-F5344CB8AC3E}">
        <p14:creationId xmlns:p14="http://schemas.microsoft.com/office/powerpoint/2010/main" val="1393998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aware that the IRS considers gift cards as cash payments.  There is no way to track a gift</a:t>
            </a:r>
            <a:r>
              <a:rPr lang="en-US" baseline="0" dirty="0" smtClean="0"/>
              <a:t> card to ensure it was used according to the approved expense.</a:t>
            </a:r>
          </a:p>
          <a:p>
            <a:r>
              <a:rPr lang="en-US" baseline="0" dirty="0" smtClean="0"/>
              <a:t>Use a voucher system and make sure everyone is clear on how this works. </a:t>
            </a:r>
            <a:endParaRPr lang="en-US" dirty="0"/>
          </a:p>
        </p:txBody>
      </p:sp>
      <p:sp>
        <p:nvSpPr>
          <p:cNvPr id="4" name="Slide Number Placeholder 3"/>
          <p:cNvSpPr>
            <a:spLocks noGrp="1"/>
          </p:cNvSpPr>
          <p:nvPr>
            <p:ph type="sldNum" sz="quarter" idx="10"/>
          </p:nvPr>
        </p:nvSpPr>
        <p:spPr/>
        <p:txBody>
          <a:bodyPr/>
          <a:lstStyle/>
          <a:p>
            <a:fld id="{790B5549-022C-0940-B12E-0EC4DFF556C2}" type="slidenum">
              <a:rPr lang="en-US" smtClean="0"/>
              <a:t>14</a:t>
            </a:fld>
            <a:endParaRPr lang="en-US"/>
          </a:p>
        </p:txBody>
      </p:sp>
    </p:spTree>
    <p:extLst>
      <p:ext uri="{BB962C8B-B14F-4D97-AF65-F5344CB8AC3E}">
        <p14:creationId xmlns:p14="http://schemas.microsoft.com/office/powerpoint/2010/main" val="1479439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suggestion is to have one general email for the PTA</a:t>
            </a:r>
            <a:r>
              <a:rPr lang="en-US" baseline="0" dirty="0" smtClean="0"/>
              <a:t> that can be easily transferred to the next president.  Gmail is a good example of a resource that transfers easily.  </a:t>
            </a:r>
            <a:endParaRPr lang="en-US" dirty="0"/>
          </a:p>
        </p:txBody>
      </p:sp>
      <p:sp>
        <p:nvSpPr>
          <p:cNvPr id="4" name="Slide Number Placeholder 3"/>
          <p:cNvSpPr>
            <a:spLocks noGrp="1"/>
          </p:cNvSpPr>
          <p:nvPr>
            <p:ph type="sldNum" sz="quarter" idx="10"/>
          </p:nvPr>
        </p:nvSpPr>
        <p:spPr/>
        <p:txBody>
          <a:bodyPr/>
          <a:lstStyle/>
          <a:p>
            <a:fld id="{790B5549-022C-0940-B12E-0EC4DFF556C2}" type="slidenum">
              <a:rPr lang="en-US" smtClean="0"/>
              <a:t>15</a:t>
            </a:fld>
            <a:endParaRPr lang="en-US"/>
          </a:p>
        </p:txBody>
      </p:sp>
    </p:spTree>
    <p:extLst>
      <p:ext uri="{BB962C8B-B14F-4D97-AF65-F5344CB8AC3E}">
        <p14:creationId xmlns:p14="http://schemas.microsoft.com/office/powerpoint/2010/main" val="80649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a:t>
            </a:r>
            <a:r>
              <a:rPr lang="en-US" baseline="0" dirty="0" smtClean="0"/>
              <a:t> can be designated to another nonprofit but that nonprofit must have the same classification as the PTA.  PTA is identified services </a:t>
            </a:r>
            <a:r>
              <a:rPr lang="en-US" baseline="0" dirty="0" err="1" smtClean="0"/>
              <a:t>pertaiing</a:t>
            </a:r>
            <a:r>
              <a:rPr lang="en-US" baseline="0" dirty="0" smtClean="0"/>
              <a:t> to the education and welfare of children.  Donations can be lateral only. </a:t>
            </a:r>
            <a:endParaRPr lang="en-US" dirty="0"/>
          </a:p>
        </p:txBody>
      </p:sp>
      <p:sp>
        <p:nvSpPr>
          <p:cNvPr id="4" name="Slide Number Placeholder 3"/>
          <p:cNvSpPr>
            <a:spLocks noGrp="1"/>
          </p:cNvSpPr>
          <p:nvPr>
            <p:ph type="sldNum" sz="quarter" idx="10"/>
          </p:nvPr>
        </p:nvSpPr>
        <p:spPr/>
        <p:txBody>
          <a:bodyPr/>
          <a:lstStyle/>
          <a:p>
            <a:fld id="{790B5549-022C-0940-B12E-0EC4DFF556C2}" type="slidenum">
              <a:rPr lang="en-US" smtClean="0"/>
              <a:t>5</a:t>
            </a:fld>
            <a:endParaRPr lang="en-US"/>
          </a:p>
        </p:txBody>
      </p:sp>
    </p:spTree>
    <p:extLst>
      <p:ext uri="{BB962C8B-B14F-4D97-AF65-F5344CB8AC3E}">
        <p14:creationId xmlns:p14="http://schemas.microsoft.com/office/powerpoint/2010/main" val="80431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bylaws and</a:t>
            </a:r>
            <a:r>
              <a:rPr lang="en-US" baseline="0" dirty="0" smtClean="0"/>
              <a:t> any standing rules or procedure pertaining to the Treasurer’s role.  Make sure you are both clear on the established procedures and map out a plan for how you will work together throughout the year.  </a:t>
            </a:r>
            <a:endParaRPr lang="en-US" dirty="0"/>
          </a:p>
        </p:txBody>
      </p:sp>
      <p:sp>
        <p:nvSpPr>
          <p:cNvPr id="4" name="Slide Number Placeholder 3"/>
          <p:cNvSpPr>
            <a:spLocks noGrp="1"/>
          </p:cNvSpPr>
          <p:nvPr>
            <p:ph type="sldNum" sz="quarter" idx="10"/>
          </p:nvPr>
        </p:nvSpPr>
        <p:spPr/>
        <p:txBody>
          <a:bodyPr/>
          <a:lstStyle/>
          <a:p>
            <a:fld id="{790B5549-022C-0940-B12E-0EC4DFF556C2}" type="slidenum">
              <a:rPr lang="en-US" smtClean="0"/>
              <a:t>7</a:t>
            </a:fld>
            <a:endParaRPr lang="en-US"/>
          </a:p>
        </p:txBody>
      </p:sp>
    </p:spTree>
    <p:extLst>
      <p:ext uri="{BB962C8B-B14F-4D97-AF65-F5344CB8AC3E}">
        <p14:creationId xmlns:p14="http://schemas.microsoft.com/office/powerpoint/2010/main" val="55174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 best practice to have the budget approved by the membership for the upcoming year before the end of the current year.  This allows for continual authorized spending.  If you opt to wait until the first membership meeting of the year then once the books close at the end of the fiscal year you are not authorized to spend any of the organizations funds until the next budget is approved.  The budget must be approved by the general membership this is not a business decision that can be simply made by the Executive Board. </a:t>
            </a:r>
            <a:endParaRPr lang="en-US" dirty="0"/>
          </a:p>
        </p:txBody>
      </p:sp>
      <p:sp>
        <p:nvSpPr>
          <p:cNvPr id="4" name="Slide Number Placeholder 3"/>
          <p:cNvSpPr>
            <a:spLocks noGrp="1"/>
          </p:cNvSpPr>
          <p:nvPr>
            <p:ph type="sldNum" sz="quarter" idx="10"/>
          </p:nvPr>
        </p:nvSpPr>
        <p:spPr/>
        <p:txBody>
          <a:bodyPr/>
          <a:lstStyle/>
          <a:p>
            <a:fld id="{790B5549-022C-0940-B12E-0EC4DFF556C2}" type="slidenum">
              <a:rPr lang="en-US" smtClean="0"/>
              <a:t>8</a:t>
            </a:fld>
            <a:endParaRPr lang="en-US"/>
          </a:p>
        </p:txBody>
      </p:sp>
    </p:spTree>
    <p:extLst>
      <p:ext uri="{BB962C8B-B14F-4D97-AF65-F5344CB8AC3E}">
        <p14:creationId xmlns:p14="http://schemas.microsoft.com/office/powerpoint/2010/main" val="63442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B5549-022C-0940-B12E-0EC4DFF556C2}" type="slidenum">
              <a:rPr lang="en-US" smtClean="0"/>
              <a:t>9</a:t>
            </a:fld>
            <a:endParaRPr lang="en-US"/>
          </a:p>
        </p:txBody>
      </p:sp>
    </p:spTree>
    <p:extLst>
      <p:ext uri="{BB962C8B-B14F-4D97-AF65-F5344CB8AC3E}">
        <p14:creationId xmlns:p14="http://schemas.microsoft.com/office/powerpoint/2010/main" val="134216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B5549-022C-0940-B12E-0EC4DFF556C2}" type="slidenum">
              <a:rPr lang="en-US" smtClean="0"/>
              <a:t>10</a:t>
            </a:fld>
            <a:endParaRPr lang="en-US"/>
          </a:p>
        </p:txBody>
      </p:sp>
    </p:spTree>
    <p:extLst>
      <p:ext uri="{BB962C8B-B14F-4D97-AF65-F5344CB8AC3E}">
        <p14:creationId xmlns:p14="http://schemas.microsoft.com/office/powerpoint/2010/main" val="640776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parliamentary procedure to protect each member’s rights.</a:t>
            </a:r>
            <a:r>
              <a:rPr lang="en-US" baseline="0" dirty="0" smtClean="0"/>
              <a:t>  This does not mean you must run a strictly formal meeting.  Instead it means that actions and decisions are make in accordance to proper channels.  In the most informal setting your meetings may consist of a more free flowing exchange of information however any action still must be accompanied by a motion.  Action, or business, is recorded in the minutes.</a:t>
            </a:r>
            <a:endParaRPr lang="en-US" dirty="0"/>
          </a:p>
        </p:txBody>
      </p:sp>
      <p:sp>
        <p:nvSpPr>
          <p:cNvPr id="4" name="Slide Number Placeholder 3"/>
          <p:cNvSpPr>
            <a:spLocks noGrp="1"/>
          </p:cNvSpPr>
          <p:nvPr>
            <p:ph type="sldNum" sz="quarter" idx="10"/>
          </p:nvPr>
        </p:nvSpPr>
        <p:spPr/>
        <p:txBody>
          <a:bodyPr/>
          <a:lstStyle/>
          <a:p>
            <a:fld id="{790B5549-022C-0940-B12E-0EC4DFF556C2}" type="slidenum">
              <a:rPr lang="en-US" smtClean="0"/>
              <a:t>11</a:t>
            </a:fld>
            <a:endParaRPr lang="en-US"/>
          </a:p>
        </p:txBody>
      </p:sp>
    </p:spTree>
    <p:extLst>
      <p:ext uri="{BB962C8B-B14F-4D97-AF65-F5344CB8AC3E}">
        <p14:creationId xmlns:p14="http://schemas.microsoft.com/office/powerpoint/2010/main" val="2044973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discuss the use of electronic meetings in Presidents</a:t>
            </a:r>
            <a:r>
              <a:rPr lang="en-US" baseline="0" dirty="0" smtClean="0"/>
              <a:t> II</a:t>
            </a:r>
            <a:endParaRPr lang="en-US" dirty="0"/>
          </a:p>
        </p:txBody>
      </p:sp>
      <p:sp>
        <p:nvSpPr>
          <p:cNvPr id="4" name="Slide Number Placeholder 3"/>
          <p:cNvSpPr>
            <a:spLocks noGrp="1"/>
          </p:cNvSpPr>
          <p:nvPr>
            <p:ph type="sldNum" sz="quarter" idx="10"/>
          </p:nvPr>
        </p:nvSpPr>
        <p:spPr/>
        <p:txBody>
          <a:bodyPr/>
          <a:lstStyle/>
          <a:p>
            <a:fld id="{790B5549-022C-0940-B12E-0EC4DFF556C2}" type="slidenum">
              <a:rPr lang="en-US" smtClean="0"/>
              <a:t>12</a:t>
            </a:fld>
            <a:endParaRPr lang="en-US"/>
          </a:p>
        </p:txBody>
      </p:sp>
    </p:spTree>
    <p:extLst>
      <p:ext uri="{BB962C8B-B14F-4D97-AF65-F5344CB8AC3E}">
        <p14:creationId xmlns:p14="http://schemas.microsoft.com/office/powerpoint/2010/main" val="798475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your communication is ongoing with</a:t>
            </a:r>
            <a:r>
              <a:rPr lang="en-US" baseline="0" dirty="0" smtClean="0"/>
              <a:t> the Principal.  Having the principal sit on your board or attend meetings is not enough.  My suggestion is to meet quarterly one-on-one.  There may be discussions that need to take place or are best taken place out side of the board meeting.  </a:t>
            </a:r>
            <a:endParaRPr lang="en-US" dirty="0"/>
          </a:p>
        </p:txBody>
      </p:sp>
      <p:sp>
        <p:nvSpPr>
          <p:cNvPr id="4" name="Slide Number Placeholder 3"/>
          <p:cNvSpPr>
            <a:spLocks noGrp="1"/>
          </p:cNvSpPr>
          <p:nvPr>
            <p:ph type="sldNum" sz="quarter" idx="10"/>
          </p:nvPr>
        </p:nvSpPr>
        <p:spPr/>
        <p:txBody>
          <a:bodyPr/>
          <a:lstStyle/>
          <a:p>
            <a:fld id="{790B5549-022C-0940-B12E-0EC4DFF556C2}" type="slidenum">
              <a:rPr lang="en-US" smtClean="0"/>
              <a:t>13</a:t>
            </a:fld>
            <a:endParaRPr lang="en-US"/>
          </a:p>
        </p:txBody>
      </p:sp>
    </p:spTree>
    <p:extLst>
      <p:ext uri="{BB962C8B-B14F-4D97-AF65-F5344CB8AC3E}">
        <p14:creationId xmlns:p14="http://schemas.microsoft.com/office/powerpoint/2010/main" val="161730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93376A-127B-624B-B0EA-ACBE02FAC8B0}"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90567-D629-C04E-B415-06CB5B61B8FE}" type="slidenum">
              <a:rPr lang="en-US" smtClean="0"/>
              <a:t>‹#›</a:t>
            </a:fld>
            <a:endParaRPr lang="en-US"/>
          </a:p>
        </p:txBody>
      </p:sp>
    </p:spTree>
    <p:extLst>
      <p:ext uri="{BB962C8B-B14F-4D97-AF65-F5344CB8AC3E}">
        <p14:creationId xmlns:p14="http://schemas.microsoft.com/office/powerpoint/2010/main" val="131512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3376A-127B-624B-B0EA-ACBE02FAC8B0}"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90567-D629-C04E-B415-06CB5B61B8FE}" type="slidenum">
              <a:rPr lang="en-US" smtClean="0"/>
              <a:t>‹#›</a:t>
            </a:fld>
            <a:endParaRPr lang="en-US"/>
          </a:p>
        </p:txBody>
      </p:sp>
    </p:spTree>
    <p:extLst>
      <p:ext uri="{BB962C8B-B14F-4D97-AF65-F5344CB8AC3E}">
        <p14:creationId xmlns:p14="http://schemas.microsoft.com/office/powerpoint/2010/main" val="194200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3376A-127B-624B-B0EA-ACBE02FAC8B0}"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90567-D629-C04E-B415-06CB5B61B8FE}" type="slidenum">
              <a:rPr lang="en-US" smtClean="0"/>
              <a:t>‹#›</a:t>
            </a:fld>
            <a:endParaRPr lang="en-US"/>
          </a:p>
        </p:txBody>
      </p:sp>
    </p:spTree>
    <p:extLst>
      <p:ext uri="{BB962C8B-B14F-4D97-AF65-F5344CB8AC3E}">
        <p14:creationId xmlns:p14="http://schemas.microsoft.com/office/powerpoint/2010/main" val="175692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3376A-127B-624B-B0EA-ACBE02FAC8B0}"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90567-D629-C04E-B415-06CB5B61B8FE}" type="slidenum">
              <a:rPr lang="en-US" smtClean="0"/>
              <a:t>‹#›</a:t>
            </a:fld>
            <a:endParaRPr lang="en-US"/>
          </a:p>
        </p:txBody>
      </p:sp>
    </p:spTree>
    <p:extLst>
      <p:ext uri="{BB962C8B-B14F-4D97-AF65-F5344CB8AC3E}">
        <p14:creationId xmlns:p14="http://schemas.microsoft.com/office/powerpoint/2010/main" val="45378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93376A-127B-624B-B0EA-ACBE02FAC8B0}"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90567-D629-C04E-B415-06CB5B61B8FE}" type="slidenum">
              <a:rPr lang="en-US" smtClean="0"/>
              <a:t>‹#›</a:t>
            </a:fld>
            <a:endParaRPr lang="en-US"/>
          </a:p>
        </p:txBody>
      </p:sp>
    </p:spTree>
    <p:extLst>
      <p:ext uri="{BB962C8B-B14F-4D97-AF65-F5344CB8AC3E}">
        <p14:creationId xmlns:p14="http://schemas.microsoft.com/office/powerpoint/2010/main" val="152690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93376A-127B-624B-B0EA-ACBE02FAC8B0}"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90567-D629-C04E-B415-06CB5B61B8FE}" type="slidenum">
              <a:rPr lang="en-US" smtClean="0"/>
              <a:t>‹#›</a:t>
            </a:fld>
            <a:endParaRPr lang="en-US"/>
          </a:p>
        </p:txBody>
      </p:sp>
    </p:spTree>
    <p:extLst>
      <p:ext uri="{BB962C8B-B14F-4D97-AF65-F5344CB8AC3E}">
        <p14:creationId xmlns:p14="http://schemas.microsoft.com/office/powerpoint/2010/main" val="28246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93376A-127B-624B-B0EA-ACBE02FAC8B0}" type="datetimeFigureOut">
              <a:rPr lang="en-US" smtClean="0"/>
              <a:t>3/2/17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90567-D629-C04E-B415-06CB5B61B8FE}" type="slidenum">
              <a:rPr lang="en-US" smtClean="0"/>
              <a:t>‹#›</a:t>
            </a:fld>
            <a:endParaRPr lang="en-US"/>
          </a:p>
        </p:txBody>
      </p:sp>
    </p:spTree>
    <p:extLst>
      <p:ext uri="{BB962C8B-B14F-4D97-AF65-F5344CB8AC3E}">
        <p14:creationId xmlns:p14="http://schemas.microsoft.com/office/powerpoint/2010/main" val="150016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93376A-127B-624B-B0EA-ACBE02FAC8B0}" type="datetimeFigureOut">
              <a:rPr lang="en-US" smtClean="0"/>
              <a:t>3/2/17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90567-D629-C04E-B415-06CB5B61B8FE}" type="slidenum">
              <a:rPr lang="en-US" smtClean="0"/>
              <a:t>‹#›</a:t>
            </a:fld>
            <a:endParaRPr lang="en-US"/>
          </a:p>
        </p:txBody>
      </p:sp>
    </p:spTree>
    <p:extLst>
      <p:ext uri="{BB962C8B-B14F-4D97-AF65-F5344CB8AC3E}">
        <p14:creationId xmlns:p14="http://schemas.microsoft.com/office/powerpoint/2010/main" val="174214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3376A-127B-624B-B0EA-ACBE02FAC8B0}" type="datetimeFigureOut">
              <a:rPr lang="en-US" smtClean="0"/>
              <a:t>3/2/17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90567-D629-C04E-B415-06CB5B61B8FE}" type="slidenum">
              <a:rPr lang="en-US" smtClean="0"/>
              <a:t>‹#›</a:t>
            </a:fld>
            <a:endParaRPr lang="en-US"/>
          </a:p>
        </p:txBody>
      </p:sp>
    </p:spTree>
    <p:extLst>
      <p:ext uri="{BB962C8B-B14F-4D97-AF65-F5344CB8AC3E}">
        <p14:creationId xmlns:p14="http://schemas.microsoft.com/office/powerpoint/2010/main" val="146282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3376A-127B-624B-B0EA-ACBE02FAC8B0}"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90567-D629-C04E-B415-06CB5B61B8FE}" type="slidenum">
              <a:rPr lang="en-US" smtClean="0"/>
              <a:t>‹#›</a:t>
            </a:fld>
            <a:endParaRPr lang="en-US"/>
          </a:p>
        </p:txBody>
      </p:sp>
    </p:spTree>
    <p:extLst>
      <p:ext uri="{BB962C8B-B14F-4D97-AF65-F5344CB8AC3E}">
        <p14:creationId xmlns:p14="http://schemas.microsoft.com/office/powerpoint/2010/main" val="123866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3376A-127B-624B-B0EA-ACBE02FAC8B0}"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90567-D629-C04E-B415-06CB5B61B8FE}" type="slidenum">
              <a:rPr lang="en-US" smtClean="0"/>
              <a:t>‹#›</a:t>
            </a:fld>
            <a:endParaRPr lang="en-US"/>
          </a:p>
        </p:txBody>
      </p:sp>
    </p:spTree>
    <p:extLst>
      <p:ext uri="{BB962C8B-B14F-4D97-AF65-F5344CB8AC3E}">
        <p14:creationId xmlns:p14="http://schemas.microsoft.com/office/powerpoint/2010/main" val="5141470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3376A-127B-624B-B0EA-ACBE02FAC8B0}" type="datetimeFigureOut">
              <a:rPr lang="en-US" smtClean="0"/>
              <a:t>3/2/17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90567-D629-C04E-B415-06CB5B61B8FE}" type="slidenum">
              <a:rPr lang="en-US" smtClean="0"/>
              <a:t>‹#›</a:t>
            </a:fld>
            <a:endParaRPr lang="en-US"/>
          </a:p>
        </p:txBody>
      </p:sp>
    </p:spTree>
    <p:extLst>
      <p:ext uri="{BB962C8B-B14F-4D97-AF65-F5344CB8AC3E}">
        <p14:creationId xmlns:p14="http://schemas.microsoft.com/office/powerpoint/2010/main" val="1966890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a:xfrm>
            <a:off x="2133600" y="4572000"/>
            <a:ext cx="7924800" cy="2286000"/>
          </a:xfrm>
        </p:spPr>
        <p:txBody>
          <a:bodyPr vert="horz" lIns="0" tIns="0" rIns="0" bIns="0" rtlCol="0">
            <a:normAutofit/>
          </a:bodyPr>
          <a:lstStyle/>
          <a:p>
            <a:pPr marL="0" indent="0">
              <a:spcBef>
                <a:spcPts val="700"/>
              </a:spcBef>
            </a:pPr>
            <a:r>
              <a:rPr lang="en-US" altLang="en-US" sz="5800" b="1">
                <a:solidFill>
                  <a:srgbClr val="FFFFFF"/>
                </a:solidFill>
              </a:rPr>
              <a:t>President</a:t>
            </a:r>
            <a:r>
              <a:rPr lang="ja-JP" altLang="en-US" sz="5800" b="1">
                <a:solidFill>
                  <a:srgbClr val="FFFFFF"/>
                </a:solidFill>
              </a:rPr>
              <a:t>’</a:t>
            </a:r>
            <a:r>
              <a:rPr lang="en-US" altLang="ja-JP" sz="5800" b="1">
                <a:solidFill>
                  <a:srgbClr val="FFFFFF"/>
                </a:solidFill>
              </a:rPr>
              <a:t>s Workshop</a:t>
            </a:r>
            <a:endParaRPr lang="en-US" altLang="en-US"/>
          </a:p>
        </p:txBody>
      </p:sp>
      <p:pic>
        <p:nvPicPr>
          <p:cNvPr id="7170" name="Picture 2" descr="Georgia PTA logo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457200"/>
            <a:ext cx="253206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shutterstock_108684182.jpg"/>
          <p:cNvPicPr>
            <a:picLocks noChangeAspect="1"/>
          </p:cNvPicPr>
          <p:nvPr/>
        </p:nvPicPr>
        <p:blipFill>
          <a:blip r:embed="rId3">
            <a:extLst>
              <a:ext uri="{28A0092B-C50C-407E-A947-70E740481C1C}">
                <a14:useLocalDpi xmlns:a14="http://schemas.microsoft.com/office/drawing/2010/main" val="0"/>
              </a:ext>
            </a:extLst>
          </a:blip>
          <a:srcRect t="49037" b="3085"/>
          <a:stretch>
            <a:fillRect/>
          </a:stretch>
        </p:blipFill>
        <p:spPr bwMode="auto">
          <a:xfrm>
            <a:off x="1676400" y="2484439"/>
            <a:ext cx="51816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76401" y="242596"/>
            <a:ext cx="3231502" cy="19594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299788" y="242596"/>
            <a:ext cx="6456783" cy="195942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520473" y="2484439"/>
            <a:ext cx="4236098" cy="1660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6400" y="4441371"/>
            <a:ext cx="10080171" cy="18847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l Bayan" charset="-78"/>
                <a:ea typeface="Al Bayan" charset="-78"/>
                <a:cs typeface="Al Bayan" charset="-78"/>
              </a:rPr>
              <a:t>President’s Workshop</a:t>
            </a:r>
            <a:endParaRPr lang="en-US" sz="4400" b="1" dirty="0">
              <a:latin typeface="Al Bayan" charset="-78"/>
              <a:ea typeface="Al Bayan" charset="-78"/>
              <a:cs typeface="Al Bayan" charset="-7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136" y="155200"/>
            <a:ext cx="2188032" cy="2188032"/>
          </a:xfrm>
          <a:prstGeom prst="rect">
            <a:avLst/>
          </a:prstGeom>
        </p:spPr>
      </p:pic>
      <p:sp>
        <p:nvSpPr>
          <p:cNvPr id="7" name="TextBox 6"/>
          <p:cNvSpPr txBox="1"/>
          <p:nvPr/>
        </p:nvSpPr>
        <p:spPr>
          <a:xfrm>
            <a:off x="6531429" y="457200"/>
            <a:ext cx="4683967" cy="707886"/>
          </a:xfrm>
          <a:prstGeom prst="rect">
            <a:avLst/>
          </a:prstGeom>
          <a:noFill/>
        </p:spPr>
        <p:txBody>
          <a:bodyPr wrap="square" rtlCol="0">
            <a:spAutoFit/>
          </a:bodyPr>
          <a:lstStyle/>
          <a:p>
            <a:pPr algn="r"/>
            <a:r>
              <a:rPr lang="en-US" sz="2000" dirty="0" smtClean="0">
                <a:solidFill>
                  <a:schemeClr val="bg1"/>
                </a:solidFill>
                <a:latin typeface="Al Bayan Plain" charset="-78"/>
                <a:ea typeface="Al Bayan Plain" charset="-78"/>
                <a:cs typeface="Al Bayan Plain" charset="-78"/>
              </a:rPr>
              <a:t>Dorothy Gardner</a:t>
            </a:r>
          </a:p>
          <a:p>
            <a:pPr algn="r"/>
            <a:r>
              <a:rPr lang="en-US" sz="2000" dirty="0" smtClean="0">
                <a:solidFill>
                  <a:schemeClr val="bg1"/>
                </a:solidFill>
                <a:latin typeface="Al Bayan Plain" charset="-78"/>
                <a:ea typeface="Al Bayan Plain" charset="-78"/>
                <a:cs typeface="Al Bayan Plain" charset="-78"/>
              </a:rPr>
              <a:t>Missouri PTA President</a:t>
            </a:r>
            <a:endParaRPr lang="en-US" sz="2000" dirty="0">
              <a:solidFill>
                <a:schemeClr val="bg1"/>
              </a:solidFill>
              <a:latin typeface="Al Bayan Plain" charset="-78"/>
              <a:ea typeface="Al Bayan Plain" charset="-78"/>
              <a:cs typeface="Al Bayan Plain" charset="-78"/>
            </a:endParaRPr>
          </a:p>
        </p:txBody>
      </p:sp>
    </p:spTree>
    <p:extLst>
      <p:ext uri="{BB962C8B-B14F-4D97-AF65-F5344CB8AC3E}">
        <p14:creationId xmlns:p14="http://schemas.microsoft.com/office/powerpoint/2010/main" val="100592932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1"/>
          <p:cNvSpPr txBox="1">
            <a:spLocks noChangeArrowheads="1"/>
          </p:cNvSpPr>
          <p:nvPr/>
        </p:nvSpPr>
        <p:spPr>
          <a:xfrm>
            <a:off x="677052" y="337930"/>
            <a:ext cx="5076825" cy="4496419"/>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739775">
              <a:buNone/>
            </a:pPr>
            <a:r>
              <a:rPr lang="en-US" altLang="en-US" sz="2500" b="1" dirty="0" smtClean="0">
                <a:latin typeface="Arial" charset="0"/>
                <a:sym typeface="Arial" charset="0"/>
              </a:rPr>
              <a:t>Your Leadership Style</a:t>
            </a:r>
            <a:endParaRPr lang="en-US" altLang="en-US" sz="2500" dirty="0" smtClean="0">
              <a:latin typeface="Arial" charset="0"/>
              <a:sym typeface="Arial" charset="0"/>
            </a:endParaRPr>
          </a:p>
          <a:p>
            <a:pPr marL="134938" indent="-134938" defTabSz="739775">
              <a:buFontTx/>
              <a:buChar char="•"/>
            </a:pPr>
            <a:r>
              <a:rPr lang="en-US" altLang="en-US" sz="2200" dirty="0" smtClean="0">
                <a:latin typeface="Arial" charset="0"/>
                <a:sym typeface="Arial" charset="0"/>
              </a:rPr>
              <a:t> Involve others</a:t>
            </a:r>
          </a:p>
          <a:p>
            <a:pPr marL="134938" indent="-134938" defTabSz="739775">
              <a:buFontTx/>
              <a:buChar char="•"/>
            </a:pPr>
            <a:r>
              <a:rPr lang="en-US" altLang="en-US" sz="2200" dirty="0" smtClean="0">
                <a:latin typeface="Arial" charset="0"/>
                <a:sym typeface="Arial" charset="0"/>
              </a:rPr>
              <a:t> Establish atmosphere of   </a:t>
            </a:r>
            <a:br>
              <a:rPr lang="en-US" altLang="en-US" sz="2200" dirty="0" smtClean="0">
                <a:latin typeface="Arial" charset="0"/>
                <a:sym typeface="Arial" charset="0"/>
              </a:rPr>
            </a:br>
            <a:r>
              <a:rPr lang="en-US" altLang="en-US" sz="2200" dirty="0" smtClean="0">
                <a:latin typeface="Arial" charset="0"/>
                <a:sym typeface="Arial" charset="0"/>
              </a:rPr>
              <a:t> cooperation</a:t>
            </a:r>
          </a:p>
          <a:p>
            <a:pPr marL="134938" indent="-134938" defTabSz="739775">
              <a:buFontTx/>
              <a:buChar char="•"/>
            </a:pPr>
            <a:r>
              <a:rPr lang="en-US" altLang="en-US" sz="2200" dirty="0" smtClean="0">
                <a:latin typeface="Arial" charset="0"/>
                <a:sym typeface="Arial" charset="0"/>
              </a:rPr>
              <a:t> Build consensus</a:t>
            </a:r>
          </a:p>
          <a:p>
            <a:pPr marL="134938" indent="-134938" defTabSz="739775">
              <a:buFontTx/>
              <a:buChar char="•"/>
            </a:pPr>
            <a:r>
              <a:rPr lang="en-US" altLang="en-US" sz="2200" dirty="0" smtClean="0">
                <a:latin typeface="Arial" charset="0"/>
                <a:sym typeface="Arial" charset="0"/>
              </a:rPr>
              <a:t> Show respect and appreciation </a:t>
            </a:r>
            <a:br>
              <a:rPr lang="en-US" altLang="en-US" sz="2200" dirty="0" smtClean="0">
                <a:latin typeface="Arial" charset="0"/>
                <a:sym typeface="Arial" charset="0"/>
              </a:rPr>
            </a:br>
            <a:r>
              <a:rPr lang="en-US" altLang="en-US" sz="2200" dirty="0" smtClean="0">
                <a:latin typeface="Arial" charset="0"/>
                <a:sym typeface="Arial" charset="0"/>
              </a:rPr>
              <a:t> for ALL</a:t>
            </a:r>
          </a:p>
          <a:p>
            <a:pPr marL="134938" indent="-134938" defTabSz="739775">
              <a:buFontTx/>
              <a:buChar char="•"/>
            </a:pPr>
            <a:r>
              <a:rPr lang="en-US" altLang="en-US" sz="2200" dirty="0" smtClean="0">
                <a:latin typeface="Arial" charset="0"/>
                <a:sym typeface="Arial" charset="0"/>
              </a:rPr>
              <a:t> Ask for help</a:t>
            </a:r>
          </a:p>
          <a:p>
            <a:pPr marL="134938" indent="-134938" defTabSz="739775">
              <a:buFontTx/>
              <a:buChar char="•"/>
            </a:pPr>
            <a:r>
              <a:rPr lang="en-US" altLang="en-US" sz="2200" dirty="0" smtClean="0">
                <a:latin typeface="Arial" charset="0"/>
                <a:sym typeface="Arial" charset="0"/>
              </a:rPr>
              <a:t> You</a:t>
            </a:r>
            <a:r>
              <a:rPr lang="ja-JP" altLang="en-US" sz="2200" dirty="0" smtClean="0">
                <a:latin typeface="Arial" charset="0"/>
                <a:sym typeface="Arial" charset="0"/>
              </a:rPr>
              <a:t>’</a:t>
            </a:r>
            <a:r>
              <a:rPr lang="en-US" altLang="ja-JP" sz="2200" dirty="0" smtClean="0">
                <a:latin typeface="Arial" charset="0"/>
                <a:sym typeface="Arial" charset="0"/>
              </a:rPr>
              <a:t>re a role model</a:t>
            </a:r>
          </a:p>
          <a:p>
            <a:pPr marL="134938" indent="-134938" defTabSz="739775"/>
            <a:endParaRPr lang="en-US" altLang="en-US" sz="2500" dirty="0" smtClean="0">
              <a:latin typeface="Arial" charset="0"/>
              <a:sym typeface="Arial" charset="0"/>
            </a:endParaRPr>
          </a:p>
          <a:p>
            <a:pPr marL="0" indent="0" defTabSz="739775">
              <a:buNone/>
            </a:pPr>
            <a:r>
              <a:rPr lang="en-US" altLang="en-US" sz="2500" b="1" i="1" dirty="0" smtClean="0">
                <a:solidFill>
                  <a:srgbClr val="EBEBEB"/>
                </a:solidFill>
                <a:latin typeface="Arial" charset="0"/>
                <a:sym typeface="Arial" charset="0"/>
              </a:rPr>
              <a:t>You</a:t>
            </a:r>
            <a:r>
              <a:rPr lang="ja-JP" altLang="en-US" sz="2500" b="1" i="1" dirty="0" smtClean="0">
                <a:solidFill>
                  <a:srgbClr val="EBEBEB"/>
                </a:solidFill>
                <a:latin typeface="Arial" charset="0"/>
                <a:sym typeface="Arial" charset="0"/>
              </a:rPr>
              <a:t>’</a:t>
            </a:r>
            <a:r>
              <a:rPr lang="en-US" altLang="ja-JP" sz="2500" b="1" i="1" dirty="0" smtClean="0">
                <a:solidFill>
                  <a:srgbClr val="EBEBEB"/>
                </a:solidFill>
                <a:latin typeface="Arial" charset="0"/>
                <a:sym typeface="Arial" charset="0"/>
              </a:rPr>
              <a:t>re the chair, </a:t>
            </a:r>
            <a:br>
              <a:rPr lang="en-US" altLang="ja-JP" sz="2500" b="1" i="1" dirty="0" smtClean="0">
                <a:solidFill>
                  <a:srgbClr val="EBEBEB"/>
                </a:solidFill>
                <a:latin typeface="Arial" charset="0"/>
                <a:sym typeface="Arial" charset="0"/>
              </a:rPr>
            </a:br>
            <a:r>
              <a:rPr lang="en-US" altLang="ja-JP" sz="2500" b="1" i="1" dirty="0" smtClean="0">
                <a:solidFill>
                  <a:srgbClr val="EBEBEB"/>
                </a:solidFill>
                <a:latin typeface="Arial" charset="0"/>
                <a:sym typeface="Arial" charset="0"/>
              </a:rPr>
              <a:t>not </a:t>
            </a:r>
            <a:r>
              <a:rPr lang="ja-JP" altLang="en-US" sz="2500" b="1" i="1" dirty="0" smtClean="0">
                <a:solidFill>
                  <a:srgbClr val="EBEBEB"/>
                </a:solidFill>
                <a:latin typeface="Arial" charset="0"/>
                <a:sym typeface="Arial" charset="0"/>
              </a:rPr>
              <a:t>“</a:t>
            </a:r>
            <a:r>
              <a:rPr lang="en-US" altLang="ja-JP" sz="2500" b="1" i="1" dirty="0" smtClean="0">
                <a:solidFill>
                  <a:srgbClr val="EBEBEB"/>
                </a:solidFill>
                <a:latin typeface="Arial" charset="0"/>
                <a:sym typeface="Arial" charset="0"/>
              </a:rPr>
              <a:t>your majesty.</a:t>
            </a:r>
            <a:r>
              <a:rPr lang="ja-JP" altLang="en-US" sz="2500" b="1" i="1" dirty="0" smtClean="0">
                <a:solidFill>
                  <a:srgbClr val="EBEBEB"/>
                </a:solidFill>
                <a:latin typeface="Arial" charset="0"/>
                <a:sym typeface="Arial" charset="0"/>
              </a:rPr>
              <a:t>”</a:t>
            </a:r>
            <a:endParaRPr lang="en-US" altLang="en-US" dirty="0"/>
          </a:p>
        </p:txBody>
      </p:sp>
      <p:pic>
        <p:nvPicPr>
          <p:cNvPr id="13" name="Picture 2" descr="shutterstock_8140798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9657" y="1007706"/>
            <a:ext cx="3362073" cy="448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6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1"/>
          <p:cNvSpPr txBox="1">
            <a:spLocks noChangeArrowheads="1"/>
          </p:cNvSpPr>
          <p:nvPr/>
        </p:nvSpPr>
        <p:spPr>
          <a:xfrm>
            <a:off x="337930" y="483700"/>
            <a:ext cx="5717637" cy="4684648"/>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04875">
              <a:spcBef>
                <a:spcPts val="600"/>
              </a:spcBef>
              <a:buNone/>
            </a:pPr>
            <a:r>
              <a:rPr lang="en-US" altLang="en-US" sz="2700" smtClean="0">
                <a:solidFill>
                  <a:srgbClr val="FFFFFF"/>
                </a:solidFill>
              </a:rPr>
              <a:t>Robert</a:t>
            </a:r>
            <a:r>
              <a:rPr lang="ja-JP" altLang="en-US" sz="2700" smtClean="0">
                <a:solidFill>
                  <a:srgbClr val="FFFFFF"/>
                </a:solidFill>
              </a:rPr>
              <a:t>’</a:t>
            </a:r>
            <a:r>
              <a:rPr lang="en-US" altLang="ja-JP" sz="2700" smtClean="0">
                <a:solidFill>
                  <a:srgbClr val="FFFFFF"/>
                </a:solidFill>
              </a:rPr>
              <a:t>s Rules/</a:t>
            </a:r>
            <a:endParaRPr lang="en-US" altLang="ja-JP" sz="2400" smtClean="0">
              <a:solidFill>
                <a:srgbClr val="FFFFFF"/>
              </a:solidFill>
              <a:latin typeface="Arial" charset="0"/>
              <a:sym typeface="Arial" charset="0"/>
            </a:endParaRPr>
          </a:p>
          <a:p>
            <a:pPr marL="0" indent="0" defTabSz="904875">
              <a:spcBef>
                <a:spcPts val="600"/>
              </a:spcBef>
              <a:buNone/>
            </a:pPr>
            <a:r>
              <a:rPr lang="en-US" altLang="en-US" sz="2700" smtClean="0">
                <a:solidFill>
                  <a:srgbClr val="FFFFFF"/>
                </a:solidFill>
              </a:rPr>
              <a:t>Parliamentary Procedure</a:t>
            </a:r>
            <a:endParaRPr lang="en-US" altLang="en-US" sz="2400" smtClean="0">
              <a:solidFill>
                <a:srgbClr val="FFFFFF"/>
              </a:solidFill>
              <a:latin typeface="Arial" charset="0"/>
              <a:sym typeface="Arial" charset="0"/>
            </a:endParaRPr>
          </a:p>
          <a:p>
            <a:pPr marL="0" indent="0" defTabSz="904875">
              <a:spcBef>
                <a:spcPts val="500"/>
              </a:spcBef>
              <a:buNone/>
            </a:pPr>
            <a:endParaRPr lang="en-US" altLang="en-US" sz="2700" smtClean="0">
              <a:solidFill>
                <a:srgbClr val="FFFFFF"/>
              </a:solidFill>
            </a:endParaRPr>
          </a:p>
          <a:p>
            <a:pPr marL="0" indent="0" defTabSz="904875">
              <a:spcBef>
                <a:spcPts val="600"/>
              </a:spcBef>
              <a:buNone/>
            </a:pPr>
            <a:r>
              <a:rPr lang="en-US" altLang="en-US" sz="2700" smtClean="0">
                <a:solidFill>
                  <a:srgbClr val="C80C8F"/>
                </a:solidFill>
              </a:rPr>
              <a:t>Process by which you can effectively run a meeting</a:t>
            </a:r>
            <a:endParaRPr lang="en-US" altLang="en-US" sz="2400" smtClean="0">
              <a:solidFill>
                <a:srgbClr val="FFFFFF"/>
              </a:solidFill>
              <a:latin typeface="Arial" charset="0"/>
              <a:sym typeface="Arial" charset="0"/>
            </a:endParaRPr>
          </a:p>
          <a:p>
            <a:pPr marL="0" indent="0" defTabSz="904875">
              <a:spcBef>
                <a:spcPts val="500"/>
              </a:spcBef>
              <a:buNone/>
            </a:pPr>
            <a:endParaRPr lang="en-US" altLang="en-US" sz="2700" smtClean="0">
              <a:solidFill>
                <a:srgbClr val="FFFFFF"/>
              </a:solidFill>
            </a:endParaRPr>
          </a:p>
          <a:p>
            <a:pPr marL="0" indent="0" defTabSz="904875">
              <a:spcBef>
                <a:spcPts val="500"/>
              </a:spcBef>
              <a:buNone/>
            </a:pPr>
            <a:r>
              <a:rPr lang="en-US" altLang="en-US" sz="2300" smtClean="0">
                <a:solidFill>
                  <a:srgbClr val="FFFFFF"/>
                </a:solidFill>
              </a:rPr>
              <a:t>Your bylaws </a:t>
            </a:r>
            <a:r>
              <a:rPr lang="en-US" altLang="en-US" sz="2300" u="sng" smtClean="0">
                <a:solidFill>
                  <a:srgbClr val="FFFFFF"/>
                </a:solidFill>
              </a:rPr>
              <a:t>require</a:t>
            </a:r>
            <a:r>
              <a:rPr lang="en-US" altLang="en-US" sz="2300" smtClean="0">
                <a:solidFill>
                  <a:srgbClr val="FFFFFF"/>
                </a:solidFill>
              </a:rPr>
              <a:t> that you follow </a:t>
            </a:r>
            <a:r>
              <a:rPr lang="en-US" altLang="en-US" sz="2300" i="1" smtClean="0">
                <a:solidFill>
                  <a:srgbClr val="FFFFFF"/>
                </a:solidFill>
              </a:rPr>
              <a:t>Robert</a:t>
            </a:r>
            <a:r>
              <a:rPr lang="ja-JP" altLang="en-US" sz="2300" i="1" smtClean="0">
                <a:solidFill>
                  <a:srgbClr val="FFFFFF"/>
                </a:solidFill>
              </a:rPr>
              <a:t>’</a:t>
            </a:r>
            <a:r>
              <a:rPr lang="en-US" altLang="ja-JP" sz="2300" i="1" smtClean="0">
                <a:solidFill>
                  <a:srgbClr val="FFFFFF"/>
                </a:solidFill>
              </a:rPr>
              <a:t>s Rules of Order Newly Revised (RONR) </a:t>
            </a:r>
            <a:r>
              <a:rPr lang="en-US" altLang="ja-JP" sz="2300" smtClean="0">
                <a:solidFill>
                  <a:srgbClr val="FFFFFF"/>
                </a:solidFill>
              </a:rPr>
              <a:t>when conducting all meetings.</a:t>
            </a:r>
            <a:endParaRPr lang="en-US" altLang="en-US" dirty="0"/>
          </a:p>
        </p:txBody>
      </p:sp>
      <p:sp>
        <p:nvSpPr>
          <p:cNvPr id="13" name="AutoShape 2"/>
          <p:cNvSpPr>
            <a:spLocks/>
          </p:cNvSpPr>
          <p:nvPr/>
        </p:nvSpPr>
        <p:spPr bwMode="auto">
          <a:xfrm>
            <a:off x="7407631" y="1073202"/>
            <a:ext cx="3523605" cy="4431857"/>
          </a:xfrm>
          <a:custGeom>
            <a:avLst/>
            <a:gdLst>
              <a:gd name="T0" fmla="*/ 1643063 w 21600"/>
              <a:gd name="T1" fmla="*/ 2311400 h 21600"/>
              <a:gd name="T2" fmla="*/ 1643063 w 21600"/>
              <a:gd name="T3" fmla="*/ 2311400 h 21600"/>
              <a:gd name="T4" fmla="*/ 1643063 w 21600"/>
              <a:gd name="T5" fmla="*/ 2311400 h 21600"/>
              <a:gd name="T6" fmla="*/ 1643063 w 21600"/>
              <a:gd name="T7" fmla="*/ 23114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marL="122238" indent="-122238">
              <a:defRPr>
                <a:solidFill>
                  <a:srgbClr val="000000"/>
                </a:solidFill>
                <a:latin typeface="Trebushet MS" charset="0"/>
                <a:ea typeface="ＭＳ Ｐゴシック" charset="-128"/>
                <a:sym typeface="Trebushet MS" charset="0"/>
              </a:defRPr>
            </a:lvl1pPr>
            <a:lvl2pPr marL="742950" indent="-285750">
              <a:defRPr>
                <a:solidFill>
                  <a:srgbClr val="000000"/>
                </a:solidFill>
                <a:latin typeface="Trebushet MS" charset="0"/>
                <a:ea typeface="ＭＳ Ｐゴシック" charset="-128"/>
                <a:sym typeface="Trebushet MS" charset="0"/>
              </a:defRPr>
            </a:lvl2pPr>
            <a:lvl3pPr marL="1143000" indent="-228600">
              <a:defRPr>
                <a:solidFill>
                  <a:srgbClr val="000000"/>
                </a:solidFill>
                <a:latin typeface="Trebushet MS" charset="0"/>
                <a:ea typeface="ＭＳ Ｐゴシック" charset="-128"/>
                <a:sym typeface="Trebushet MS" charset="0"/>
              </a:defRPr>
            </a:lvl3pPr>
            <a:lvl4pPr marL="1600200" indent="-228600">
              <a:defRPr>
                <a:solidFill>
                  <a:srgbClr val="000000"/>
                </a:solidFill>
                <a:latin typeface="Trebushet MS" charset="0"/>
                <a:ea typeface="ＭＳ Ｐゴシック" charset="-128"/>
                <a:sym typeface="Trebushet MS" charset="0"/>
              </a:defRPr>
            </a:lvl4pPr>
            <a:lvl5pPr marL="2057400" indent="-228600">
              <a:defRPr>
                <a:solidFill>
                  <a:srgbClr val="000000"/>
                </a:solidFill>
                <a:latin typeface="Trebushet MS" charset="0"/>
                <a:ea typeface="ＭＳ Ｐゴシック" charset="-128"/>
                <a:sym typeface="Trebushet MS" charset="0"/>
              </a:defRPr>
            </a:lvl5pPr>
            <a:lvl6pPr marL="25146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6pPr>
            <a:lvl7pPr marL="29718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7pPr>
            <a:lvl8pPr marL="34290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8pPr>
            <a:lvl9pPr marL="38862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9pPr>
          </a:lstStyle>
          <a:p>
            <a:pPr eaLnBrk="1">
              <a:spcBef>
                <a:spcPts val="200"/>
              </a:spcBef>
            </a:pPr>
            <a:r>
              <a:rPr lang="en-US" altLang="en-US" sz="1500" b="1" dirty="0">
                <a:solidFill>
                  <a:schemeClr val="tx1"/>
                </a:solidFill>
                <a:latin typeface="Arial" charset="0"/>
                <a:sym typeface="Arial" charset="0"/>
              </a:rPr>
              <a:t>The Role of Parliamentarian:</a:t>
            </a:r>
            <a:endParaRPr lang="en-US" altLang="en-US" sz="1500" dirty="0">
              <a:solidFill>
                <a:schemeClr val="tx1"/>
              </a:solidFill>
              <a:latin typeface="Arial" charset="0"/>
              <a:sym typeface="Arial" charset="0"/>
            </a:endParaRPr>
          </a:p>
          <a:p>
            <a:pPr eaLnBrk="1">
              <a:spcBef>
                <a:spcPts val="200"/>
              </a:spcBef>
            </a:pPr>
            <a:endParaRPr lang="en-US" altLang="en-US" sz="1500" b="1" dirty="0">
              <a:solidFill>
                <a:schemeClr val="tx1"/>
              </a:solidFill>
              <a:latin typeface="Arial" charset="0"/>
              <a:sym typeface="Arial" charset="0"/>
            </a:endParaRPr>
          </a:p>
          <a:p>
            <a:pPr eaLnBrk="1">
              <a:spcBef>
                <a:spcPts val="200"/>
              </a:spcBef>
              <a:buSzPct val="100000"/>
              <a:buFont typeface="Arial" charset="0"/>
              <a:buChar char="•"/>
            </a:pPr>
            <a:r>
              <a:rPr lang="en-US" altLang="en-US" sz="1500" dirty="0">
                <a:solidFill>
                  <a:schemeClr val="tx1"/>
                </a:solidFill>
                <a:latin typeface="Arial" charset="0"/>
                <a:sym typeface="Arial" charset="0"/>
              </a:rPr>
              <a:t>Presidents can and should appoint a parliamentarian.  </a:t>
            </a:r>
          </a:p>
          <a:p>
            <a:pPr eaLnBrk="1">
              <a:spcBef>
                <a:spcPts val="200"/>
              </a:spcBef>
              <a:buSzPct val="100000"/>
              <a:buFont typeface="Arial" charset="0"/>
              <a:buChar char="•"/>
            </a:pPr>
            <a:endParaRPr lang="en-US" altLang="en-US" sz="1500" dirty="0">
              <a:solidFill>
                <a:schemeClr val="tx1"/>
              </a:solidFill>
              <a:latin typeface="Arial" charset="0"/>
              <a:sym typeface="Arial" charset="0"/>
            </a:endParaRPr>
          </a:p>
          <a:p>
            <a:pPr eaLnBrk="1">
              <a:spcBef>
                <a:spcPts val="200"/>
              </a:spcBef>
              <a:buSzPct val="100000"/>
              <a:buFont typeface="Arial" charset="0"/>
              <a:buChar char="•"/>
            </a:pPr>
            <a:r>
              <a:rPr lang="en-US" altLang="en-US" sz="1500" dirty="0">
                <a:solidFill>
                  <a:schemeClr val="tx1"/>
                </a:solidFill>
                <a:latin typeface="Arial" charset="0"/>
                <a:sym typeface="Arial" charset="0"/>
              </a:rPr>
              <a:t>A parliamentarian is not elected but is an important member of the executive committee, as this person works to ensure that the President (or presiding chair) follows proper Parliamentary Procedure.  </a:t>
            </a:r>
          </a:p>
          <a:p>
            <a:pPr eaLnBrk="1">
              <a:spcBef>
                <a:spcPts val="200"/>
              </a:spcBef>
              <a:buSzPct val="100000"/>
              <a:buFont typeface="Arial" charset="0"/>
              <a:buChar char="•"/>
            </a:pPr>
            <a:endParaRPr lang="en-US" altLang="en-US" sz="1500" dirty="0">
              <a:solidFill>
                <a:schemeClr val="tx1"/>
              </a:solidFill>
              <a:latin typeface="Arial" charset="0"/>
              <a:sym typeface="Arial" charset="0"/>
            </a:endParaRPr>
          </a:p>
          <a:p>
            <a:pPr eaLnBrk="1">
              <a:spcBef>
                <a:spcPts val="200"/>
              </a:spcBef>
              <a:buSzPct val="100000"/>
              <a:buFont typeface="Arial" charset="0"/>
              <a:buChar char="•"/>
            </a:pPr>
            <a:r>
              <a:rPr lang="en-US" altLang="en-US" sz="1500" dirty="0">
                <a:solidFill>
                  <a:schemeClr val="tx1"/>
                </a:solidFill>
                <a:latin typeface="Arial" charset="0"/>
                <a:sym typeface="Arial" charset="0"/>
              </a:rPr>
              <a:t>Although the Parliamentarian is a member of the Executive Committee, the parliamentarian does not speak to issues unless permitted by the President and may only vote when there is a ballot vote.</a:t>
            </a:r>
            <a:endParaRPr lang="en-US" altLang="en-US" dirty="0">
              <a:solidFill>
                <a:schemeClr val="tx1"/>
              </a:solidFill>
            </a:endParaRPr>
          </a:p>
        </p:txBody>
      </p:sp>
    </p:spTree>
    <p:extLst>
      <p:ext uri="{BB962C8B-B14F-4D97-AF65-F5344CB8AC3E}">
        <p14:creationId xmlns:p14="http://schemas.microsoft.com/office/powerpoint/2010/main" val="139713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943663"/>
            <a:ext cx="5187820" cy="44973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1"/>
          <p:cNvSpPr txBox="1">
            <a:spLocks noChangeArrowheads="1"/>
          </p:cNvSpPr>
          <p:nvPr/>
        </p:nvSpPr>
        <p:spPr>
          <a:xfrm>
            <a:off x="337930" y="332508"/>
            <a:ext cx="5837787" cy="51725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593725">
              <a:buNone/>
            </a:pPr>
            <a:r>
              <a:rPr lang="en-US" altLang="en-US" sz="2600" b="1" dirty="0" smtClean="0">
                <a:latin typeface="Calibri" charset="0"/>
                <a:sym typeface="Calibri" charset="0"/>
              </a:rPr>
              <a:t>HOW TO CONDUCT A MEETING</a:t>
            </a:r>
            <a:endParaRPr lang="en-US" altLang="en-US" sz="2000" dirty="0" smtClean="0">
              <a:latin typeface="Calibri" charset="0"/>
              <a:sym typeface="Calibri" charset="0"/>
            </a:endParaRPr>
          </a:p>
          <a:p>
            <a:pPr marL="0" indent="0" defTabSz="593725">
              <a:buNone/>
            </a:pPr>
            <a:r>
              <a:rPr lang="en-US" altLang="en-US" sz="2000" b="1" u="sng" dirty="0" smtClean="0">
                <a:solidFill>
                  <a:srgbClr val="3497AE"/>
                </a:solidFill>
                <a:latin typeface="Arial" charset="0"/>
                <a:sym typeface="Arial" charset="0"/>
              </a:rPr>
              <a:t>Agenda</a:t>
            </a:r>
          </a:p>
          <a:p>
            <a:r>
              <a:rPr lang="en-US" sz="1200" dirty="0"/>
              <a:t>Call to order </a:t>
            </a:r>
          </a:p>
          <a:p>
            <a:r>
              <a:rPr lang="en-US" sz="1200" dirty="0"/>
              <a:t> Inspirational Thought </a:t>
            </a:r>
            <a:endParaRPr lang="en-US" sz="1200" dirty="0" smtClean="0">
              <a:effectLst/>
            </a:endParaRPr>
          </a:p>
          <a:p>
            <a:r>
              <a:rPr lang="en-US" sz="1200" dirty="0" smtClean="0"/>
              <a:t>Minutes </a:t>
            </a:r>
            <a:endParaRPr lang="en-US" sz="1200" dirty="0"/>
          </a:p>
          <a:p>
            <a:r>
              <a:rPr lang="en-US" sz="1200" dirty="0" smtClean="0"/>
              <a:t>Report </a:t>
            </a:r>
            <a:r>
              <a:rPr lang="en-US" sz="1200" dirty="0"/>
              <a:t>of the Treasurer </a:t>
            </a:r>
            <a:endParaRPr lang="en-US" sz="1200" dirty="0" smtClean="0">
              <a:effectLst/>
            </a:endParaRPr>
          </a:p>
          <a:p>
            <a:r>
              <a:rPr lang="en-US" sz="1200" dirty="0" smtClean="0"/>
              <a:t>Reading </a:t>
            </a:r>
            <a:r>
              <a:rPr lang="en-US" sz="1200" dirty="0"/>
              <a:t>of Correspondence </a:t>
            </a:r>
            <a:endParaRPr lang="en-US" sz="1200" dirty="0" smtClean="0">
              <a:effectLst/>
            </a:endParaRPr>
          </a:p>
          <a:p>
            <a:r>
              <a:rPr lang="en-US" sz="1200" dirty="0" smtClean="0"/>
              <a:t>Report </a:t>
            </a:r>
            <a:r>
              <a:rPr lang="en-US" sz="1200" dirty="0"/>
              <a:t>of the Executive Committee </a:t>
            </a:r>
            <a:endParaRPr lang="en-US" sz="1200" dirty="0" smtClean="0">
              <a:effectLst/>
            </a:endParaRPr>
          </a:p>
          <a:p>
            <a:r>
              <a:rPr lang="en-US" sz="1200" dirty="0" smtClean="0"/>
              <a:t>Report </a:t>
            </a:r>
            <a:r>
              <a:rPr lang="en-US" sz="1200" dirty="0"/>
              <a:t>of Standing Committees </a:t>
            </a:r>
            <a:endParaRPr lang="en-US" sz="1200" dirty="0" smtClean="0">
              <a:effectLst/>
            </a:endParaRPr>
          </a:p>
          <a:p>
            <a:r>
              <a:rPr lang="en-US" sz="1200" dirty="0" smtClean="0"/>
              <a:t>Report </a:t>
            </a:r>
            <a:r>
              <a:rPr lang="en-US" sz="1200" dirty="0"/>
              <a:t>of Special Committees </a:t>
            </a:r>
            <a:endParaRPr lang="en-US" sz="1200" dirty="0" smtClean="0">
              <a:effectLst/>
            </a:endParaRPr>
          </a:p>
          <a:p>
            <a:r>
              <a:rPr lang="en-US" sz="1200" dirty="0" smtClean="0"/>
              <a:t>Unfinished </a:t>
            </a:r>
            <a:r>
              <a:rPr lang="en-US" sz="1200" dirty="0"/>
              <a:t>Business </a:t>
            </a:r>
            <a:endParaRPr lang="en-US" sz="1200" dirty="0" smtClean="0">
              <a:effectLst/>
            </a:endParaRPr>
          </a:p>
          <a:p>
            <a:r>
              <a:rPr lang="en-US" sz="1200" dirty="0" smtClean="0"/>
              <a:t>New </a:t>
            </a:r>
            <a:r>
              <a:rPr lang="en-US" sz="1200" dirty="0"/>
              <a:t>Business </a:t>
            </a:r>
            <a:endParaRPr lang="en-US" sz="1200" dirty="0" smtClean="0">
              <a:effectLst/>
            </a:endParaRPr>
          </a:p>
          <a:p>
            <a:r>
              <a:rPr lang="en-US" sz="1200" dirty="0" smtClean="0"/>
              <a:t>Program </a:t>
            </a:r>
            <a:endParaRPr lang="en-US" sz="1200" dirty="0" smtClean="0">
              <a:effectLst/>
            </a:endParaRPr>
          </a:p>
          <a:p>
            <a:r>
              <a:rPr lang="en-US" sz="1200" dirty="0" smtClean="0"/>
              <a:t>Announcements </a:t>
            </a:r>
            <a:endParaRPr lang="en-US" sz="1200" dirty="0" smtClean="0">
              <a:effectLst/>
            </a:endParaRPr>
          </a:p>
          <a:p>
            <a:r>
              <a:rPr lang="en-US" sz="1200" dirty="0" smtClean="0"/>
              <a:t>Adjournment </a:t>
            </a:r>
            <a:endParaRPr lang="en-US" sz="1200" dirty="0">
              <a:effectLst/>
            </a:endParaRPr>
          </a:p>
        </p:txBody>
      </p:sp>
      <p:sp>
        <p:nvSpPr>
          <p:cNvPr id="13" name="AutoShape 2"/>
          <p:cNvSpPr>
            <a:spLocks/>
          </p:cNvSpPr>
          <p:nvPr/>
        </p:nvSpPr>
        <p:spPr bwMode="auto">
          <a:xfrm>
            <a:off x="6456785" y="1084050"/>
            <a:ext cx="5187820" cy="4356968"/>
          </a:xfrm>
          <a:custGeom>
            <a:avLst/>
            <a:gdLst>
              <a:gd name="T0" fmla="*/ 1752600 w 21600"/>
              <a:gd name="T1" fmla="*/ 2257425 h 21600"/>
              <a:gd name="T2" fmla="*/ 1752600 w 21600"/>
              <a:gd name="T3" fmla="*/ 2257425 h 21600"/>
              <a:gd name="T4" fmla="*/ 1752600 w 21600"/>
              <a:gd name="T5" fmla="*/ 2257425 h 21600"/>
              <a:gd name="T6" fmla="*/ 1752600 w 21600"/>
              <a:gd name="T7" fmla="*/ 22574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defTabSz="912813">
              <a:defRPr sz="1200">
                <a:solidFill>
                  <a:srgbClr val="000000"/>
                </a:solidFill>
                <a:latin typeface="Helvetica" charset="0"/>
                <a:ea typeface="ＭＳ Ｐゴシック" charset="-128"/>
                <a:cs typeface="Helvetica" charset="0"/>
                <a:sym typeface="Helvetica" charset="0"/>
              </a:defRPr>
            </a:lvl1pPr>
            <a:lvl2pPr marL="742950" indent="-285750" defTabSz="912813">
              <a:defRPr sz="1200">
                <a:solidFill>
                  <a:srgbClr val="000000"/>
                </a:solidFill>
                <a:latin typeface="Helvetica" charset="0"/>
                <a:ea typeface="Helvetica" charset="0"/>
                <a:cs typeface="Helvetica" charset="0"/>
                <a:sym typeface="Helvetica" charset="0"/>
              </a:defRPr>
            </a:lvl2pPr>
            <a:lvl3pPr marL="1143000" indent="-228600" defTabSz="912813">
              <a:defRPr sz="1200">
                <a:solidFill>
                  <a:srgbClr val="000000"/>
                </a:solidFill>
                <a:latin typeface="Helvetica" charset="0"/>
                <a:ea typeface="Helvetica" charset="0"/>
                <a:cs typeface="Helvetica" charset="0"/>
                <a:sym typeface="Helvetica" charset="0"/>
              </a:defRPr>
            </a:lvl3pPr>
            <a:lvl4pPr marL="1600200" indent="-228600" defTabSz="912813">
              <a:defRPr sz="1200">
                <a:solidFill>
                  <a:srgbClr val="000000"/>
                </a:solidFill>
                <a:latin typeface="Helvetica" charset="0"/>
                <a:ea typeface="Helvetica" charset="0"/>
                <a:cs typeface="Helvetica" charset="0"/>
                <a:sym typeface="Helvetica" charset="0"/>
              </a:defRPr>
            </a:lvl4pPr>
            <a:lvl5pPr marL="2057400" indent="-228600" defTabSz="912813">
              <a:defRPr sz="1200">
                <a:solidFill>
                  <a:srgbClr val="000000"/>
                </a:solidFill>
                <a:latin typeface="Helvetica" charset="0"/>
                <a:ea typeface="Helvetica" charset="0"/>
                <a:cs typeface="Helvetica" charset="0"/>
                <a:sym typeface="Helvetica" charset="0"/>
              </a:defRPr>
            </a:lvl5pPr>
            <a:lvl6pPr marL="2514600" indent="-228600" defTabSz="912813"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912813"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912813"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912813"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lnSpc>
                <a:spcPct val="90000"/>
              </a:lnSpc>
            </a:pPr>
            <a:r>
              <a:rPr lang="en-US" altLang="en-US" sz="2100" b="1" u="sng" dirty="0">
                <a:solidFill>
                  <a:srgbClr val="424242"/>
                </a:solidFill>
                <a:latin typeface="Arial" charset="0"/>
                <a:sym typeface="Arial" charset="0"/>
              </a:rPr>
              <a:t>Hints</a:t>
            </a:r>
            <a:endParaRPr lang="en-US" altLang="en-US" sz="2100" b="1" dirty="0">
              <a:solidFill>
                <a:srgbClr val="424242"/>
              </a:solidFill>
              <a:latin typeface="Arial" charset="0"/>
              <a:sym typeface="Arial" charset="0"/>
            </a:endParaRPr>
          </a:p>
          <a:p>
            <a:pPr eaLnBrk="1">
              <a:lnSpc>
                <a:spcPct val="90000"/>
              </a:lnSpc>
            </a:pPr>
            <a:endParaRPr lang="en-US" altLang="en-US" sz="2100" dirty="0">
              <a:solidFill>
                <a:srgbClr val="424242"/>
              </a:solidFill>
              <a:latin typeface="Arial" charset="0"/>
              <a:sym typeface="Arial" charset="0"/>
            </a:endParaRPr>
          </a:p>
          <a:p>
            <a:pPr eaLnBrk="1">
              <a:lnSpc>
                <a:spcPct val="90000"/>
              </a:lnSpc>
              <a:buClr>
                <a:srgbClr val="DF8045"/>
              </a:buClr>
              <a:buFont typeface="Candara" charset="0"/>
              <a:buChar char="•"/>
            </a:pPr>
            <a:r>
              <a:rPr lang="en-US" altLang="en-US" sz="2100" dirty="0">
                <a:solidFill>
                  <a:srgbClr val="424242"/>
                </a:solidFill>
                <a:latin typeface="Arial" charset="0"/>
                <a:sym typeface="Arial" charset="0"/>
              </a:rPr>
              <a:t>  </a:t>
            </a:r>
            <a:r>
              <a:rPr lang="en-US" altLang="en-US" sz="2100" dirty="0" smtClean="0">
                <a:solidFill>
                  <a:srgbClr val="424242"/>
                </a:solidFill>
                <a:latin typeface="Arial" charset="0"/>
                <a:sym typeface="Arial" charset="0"/>
              </a:rPr>
              <a:t>Don’</a:t>
            </a:r>
            <a:r>
              <a:rPr lang="en-US" altLang="ja-JP" sz="2100" dirty="0" smtClean="0">
                <a:solidFill>
                  <a:srgbClr val="424242"/>
                </a:solidFill>
                <a:latin typeface="Arial" charset="0"/>
                <a:sym typeface="Arial" charset="0"/>
              </a:rPr>
              <a:t>t </a:t>
            </a:r>
            <a:r>
              <a:rPr lang="en-US" altLang="ja-JP" sz="2100" dirty="0">
                <a:solidFill>
                  <a:srgbClr val="424242"/>
                </a:solidFill>
                <a:latin typeface="Arial" charset="0"/>
                <a:sym typeface="Arial" charset="0"/>
              </a:rPr>
              <a:t>call unnecessary             </a:t>
            </a:r>
            <a:br>
              <a:rPr lang="en-US" altLang="ja-JP" sz="2100" dirty="0">
                <a:solidFill>
                  <a:srgbClr val="424242"/>
                </a:solidFill>
                <a:latin typeface="Arial" charset="0"/>
                <a:sym typeface="Arial" charset="0"/>
              </a:rPr>
            </a:br>
            <a:r>
              <a:rPr lang="en-US" altLang="ja-JP" sz="2100" dirty="0">
                <a:solidFill>
                  <a:srgbClr val="424242"/>
                </a:solidFill>
                <a:latin typeface="Arial" charset="0"/>
                <a:sym typeface="Arial" charset="0"/>
              </a:rPr>
              <a:t>     meetings</a:t>
            </a:r>
          </a:p>
          <a:p>
            <a:pPr eaLnBrk="1">
              <a:lnSpc>
                <a:spcPct val="90000"/>
              </a:lnSpc>
              <a:buClr>
                <a:srgbClr val="DF8045"/>
              </a:buClr>
              <a:buFont typeface="Candara" charset="0"/>
              <a:buChar char="•"/>
            </a:pPr>
            <a:endParaRPr lang="en-US" altLang="en-US" sz="2100" dirty="0">
              <a:solidFill>
                <a:srgbClr val="424242"/>
              </a:solidFill>
              <a:latin typeface="Arial" charset="0"/>
              <a:sym typeface="Arial" charset="0"/>
            </a:endParaRPr>
          </a:p>
          <a:p>
            <a:pPr eaLnBrk="1">
              <a:lnSpc>
                <a:spcPct val="90000"/>
              </a:lnSpc>
              <a:buClr>
                <a:srgbClr val="DF8045"/>
              </a:buClr>
              <a:buFont typeface="Candara" charset="0"/>
              <a:buChar char="•"/>
            </a:pPr>
            <a:r>
              <a:rPr lang="en-US" altLang="en-US" sz="2100" dirty="0">
                <a:solidFill>
                  <a:srgbClr val="424242"/>
                </a:solidFill>
                <a:latin typeface="Arial" charset="0"/>
                <a:sym typeface="Arial" charset="0"/>
              </a:rPr>
              <a:t> Have a purpose and   </a:t>
            </a:r>
            <a:br>
              <a:rPr lang="en-US" altLang="en-US" sz="2100" dirty="0">
                <a:solidFill>
                  <a:srgbClr val="424242"/>
                </a:solidFill>
                <a:latin typeface="Arial" charset="0"/>
                <a:sym typeface="Arial" charset="0"/>
              </a:rPr>
            </a:br>
            <a:r>
              <a:rPr lang="en-US" altLang="en-US" sz="2100" dirty="0">
                <a:solidFill>
                  <a:srgbClr val="424242"/>
                </a:solidFill>
                <a:latin typeface="Arial" charset="0"/>
                <a:sym typeface="Arial" charset="0"/>
              </a:rPr>
              <a:t>    communicate it</a:t>
            </a:r>
          </a:p>
          <a:p>
            <a:pPr eaLnBrk="1">
              <a:lnSpc>
                <a:spcPct val="90000"/>
              </a:lnSpc>
            </a:pPr>
            <a:endParaRPr lang="en-US" altLang="en-US" sz="2100" dirty="0">
              <a:solidFill>
                <a:srgbClr val="424242"/>
              </a:solidFill>
              <a:latin typeface="Arial" charset="0"/>
              <a:sym typeface="Arial" charset="0"/>
            </a:endParaRPr>
          </a:p>
          <a:p>
            <a:pPr eaLnBrk="1">
              <a:lnSpc>
                <a:spcPct val="90000"/>
              </a:lnSpc>
              <a:buClr>
                <a:srgbClr val="DF8045"/>
              </a:buClr>
              <a:buFont typeface="Candara" charset="0"/>
              <a:buChar char="•"/>
            </a:pPr>
            <a:r>
              <a:rPr lang="en-US" altLang="en-US" sz="2100" dirty="0">
                <a:solidFill>
                  <a:srgbClr val="424242"/>
                </a:solidFill>
                <a:latin typeface="Arial" charset="0"/>
                <a:sym typeface="Arial" charset="0"/>
              </a:rPr>
              <a:t> Provide printed agenda</a:t>
            </a:r>
          </a:p>
          <a:p>
            <a:pPr eaLnBrk="1">
              <a:lnSpc>
                <a:spcPct val="90000"/>
              </a:lnSpc>
            </a:pPr>
            <a:endParaRPr lang="en-US" altLang="en-US" sz="2100" dirty="0">
              <a:solidFill>
                <a:srgbClr val="424242"/>
              </a:solidFill>
              <a:latin typeface="Arial" charset="0"/>
              <a:sym typeface="Arial" charset="0"/>
            </a:endParaRPr>
          </a:p>
          <a:p>
            <a:pPr eaLnBrk="1">
              <a:lnSpc>
                <a:spcPct val="90000"/>
              </a:lnSpc>
              <a:buClr>
                <a:srgbClr val="DF8045"/>
              </a:buClr>
              <a:buFont typeface="Candara" charset="0"/>
              <a:buChar char="•"/>
            </a:pPr>
            <a:r>
              <a:rPr lang="en-US" altLang="en-US" sz="2100" dirty="0">
                <a:solidFill>
                  <a:srgbClr val="424242"/>
                </a:solidFill>
                <a:latin typeface="Arial" charset="0"/>
                <a:sym typeface="Arial" charset="0"/>
              </a:rPr>
              <a:t> Keep time to a minimum</a:t>
            </a:r>
          </a:p>
          <a:p>
            <a:pPr eaLnBrk="1">
              <a:lnSpc>
                <a:spcPct val="90000"/>
              </a:lnSpc>
              <a:buClr>
                <a:srgbClr val="DF8045"/>
              </a:buClr>
              <a:buFont typeface="Candara" charset="0"/>
              <a:buChar char="•"/>
            </a:pPr>
            <a:endParaRPr lang="en-US" altLang="en-US" sz="2100" dirty="0">
              <a:solidFill>
                <a:srgbClr val="424242"/>
              </a:solidFill>
              <a:latin typeface="Arial" charset="0"/>
              <a:sym typeface="Arial" charset="0"/>
            </a:endParaRPr>
          </a:p>
          <a:p>
            <a:pPr eaLnBrk="1">
              <a:lnSpc>
                <a:spcPct val="90000"/>
              </a:lnSpc>
              <a:buClr>
                <a:srgbClr val="DF8045"/>
              </a:buClr>
              <a:buFont typeface="Candara" charset="0"/>
              <a:buChar char="•"/>
            </a:pPr>
            <a:r>
              <a:rPr lang="en-US" altLang="en-US" sz="2100" dirty="0">
                <a:solidFill>
                  <a:srgbClr val="424242"/>
                </a:solidFill>
                <a:latin typeface="Arial" charset="0"/>
                <a:sym typeface="Arial" charset="0"/>
              </a:rPr>
              <a:t> Start and end on time</a:t>
            </a:r>
          </a:p>
          <a:p>
            <a:pPr eaLnBrk="1">
              <a:lnSpc>
                <a:spcPct val="90000"/>
              </a:lnSpc>
              <a:buClr>
                <a:srgbClr val="DF8045"/>
              </a:buClr>
              <a:buFont typeface="Candara" charset="0"/>
              <a:buChar char="•"/>
            </a:pPr>
            <a:endParaRPr lang="en-US" altLang="en-US" sz="2100" dirty="0">
              <a:solidFill>
                <a:srgbClr val="424242"/>
              </a:solidFill>
              <a:latin typeface="Arial" charset="0"/>
              <a:sym typeface="Arial" charset="0"/>
            </a:endParaRPr>
          </a:p>
          <a:p>
            <a:pPr eaLnBrk="1">
              <a:lnSpc>
                <a:spcPct val="90000"/>
              </a:lnSpc>
              <a:buClr>
                <a:srgbClr val="DF8045"/>
              </a:buClr>
              <a:buFont typeface="Candara" charset="0"/>
              <a:buChar char="•"/>
            </a:pPr>
            <a:r>
              <a:rPr lang="en-US" altLang="en-US" sz="2100" dirty="0">
                <a:solidFill>
                  <a:srgbClr val="424242"/>
                </a:solidFill>
                <a:latin typeface="Arial" charset="0"/>
                <a:sym typeface="Arial" charset="0"/>
              </a:rPr>
              <a:t> Know which committees </a:t>
            </a:r>
            <a:r>
              <a:rPr lang="en-US" altLang="en-US" sz="2100" dirty="0" smtClean="0">
                <a:solidFill>
                  <a:srgbClr val="424242"/>
                </a:solidFill>
                <a:latin typeface="Arial" charset="0"/>
                <a:sym typeface="Arial" charset="0"/>
              </a:rPr>
              <a:t>need </a:t>
            </a:r>
            <a:r>
              <a:rPr lang="en-US" altLang="en-US" sz="2100" dirty="0">
                <a:solidFill>
                  <a:srgbClr val="424242"/>
                </a:solidFill>
                <a:latin typeface="Arial" charset="0"/>
                <a:sym typeface="Arial" charset="0"/>
              </a:rPr>
              <a:t>to report</a:t>
            </a:r>
            <a:endParaRPr lang="en-US" altLang="en-US" sz="1800" dirty="0">
              <a:latin typeface="Trebushet MS" charset="0"/>
              <a:sym typeface="Trebushet MS" charset="0"/>
            </a:endParaRPr>
          </a:p>
        </p:txBody>
      </p:sp>
    </p:spTree>
    <p:extLst>
      <p:ext uri="{BB962C8B-B14F-4D97-AF65-F5344CB8AC3E}">
        <p14:creationId xmlns:p14="http://schemas.microsoft.com/office/powerpoint/2010/main" val="55166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2"/>
          <p:cNvSpPr txBox="1">
            <a:spLocks noChangeArrowheads="1"/>
          </p:cNvSpPr>
          <p:nvPr/>
        </p:nvSpPr>
        <p:spPr>
          <a:xfrm>
            <a:off x="677052" y="644741"/>
            <a:ext cx="5076825" cy="4664075"/>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712788">
              <a:buNone/>
            </a:pPr>
            <a:r>
              <a:rPr lang="en-US" altLang="en-US" sz="2400" b="1" dirty="0" smtClean="0">
                <a:latin typeface="Arial" charset="0"/>
                <a:sym typeface="Arial" charset="0"/>
              </a:rPr>
              <a:t>The PTA &amp; Principal Relationship</a:t>
            </a:r>
          </a:p>
          <a:p>
            <a:pPr marL="144463" indent="-144463" defTabSz="712788"/>
            <a:endParaRPr lang="en-US" altLang="en-US" sz="2400" b="1" dirty="0" smtClean="0">
              <a:latin typeface="Arial" charset="0"/>
              <a:sym typeface="Arial" charset="0"/>
            </a:endParaRPr>
          </a:p>
          <a:p>
            <a:pPr marL="144463" indent="-144463" defTabSz="712788">
              <a:buFontTx/>
              <a:buChar char="•"/>
            </a:pPr>
            <a:r>
              <a:rPr lang="en-US" altLang="en-US" sz="2100" dirty="0" smtClean="0">
                <a:latin typeface="Arial" charset="0"/>
                <a:sym typeface="Arial" charset="0"/>
              </a:rPr>
              <a:t>May be a member of your PTA/PTSA team. They sit on your board. Check</a:t>
            </a:r>
            <a:r>
              <a:rPr lang="en-US" altLang="ja-JP" sz="2100" dirty="0" smtClean="0">
                <a:latin typeface="Arial" charset="0"/>
                <a:sym typeface="Arial" charset="0"/>
              </a:rPr>
              <a:t> your bylaws.</a:t>
            </a:r>
          </a:p>
          <a:p>
            <a:pPr marL="144463" indent="-144463" defTabSz="712788">
              <a:buFontTx/>
              <a:buChar char="•"/>
            </a:pPr>
            <a:r>
              <a:rPr lang="en-US" altLang="en-US" sz="2100" dirty="0" smtClean="0">
                <a:latin typeface="Arial" charset="0"/>
                <a:sym typeface="Arial" charset="0"/>
              </a:rPr>
              <a:t>Wants/needs to connect her/his goals – </a:t>
            </a:r>
            <a:r>
              <a:rPr lang="en-US" altLang="en-US" sz="2100" b="1" i="1" dirty="0" smtClean="0">
                <a:solidFill>
                  <a:srgbClr val="3497AE"/>
                </a:solidFill>
                <a:latin typeface="Arial" charset="0"/>
                <a:sym typeface="Arial" charset="0"/>
              </a:rPr>
              <a:t>based on the School Improvement Plan </a:t>
            </a:r>
            <a:r>
              <a:rPr lang="en-US" altLang="en-US" sz="2100" dirty="0" smtClean="0">
                <a:latin typeface="Arial" charset="0"/>
                <a:sym typeface="Arial" charset="0"/>
              </a:rPr>
              <a:t>– to your PTA work to benefit all students, all families, the entire local school community.</a:t>
            </a:r>
          </a:p>
          <a:p>
            <a:pPr marL="144463" indent="-144463" defTabSz="712788">
              <a:buFontTx/>
              <a:buChar char="•"/>
            </a:pPr>
            <a:r>
              <a:rPr lang="en-US" altLang="en-US" sz="2100" dirty="0" smtClean="0">
                <a:latin typeface="Arial" charset="0"/>
                <a:sym typeface="Arial" charset="0"/>
              </a:rPr>
              <a:t>Does not run or manage PTA funds.</a:t>
            </a:r>
          </a:p>
          <a:p>
            <a:pPr marL="144463" indent="-144463" defTabSz="712788">
              <a:buFontTx/>
              <a:buChar char="•"/>
            </a:pPr>
            <a:r>
              <a:rPr lang="en-US" altLang="en-US" sz="2100" dirty="0" smtClean="0">
                <a:latin typeface="Arial" charset="0"/>
                <a:sym typeface="Arial" charset="0"/>
              </a:rPr>
              <a:t>You are a guest in their school. Always respect that.</a:t>
            </a:r>
            <a:endParaRPr lang="en-US" altLang="en-US" dirty="0"/>
          </a:p>
        </p:txBody>
      </p:sp>
      <p:pic>
        <p:nvPicPr>
          <p:cNvPr id="13" name="Picture 12" descr="shutterstock_1777756.jpg"/>
          <p:cNvPicPr>
            <a:picLocks noChangeAspect="1"/>
          </p:cNvPicPr>
          <p:nvPr/>
        </p:nvPicPr>
        <p:blipFill>
          <a:blip r:embed="rId4">
            <a:extLst>
              <a:ext uri="{28A0092B-C50C-407E-A947-70E740481C1C}">
                <a14:useLocalDpi xmlns:a14="http://schemas.microsoft.com/office/drawing/2010/main" val="0"/>
              </a:ext>
            </a:extLst>
          </a:blip>
          <a:srcRect l="10298" t="16029" r="10298" b="10323"/>
          <a:stretch>
            <a:fillRect/>
          </a:stretch>
        </p:blipFill>
        <p:spPr bwMode="auto">
          <a:xfrm>
            <a:off x="7207473" y="1139983"/>
            <a:ext cx="3686441" cy="423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051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9" y="127647"/>
            <a:ext cx="6054419" cy="53774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1"/>
          <p:cNvSpPr txBox="1">
            <a:spLocks noChangeArrowheads="1"/>
          </p:cNvSpPr>
          <p:nvPr/>
        </p:nvSpPr>
        <p:spPr>
          <a:xfrm>
            <a:off x="166688" y="381000"/>
            <a:ext cx="5076825" cy="508177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438150">
              <a:buNone/>
            </a:pPr>
            <a:r>
              <a:rPr lang="en-US" altLang="en-US" sz="1800" b="1" dirty="0" smtClean="0">
                <a:latin typeface="Arial" charset="0"/>
                <a:sym typeface="Arial" charset="0"/>
              </a:rPr>
              <a:t> BASIC FINANCIAL MANAGEMENT</a:t>
            </a:r>
          </a:p>
          <a:p>
            <a:pPr marL="0" indent="0" defTabSz="438150">
              <a:buNone/>
            </a:pPr>
            <a:endParaRPr lang="en-US" altLang="en-US" sz="1000" b="1" dirty="0" smtClean="0">
              <a:latin typeface="Arial" charset="0"/>
              <a:sym typeface="Arial" charset="0"/>
            </a:endParaRPr>
          </a:p>
          <a:p>
            <a:pPr marL="0" indent="0" defTabSz="438150">
              <a:lnSpc>
                <a:spcPct val="70000"/>
              </a:lnSpc>
              <a:buNone/>
            </a:pPr>
            <a:r>
              <a:rPr lang="en-US" altLang="en-US" sz="1600" b="1" dirty="0" smtClean="0">
                <a:latin typeface="Arial" charset="0"/>
                <a:sym typeface="Arial" charset="0"/>
              </a:rPr>
              <a:t> Membership approved budget</a:t>
            </a:r>
          </a:p>
          <a:p>
            <a:pPr marL="0" indent="0" defTabSz="438150">
              <a:lnSpc>
                <a:spcPct val="70000"/>
              </a:lnSpc>
              <a:buNone/>
            </a:pPr>
            <a:r>
              <a:rPr lang="en-US" altLang="en-US" sz="1600" b="1" dirty="0" smtClean="0">
                <a:latin typeface="Arial" charset="0"/>
                <a:sym typeface="Arial" charset="0"/>
              </a:rPr>
              <a:t> Appropriate uses of PTA funds</a:t>
            </a:r>
          </a:p>
          <a:p>
            <a:pPr marL="0" indent="0" defTabSz="438150">
              <a:lnSpc>
                <a:spcPct val="70000"/>
              </a:lnSpc>
              <a:buNone/>
            </a:pPr>
            <a:r>
              <a:rPr lang="en-US" altLang="en-US" sz="1600" b="1" dirty="0" smtClean="0">
                <a:latin typeface="Arial" charset="0"/>
                <a:sym typeface="Arial" charset="0"/>
              </a:rPr>
              <a:t> Explain procedures to others</a:t>
            </a:r>
          </a:p>
          <a:p>
            <a:pPr marL="0" indent="0" defTabSz="438150">
              <a:lnSpc>
                <a:spcPct val="70000"/>
              </a:lnSpc>
              <a:buNone/>
            </a:pPr>
            <a:r>
              <a:rPr lang="en-US" altLang="en-US" sz="1600" b="1" dirty="0" smtClean="0">
                <a:latin typeface="Arial" charset="0"/>
                <a:sym typeface="Arial" charset="0"/>
              </a:rPr>
              <a:t> Follow procedures yourself</a:t>
            </a:r>
          </a:p>
          <a:p>
            <a:pPr marL="0" indent="0" defTabSz="438150">
              <a:lnSpc>
                <a:spcPct val="70000"/>
              </a:lnSpc>
              <a:buNone/>
            </a:pPr>
            <a:r>
              <a:rPr lang="en-US" altLang="en-US" sz="1600" b="1" dirty="0" smtClean="0">
                <a:latin typeface="Arial" charset="0"/>
                <a:sym typeface="Arial" charset="0"/>
              </a:rPr>
              <a:t> 2 signatures on all checks,</a:t>
            </a:r>
            <a:br>
              <a:rPr lang="en-US" altLang="en-US" sz="1600" b="1" dirty="0" smtClean="0">
                <a:latin typeface="Arial" charset="0"/>
                <a:sym typeface="Arial" charset="0"/>
              </a:rPr>
            </a:br>
            <a:r>
              <a:rPr lang="en-US" altLang="en-US" sz="1600" b="1" dirty="0" smtClean="0">
                <a:latin typeface="Arial" charset="0"/>
                <a:sym typeface="Arial" charset="0"/>
              </a:rPr>
              <a:t>   3 signers on file at bank</a:t>
            </a:r>
          </a:p>
          <a:p>
            <a:pPr marL="0" indent="0" defTabSz="438150">
              <a:lnSpc>
                <a:spcPct val="70000"/>
              </a:lnSpc>
              <a:buNone/>
            </a:pPr>
            <a:r>
              <a:rPr lang="en-US" altLang="en-US" sz="1600" b="1" dirty="0" smtClean="0">
                <a:latin typeface="Arial" charset="0"/>
                <a:sym typeface="Arial" charset="0"/>
              </a:rPr>
              <a:t> Don</a:t>
            </a:r>
            <a:r>
              <a:rPr lang="ja-JP" altLang="en-US" sz="1600" b="1" dirty="0" smtClean="0">
                <a:latin typeface="Arial" charset="0"/>
                <a:sym typeface="Arial" charset="0"/>
              </a:rPr>
              <a:t>’</a:t>
            </a:r>
            <a:r>
              <a:rPr lang="en-US" altLang="ja-JP" sz="1600" b="1" dirty="0" smtClean="0">
                <a:latin typeface="Arial" charset="0"/>
                <a:sym typeface="Arial" charset="0"/>
              </a:rPr>
              <a:t>t </a:t>
            </a:r>
            <a:r>
              <a:rPr lang="en-US" altLang="ja-JP" sz="1600" b="1" u="sng" dirty="0" smtClean="0">
                <a:latin typeface="Arial" charset="0"/>
                <a:sym typeface="Arial" charset="0"/>
              </a:rPr>
              <a:t>ever</a:t>
            </a:r>
            <a:r>
              <a:rPr lang="en-US" altLang="ja-JP" sz="1600" b="1" dirty="0" smtClean="0">
                <a:latin typeface="Arial" charset="0"/>
                <a:sym typeface="Arial" charset="0"/>
              </a:rPr>
              <a:t> sign a blank check</a:t>
            </a:r>
            <a:r>
              <a:rPr lang="en-US" altLang="ja-JP" sz="1600" b="1" dirty="0" smtClean="0">
                <a:latin typeface="Arial" charset="0"/>
                <a:sym typeface="Candara" charset="0"/>
              </a:rPr>
              <a:t> </a:t>
            </a:r>
            <a:endParaRPr lang="en-US" altLang="en-US" sz="1600" b="1" dirty="0" smtClean="0">
              <a:latin typeface="Arial" charset="0"/>
              <a:sym typeface="Candara" charset="0"/>
            </a:endParaRPr>
          </a:p>
          <a:p>
            <a:pPr marL="0" indent="0" defTabSz="438150">
              <a:lnSpc>
                <a:spcPct val="70000"/>
              </a:lnSpc>
              <a:buNone/>
            </a:pPr>
            <a:r>
              <a:rPr lang="en-US" altLang="en-US" sz="1600" b="1" dirty="0" smtClean="0">
                <a:latin typeface="Arial" charset="0"/>
                <a:sym typeface="Candara" charset="0"/>
              </a:rPr>
              <a:t> No cash </a:t>
            </a:r>
            <a:r>
              <a:rPr lang="en-US" altLang="en-US" sz="1600" b="1" dirty="0" smtClean="0">
                <a:latin typeface="Arial" charset="0"/>
                <a:sym typeface="Candara" charset="0"/>
              </a:rPr>
              <a:t>payments </a:t>
            </a:r>
            <a:endParaRPr lang="en-US" altLang="en-US" sz="1600" b="1" dirty="0" smtClean="0">
              <a:latin typeface="Arial" charset="0"/>
              <a:sym typeface="Arial" charset="0"/>
            </a:endParaRPr>
          </a:p>
          <a:p>
            <a:pPr marL="0" indent="0" defTabSz="438150">
              <a:lnSpc>
                <a:spcPct val="70000"/>
              </a:lnSpc>
              <a:buNone/>
            </a:pPr>
            <a:r>
              <a:rPr lang="en-US" altLang="en-US" sz="1600" b="1" dirty="0" smtClean="0">
                <a:latin typeface="Arial" charset="0"/>
                <a:sym typeface="Arial" charset="0"/>
              </a:rPr>
              <a:t> Accurate documentation</a:t>
            </a:r>
          </a:p>
          <a:p>
            <a:pPr marL="0" indent="0" defTabSz="438150">
              <a:lnSpc>
                <a:spcPct val="70000"/>
              </a:lnSpc>
              <a:buNone/>
            </a:pPr>
            <a:r>
              <a:rPr lang="en-US" altLang="en-US" sz="1600" b="1" dirty="0" smtClean="0">
                <a:latin typeface="Arial" charset="0"/>
                <a:sym typeface="Arial" charset="0"/>
              </a:rPr>
              <a:t> Prior approval for all expenditures</a:t>
            </a:r>
          </a:p>
          <a:p>
            <a:pPr marL="0" indent="0" defTabSz="438150">
              <a:lnSpc>
                <a:spcPct val="70000"/>
              </a:lnSpc>
              <a:buNone/>
            </a:pPr>
            <a:r>
              <a:rPr lang="en-US" altLang="en-US" sz="1600" b="1" dirty="0" smtClean="0">
                <a:latin typeface="Arial" charset="0"/>
                <a:sym typeface="Arial" charset="0"/>
              </a:rPr>
              <a:t> Only President signs contracts</a:t>
            </a:r>
          </a:p>
          <a:p>
            <a:pPr marL="0" indent="0" defTabSz="438150">
              <a:lnSpc>
                <a:spcPct val="70000"/>
              </a:lnSpc>
              <a:buNone/>
            </a:pPr>
            <a:r>
              <a:rPr lang="en-US" altLang="en-US" sz="1600" b="1" dirty="0" smtClean="0">
                <a:latin typeface="Arial" charset="0"/>
                <a:sym typeface="Arial" charset="0"/>
              </a:rPr>
              <a:t> Prompt bank reconciliations, 2 sign-offs</a:t>
            </a:r>
          </a:p>
          <a:p>
            <a:pPr marL="0" indent="0" defTabSz="438150">
              <a:lnSpc>
                <a:spcPct val="70000"/>
              </a:lnSpc>
              <a:buNone/>
            </a:pPr>
            <a:r>
              <a:rPr lang="en-US" altLang="en-US" sz="1600" b="1" dirty="0" smtClean="0">
                <a:latin typeface="Arial" charset="0"/>
                <a:sym typeface="Arial" charset="0"/>
              </a:rPr>
              <a:t> Purchase insurance</a:t>
            </a:r>
          </a:p>
          <a:p>
            <a:pPr marL="0" indent="0" defTabSz="438150">
              <a:lnSpc>
                <a:spcPct val="70000"/>
              </a:lnSpc>
              <a:buNone/>
            </a:pPr>
            <a:r>
              <a:rPr lang="en-US" altLang="en-US" sz="1600" b="1" dirty="0" smtClean="0">
                <a:latin typeface="Arial" charset="0"/>
                <a:sym typeface="Arial" charset="0"/>
              </a:rPr>
              <a:t> Maintain incorporation</a:t>
            </a:r>
          </a:p>
          <a:p>
            <a:pPr marL="0" indent="0" defTabSz="438150">
              <a:lnSpc>
                <a:spcPct val="70000"/>
              </a:lnSpc>
              <a:buNone/>
            </a:pPr>
            <a:r>
              <a:rPr lang="en-US" altLang="en-US" sz="1600" b="1" dirty="0" smtClean="0">
                <a:latin typeface="Arial" charset="0"/>
                <a:sym typeface="Arial" charset="0"/>
              </a:rPr>
              <a:t> Remit dues monthly</a:t>
            </a:r>
            <a:endParaRPr lang="en-US" altLang="en-US" sz="1600" b="1" dirty="0">
              <a:latin typeface="Arial" charset="0"/>
            </a:endParaRPr>
          </a:p>
        </p:txBody>
      </p:sp>
      <p:sp>
        <p:nvSpPr>
          <p:cNvPr id="13" name="AutoShape 2"/>
          <p:cNvSpPr>
            <a:spLocks/>
          </p:cNvSpPr>
          <p:nvPr/>
        </p:nvSpPr>
        <p:spPr bwMode="auto">
          <a:xfrm>
            <a:off x="7641787" y="1238828"/>
            <a:ext cx="2817813" cy="1208088"/>
          </a:xfrm>
          <a:custGeom>
            <a:avLst/>
            <a:gdLst>
              <a:gd name="T0" fmla="*/ 1408907 w 21600"/>
              <a:gd name="T1" fmla="*/ 604044 h 21600"/>
              <a:gd name="T2" fmla="*/ 1408907 w 21600"/>
              <a:gd name="T3" fmla="*/ 604044 h 21600"/>
              <a:gd name="T4" fmla="*/ 1408907 w 21600"/>
              <a:gd name="T5" fmla="*/ 604044 h 21600"/>
              <a:gd name="T6" fmla="*/ 1408907 w 21600"/>
              <a:gd name="T7" fmla="*/ 6040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a:solidFill>
                  <a:srgbClr val="000000"/>
                </a:solidFill>
                <a:latin typeface="Trebushet MS" charset="0"/>
                <a:ea typeface="ＭＳ Ｐゴシック" charset="-128"/>
                <a:sym typeface="Trebushet MS" charset="0"/>
              </a:defRPr>
            </a:lvl1pPr>
            <a:lvl2pPr marL="742950" indent="-285750">
              <a:defRPr>
                <a:solidFill>
                  <a:srgbClr val="000000"/>
                </a:solidFill>
                <a:latin typeface="Trebushet MS" charset="0"/>
                <a:ea typeface="ＭＳ Ｐゴシック" charset="-128"/>
                <a:sym typeface="Trebushet MS" charset="0"/>
              </a:defRPr>
            </a:lvl2pPr>
            <a:lvl3pPr marL="1143000" indent="-228600">
              <a:defRPr>
                <a:solidFill>
                  <a:srgbClr val="000000"/>
                </a:solidFill>
                <a:latin typeface="Trebushet MS" charset="0"/>
                <a:ea typeface="ＭＳ Ｐゴシック" charset="-128"/>
                <a:sym typeface="Trebushet MS" charset="0"/>
              </a:defRPr>
            </a:lvl3pPr>
            <a:lvl4pPr marL="1600200" indent="-228600">
              <a:defRPr>
                <a:solidFill>
                  <a:srgbClr val="000000"/>
                </a:solidFill>
                <a:latin typeface="Trebushet MS" charset="0"/>
                <a:ea typeface="ＭＳ Ｐゴシック" charset="-128"/>
                <a:sym typeface="Trebushet MS" charset="0"/>
              </a:defRPr>
            </a:lvl4pPr>
            <a:lvl5pPr marL="2057400" indent="-228600">
              <a:defRPr>
                <a:solidFill>
                  <a:srgbClr val="000000"/>
                </a:solidFill>
                <a:latin typeface="Trebushet MS" charset="0"/>
                <a:ea typeface="ＭＳ Ｐゴシック" charset="-128"/>
                <a:sym typeface="Trebushet MS" charset="0"/>
              </a:defRPr>
            </a:lvl5pPr>
            <a:lvl6pPr marL="25146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6pPr>
            <a:lvl7pPr marL="29718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7pPr>
            <a:lvl8pPr marL="34290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8pPr>
            <a:lvl9pPr marL="38862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9pPr>
          </a:lstStyle>
          <a:p>
            <a:pPr eaLnBrk="1"/>
            <a:r>
              <a:rPr lang="en-US" altLang="en-US" b="1">
                <a:solidFill>
                  <a:srgbClr val="FFFFFF"/>
                </a:solidFill>
              </a:rPr>
              <a:t>Protect Your PTA Assets</a:t>
            </a:r>
          </a:p>
          <a:p>
            <a:pPr eaLnBrk="1"/>
            <a:endParaRPr lang="en-US" altLang="en-US">
              <a:solidFill>
                <a:srgbClr val="FFFFFF"/>
              </a:solidFill>
            </a:endParaRPr>
          </a:p>
          <a:p>
            <a:pPr eaLnBrk="1"/>
            <a:r>
              <a:rPr lang="en-US" altLang="en-US" dirty="0">
                <a:solidFill>
                  <a:srgbClr val="FFFFFF"/>
                </a:solidFill>
              </a:rPr>
              <a:t>The team is in charge of </a:t>
            </a:r>
            <a:br>
              <a:rPr lang="en-US" altLang="en-US" dirty="0">
                <a:solidFill>
                  <a:srgbClr val="FFFFFF"/>
                </a:solidFill>
              </a:rPr>
            </a:br>
            <a:r>
              <a:rPr lang="en-US" altLang="en-US" dirty="0">
                <a:solidFill>
                  <a:srgbClr val="FFFFFF"/>
                </a:solidFill>
              </a:rPr>
              <a:t>running a business.</a:t>
            </a:r>
            <a:endParaRPr lang="en-US" altLang="en-US" dirty="0"/>
          </a:p>
        </p:txBody>
      </p:sp>
      <p:pic>
        <p:nvPicPr>
          <p:cNvPr id="14" name="Picture 3" descr="MCj04043230000[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2946" y="3113182"/>
            <a:ext cx="27559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48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1"/>
          <p:cNvSpPr txBox="1">
            <a:spLocks noChangeArrowheads="1"/>
          </p:cNvSpPr>
          <p:nvPr/>
        </p:nvSpPr>
        <p:spPr>
          <a:xfrm>
            <a:off x="337930" y="483700"/>
            <a:ext cx="4876800" cy="4495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altLang="en-US" sz="3200" b="1" dirty="0" smtClean="0">
                <a:solidFill>
                  <a:srgbClr val="FFFFFF"/>
                </a:solidFill>
              </a:rPr>
              <a:t>Promote the PTA!</a:t>
            </a:r>
          </a:p>
          <a:p>
            <a:pPr marL="166688" indent="-166688">
              <a:spcBef>
                <a:spcPts val="600"/>
              </a:spcBef>
            </a:pPr>
            <a:endParaRPr lang="en-US" altLang="en-US" dirty="0" smtClean="0">
              <a:solidFill>
                <a:srgbClr val="FFFFFF"/>
              </a:solidFill>
            </a:endParaRPr>
          </a:p>
          <a:p>
            <a:pPr marL="166688" indent="-166688">
              <a:spcBef>
                <a:spcPts val="600"/>
              </a:spcBef>
              <a:buFontTx/>
              <a:buChar char="•"/>
            </a:pPr>
            <a:r>
              <a:rPr lang="en-US" altLang="en-US" dirty="0" smtClean="0">
                <a:solidFill>
                  <a:srgbClr val="FFFFFF"/>
                </a:solidFill>
              </a:rPr>
              <a:t>Use the logo on everything.</a:t>
            </a:r>
          </a:p>
          <a:p>
            <a:pPr marL="166688" indent="-166688">
              <a:spcBef>
                <a:spcPts val="600"/>
              </a:spcBef>
              <a:buFontTx/>
              <a:buChar char="•"/>
            </a:pPr>
            <a:r>
              <a:rPr lang="en-US" altLang="en-US" dirty="0" smtClean="0">
                <a:solidFill>
                  <a:srgbClr val="FFFFFF"/>
                </a:solidFill>
              </a:rPr>
              <a:t>Make sure your committee chairs and VPs have access to the logo.</a:t>
            </a:r>
          </a:p>
          <a:p>
            <a:pPr marL="166688" indent="-166688">
              <a:spcBef>
                <a:spcPts val="600"/>
              </a:spcBef>
              <a:buFontTx/>
              <a:buChar char="•"/>
            </a:pPr>
            <a:r>
              <a:rPr lang="en-US" altLang="en-US" dirty="0" smtClean="0">
                <a:solidFill>
                  <a:srgbClr val="FFFFFF"/>
                </a:solidFill>
              </a:rPr>
              <a:t>Evaluate your communications plan.</a:t>
            </a:r>
            <a:endParaRPr lang="en-US" altLang="en-US" dirty="0"/>
          </a:p>
        </p:txBody>
      </p:sp>
      <p:sp>
        <p:nvSpPr>
          <p:cNvPr id="13" name="AutoShape 2"/>
          <p:cNvSpPr>
            <a:spLocks/>
          </p:cNvSpPr>
          <p:nvPr/>
        </p:nvSpPr>
        <p:spPr bwMode="auto">
          <a:xfrm>
            <a:off x="6923030" y="1183787"/>
            <a:ext cx="4444625" cy="4032449"/>
          </a:xfrm>
          <a:custGeom>
            <a:avLst/>
            <a:gdLst>
              <a:gd name="T0" fmla="*/ 1643063 w 21600"/>
              <a:gd name="T1" fmla="*/ 1897857 h 21600"/>
              <a:gd name="T2" fmla="*/ 1643063 w 21600"/>
              <a:gd name="T3" fmla="*/ 1897857 h 21600"/>
              <a:gd name="T4" fmla="*/ 1643063 w 21600"/>
              <a:gd name="T5" fmla="*/ 1897857 h 21600"/>
              <a:gd name="T6" fmla="*/ 1643063 w 21600"/>
              <a:gd name="T7" fmla="*/ 189785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sz="1200">
                <a:solidFill>
                  <a:srgbClr val="000000"/>
                </a:solidFill>
                <a:latin typeface="Helvetica" charset="0"/>
                <a:ea typeface="ＭＳ Ｐゴシック" charset="-128"/>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spcBef>
                <a:spcPts val="200"/>
              </a:spcBef>
            </a:pPr>
            <a:r>
              <a:rPr lang="en-US" altLang="en-US" sz="1500" b="1">
                <a:solidFill>
                  <a:srgbClr val="FFFFFF"/>
                </a:solidFill>
                <a:latin typeface="Arial" charset="0"/>
                <a:sym typeface="Arial" charset="0"/>
              </a:rPr>
              <a:t>ALWAYS send thank you notes after an event to the Chairperson and key volunteers. </a:t>
            </a:r>
          </a:p>
          <a:p>
            <a:pPr eaLnBrk="1">
              <a:spcBef>
                <a:spcPts val="200"/>
              </a:spcBef>
            </a:pPr>
            <a:endParaRPr lang="en-US" altLang="en-US" sz="1500" b="1" dirty="0">
              <a:solidFill>
                <a:srgbClr val="FFFFFF"/>
              </a:solidFill>
              <a:latin typeface="Arial" charset="0"/>
              <a:sym typeface="Arial" charset="0"/>
            </a:endParaRPr>
          </a:p>
          <a:p>
            <a:pPr eaLnBrk="1">
              <a:spcBef>
                <a:spcPts val="200"/>
              </a:spcBef>
            </a:pPr>
            <a:r>
              <a:rPr lang="en-US" altLang="en-US" sz="1500" b="1" dirty="0">
                <a:solidFill>
                  <a:srgbClr val="FFFFFF"/>
                </a:solidFill>
                <a:latin typeface="Arial" charset="0"/>
                <a:sym typeface="Arial" charset="0"/>
              </a:rPr>
              <a:t>Give credit to your PTA for hosting something. Make a sign that says</a:t>
            </a:r>
          </a:p>
          <a:p>
            <a:pPr eaLnBrk="1">
              <a:spcBef>
                <a:spcPts val="200"/>
              </a:spcBef>
            </a:pPr>
            <a:r>
              <a:rPr lang="ja-JP" altLang="en-US" sz="1500" b="1" dirty="0">
                <a:solidFill>
                  <a:srgbClr val="FFFFFF"/>
                </a:solidFill>
                <a:latin typeface="Arial" charset="0"/>
                <a:sym typeface="Arial" charset="0"/>
              </a:rPr>
              <a:t>“</a:t>
            </a:r>
            <a:r>
              <a:rPr lang="en-US" altLang="ja-JP" sz="1500" b="1" dirty="0">
                <a:solidFill>
                  <a:srgbClr val="FFFFFF"/>
                </a:solidFill>
                <a:latin typeface="Arial" charset="0"/>
                <a:sym typeface="Arial" charset="0"/>
              </a:rPr>
              <a:t>Courtesy of PTA (use logo)</a:t>
            </a:r>
            <a:r>
              <a:rPr lang="ja-JP" altLang="en-US" sz="1500" b="1" dirty="0">
                <a:solidFill>
                  <a:srgbClr val="FFFFFF"/>
                </a:solidFill>
                <a:latin typeface="Arial" charset="0"/>
                <a:sym typeface="Arial" charset="0"/>
              </a:rPr>
              <a:t>”</a:t>
            </a:r>
            <a:r>
              <a:rPr lang="en-US" altLang="ja-JP" sz="1500" b="1" dirty="0">
                <a:solidFill>
                  <a:srgbClr val="FFFFFF"/>
                </a:solidFill>
                <a:latin typeface="Arial" charset="0"/>
                <a:sym typeface="Arial" charset="0"/>
              </a:rPr>
              <a:t> that goes out front of the event.</a:t>
            </a:r>
          </a:p>
          <a:p>
            <a:pPr eaLnBrk="1">
              <a:spcBef>
                <a:spcPts val="200"/>
              </a:spcBef>
            </a:pPr>
            <a:endParaRPr lang="en-US" altLang="en-US" sz="1500" b="1" dirty="0">
              <a:solidFill>
                <a:srgbClr val="FFFFFF"/>
              </a:solidFill>
              <a:latin typeface="Arial" charset="0"/>
              <a:sym typeface="Arial" charset="0"/>
            </a:endParaRPr>
          </a:p>
          <a:p>
            <a:pPr eaLnBrk="1">
              <a:spcBef>
                <a:spcPts val="200"/>
              </a:spcBef>
            </a:pPr>
            <a:r>
              <a:rPr lang="en-US" altLang="en-US" sz="1500" b="1" dirty="0">
                <a:solidFill>
                  <a:srgbClr val="FFFFFF"/>
                </a:solidFill>
                <a:latin typeface="Arial" charset="0"/>
                <a:sym typeface="Arial" charset="0"/>
              </a:rPr>
              <a:t>Set the example. Be the personal greeter at the door saying hello to families as they walk in to your meetings or events.  </a:t>
            </a:r>
          </a:p>
          <a:p>
            <a:pPr eaLnBrk="1">
              <a:spcBef>
                <a:spcPts val="200"/>
              </a:spcBef>
            </a:pPr>
            <a:endParaRPr lang="en-US" altLang="en-US" sz="1500" b="1" dirty="0">
              <a:solidFill>
                <a:srgbClr val="FFFFFF"/>
              </a:solidFill>
              <a:latin typeface="Arial" charset="0"/>
              <a:sym typeface="Arial" charset="0"/>
            </a:endParaRPr>
          </a:p>
          <a:p>
            <a:pPr eaLnBrk="1">
              <a:spcBef>
                <a:spcPts val="200"/>
              </a:spcBef>
            </a:pPr>
            <a:r>
              <a:rPr lang="en-US" altLang="en-US" sz="1500" b="1" dirty="0">
                <a:solidFill>
                  <a:srgbClr val="FFFFFF"/>
                </a:solidFill>
                <a:latin typeface="Arial" charset="0"/>
                <a:sym typeface="Arial" charset="0"/>
              </a:rPr>
              <a:t>Make a point to make EVERYONE feel welcome!</a:t>
            </a:r>
            <a:endParaRPr lang="en-US" altLang="en-US" sz="1800" dirty="0">
              <a:latin typeface="Trebushet MS" charset="0"/>
              <a:sym typeface="Trebushet MS" charset="0"/>
            </a:endParaRPr>
          </a:p>
        </p:txBody>
      </p:sp>
    </p:spTree>
    <p:extLst>
      <p:ext uri="{BB962C8B-B14F-4D97-AF65-F5344CB8AC3E}">
        <p14:creationId xmlns:p14="http://schemas.microsoft.com/office/powerpoint/2010/main" val="212682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1"/>
          <p:cNvSpPr txBox="1">
            <a:spLocks noChangeArrowheads="1"/>
          </p:cNvSpPr>
          <p:nvPr/>
        </p:nvSpPr>
        <p:spPr>
          <a:xfrm>
            <a:off x="506476" y="367983"/>
            <a:ext cx="5076825" cy="429101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858838">
              <a:spcBef>
                <a:spcPts val="500"/>
              </a:spcBef>
              <a:buNone/>
              <a:defRPr/>
            </a:pPr>
            <a:r>
              <a:rPr lang="en-US" sz="2300" b="1" dirty="0" smtClean="0">
                <a:solidFill>
                  <a:srgbClr val="FFFFFF"/>
                </a:solidFill>
              </a:rPr>
              <a:t>Resources Available to You:</a:t>
            </a:r>
          </a:p>
          <a:p>
            <a:pPr marL="225425" indent="-225425" defTabSz="858838">
              <a:spcBef>
                <a:spcPts val="500"/>
              </a:spcBef>
              <a:defRPr/>
            </a:pPr>
            <a:r>
              <a:rPr lang="en-US" sz="2300" dirty="0" smtClean="0">
                <a:solidFill>
                  <a:srgbClr val="FFFFFF"/>
                </a:solidFill>
              </a:rPr>
              <a:t>Missouri PTA</a:t>
            </a:r>
          </a:p>
          <a:p>
            <a:pPr marL="225425" indent="-225425" defTabSz="858838">
              <a:spcBef>
                <a:spcPts val="500"/>
              </a:spcBef>
              <a:buFont typeface="Arial" charset="0"/>
              <a:buChar char="•"/>
              <a:defRPr/>
            </a:pPr>
            <a:r>
              <a:rPr lang="en-US" sz="2300" dirty="0" smtClean="0">
                <a:solidFill>
                  <a:srgbClr val="FFFFFF"/>
                </a:solidFill>
              </a:rPr>
              <a:t>Tool Kit</a:t>
            </a:r>
          </a:p>
          <a:p>
            <a:pPr marL="225425" indent="-225425" defTabSz="858838">
              <a:spcBef>
                <a:spcPts val="500"/>
              </a:spcBef>
              <a:buFont typeface="Arial" charset="0"/>
              <a:buChar char="•"/>
              <a:defRPr/>
            </a:pPr>
            <a:r>
              <a:rPr lang="en-US" sz="2300" dirty="0" smtClean="0">
                <a:solidFill>
                  <a:srgbClr val="FFFFFF"/>
                </a:solidFill>
              </a:rPr>
              <a:t>Your local unit bylaws</a:t>
            </a:r>
          </a:p>
          <a:p>
            <a:pPr marL="225425" indent="-225425" defTabSz="858838">
              <a:spcBef>
                <a:spcPts val="500"/>
              </a:spcBef>
              <a:buFont typeface="Arial" charset="0"/>
              <a:buChar char="•"/>
              <a:defRPr/>
            </a:pPr>
            <a:r>
              <a:rPr lang="en-US" sz="2300" dirty="0" smtClean="0">
                <a:solidFill>
                  <a:srgbClr val="FFFFFF"/>
                </a:solidFill>
              </a:rPr>
              <a:t>Your council officers</a:t>
            </a:r>
          </a:p>
          <a:p>
            <a:pPr marL="225425" indent="-225425" defTabSz="858838">
              <a:spcBef>
                <a:spcPts val="500"/>
              </a:spcBef>
              <a:buFont typeface="Arial" charset="0"/>
              <a:buChar char="•"/>
              <a:defRPr/>
            </a:pPr>
            <a:r>
              <a:rPr lang="en-US" sz="2300" dirty="0" smtClean="0">
                <a:solidFill>
                  <a:srgbClr val="FFFFFF"/>
                </a:solidFill>
              </a:rPr>
              <a:t>www.mopta.org</a:t>
            </a:r>
          </a:p>
          <a:p>
            <a:pPr marL="0" indent="0" defTabSz="858838">
              <a:spcBef>
                <a:spcPts val="500"/>
              </a:spcBef>
              <a:defRPr/>
            </a:pPr>
            <a:endParaRPr lang="en-US" sz="2300" dirty="0" smtClean="0">
              <a:solidFill>
                <a:srgbClr val="FFFFFF"/>
              </a:solidFill>
            </a:endParaRPr>
          </a:p>
          <a:p>
            <a:pPr marL="225425" indent="-225425" defTabSz="858838">
              <a:spcBef>
                <a:spcPts val="500"/>
              </a:spcBef>
              <a:defRPr/>
            </a:pPr>
            <a:r>
              <a:rPr lang="en-US" sz="2300" dirty="0" smtClean="0">
                <a:solidFill>
                  <a:srgbClr val="FFFFFF"/>
                </a:solidFill>
              </a:rPr>
              <a:t>National PTA</a:t>
            </a:r>
          </a:p>
          <a:p>
            <a:pPr marL="225425" indent="-225425" defTabSz="858838">
              <a:spcBef>
                <a:spcPts val="500"/>
              </a:spcBef>
              <a:buFont typeface="Arial" charset="0"/>
              <a:buChar char="•"/>
              <a:defRPr/>
            </a:pPr>
            <a:r>
              <a:rPr lang="en-US" sz="2300" dirty="0" smtClean="0">
                <a:solidFill>
                  <a:srgbClr val="FFFFFF"/>
                </a:solidFill>
              </a:rPr>
              <a:t>E-learning Opportunities</a:t>
            </a:r>
          </a:p>
          <a:p>
            <a:pPr marL="225425" indent="-225425" defTabSz="858838">
              <a:spcBef>
                <a:spcPts val="500"/>
              </a:spcBef>
              <a:buFont typeface="Arial" charset="0"/>
              <a:buChar char="•"/>
              <a:defRPr/>
            </a:pPr>
            <a:r>
              <a:rPr lang="en-US" sz="2300" dirty="0" smtClean="0">
                <a:solidFill>
                  <a:srgbClr val="FFFFFF"/>
                </a:solidFill>
              </a:rPr>
              <a:t>Back to School Kit</a:t>
            </a:r>
          </a:p>
          <a:p>
            <a:pPr marL="225425" indent="-225425" defTabSz="858838">
              <a:spcBef>
                <a:spcPts val="500"/>
              </a:spcBef>
              <a:buFont typeface="Arial" charset="0"/>
              <a:buChar char="•"/>
              <a:defRPr/>
            </a:pPr>
            <a:r>
              <a:rPr lang="en-US" sz="2300" dirty="0" err="1" smtClean="0">
                <a:solidFill>
                  <a:srgbClr val="FFFFFF"/>
                </a:solidFill>
              </a:rPr>
              <a:t>www.pta.org</a:t>
            </a:r>
            <a:endParaRPr lang="en-US" sz="2300" dirty="0" smtClean="0">
              <a:solidFill>
                <a:srgbClr val="FFFFFF"/>
              </a:solidFill>
            </a:endParaRPr>
          </a:p>
        </p:txBody>
      </p:sp>
      <p:sp>
        <p:nvSpPr>
          <p:cNvPr id="13" name="AutoShape 2"/>
          <p:cNvSpPr>
            <a:spLocks/>
          </p:cNvSpPr>
          <p:nvPr/>
        </p:nvSpPr>
        <p:spPr bwMode="auto">
          <a:xfrm>
            <a:off x="7225146" y="1198418"/>
            <a:ext cx="3267075" cy="433388"/>
          </a:xfrm>
          <a:custGeom>
            <a:avLst/>
            <a:gdLst>
              <a:gd name="T0" fmla="*/ 1633538 w 21600"/>
              <a:gd name="T1" fmla="*/ 216694 h 21600"/>
              <a:gd name="T2" fmla="*/ 1633538 w 21600"/>
              <a:gd name="T3" fmla="*/ 216694 h 21600"/>
              <a:gd name="T4" fmla="*/ 1633538 w 21600"/>
              <a:gd name="T5" fmla="*/ 216694 h 21600"/>
              <a:gd name="T6" fmla="*/ 1633538 w 21600"/>
              <a:gd name="T7" fmla="*/ 2166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a:solidFill>
                  <a:srgbClr val="000000"/>
                </a:solidFill>
                <a:latin typeface="Trebushet MS" charset="0"/>
                <a:ea typeface="ＭＳ Ｐゴシック" charset="-128"/>
                <a:sym typeface="Trebushet MS" charset="0"/>
              </a:defRPr>
            </a:lvl1pPr>
            <a:lvl2pPr marL="742950" indent="-285750">
              <a:defRPr>
                <a:solidFill>
                  <a:srgbClr val="000000"/>
                </a:solidFill>
                <a:latin typeface="Trebushet MS" charset="0"/>
                <a:ea typeface="ＭＳ Ｐゴシック" charset="-128"/>
                <a:sym typeface="Trebushet MS" charset="0"/>
              </a:defRPr>
            </a:lvl2pPr>
            <a:lvl3pPr marL="1143000" indent="-228600">
              <a:defRPr>
                <a:solidFill>
                  <a:srgbClr val="000000"/>
                </a:solidFill>
                <a:latin typeface="Trebushet MS" charset="0"/>
                <a:ea typeface="ＭＳ Ｐゴシック" charset="-128"/>
                <a:sym typeface="Trebushet MS" charset="0"/>
              </a:defRPr>
            </a:lvl3pPr>
            <a:lvl4pPr marL="1600200" indent="-228600">
              <a:defRPr>
                <a:solidFill>
                  <a:srgbClr val="000000"/>
                </a:solidFill>
                <a:latin typeface="Trebushet MS" charset="0"/>
                <a:ea typeface="ＭＳ Ｐゴシック" charset="-128"/>
                <a:sym typeface="Trebushet MS" charset="0"/>
              </a:defRPr>
            </a:lvl4pPr>
            <a:lvl5pPr marL="2057400" indent="-228600">
              <a:defRPr>
                <a:solidFill>
                  <a:srgbClr val="000000"/>
                </a:solidFill>
                <a:latin typeface="Trebushet MS" charset="0"/>
                <a:ea typeface="ＭＳ Ｐゴシック" charset="-128"/>
                <a:sym typeface="Trebushet MS" charset="0"/>
              </a:defRPr>
            </a:lvl5pPr>
            <a:lvl6pPr marL="25146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6pPr>
            <a:lvl7pPr marL="29718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7pPr>
            <a:lvl8pPr marL="34290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8pPr>
            <a:lvl9pPr marL="38862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9pPr>
          </a:lstStyle>
          <a:p>
            <a:pPr eaLnBrk="1">
              <a:spcBef>
                <a:spcPts val="500"/>
              </a:spcBef>
            </a:pPr>
            <a:r>
              <a:rPr lang="en-US" altLang="en-US" sz="2400" b="1">
                <a:solidFill>
                  <a:srgbClr val="FFFFFF"/>
                </a:solidFill>
                <a:latin typeface="Courier New" charset="0"/>
                <a:sym typeface="Courier New" charset="0"/>
              </a:rPr>
              <a:t>www.ptakit.org</a:t>
            </a:r>
            <a:endParaRPr lang="en-US" altLang="en-US" dirty="0"/>
          </a:p>
        </p:txBody>
      </p:sp>
      <p:pic>
        <p:nvPicPr>
          <p:cNvPr id="14" name="Picture 3" descr="Screen Shot 2014-06-28 at 8.38.09 AM.png"/>
          <p:cNvPicPr>
            <a:picLocks noChangeAspect="1"/>
          </p:cNvPicPr>
          <p:nvPr/>
        </p:nvPicPr>
        <p:blipFill>
          <a:blip r:embed="rId3">
            <a:extLst>
              <a:ext uri="{28A0092B-C50C-407E-A947-70E740481C1C}">
                <a14:useLocalDpi xmlns:a14="http://schemas.microsoft.com/office/drawing/2010/main" val="0"/>
              </a:ext>
            </a:extLst>
          </a:blip>
          <a:srcRect l="17830" t="10672" r="42920" b="22261"/>
          <a:stretch>
            <a:fillRect/>
          </a:stretch>
        </p:blipFill>
        <p:spPr bwMode="auto">
          <a:xfrm>
            <a:off x="7084645" y="1799758"/>
            <a:ext cx="3932098" cy="345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99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298" y="4915031"/>
            <a:ext cx="3099884" cy="17843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84" y="4564141"/>
            <a:ext cx="2511738" cy="2511738"/>
          </a:xfrm>
          <a:prstGeom prst="rect">
            <a:avLst/>
          </a:prstGeom>
        </p:spPr>
      </p:pic>
      <p:pic>
        <p:nvPicPr>
          <p:cNvPr id="11" name="Picture 4" descr="shutterstock_67084261.jpg"/>
          <p:cNvPicPr>
            <a:picLocks noChangeAspect="1"/>
          </p:cNvPicPr>
          <p:nvPr/>
        </p:nvPicPr>
        <p:blipFill>
          <a:blip r:embed="rId3">
            <a:extLst>
              <a:ext uri="{28A0092B-C50C-407E-A947-70E740481C1C}">
                <a14:useLocalDpi xmlns:a14="http://schemas.microsoft.com/office/drawing/2010/main" val="0"/>
              </a:ext>
            </a:extLst>
          </a:blip>
          <a:srcRect l="16692" t="122"/>
          <a:stretch>
            <a:fillRect/>
          </a:stretch>
        </p:blipFill>
        <p:spPr bwMode="auto">
          <a:xfrm>
            <a:off x="7398328" y="115611"/>
            <a:ext cx="4322618" cy="658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1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3905" y="4915031"/>
            <a:ext cx="3260186"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21298" y="53265"/>
            <a:ext cx="7089993" cy="46018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3"/>
          <p:cNvSpPr>
            <a:spLocks/>
          </p:cNvSpPr>
          <p:nvPr/>
        </p:nvSpPr>
        <p:spPr bwMode="auto">
          <a:xfrm>
            <a:off x="1151694" y="865909"/>
            <a:ext cx="5029200" cy="433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ext uri="{91240B29-F687-4f45-9708-019B960494DF}"/>
            <a:ext uri="{AF507438-7753-43e0-B8FC-AC1667EBCBE1}"/>
          </a:extLst>
        </p:spPr>
        <p:txBody>
          <a:bodyPr lIns="45719" tIns="45719" rIns="45719" bIns="45719"/>
          <a:lstStyle/>
          <a:p>
            <a:pPr algn="ctr" eaLnBrk="1">
              <a:spcBef>
                <a:spcPts val="500"/>
              </a:spcBef>
              <a:defRPr/>
            </a:pPr>
            <a:r>
              <a:rPr lang="en-US" sz="2400" dirty="0">
                <a:solidFill>
                  <a:srgbClr val="FFFFFF"/>
                </a:solidFill>
                <a:effectLst>
                  <a:outerShdw blurRad="38100" dist="38100" dir="2700000" algn="tl">
                    <a:srgbClr val="DDDDDD"/>
                  </a:outerShdw>
                </a:effectLst>
                <a:latin typeface="Courier New" charset="0"/>
                <a:ea typeface="ＭＳ Ｐゴシック" charset="0"/>
                <a:cs typeface="Courier New" charset="0"/>
                <a:sym typeface="Courier New" charset="0"/>
              </a:rPr>
              <a:t>Moving Forward as a Team</a:t>
            </a:r>
            <a:endParaRPr lang="en-US" dirty="0">
              <a:ea typeface="ＭＳ Ｐゴシック" charset="0"/>
              <a:cs typeface="Trebushet MS" charset="0"/>
            </a:endParaRPr>
          </a:p>
        </p:txBody>
      </p:sp>
      <p:sp>
        <p:nvSpPr>
          <p:cNvPr id="16" name="Rectangle 2"/>
          <p:cNvSpPr txBox="1">
            <a:spLocks noChangeArrowheads="1"/>
          </p:cNvSpPr>
          <p:nvPr/>
        </p:nvSpPr>
        <p:spPr>
          <a:xfrm>
            <a:off x="1151694" y="2322585"/>
            <a:ext cx="5029200" cy="4572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630238">
              <a:spcBef>
                <a:spcPts val="500"/>
              </a:spcBef>
              <a:buNone/>
            </a:pPr>
            <a:r>
              <a:rPr lang="en-US" altLang="en-US" sz="3200" b="1" smtClean="0">
                <a:solidFill>
                  <a:srgbClr val="FFFFFF"/>
                </a:solidFill>
                <a:latin typeface="Courier New" charset="0"/>
                <a:sym typeface="Courier New" charset="0"/>
              </a:rPr>
              <a:t>Thank you!</a:t>
            </a:r>
            <a:endParaRPr lang="en-US" altLang="en-US" sz="3200" dirty="0"/>
          </a:p>
        </p:txBody>
      </p:sp>
    </p:spTree>
    <p:extLst>
      <p:ext uri="{BB962C8B-B14F-4D97-AF65-F5344CB8AC3E}">
        <p14:creationId xmlns:p14="http://schemas.microsoft.com/office/powerpoint/2010/main" val="78221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3" name="AutoShape 3"/>
          <p:cNvSpPr>
            <a:spLocks/>
          </p:cNvSpPr>
          <p:nvPr/>
        </p:nvSpPr>
        <p:spPr bwMode="auto">
          <a:xfrm>
            <a:off x="204788" y="351692"/>
            <a:ext cx="5850779" cy="4600135"/>
          </a:xfrm>
          <a:custGeom>
            <a:avLst/>
            <a:gdLst>
              <a:gd name="T0" fmla="*/ 2496344 w 21600"/>
              <a:gd name="T1" fmla="*/ 1760538 h 21600"/>
              <a:gd name="T2" fmla="*/ 2496344 w 21600"/>
              <a:gd name="T3" fmla="*/ 1760538 h 21600"/>
              <a:gd name="T4" fmla="*/ 2496344 w 21600"/>
              <a:gd name="T5" fmla="*/ 1760538 h 21600"/>
              <a:gd name="T6" fmla="*/ 2496344 w 21600"/>
              <a:gd name="T7" fmla="*/ 17605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sz="1200">
                <a:solidFill>
                  <a:srgbClr val="000000"/>
                </a:solidFill>
                <a:latin typeface="Helvetica" charset="0"/>
                <a:ea typeface="ＭＳ Ｐゴシック" charset="-128"/>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eaLnBrk="1">
              <a:spcBef>
                <a:spcPts val="900"/>
              </a:spcBef>
            </a:pPr>
            <a:r>
              <a:rPr lang="en-US" altLang="en-US" sz="4000" b="1" dirty="0">
                <a:solidFill>
                  <a:srgbClr val="FFFFFF"/>
                </a:solidFill>
              </a:rPr>
              <a:t>Mission of PTA</a:t>
            </a:r>
            <a:endParaRPr lang="en-US" altLang="en-US" sz="2500" b="1" dirty="0">
              <a:solidFill>
                <a:srgbClr val="FFFFFF"/>
              </a:solidFill>
              <a:latin typeface="Courier New" charset="0"/>
              <a:sym typeface="Courier New" charset="0"/>
            </a:endParaRPr>
          </a:p>
          <a:p>
            <a:pPr algn="ctr" eaLnBrk="1">
              <a:spcBef>
                <a:spcPts val="600"/>
              </a:spcBef>
            </a:pPr>
            <a:endParaRPr lang="en-US" altLang="en-US" sz="2500" b="1" dirty="0">
              <a:solidFill>
                <a:srgbClr val="FFFFFF"/>
              </a:solidFill>
            </a:endParaRPr>
          </a:p>
          <a:p>
            <a:pPr algn="ctr" eaLnBrk="1">
              <a:spcBef>
                <a:spcPts val="600"/>
              </a:spcBef>
            </a:pPr>
            <a:r>
              <a:rPr lang="en-US" altLang="en-US" sz="2500" b="1" dirty="0">
                <a:solidFill>
                  <a:srgbClr val="FFFFFF"/>
                </a:solidFill>
              </a:rPr>
              <a:t>The overall purpose of PTA </a:t>
            </a:r>
            <a:br>
              <a:rPr lang="en-US" altLang="en-US" sz="2500" b="1" dirty="0">
                <a:solidFill>
                  <a:srgbClr val="FFFFFF"/>
                </a:solidFill>
              </a:rPr>
            </a:br>
            <a:r>
              <a:rPr lang="en-US" altLang="en-US" sz="2500" b="1" dirty="0">
                <a:solidFill>
                  <a:srgbClr val="FFFFFF"/>
                </a:solidFill>
              </a:rPr>
              <a:t>is to </a:t>
            </a:r>
            <a:r>
              <a:rPr lang="en-US" altLang="en-US" sz="2500" b="1" u="sng" dirty="0">
                <a:solidFill>
                  <a:srgbClr val="FFFFFF"/>
                </a:solidFill>
              </a:rPr>
              <a:t>make every child</a:t>
            </a:r>
            <a:r>
              <a:rPr lang="ja-JP" altLang="en-US" sz="2500" b="1" u="sng" dirty="0">
                <a:solidFill>
                  <a:srgbClr val="FFFFFF"/>
                </a:solidFill>
              </a:rPr>
              <a:t>’</a:t>
            </a:r>
            <a:r>
              <a:rPr lang="en-US" altLang="ja-JP" sz="2500" b="1" u="sng" dirty="0">
                <a:solidFill>
                  <a:srgbClr val="FFFFFF"/>
                </a:solidFill>
              </a:rPr>
              <a:t>s potential </a:t>
            </a:r>
            <a:r>
              <a:rPr lang="en-US" altLang="ja-JP" sz="2500" b="1" dirty="0">
                <a:solidFill>
                  <a:srgbClr val="FFFFFF"/>
                </a:solidFill>
              </a:rPr>
              <a:t>a reality by </a:t>
            </a:r>
            <a:br>
              <a:rPr lang="en-US" altLang="ja-JP" sz="2500" b="1" dirty="0">
                <a:solidFill>
                  <a:srgbClr val="FFFFFF"/>
                </a:solidFill>
              </a:rPr>
            </a:br>
            <a:r>
              <a:rPr lang="en-US" altLang="ja-JP" sz="2500" b="1" dirty="0">
                <a:solidFill>
                  <a:srgbClr val="FFFFFF"/>
                </a:solidFill>
              </a:rPr>
              <a:t>engaging and empowering families and communities to advocate for all children.</a:t>
            </a:r>
            <a:endParaRPr lang="en-US" altLang="en-US" sz="1800" dirty="0">
              <a:latin typeface="Trebushet MS" charset="0"/>
              <a:sym typeface="Trebushet MS" charset="0"/>
            </a:endParaRPr>
          </a:p>
        </p:txBody>
      </p:sp>
      <p:sp>
        <p:nvSpPr>
          <p:cNvPr id="14" name="TextBox 13"/>
          <p:cNvSpPr txBox="1"/>
          <p:nvPr/>
        </p:nvSpPr>
        <p:spPr>
          <a:xfrm>
            <a:off x="6597748" y="1007707"/>
            <a:ext cx="4923692" cy="4247317"/>
          </a:xfrm>
          <a:prstGeom prst="rect">
            <a:avLst/>
          </a:prstGeom>
          <a:noFill/>
        </p:spPr>
        <p:txBody>
          <a:bodyPr wrap="square" rtlCol="0">
            <a:spAutoFit/>
          </a:bodyPr>
          <a:lstStyle/>
          <a:p>
            <a:pPr marL="285750" lvl="0" indent="-285750">
              <a:buFont typeface="Arial" charset="0"/>
              <a:buChar char="•"/>
            </a:pPr>
            <a:r>
              <a:rPr lang="en-US" dirty="0">
                <a:solidFill>
                  <a:schemeClr val="bg1"/>
                </a:solidFill>
              </a:rPr>
              <a:t>To promote the welfare of children and youth in home, school, community, place of worship, and throughout the </a:t>
            </a:r>
            <a:r>
              <a:rPr lang="en-US" dirty="0" smtClean="0">
                <a:solidFill>
                  <a:schemeClr val="bg1"/>
                </a:solidFill>
              </a:rPr>
              <a:t>community.</a:t>
            </a:r>
            <a:endParaRPr lang="en-US" dirty="0">
              <a:solidFill>
                <a:schemeClr val="bg1"/>
              </a:solidFill>
            </a:endParaRPr>
          </a:p>
          <a:p>
            <a:pPr marL="285750" lvl="0" indent="-285750">
              <a:buFont typeface="Arial" charset="0"/>
              <a:buChar char="•"/>
            </a:pPr>
            <a:r>
              <a:rPr lang="en-US" dirty="0">
                <a:solidFill>
                  <a:schemeClr val="bg1"/>
                </a:solidFill>
              </a:rPr>
              <a:t>To raise the standards of home life.</a:t>
            </a:r>
          </a:p>
          <a:p>
            <a:pPr marL="285750" lvl="0" indent="-285750">
              <a:buFont typeface="Arial" charset="0"/>
              <a:buChar char="•"/>
            </a:pPr>
            <a:r>
              <a:rPr lang="en-US" dirty="0">
                <a:solidFill>
                  <a:schemeClr val="bg1"/>
                </a:solidFill>
              </a:rPr>
              <a:t>To advocate for laws that further the education, physical and mental health, welfare and safety of children and </a:t>
            </a:r>
            <a:r>
              <a:rPr lang="en-US" dirty="0" smtClean="0">
                <a:solidFill>
                  <a:schemeClr val="bg1"/>
                </a:solidFill>
              </a:rPr>
              <a:t>youth.</a:t>
            </a:r>
            <a:endParaRPr lang="en-US" dirty="0">
              <a:solidFill>
                <a:schemeClr val="bg1"/>
              </a:solidFill>
            </a:endParaRPr>
          </a:p>
          <a:p>
            <a:pPr marL="285750" lvl="0" indent="-285750">
              <a:buFont typeface="Arial" charset="0"/>
              <a:buChar char="•"/>
            </a:pPr>
            <a:r>
              <a:rPr lang="en-US" dirty="0">
                <a:solidFill>
                  <a:schemeClr val="bg1"/>
                </a:solidFill>
              </a:rPr>
              <a:t>To promote the collaboration and engagement of families and educators in the education of children and </a:t>
            </a:r>
            <a:r>
              <a:rPr lang="en-US" dirty="0" smtClean="0">
                <a:solidFill>
                  <a:schemeClr val="bg1"/>
                </a:solidFill>
              </a:rPr>
              <a:t>youth. </a:t>
            </a:r>
            <a:endParaRPr lang="en-US" dirty="0">
              <a:solidFill>
                <a:schemeClr val="bg1"/>
              </a:solidFill>
            </a:endParaRPr>
          </a:p>
          <a:p>
            <a:pPr marL="285750" lvl="0" indent="-285750">
              <a:buFont typeface="Arial" charset="0"/>
              <a:buChar char="•"/>
            </a:pPr>
            <a:r>
              <a:rPr lang="en-US" dirty="0">
                <a:solidFill>
                  <a:schemeClr val="bg1"/>
                </a:solidFill>
              </a:rPr>
              <a:t>To engage the public in united efforts to secure the physical, mental, emotional, spiritual, and social well-being of all children and </a:t>
            </a:r>
            <a:r>
              <a:rPr lang="en-US" dirty="0" smtClean="0">
                <a:solidFill>
                  <a:schemeClr val="bg1"/>
                </a:solidFill>
              </a:rPr>
              <a:t>youth</a:t>
            </a:r>
            <a:r>
              <a:rPr lang="en-US" dirty="0">
                <a:solidFill>
                  <a:schemeClr val="bg1"/>
                </a:solidFill>
              </a:rPr>
              <a:t>.</a:t>
            </a:r>
          </a:p>
          <a:p>
            <a:pPr marL="285750" indent="-285750">
              <a:buFont typeface="Arial" charset="0"/>
              <a:buChar char="•"/>
            </a:pPr>
            <a:r>
              <a:rPr lang="en-US" dirty="0">
                <a:solidFill>
                  <a:schemeClr val="bg1"/>
                </a:solidFill>
              </a:rPr>
              <a:t>To advocate for fiscal responsibility regarding public tax dollars in public education </a:t>
            </a:r>
            <a:r>
              <a:rPr lang="en-US" dirty="0" smtClean="0">
                <a:solidFill>
                  <a:schemeClr val="bg1"/>
                </a:solidFill>
              </a:rPr>
              <a:t>funding</a:t>
            </a:r>
            <a:r>
              <a:rPr lang="en-US" dirty="0">
                <a:solidFill>
                  <a:schemeClr val="bg1"/>
                </a:solidFill>
              </a:rPr>
              <a:t>.</a:t>
            </a:r>
          </a:p>
        </p:txBody>
      </p:sp>
    </p:spTree>
    <p:extLst>
      <p:ext uri="{BB962C8B-B14F-4D97-AF65-F5344CB8AC3E}">
        <p14:creationId xmlns:p14="http://schemas.microsoft.com/office/powerpoint/2010/main" val="102561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AutoShape 3"/>
          <p:cNvSpPr>
            <a:spLocks/>
          </p:cNvSpPr>
          <p:nvPr/>
        </p:nvSpPr>
        <p:spPr bwMode="auto">
          <a:xfrm>
            <a:off x="457200" y="990600"/>
            <a:ext cx="5076825" cy="3443288"/>
          </a:xfrm>
          <a:custGeom>
            <a:avLst/>
            <a:gdLst>
              <a:gd name="T0" fmla="*/ 2538413 w 21600"/>
              <a:gd name="T1" fmla="*/ 1721644 h 21600"/>
              <a:gd name="T2" fmla="*/ 2538413 w 21600"/>
              <a:gd name="T3" fmla="*/ 1721644 h 21600"/>
              <a:gd name="T4" fmla="*/ 2538413 w 21600"/>
              <a:gd name="T5" fmla="*/ 1721644 h 21600"/>
              <a:gd name="T6" fmla="*/ 2538413 w 21600"/>
              <a:gd name="T7" fmla="*/ 17216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a:solidFill>
                  <a:srgbClr val="000000"/>
                </a:solidFill>
                <a:latin typeface="Trebushet MS" charset="0"/>
                <a:ea typeface="ＭＳ Ｐゴシック" charset="-128"/>
                <a:sym typeface="Trebushet MS" charset="0"/>
              </a:defRPr>
            </a:lvl1pPr>
            <a:lvl2pPr marL="742950" indent="-285750">
              <a:defRPr>
                <a:solidFill>
                  <a:srgbClr val="000000"/>
                </a:solidFill>
                <a:latin typeface="Trebushet MS" charset="0"/>
                <a:ea typeface="ＭＳ Ｐゴシック" charset="-128"/>
                <a:sym typeface="Trebushet MS" charset="0"/>
              </a:defRPr>
            </a:lvl2pPr>
            <a:lvl3pPr marL="1143000" indent="-228600">
              <a:defRPr>
                <a:solidFill>
                  <a:srgbClr val="000000"/>
                </a:solidFill>
                <a:latin typeface="Trebushet MS" charset="0"/>
                <a:ea typeface="ＭＳ Ｐゴシック" charset="-128"/>
                <a:sym typeface="Trebushet MS" charset="0"/>
              </a:defRPr>
            </a:lvl3pPr>
            <a:lvl4pPr marL="1600200" indent="-228600">
              <a:defRPr>
                <a:solidFill>
                  <a:srgbClr val="000000"/>
                </a:solidFill>
                <a:latin typeface="Trebushet MS" charset="0"/>
                <a:ea typeface="ＭＳ Ｐゴシック" charset="-128"/>
                <a:sym typeface="Trebushet MS" charset="0"/>
              </a:defRPr>
            </a:lvl4pPr>
            <a:lvl5pPr marL="2057400" indent="-228600">
              <a:defRPr>
                <a:solidFill>
                  <a:srgbClr val="000000"/>
                </a:solidFill>
                <a:latin typeface="Trebushet MS" charset="0"/>
                <a:ea typeface="ＭＳ Ｐゴシック" charset="-128"/>
                <a:sym typeface="Trebushet MS" charset="0"/>
              </a:defRPr>
            </a:lvl5pPr>
            <a:lvl6pPr marL="25146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6pPr>
            <a:lvl7pPr marL="29718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7pPr>
            <a:lvl8pPr marL="34290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8pPr>
            <a:lvl9pPr marL="38862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9pPr>
          </a:lstStyle>
          <a:p>
            <a:pPr eaLnBrk="1">
              <a:spcBef>
                <a:spcPts val="900"/>
              </a:spcBef>
            </a:pPr>
            <a:r>
              <a:rPr lang="en-US" altLang="en-US" sz="4000" b="1" dirty="0">
                <a:solidFill>
                  <a:srgbClr val="FFFFFF"/>
                </a:solidFill>
                <a:latin typeface="Helvetica" charset="0"/>
                <a:sym typeface="Helvetica" charset="0"/>
              </a:rPr>
              <a:t>PTA Structure</a:t>
            </a:r>
            <a:endParaRPr lang="en-US" altLang="en-US" sz="2500" b="1" dirty="0">
              <a:solidFill>
                <a:srgbClr val="FFFFFF"/>
              </a:solidFill>
              <a:latin typeface="Courier New" charset="0"/>
              <a:sym typeface="Courier New" charset="0"/>
            </a:endParaRPr>
          </a:p>
          <a:p>
            <a:pPr eaLnBrk="1">
              <a:spcBef>
                <a:spcPts val="600"/>
              </a:spcBef>
            </a:pPr>
            <a:endParaRPr lang="en-US" altLang="en-US" sz="2500" b="1" dirty="0">
              <a:solidFill>
                <a:srgbClr val="FFFFFF"/>
              </a:solidFill>
              <a:latin typeface="Helvetica" charset="0"/>
              <a:sym typeface="Helvetica" charset="0"/>
            </a:endParaRPr>
          </a:p>
          <a:p>
            <a:pPr eaLnBrk="1">
              <a:spcBef>
                <a:spcPts val="600"/>
              </a:spcBef>
            </a:pPr>
            <a:r>
              <a:rPr lang="en-US" altLang="en-US" sz="2500" b="1" dirty="0">
                <a:solidFill>
                  <a:srgbClr val="FFFFFF"/>
                </a:solidFill>
                <a:latin typeface="Helvetica" charset="0"/>
                <a:sym typeface="Helvetica" charset="0"/>
              </a:rPr>
              <a:t>Local Units</a:t>
            </a:r>
            <a:endParaRPr lang="en-US" altLang="en-US" sz="2500" b="1" dirty="0">
              <a:solidFill>
                <a:srgbClr val="FFFFFF"/>
              </a:solidFill>
              <a:latin typeface="Courier New" charset="0"/>
              <a:sym typeface="Courier New" charset="0"/>
            </a:endParaRPr>
          </a:p>
          <a:p>
            <a:pPr eaLnBrk="1">
              <a:spcBef>
                <a:spcPts val="600"/>
              </a:spcBef>
            </a:pPr>
            <a:r>
              <a:rPr lang="en-US" altLang="en-US" sz="2500" b="1" dirty="0">
                <a:solidFill>
                  <a:srgbClr val="FFFFFF"/>
                </a:solidFill>
                <a:latin typeface="Helvetica" charset="0"/>
                <a:sym typeface="Helvetica" charset="0"/>
              </a:rPr>
              <a:t>Councils</a:t>
            </a:r>
            <a:endParaRPr lang="en-US" altLang="en-US" sz="2500" b="1" dirty="0">
              <a:solidFill>
                <a:srgbClr val="FFFFFF"/>
              </a:solidFill>
              <a:latin typeface="Courier New" charset="0"/>
              <a:sym typeface="Courier New" charset="0"/>
            </a:endParaRPr>
          </a:p>
          <a:p>
            <a:pPr eaLnBrk="1">
              <a:spcBef>
                <a:spcPts val="600"/>
              </a:spcBef>
            </a:pPr>
            <a:r>
              <a:rPr lang="en-US" altLang="en-US" sz="2500" b="1" dirty="0" smtClean="0">
                <a:solidFill>
                  <a:srgbClr val="FFFFFF"/>
                </a:solidFill>
                <a:latin typeface="Helvetica" charset="0"/>
                <a:sym typeface="Helvetica" charset="0"/>
              </a:rPr>
              <a:t>Regions</a:t>
            </a:r>
            <a:endParaRPr lang="en-US" altLang="en-US" sz="2500" b="1" dirty="0">
              <a:solidFill>
                <a:srgbClr val="FFFFFF"/>
              </a:solidFill>
              <a:latin typeface="Courier New" charset="0"/>
              <a:sym typeface="Courier New" charset="0"/>
            </a:endParaRPr>
          </a:p>
          <a:p>
            <a:pPr eaLnBrk="1">
              <a:spcBef>
                <a:spcPts val="600"/>
              </a:spcBef>
            </a:pPr>
            <a:r>
              <a:rPr lang="en-US" altLang="en-US" sz="2500" b="1" dirty="0" smtClean="0">
                <a:solidFill>
                  <a:srgbClr val="FFFFFF"/>
                </a:solidFill>
                <a:latin typeface="Helvetica" charset="0"/>
                <a:sym typeface="Helvetica" charset="0"/>
              </a:rPr>
              <a:t>Missouri PTA</a:t>
            </a:r>
            <a:endParaRPr lang="en-US" altLang="en-US" sz="2500" b="1" dirty="0">
              <a:solidFill>
                <a:srgbClr val="FFFFFF"/>
              </a:solidFill>
              <a:latin typeface="Courier New" charset="0"/>
              <a:sym typeface="Courier New" charset="0"/>
            </a:endParaRPr>
          </a:p>
          <a:p>
            <a:pPr eaLnBrk="1">
              <a:spcBef>
                <a:spcPts val="600"/>
              </a:spcBef>
            </a:pPr>
            <a:r>
              <a:rPr lang="en-US" altLang="en-US" sz="2500" b="1" dirty="0">
                <a:solidFill>
                  <a:srgbClr val="FFFFFF"/>
                </a:solidFill>
                <a:latin typeface="Helvetica" charset="0"/>
                <a:sym typeface="Helvetica" charset="0"/>
              </a:rPr>
              <a:t>National PTA</a:t>
            </a:r>
            <a:endParaRPr lang="en-US" altLang="en-US" dirty="0"/>
          </a:p>
        </p:txBody>
      </p:sp>
      <p:sp>
        <p:nvSpPr>
          <p:cNvPr id="13" name="Rectangle 1"/>
          <p:cNvSpPr txBox="1">
            <a:spLocks noChangeArrowheads="1"/>
          </p:cNvSpPr>
          <p:nvPr/>
        </p:nvSpPr>
        <p:spPr>
          <a:xfrm>
            <a:off x="6857999" y="1210994"/>
            <a:ext cx="3122613" cy="3048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538163">
              <a:spcBef>
                <a:spcPts val="100"/>
              </a:spcBef>
              <a:buNone/>
            </a:pPr>
            <a:r>
              <a:rPr lang="en-US" altLang="en-US" sz="1300" b="1" dirty="0" smtClean="0">
                <a:solidFill>
                  <a:srgbClr val="FFFFFF"/>
                </a:solidFill>
              </a:rPr>
              <a:t>YOUR LEADERSHIP TEAM:</a:t>
            </a:r>
            <a:endParaRPr lang="en-US" altLang="en-US" dirty="0"/>
          </a:p>
        </p:txBody>
      </p:sp>
      <p:sp>
        <p:nvSpPr>
          <p:cNvPr id="14" name="AutoShape 2"/>
          <p:cNvSpPr>
            <a:spLocks/>
          </p:cNvSpPr>
          <p:nvPr/>
        </p:nvSpPr>
        <p:spPr bwMode="auto">
          <a:xfrm>
            <a:off x="6857999" y="1428016"/>
            <a:ext cx="3284538" cy="4114800"/>
          </a:xfrm>
          <a:custGeom>
            <a:avLst/>
            <a:gdLst>
              <a:gd name="T0" fmla="*/ 1642269 w 21600"/>
              <a:gd name="T1" fmla="*/ 2057400 h 21600"/>
              <a:gd name="T2" fmla="*/ 1642269 w 21600"/>
              <a:gd name="T3" fmla="*/ 2057400 h 21600"/>
              <a:gd name="T4" fmla="*/ 1642269 w 21600"/>
              <a:gd name="T5" fmla="*/ 2057400 h 21600"/>
              <a:gd name="T6" fmla="*/ 1642269 w 21600"/>
              <a:gd name="T7" fmla="*/ 20574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a:solidFill>
                  <a:srgbClr val="000000"/>
                </a:solidFill>
                <a:latin typeface="Trebushet MS" charset="0"/>
                <a:ea typeface="ＭＳ Ｐゴシック" charset="-128"/>
                <a:sym typeface="Trebushet MS" charset="0"/>
              </a:defRPr>
            </a:lvl1pPr>
            <a:lvl2pPr marL="139700" indent="-139700">
              <a:defRPr>
                <a:solidFill>
                  <a:srgbClr val="000000"/>
                </a:solidFill>
                <a:latin typeface="Trebushet MS" charset="0"/>
                <a:ea typeface="ＭＳ Ｐゴシック" charset="-128"/>
                <a:sym typeface="Trebushet MS" charset="0"/>
              </a:defRPr>
            </a:lvl2pPr>
            <a:lvl3pPr marL="1143000" indent="-228600">
              <a:defRPr>
                <a:solidFill>
                  <a:srgbClr val="000000"/>
                </a:solidFill>
                <a:latin typeface="Trebushet MS" charset="0"/>
                <a:ea typeface="ＭＳ Ｐゴシック" charset="-128"/>
                <a:sym typeface="Trebushet MS" charset="0"/>
              </a:defRPr>
            </a:lvl3pPr>
            <a:lvl4pPr marL="1600200" indent="-228600">
              <a:defRPr>
                <a:solidFill>
                  <a:srgbClr val="000000"/>
                </a:solidFill>
                <a:latin typeface="Trebushet MS" charset="0"/>
                <a:ea typeface="ＭＳ Ｐゴシック" charset="-128"/>
                <a:sym typeface="Trebushet MS" charset="0"/>
              </a:defRPr>
            </a:lvl4pPr>
            <a:lvl5pPr marL="2057400" indent="-228600">
              <a:defRPr>
                <a:solidFill>
                  <a:srgbClr val="000000"/>
                </a:solidFill>
                <a:latin typeface="Trebushet MS" charset="0"/>
                <a:ea typeface="ＭＳ Ｐゴシック" charset="-128"/>
                <a:sym typeface="Trebushet MS" charset="0"/>
              </a:defRPr>
            </a:lvl5pPr>
            <a:lvl6pPr marL="25146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6pPr>
            <a:lvl7pPr marL="29718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7pPr>
            <a:lvl8pPr marL="34290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8pPr>
            <a:lvl9pPr marL="38862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9pPr>
          </a:lstStyle>
          <a:p>
            <a:pPr eaLnBrk="1">
              <a:spcBef>
                <a:spcPts val="300"/>
              </a:spcBef>
            </a:pPr>
            <a:r>
              <a:rPr lang="en-US" altLang="en-US" sz="1600" b="1" dirty="0">
                <a:solidFill>
                  <a:srgbClr val="FFFFFF"/>
                </a:solidFill>
                <a:latin typeface="Helvetica" charset="0"/>
                <a:sym typeface="Helvetica" charset="0"/>
              </a:rPr>
              <a:t>Executive Committee</a:t>
            </a:r>
            <a:endParaRPr lang="en-US" altLang="en-US" sz="1600" dirty="0">
              <a:solidFill>
                <a:srgbClr val="FFFFFF"/>
              </a:solidFill>
              <a:latin typeface="Arial" charset="0"/>
              <a:sym typeface="Arial" charset="0"/>
            </a:endParaRPr>
          </a:p>
          <a:p>
            <a:pPr lvl="1" eaLnBrk="1">
              <a:spcBef>
                <a:spcPts val="200"/>
              </a:spcBef>
              <a:buSzPct val="100000"/>
              <a:buFont typeface="Arial" charset="0"/>
              <a:buChar char="•"/>
            </a:pPr>
            <a:r>
              <a:rPr lang="en-US" altLang="en-US" sz="1600">
                <a:solidFill>
                  <a:srgbClr val="FFFFFF"/>
                </a:solidFill>
                <a:latin typeface="Helvetica" charset="0"/>
                <a:sym typeface="Helvetica" charset="0"/>
              </a:rPr>
              <a:t>Elected Officers</a:t>
            </a:r>
            <a:endParaRPr lang="en-US" altLang="en-US" sz="1600">
              <a:solidFill>
                <a:srgbClr val="FFFFFF"/>
              </a:solidFill>
              <a:latin typeface="Arial" charset="0"/>
              <a:sym typeface="Arial" charset="0"/>
            </a:endParaRPr>
          </a:p>
          <a:p>
            <a:pPr lvl="1" eaLnBrk="1">
              <a:spcBef>
                <a:spcPts val="200"/>
              </a:spcBef>
              <a:buSzPct val="100000"/>
              <a:buFont typeface="Arial" charset="0"/>
              <a:buChar char="•"/>
            </a:pPr>
            <a:r>
              <a:rPr lang="en-US" altLang="en-US" sz="1600" dirty="0">
                <a:solidFill>
                  <a:srgbClr val="FFFFFF"/>
                </a:solidFill>
                <a:latin typeface="Helvetica" charset="0"/>
                <a:sym typeface="Helvetica" charset="0"/>
              </a:rPr>
              <a:t>Principal or his/her designee</a:t>
            </a:r>
            <a:endParaRPr lang="en-US" altLang="en-US" sz="1600" dirty="0">
              <a:solidFill>
                <a:srgbClr val="FFFFFF"/>
              </a:solidFill>
              <a:latin typeface="Arial" charset="0"/>
              <a:sym typeface="Arial" charset="0"/>
            </a:endParaRPr>
          </a:p>
          <a:p>
            <a:pPr lvl="1" eaLnBrk="1">
              <a:spcBef>
                <a:spcPts val="200"/>
              </a:spcBef>
              <a:buSzPct val="100000"/>
              <a:buFont typeface="Arial" charset="0"/>
              <a:buChar char="•"/>
            </a:pPr>
            <a:r>
              <a:rPr lang="en-US" altLang="en-US" sz="1600" dirty="0">
                <a:solidFill>
                  <a:srgbClr val="FFFFFF"/>
                </a:solidFill>
                <a:latin typeface="Helvetica" charset="0"/>
                <a:sym typeface="Helvetica" charset="0"/>
              </a:rPr>
              <a:t>Parliamentarian</a:t>
            </a:r>
            <a:endParaRPr lang="en-US" altLang="en-US" sz="1600" dirty="0">
              <a:solidFill>
                <a:srgbClr val="FFFFFF"/>
              </a:solidFill>
              <a:latin typeface="Arial" charset="0"/>
              <a:sym typeface="Arial" charset="0"/>
            </a:endParaRPr>
          </a:p>
          <a:p>
            <a:pPr lvl="1" eaLnBrk="1">
              <a:spcBef>
                <a:spcPts val="200"/>
              </a:spcBef>
              <a:buSzPct val="100000"/>
              <a:buFont typeface="Arial" charset="0"/>
              <a:buChar char="•"/>
            </a:pPr>
            <a:endParaRPr lang="en-US" altLang="en-US" sz="1600" dirty="0">
              <a:solidFill>
                <a:srgbClr val="FFFFFF"/>
              </a:solidFill>
              <a:latin typeface="Helvetica" charset="0"/>
              <a:sym typeface="Helvetica" charset="0"/>
            </a:endParaRPr>
          </a:p>
          <a:p>
            <a:pPr lvl="1" eaLnBrk="1">
              <a:spcBef>
                <a:spcPts val="300"/>
              </a:spcBef>
            </a:pPr>
            <a:r>
              <a:rPr lang="en-US" altLang="en-US" sz="1600" b="1" dirty="0">
                <a:solidFill>
                  <a:srgbClr val="FFFFFF"/>
                </a:solidFill>
                <a:latin typeface="Helvetica" charset="0"/>
                <a:sym typeface="Helvetica" charset="0"/>
              </a:rPr>
              <a:t>Board of Directors</a:t>
            </a:r>
            <a:endParaRPr lang="en-US" altLang="en-US" sz="1600" dirty="0">
              <a:solidFill>
                <a:srgbClr val="FFFFFF"/>
              </a:solidFill>
              <a:latin typeface="Arial" charset="0"/>
              <a:sym typeface="Arial" charset="0"/>
            </a:endParaRPr>
          </a:p>
          <a:p>
            <a:pPr lvl="1" eaLnBrk="1">
              <a:spcBef>
                <a:spcPts val="200"/>
              </a:spcBef>
              <a:buSzPct val="100000"/>
              <a:buFont typeface="Arial" charset="0"/>
              <a:buChar char="•"/>
            </a:pPr>
            <a:r>
              <a:rPr lang="en-US" altLang="en-US" sz="1600" dirty="0">
                <a:solidFill>
                  <a:srgbClr val="FFFFFF"/>
                </a:solidFill>
                <a:latin typeface="Helvetica" charset="0"/>
                <a:sym typeface="Helvetica" charset="0"/>
              </a:rPr>
              <a:t>Elected Officers</a:t>
            </a:r>
            <a:endParaRPr lang="en-US" altLang="en-US" sz="1600" dirty="0">
              <a:solidFill>
                <a:srgbClr val="FFFFFF"/>
              </a:solidFill>
              <a:latin typeface="Arial" charset="0"/>
              <a:sym typeface="Arial" charset="0"/>
            </a:endParaRPr>
          </a:p>
          <a:p>
            <a:pPr lvl="1" eaLnBrk="1">
              <a:spcBef>
                <a:spcPts val="200"/>
              </a:spcBef>
              <a:buSzPct val="100000"/>
              <a:buFont typeface="Arial" charset="0"/>
              <a:buChar char="•"/>
            </a:pPr>
            <a:r>
              <a:rPr lang="en-US" altLang="en-US" sz="1600" dirty="0">
                <a:solidFill>
                  <a:srgbClr val="FFFFFF"/>
                </a:solidFill>
                <a:latin typeface="Helvetica" charset="0"/>
                <a:sym typeface="Helvetica" charset="0"/>
              </a:rPr>
              <a:t>Principal or his/her designee</a:t>
            </a:r>
            <a:endParaRPr lang="en-US" altLang="en-US" sz="1600" dirty="0">
              <a:solidFill>
                <a:srgbClr val="FFFFFF"/>
              </a:solidFill>
              <a:latin typeface="Arial" charset="0"/>
              <a:sym typeface="Arial" charset="0"/>
            </a:endParaRPr>
          </a:p>
          <a:p>
            <a:pPr lvl="1" eaLnBrk="1">
              <a:spcBef>
                <a:spcPts val="200"/>
              </a:spcBef>
              <a:buSzPct val="100000"/>
              <a:buFont typeface="Arial" charset="0"/>
              <a:buChar char="•"/>
            </a:pPr>
            <a:r>
              <a:rPr lang="en-US" altLang="en-US" sz="1600" dirty="0">
                <a:solidFill>
                  <a:srgbClr val="FFFFFF"/>
                </a:solidFill>
                <a:latin typeface="Helvetica" charset="0"/>
                <a:sym typeface="Helvetica" charset="0"/>
              </a:rPr>
              <a:t>Standing Committee Chairs</a:t>
            </a:r>
            <a:endParaRPr lang="en-US" altLang="en-US" sz="1600" dirty="0">
              <a:solidFill>
                <a:srgbClr val="FFFFFF"/>
              </a:solidFill>
              <a:latin typeface="Arial" charset="0"/>
              <a:sym typeface="Arial" charset="0"/>
            </a:endParaRPr>
          </a:p>
          <a:p>
            <a:pPr lvl="1" eaLnBrk="1">
              <a:spcBef>
                <a:spcPts val="200"/>
              </a:spcBef>
              <a:buSzPct val="100000"/>
              <a:buFont typeface="Arial" charset="0"/>
              <a:buChar char="•"/>
            </a:pPr>
            <a:r>
              <a:rPr lang="en-US" altLang="en-US" sz="1600" dirty="0">
                <a:solidFill>
                  <a:srgbClr val="FFFFFF"/>
                </a:solidFill>
                <a:latin typeface="Helvetica" charset="0"/>
                <a:sym typeface="Helvetica" charset="0"/>
              </a:rPr>
              <a:t>Parliamentarian</a:t>
            </a:r>
            <a:endParaRPr lang="en-US" altLang="en-US" sz="1600" dirty="0">
              <a:solidFill>
                <a:srgbClr val="FFFFFF"/>
              </a:solidFill>
              <a:latin typeface="Arial" charset="0"/>
              <a:sym typeface="Arial" charset="0"/>
            </a:endParaRPr>
          </a:p>
          <a:p>
            <a:pPr lvl="1" eaLnBrk="1">
              <a:spcBef>
                <a:spcPts val="200"/>
              </a:spcBef>
              <a:buSzPct val="100000"/>
              <a:buFont typeface="Arial" charset="0"/>
              <a:buChar char="•"/>
            </a:pPr>
            <a:endParaRPr lang="en-US" altLang="en-US" sz="1600" dirty="0">
              <a:solidFill>
                <a:srgbClr val="FFFFFF"/>
              </a:solidFill>
              <a:latin typeface="Helvetica" charset="0"/>
              <a:sym typeface="Helvetica" charset="0"/>
            </a:endParaRPr>
          </a:p>
          <a:p>
            <a:pPr lvl="1" eaLnBrk="1">
              <a:spcBef>
                <a:spcPts val="200"/>
              </a:spcBef>
            </a:pPr>
            <a:r>
              <a:rPr lang="en-US" altLang="en-US" sz="1600" i="1" dirty="0">
                <a:solidFill>
                  <a:srgbClr val="FFFFFF"/>
                </a:solidFill>
                <a:latin typeface="Helvetica" charset="0"/>
                <a:sym typeface="Helvetica" charset="0"/>
              </a:rPr>
              <a:t>Your Board of Directors (not your EC) is the legal entity of your association and acts on behalf of your membership.</a:t>
            </a:r>
            <a:endParaRPr lang="en-US" altLang="en-US" sz="1600" dirty="0"/>
          </a:p>
        </p:txBody>
      </p:sp>
    </p:spTree>
    <p:extLst>
      <p:ext uri="{BB962C8B-B14F-4D97-AF65-F5344CB8AC3E}">
        <p14:creationId xmlns:p14="http://schemas.microsoft.com/office/powerpoint/2010/main" val="158564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1"/>
          <p:cNvSpPr txBox="1">
            <a:spLocks noChangeArrowheads="1"/>
          </p:cNvSpPr>
          <p:nvPr/>
        </p:nvSpPr>
        <p:spPr>
          <a:xfrm>
            <a:off x="677052" y="906722"/>
            <a:ext cx="5076825" cy="3764669"/>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900"/>
              </a:spcBef>
              <a:defRPr/>
            </a:pPr>
            <a:r>
              <a:rPr lang="en-US" altLang="en-US" sz="4000" smtClean="0">
                <a:solidFill>
                  <a:srgbClr val="262626"/>
                </a:solidFill>
              </a:rPr>
              <a:t>Basic PTA Information:</a:t>
            </a:r>
            <a:endParaRPr lang="en-US" altLang="en-US" sz="2500" smtClean="0">
              <a:solidFill>
                <a:srgbClr val="FFFFFF"/>
              </a:solidFill>
              <a:latin typeface="Arial" charset="0"/>
              <a:sym typeface="Arial" charset="0"/>
            </a:endParaRPr>
          </a:p>
          <a:p>
            <a:pPr marL="382588" indent="-382588">
              <a:spcBef>
                <a:spcPts val="600"/>
              </a:spcBef>
              <a:buClr>
                <a:srgbClr val="262626"/>
              </a:buClr>
              <a:buFontTx/>
              <a:buChar char="•"/>
              <a:defRPr/>
            </a:pPr>
            <a:r>
              <a:rPr lang="en-US" altLang="en-US" smtClean="0">
                <a:solidFill>
                  <a:srgbClr val="262626"/>
                </a:solidFill>
                <a:latin typeface="Candara" charset="0"/>
                <a:sym typeface="Candara" charset="0"/>
              </a:rPr>
              <a:t>Employer Identification Number (EIN)</a:t>
            </a:r>
          </a:p>
          <a:p>
            <a:pPr marL="382588" indent="-382588">
              <a:spcBef>
                <a:spcPts val="600"/>
              </a:spcBef>
              <a:buClr>
                <a:srgbClr val="262626"/>
              </a:buClr>
              <a:buFontTx/>
              <a:buChar char="•"/>
              <a:defRPr/>
            </a:pPr>
            <a:r>
              <a:rPr lang="en-US" altLang="en-US" smtClean="0">
                <a:solidFill>
                  <a:srgbClr val="262626"/>
                </a:solidFill>
                <a:latin typeface="Candara" charset="0"/>
                <a:sym typeface="Candara" charset="0"/>
              </a:rPr>
              <a:t>Local Unit Number (LU#)</a:t>
            </a:r>
          </a:p>
          <a:p>
            <a:pPr marL="382588" indent="-382588">
              <a:spcBef>
                <a:spcPts val="600"/>
              </a:spcBef>
              <a:buClr>
                <a:srgbClr val="262626"/>
              </a:buClr>
              <a:buFontTx/>
              <a:buChar char="•"/>
              <a:defRPr/>
            </a:pPr>
            <a:r>
              <a:rPr lang="en-US" altLang="en-US" smtClean="0">
                <a:solidFill>
                  <a:srgbClr val="262626"/>
                </a:solidFill>
                <a:latin typeface="Candara" charset="0"/>
                <a:sym typeface="Candara" charset="0"/>
              </a:rPr>
              <a:t>Are you </a:t>
            </a:r>
            <a:r>
              <a:rPr lang="ja-JP" altLang="en-US" smtClean="0">
                <a:solidFill>
                  <a:srgbClr val="262626"/>
                </a:solidFill>
                <a:latin typeface="Candara" charset="0"/>
                <a:sym typeface="Candara" charset="0"/>
              </a:rPr>
              <a:t>“</a:t>
            </a:r>
            <a:r>
              <a:rPr lang="en-US" altLang="ja-JP" smtClean="0">
                <a:solidFill>
                  <a:srgbClr val="262626"/>
                </a:solidFill>
                <a:latin typeface="Candara" charset="0"/>
                <a:sym typeface="Candara" charset="0"/>
              </a:rPr>
              <a:t>In Good Standing</a:t>
            </a:r>
            <a:r>
              <a:rPr lang="ja-JP" altLang="en-US" smtClean="0">
                <a:solidFill>
                  <a:srgbClr val="262626"/>
                </a:solidFill>
                <a:latin typeface="Candara" charset="0"/>
                <a:sym typeface="Candara" charset="0"/>
              </a:rPr>
              <a:t>”</a:t>
            </a:r>
            <a:r>
              <a:rPr lang="en-US" altLang="ja-JP" smtClean="0">
                <a:solidFill>
                  <a:srgbClr val="262626"/>
                </a:solidFill>
                <a:latin typeface="Candara" charset="0"/>
                <a:sym typeface="Candara" charset="0"/>
              </a:rPr>
              <a:t>?</a:t>
            </a:r>
            <a:endParaRPr lang="en-US" altLang="en-US" dirty="0"/>
          </a:p>
        </p:txBody>
      </p:sp>
      <p:sp>
        <p:nvSpPr>
          <p:cNvPr id="13" name="AutoShape 2"/>
          <p:cNvSpPr>
            <a:spLocks/>
          </p:cNvSpPr>
          <p:nvPr/>
        </p:nvSpPr>
        <p:spPr bwMode="auto">
          <a:xfrm>
            <a:off x="6731471" y="1007707"/>
            <a:ext cx="4539503" cy="4497353"/>
          </a:xfrm>
          <a:custGeom>
            <a:avLst/>
            <a:gdLst>
              <a:gd name="T0" fmla="*/ 1752600 w 21600"/>
              <a:gd name="T1" fmla="*/ 2446338 h 21600"/>
              <a:gd name="T2" fmla="*/ 1752600 w 21600"/>
              <a:gd name="T3" fmla="*/ 2446338 h 21600"/>
              <a:gd name="T4" fmla="*/ 1752600 w 21600"/>
              <a:gd name="T5" fmla="*/ 2446338 h 21600"/>
              <a:gd name="T6" fmla="*/ 1752600 w 21600"/>
              <a:gd name="T7" fmla="*/ 24463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marL="219075" indent="-219075">
              <a:defRPr sz="1200">
                <a:solidFill>
                  <a:srgbClr val="000000"/>
                </a:solidFill>
                <a:latin typeface="Helvetica" charset="0"/>
                <a:ea typeface="ＭＳ Ｐゴシック" charset="-128"/>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n-US" altLang="en-US" sz="1400" b="1" i="1" dirty="0"/>
              <a:t>Requirements to be </a:t>
            </a:r>
            <a:r>
              <a:rPr lang="ja-JP" altLang="en-US" sz="1400" b="1" i="1" dirty="0"/>
              <a:t>“</a:t>
            </a:r>
            <a:r>
              <a:rPr lang="en-US" altLang="ja-JP" sz="1400" b="1" i="1" dirty="0"/>
              <a:t>In Good Standing</a:t>
            </a:r>
            <a:r>
              <a:rPr lang="ja-JP" altLang="en-US" sz="1400" b="1" i="1" dirty="0"/>
              <a:t>”</a:t>
            </a:r>
            <a:endParaRPr lang="en-US" altLang="ja-JP" sz="1400" b="1" i="1" dirty="0"/>
          </a:p>
          <a:p>
            <a:pPr eaLnBrk="1"/>
            <a:endParaRPr lang="en-US" altLang="en-US" sz="1600" dirty="0"/>
          </a:p>
          <a:p>
            <a:pPr marL="285750" lvl="0" indent="-285750">
              <a:buFont typeface="Arial" charset="0"/>
              <a:buChar char="•"/>
            </a:pPr>
            <a:r>
              <a:rPr lang="en-US" sz="1600" dirty="0"/>
              <a:t>Adheres to the Purposes &amp;</a:t>
            </a:r>
            <a:r>
              <a:rPr lang="en-US" sz="1600" dirty="0" smtClean="0"/>
              <a:t> </a:t>
            </a:r>
            <a:r>
              <a:rPr lang="en-US" sz="1600" dirty="0"/>
              <a:t>basic policies of the </a:t>
            </a:r>
            <a:r>
              <a:rPr lang="en-US" sz="1600" dirty="0" smtClean="0"/>
              <a:t>PTA</a:t>
            </a:r>
            <a:endParaRPr lang="en-US" sz="1600" dirty="0"/>
          </a:p>
          <a:p>
            <a:pPr marL="285750" lvl="0" indent="-285750">
              <a:buFont typeface="Arial" charset="0"/>
              <a:buChar char="•"/>
            </a:pPr>
            <a:r>
              <a:rPr lang="en-US" sz="1600" dirty="0"/>
              <a:t>Remits the annual </a:t>
            </a:r>
            <a:r>
              <a:rPr lang="en-US" sz="1600" dirty="0" smtClean="0"/>
              <a:t>council </a:t>
            </a:r>
            <a:r>
              <a:rPr lang="en-US" sz="1600" dirty="0"/>
              <a:t>fee by December 1</a:t>
            </a:r>
            <a:r>
              <a:rPr lang="en-US" sz="1600" baseline="30000" dirty="0"/>
              <a:t>st</a:t>
            </a:r>
            <a:r>
              <a:rPr lang="en-US" sz="1600" dirty="0"/>
              <a:t> </a:t>
            </a:r>
          </a:p>
          <a:p>
            <a:pPr marL="285750" lvl="0" indent="-285750">
              <a:buFont typeface="Arial" charset="0"/>
              <a:buChar char="•"/>
            </a:pPr>
            <a:r>
              <a:rPr lang="en-US" sz="1600" dirty="0"/>
              <a:t>Has bylaws approved every three (3) </a:t>
            </a:r>
            <a:r>
              <a:rPr lang="en-US" sz="1600" dirty="0" smtClean="0"/>
              <a:t>years</a:t>
            </a:r>
          </a:p>
          <a:p>
            <a:pPr marL="285750" lvl="0" indent="-285750">
              <a:buFont typeface="Arial" charset="0"/>
              <a:buChar char="•"/>
            </a:pPr>
            <a:r>
              <a:rPr lang="en-US" sz="1600" dirty="0" smtClean="0"/>
              <a:t>Submits </a:t>
            </a:r>
            <a:r>
              <a:rPr lang="en-US" sz="1600" dirty="0"/>
              <a:t>a copy of the council’s fiscal year-end report </a:t>
            </a:r>
            <a:r>
              <a:rPr lang="en-US" sz="1600" dirty="0" smtClean="0"/>
              <a:t>by </a:t>
            </a:r>
            <a:r>
              <a:rPr lang="en-US" sz="1600" dirty="0"/>
              <a:t>December </a:t>
            </a:r>
            <a:r>
              <a:rPr lang="en-US" sz="1600" dirty="0" smtClean="0"/>
              <a:t>1</a:t>
            </a:r>
            <a:r>
              <a:rPr lang="en-US" sz="1600" baseline="30000" dirty="0" smtClean="0"/>
              <a:t>st</a:t>
            </a:r>
          </a:p>
          <a:p>
            <a:pPr marL="285750" lvl="0" indent="-285750">
              <a:buFont typeface="Arial" charset="0"/>
              <a:buChar char="•"/>
            </a:pPr>
            <a:r>
              <a:rPr lang="en-US" sz="1600" dirty="0" smtClean="0"/>
              <a:t> Submits </a:t>
            </a:r>
            <a:r>
              <a:rPr lang="en-US" sz="1600" dirty="0"/>
              <a:t>a copy of the council’s annual financial review </a:t>
            </a:r>
            <a:r>
              <a:rPr lang="en-US" sz="1600" dirty="0" smtClean="0"/>
              <a:t>by </a:t>
            </a:r>
            <a:r>
              <a:rPr lang="en-US" sz="1600" dirty="0"/>
              <a:t>December 1</a:t>
            </a:r>
            <a:r>
              <a:rPr lang="en-US" sz="1600" baseline="30000" dirty="0"/>
              <a:t>st </a:t>
            </a:r>
            <a:endParaRPr lang="en-US" sz="1600" baseline="30000" dirty="0" smtClean="0"/>
          </a:p>
          <a:p>
            <a:pPr marL="285750" lvl="0" indent="-285750">
              <a:buFont typeface="Arial" charset="0"/>
              <a:buChar char="•"/>
            </a:pPr>
            <a:r>
              <a:rPr lang="en-US" sz="1600" dirty="0" smtClean="0"/>
              <a:t>Submits </a:t>
            </a:r>
            <a:r>
              <a:rPr lang="en-US" sz="1600" dirty="0"/>
              <a:t>a copy of the required IRS tax </a:t>
            </a:r>
            <a:r>
              <a:rPr lang="en-US" sz="1600" dirty="0" smtClean="0"/>
              <a:t>by </a:t>
            </a:r>
            <a:r>
              <a:rPr lang="en-US" sz="1600" dirty="0"/>
              <a:t>December 1</a:t>
            </a:r>
            <a:r>
              <a:rPr lang="en-US" sz="1600" baseline="30000" dirty="0"/>
              <a:t>st</a:t>
            </a:r>
            <a:r>
              <a:rPr lang="en-US" sz="1600" dirty="0"/>
              <a:t> </a:t>
            </a:r>
            <a:endParaRPr lang="en-US" sz="1600" dirty="0" smtClean="0"/>
          </a:p>
          <a:p>
            <a:pPr marL="285750" lvl="0" indent="-285750">
              <a:buFont typeface="Arial" charset="0"/>
              <a:buChar char="•"/>
            </a:pPr>
            <a:r>
              <a:rPr lang="en-US" sz="1600" dirty="0" smtClean="0"/>
              <a:t>Submits </a:t>
            </a:r>
            <a:r>
              <a:rPr lang="en-US" sz="1600" dirty="0"/>
              <a:t>the names and addresses of </a:t>
            </a:r>
            <a:r>
              <a:rPr lang="en-US" sz="1600" dirty="0" smtClean="0"/>
              <a:t>by </a:t>
            </a:r>
            <a:r>
              <a:rPr lang="en-US" sz="1600" dirty="0"/>
              <a:t>March 31</a:t>
            </a:r>
            <a:r>
              <a:rPr lang="en-US" sz="1600" baseline="30000" dirty="0"/>
              <a:t>st</a:t>
            </a:r>
            <a:r>
              <a:rPr lang="en-US" sz="1600" dirty="0"/>
              <a:t> </a:t>
            </a:r>
            <a:endParaRPr lang="en-US" sz="1600" dirty="0" smtClean="0"/>
          </a:p>
        </p:txBody>
      </p:sp>
    </p:spTree>
    <p:extLst>
      <p:ext uri="{BB962C8B-B14F-4D97-AF65-F5344CB8AC3E}">
        <p14:creationId xmlns:p14="http://schemas.microsoft.com/office/powerpoint/2010/main" val="1772071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1"/>
          <p:cNvSpPr txBox="1">
            <a:spLocks noChangeArrowheads="1"/>
          </p:cNvSpPr>
          <p:nvPr/>
        </p:nvSpPr>
        <p:spPr>
          <a:xfrm>
            <a:off x="677052" y="539084"/>
            <a:ext cx="5076825" cy="4554538"/>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876300">
              <a:spcBef>
                <a:spcPts val="500"/>
              </a:spcBef>
              <a:buNone/>
              <a:defRPr/>
            </a:pPr>
            <a:r>
              <a:rPr lang="en-US" b="1" dirty="0" smtClean="0">
                <a:solidFill>
                  <a:srgbClr val="FFFFFF"/>
                </a:solidFill>
              </a:rPr>
              <a:t>What does it mean to be a nonprofit 501(c)(3)?</a:t>
            </a:r>
          </a:p>
          <a:p>
            <a:pPr marL="130175" indent="-130175" defTabSz="876300">
              <a:spcBef>
                <a:spcPts val="500"/>
              </a:spcBef>
              <a:defRPr/>
            </a:pPr>
            <a:endParaRPr lang="en-US" b="1" dirty="0" smtClean="0">
              <a:solidFill>
                <a:srgbClr val="FFFFFF"/>
              </a:solidFill>
            </a:endParaRPr>
          </a:p>
          <a:p>
            <a:pPr marL="0" indent="0" defTabSz="876300">
              <a:spcBef>
                <a:spcPts val="500"/>
              </a:spcBef>
              <a:buNone/>
              <a:defRPr/>
            </a:pPr>
            <a:r>
              <a:rPr lang="en-US" b="1" dirty="0" smtClean="0">
                <a:solidFill>
                  <a:srgbClr val="FFFFFF"/>
                </a:solidFill>
              </a:rPr>
              <a:t>You can earn a profit but the money needs to be spent on your mission &amp; goals and not paid to stakeholders.</a:t>
            </a:r>
          </a:p>
          <a:p>
            <a:pPr marL="0" indent="0" defTabSz="876300">
              <a:spcBef>
                <a:spcPts val="500"/>
              </a:spcBef>
              <a:buNone/>
              <a:defRPr/>
            </a:pPr>
            <a:endParaRPr lang="en-US" b="1" dirty="0" smtClean="0">
              <a:solidFill>
                <a:srgbClr val="FFFFFF"/>
              </a:solidFill>
            </a:endParaRPr>
          </a:p>
          <a:p>
            <a:pPr marL="0" indent="0" defTabSz="876300">
              <a:spcBef>
                <a:spcPts val="500"/>
              </a:spcBef>
              <a:buNone/>
              <a:defRPr/>
            </a:pPr>
            <a:r>
              <a:rPr lang="en-US" b="1" i="1" dirty="0" smtClean="0">
                <a:solidFill>
                  <a:srgbClr val="FFFFFF"/>
                </a:solidFill>
              </a:rPr>
              <a:t>Fundraising should not be your primary focus! Follow the 3-to-1 rule.</a:t>
            </a:r>
            <a:endParaRPr lang="en-US" dirty="0"/>
          </a:p>
        </p:txBody>
      </p:sp>
      <p:pic>
        <p:nvPicPr>
          <p:cNvPr id="13" name="Picture 3" descr="dreamstime_29682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1471" y="1258955"/>
            <a:ext cx="4459990" cy="297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2"/>
          <p:cNvSpPr>
            <a:spLocks/>
          </p:cNvSpPr>
          <p:nvPr/>
        </p:nvSpPr>
        <p:spPr bwMode="auto">
          <a:xfrm>
            <a:off x="6731471" y="4329718"/>
            <a:ext cx="5002696" cy="1077906"/>
          </a:xfrm>
          <a:custGeom>
            <a:avLst/>
            <a:gdLst>
              <a:gd name="T0" fmla="*/ 1633538 w 21600"/>
              <a:gd name="T1" fmla="*/ 750094 h 21600"/>
              <a:gd name="T2" fmla="*/ 1633538 w 21600"/>
              <a:gd name="T3" fmla="*/ 750094 h 21600"/>
              <a:gd name="T4" fmla="*/ 1633538 w 21600"/>
              <a:gd name="T5" fmla="*/ 750094 h 21600"/>
              <a:gd name="T6" fmla="*/ 1633538 w 21600"/>
              <a:gd name="T7" fmla="*/ 7500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a:solidFill>
                  <a:srgbClr val="000000"/>
                </a:solidFill>
                <a:latin typeface="Trebushet MS" charset="0"/>
                <a:ea typeface="ＭＳ Ｐゴシック" charset="-128"/>
                <a:sym typeface="Trebushet MS" charset="0"/>
              </a:defRPr>
            </a:lvl1pPr>
            <a:lvl2pPr marL="742950" indent="-285750">
              <a:defRPr>
                <a:solidFill>
                  <a:srgbClr val="000000"/>
                </a:solidFill>
                <a:latin typeface="Trebushet MS" charset="0"/>
                <a:ea typeface="ＭＳ Ｐゴシック" charset="-128"/>
                <a:sym typeface="Trebushet MS" charset="0"/>
              </a:defRPr>
            </a:lvl2pPr>
            <a:lvl3pPr marL="1143000" indent="-228600">
              <a:defRPr>
                <a:solidFill>
                  <a:srgbClr val="000000"/>
                </a:solidFill>
                <a:latin typeface="Trebushet MS" charset="0"/>
                <a:ea typeface="ＭＳ Ｐゴシック" charset="-128"/>
                <a:sym typeface="Trebushet MS" charset="0"/>
              </a:defRPr>
            </a:lvl3pPr>
            <a:lvl4pPr marL="1600200" indent="-228600">
              <a:defRPr>
                <a:solidFill>
                  <a:srgbClr val="000000"/>
                </a:solidFill>
                <a:latin typeface="Trebushet MS" charset="0"/>
                <a:ea typeface="ＭＳ Ｐゴシック" charset="-128"/>
                <a:sym typeface="Trebushet MS" charset="0"/>
              </a:defRPr>
            </a:lvl4pPr>
            <a:lvl5pPr marL="2057400" indent="-228600">
              <a:defRPr>
                <a:solidFill>
                  <a:srgbClr val="000000"/>
                </a:solidFill>
                <a:latin typeface="Trebushet MS" charset="0"/>
                <a:ea typeface="ＭＳ Ｐゴシック" charset="-128"/>
                <a:sym typeface="Trebushet MS" charset="0"/>
              </a:defRPr>
            </a:lvl5pPr>
            <a:lvl6pPr marL="25146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6pPr>
            <a:lvl7pPr marL="29718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7pPr>
            <a:lvl8pPr marL="34290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8pPr>
            <a:lvl9pPr marL="3886200" indent="-228600" eaLnBrk="0" fontAlgn="base" hangingPunct="0">
              <a:spcBef>
                <a:spcPct val="0"/>
              </a:spcBef>
              <a:spcAft>
                <a:spcPct val="0"/>
              </a:spcAft>
              <a:defRPr>
                <a:solidFill>
                  <a:srgbClr val="000000"/>
                </a:solidFill>
                <a:latin typeface="Trebushet MS" charset="0"/>
                <a:ea typeface="ＭＳ Ｐゴシック" charset="-128"/>
                <a:sym typeface="Trebushet MS" charset="0"/>
              </a:defRPr>
            </a:lvl9pPr>
          </a:lstStyle>
          <a:p>
            <a:pPr eaLnBrk="1">
              <a:spcBef>
                <a:spcPts val="700"/>
              </a:spcBef>
            </a:pPr>
            <a:r>
              <a:rPr lang="en-US" altLang="en-US" sz="3200" b="1" dirty="0">
                <a:solidFill>
                  <a:srgbClr val="FFFFFF"/>
                </a:solidFill>
                <a:latin typeface="Courier New" charset="0"/>
                <a:sym typeface="Courier New" charset="0"/>
              </a:rPr>
              <a:t>Protect your tax exempt status!</a:t>
            </a:r>
            <a:endParaRPr lang="en-US" altLang="en-US" dirty="0"/>
          </a:p>
        </p:txBody>
      </p:sp>
    </p:spTree>
    <p:extLst>
      <p:ext uri="{BB962C8B-B14F-4D97-AF65-F5344CB8AC3E}">
        <p14:creationId xmlns:p14="http://schemas.microsoft.com/office/powerpoint/2010/main" val="137043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4">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1"/>
          <p:cNvSpPr txBox="1">
            <a:spLocks noChangeArrowheads="1"/>
          </p:cNvSpPr>
          <p:nvPr/>
        </p:nvSpPr>
        <p:spPr>
          <a:xfrm>
            <a:off x="677052" y="644741"/>
            <a:ext cx="5076825" cy="4664075"/>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82588" indent="-382588">
              <a:spcBef>
                <a:spcPts val="900"/>
              </a:spcBef>
            </a:pPr>
            <a:r>
              <a:rPr lang="en-US" altLang="en-US" sz="4000" b="1" dirty="0" smtClean="0">
                <a:solidFill>
                  <a:srgbClr val="262626"/>
                </a:solidFill>
              </a:rPr>
              <a:t>Must do now!</a:t>
            </a:r>
            <a:endParaRPr lang="en-US" altLang="en-US" sz="2500" b="1" dirty="0" smtClean="0">
              <a:solidFill>
                <a:srgbClr val="FFFFFF"/>
              </a:solidFill>
              <a:latin typeface="Arial" charset="0"/>
              <a:sym typeface="Arial" charset="0"/>
            </a:endParaRPr>
          </a:p>
          <a:p>
            <a:pPr marL="382588" indent="-382588">
              <a:spcBef>
                <a:spcPts val="600"/>
              </a:spcBef>
              <a:buClr>
                <a:srgbClr val="262626"/>
              </a:buClr>
              <a:buFontTx/>
              <a:buChar char="•"/>
            </a:pPr>
            <a:r>
              <a:rPr lang="en-US" altLang="en-US" dirty="0" smtClean="0">
                <a:solidFill>
                  <a:srgbClr val="262626"/>
                </a:solidFill>
                <a:latin typeface="Arial" charset="0"/>
                <a:sym typeface="Arial" charset="0"/>
              </a:rPr>
              <a:t>Submit your officers to Missouri PTA</a:t>
            </a:r>
            <a:endParaRPr lang="en-US" altLang="en-US" sz="2500" dirty="0" smtClean="0">
              <a:solidFill>
                <a:srgbClr val="FFFFFF"/>
              </a:solidFill>
              <a:latin typeface="Arial" charset="0"/>
              <a:sym typeface="Arial" charset="0"/>
            </a:endParaRPr>
          </a:p>
          <a:p>
            <a:pPr marL="382588" indent="-382588">
              <a:spcBef>
                <a:spcPts val="600"/>
              </a:spcBef>
              <a:buClr>
                <a:srgbClr val="262626"/>
              </a:buClr>
              <a:buFontTx/>
              <a:buChar char="•"/>
            </a:pPr>
            <a:r>
              <a:rPr lang="en-US" altLang="en-US" dirty="0" smtClean="0">
                <a:solidFill>
                  <a:srgbClr val="262626"/>
                </a:solidFill>
                <a:latin typeface="Arial" charset="0"/>
                <a:sym typeface="Arial" charset="0"/>
              </a:rPr>
              <a:t>Meet with your Principal </a:t>
            </a:r>
            <a:endParaRPr lang="en-US" altLang="en-US" sz="2500" dirty="0" smtClean="0">
              <a:solidFill>
                <a:srgbClr val="FFFFFF"/>
              </a:solidFill>
              <a:latin typeface="Arial" charset="0"/>
              <a:sym typeface="Arial" charset="0"/>
            </a:endParaRPr>
          </a:p>
          <a:p>
            <a:pPr marL="382588" indent="-382588">
              <a:spcBef>
                <a:spcPts val="600"/>
              </a:spcBef>
              <a:buClr>
                <a:srgbClr val="262626"/>
              </a:buClr>
              <a:buFontTx/>
              <a:buChar char="•"/>
            </a:pPr>
            <a:r>
              <a:rPr lang="en-US" altLang="en-US" dirty="0" smtClean="0">
                <a:solidFill>
                  <a:srgbClr val="262626"/>
                </a:solidFill>
                <a:latin typeface="Arial" charset="0"/>
                <a:sym typeface="Arial" charset="0"/>
              </a:rPr>
              <a:t>Get familiar with your PTA</a:t>
            </a:r>
            <a:r>
              <a:rPr lang="ja-JP" altLang="en-US" dirty="0" smtClean="0">
                <a:solidFill>
                  <a:srgbClr val="262626"/>
                </a:solidFill>
                <a:latin typeface="Arial" charset="0"/>
                <a:sym typeface="Arial" charset="0"/>
              </a:rPr>
              <a:t>’</a:t>
            </a:r>
            <a:r>
              <a:rPr lang="en-US" altLang="ja-JP" dirty="0" smtClean="0">
                <a:solidFill>
                  <a:srgbClr val="262626"/>
                </a:solidFill>
                <a:latin typeface="Arial" charset="0"/>
                <a:sym typeface="Arial" charset="0"/>
              </a:rPr>
              <a:t>s documents</a:t>
            </a:r>
            <a:endParaRPr lang="en-US" altLang="ja-JP" sz="2500" dirty="0" smtClean="0">
              <a:solidFill>
                <a:srgbClr val="FFFFFF"/>
              </a:solidFill>
              <a:latin typeface="Arial" charset="0"/>
              <a:sym typeface="Arial" charset="0"/>
            </a:endParaRPr>
          </a:p>
          <a:p>
            <a:pPr marL="1200150" lvl="1" indent="-457200">
              <a:spcBef>
                <a:spcPts val="600"/>
              </a:spcBef>
              <a:buClr>
                <a:srgbClr val="262626"/>
              </a:buClr>
              <a:buFont typeface="Arial" charset="0"/>
              <a:buChar char="•"/>
            </a:pPr>
            <a:r>
              <a:rPr lang="en-US" altLang="en-US" sz="2800" dirty="0" smtClean="0">
                <a:solidFill>
                  <a:srgbClr val="262626"/>
                </a:solidFill>
                <a:latin typeface="Arial" charset="0"/>
                <a:ea typeface="ＭＳ Ｐゴシック" charset="-128"/>
                <a:sym typeface="Arial" charset="0"/>
              </a:rPr>
              <a:t>Bylaws</a:t>
            </a:r>
            <a:endParaRPr lang="en-US" altLang="en-US" sz="2800" dirty="0" smtClean="0">
              <a:latin typeface="Arial" charset="0"/>
              <a:ea typeface="ＭＳ Ｐゴシック" charset="-128"/>
              <a:sym typeface="Arial" charset="0"/>
            </a:endParaRPr>
          </a:p>
          <a:p>
            <a:pPr marL="1200150" lvl="1" indent="-457200">
              <a:spcBef>
                <a:spcPts val="600"/>
              </a:spcBef>
              <a:buClr>
                <a:srgbClr val="262626"/>
              </a:buClr>
              <a:buFont typeface="Arial" charset="0"/>
              <a:buChar char="•"/>
            </a:pPr>
            <a:r>
              <a:rPr lang="en-US" altLang="en-US" sz="2800" dirty="0" smtClean="0">
                <a:solidFill>
                  <a:srgbClr val="262626"/>
                </a:solidFill>
                <a:latin typeface="Arial" charset="0"/>
                <a:ea typeface="ＭＳ Ｐゴシック" charset="-128"/>
                <a:sym typeface="Arial" charset="0"/>
              </a:rPr>
              <a:t>Budget/Financials/Audit</a:t>
            </a:r>
            <a:endParaRPr lang="en-US" altLang="en-US" dirty="0"/>
          </a:p>
        </p:txBody>
      </p:sp>
      <p:sp>
        <p:nvSpPr>
          <p:cNvPr id="13" name="AutoShape 2"/>
          <p:cNvSpPr>
            <a:spLocks/>
          </p:cNvSpPr>
          <p:nvPr/>
        </p:nvSpPr>
        <p:spPr bwMode="auto">
          <a:xfrm>
            <a:off x="7298094" y="1092345"/>
            <a:ext cx="3505200" cy="2541588"/>
          </a:xfrm>
          <a:custGeom>
            <a:avLst/>
            <a:gdLst>
              <a:gd name="T0" fmla="*/ 1752600 w 21600"/>
              <a:gd name="T1" fmla="*/ 1270794 h 21600"/>
              <a:gd name="T2" fmla="*/ 1752600 w 21600"/>
              <a:gd name="T3" fmla="*/ 1270794 h 21600"/>
              <a:gd name="T4" fmla="*/ 1752600 w 21600"/>
              <a:gd name="T5" fmla="*/ 1270794 h 21600"/>
              <a:gd name="T6" fmla="*/ 1752600 w 21600"/>
              <a:gd name="T7" fmla="*/ 1270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marL="190500" indent="-190500">
              <a:defRPr sz="1200">
                <a:solidFill>
                  <a:srgbClr val="000000"/>
                </a:solidFill>
                <a:latin typeface="Helvetica" charset="0"/>
                <a:ea typeface="ＭＳ Ｐゴシック" charset="-128"/>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n-US" altLang="en-US" sz="1800" b="1" dirty="0"/>
              <a:t>Meeting with your principal:</a:t>
            </a:r>
          </a:p>
          <a:p>
            <a:pPr eaLnBrk="1"/>
            <a:endParaRPr lang="en-US" altLang="en-US" sz="1600" dirty="0"/>
          </a:p>
          <a:p>
            <a:pPr eaLnBrk="1">
              <a:buFontTx/>
              <a:buChar char="•"/>
            </a:pPr>
            <a:r>
              <a:rPr lang="en-US" altLang="en-US" sz="1600" dirty="0"/>
              <a:t>Map out the calendar for the year</a:t>
            </a:r>
          </a:p>
          <a:p>
            <a:pPr eaLnBrk="1">
              <a:buFontTx/>
              <a:buChar char="•"/>
            </a:pPr>
            <a:endParaRPr lang="en-US" altLang="en-US" sz="1600" dirty="0"/>
          </a:p>
          <a:p>
            <a:pPr eaLnBrk="1">
              <a:buFontTx/>
              <a:buChar char="•"/>
            </a:pPr>
            <a:r>
              <a:rPr lang="en-US" altLang="en-US" sz="1600" dirty="0"/>
              <a:t>Talk about the goals of the school</a:t>
            </a:r>
          </a:p>
          <a:p>
            <a:pPr eaLnBrk="1">
              <a:buFontTx/>
              <a:buChar char="•"/>
            </a:pPr>
            <a:endParaRPr lang="en-US" altLang="en-US" sz="1600" dirty="0"/>
          </a:p>
          <a:p>
            <a:pPr eaLnBrk="1">
              <a:buFontTx/>
              <a:buChar char="•"/>
            </a:pPr>
            <a:r>
              <a:rPr lang="en-US" altLang="en-US" sz="1600" dirty="0"/>
              <a:t>Discuss what PTA programs can be implemented to support the school</a:t>
            </a:r>
            <a:r>
              <a:rPr lang="ja-JP" altLang="en-US" sz="1600" dirty="0"/>
              <a:t>’</a:t>
            </a:r>
            <a:r>
              <a:rPr lang="en-US" altLang="ja-JP" sz="1600" dirty="0"/>
              <a:t>s goals</a:t>
            </a:r>
            <a:endParaRPr lang="en-US" altLang="en-US" sz="1600" dirty="0"/>
          </a:p>
        </p:txBody>
      </p:sp>
      <p:pic>
        <p:nvPicPr>
          <p:cNvPr id="14" name="Picture 3" descr="shutterstock_79689241.jpg"/>
          <p:cNvPicPr>
            <a:picLocks noChangeAspect="1"/>
          </p:cNvPicPr>
          <p:nvPr/>
        </p:nvPicPr>
        <p:blipFill>
          <a:blip r:embed="rId3">
            <a:extLst>
              <a:ext uri="{28A0092B-C50C-407E-A947-70E740481C1C}">
                <a14:useLocalDpi xmlns:a14="http://schemas.microsoft.com/office/drawing/2010/main" val="0"/>
              </a:ext>
            </a:extLst>
          </a:blip>
          <a:srcRect t="4028" b="5544"/>
          <a:stretch>
            <a:fillRect/>
          </a:stretch>
        </p:blipFill>
        <p:spPr bwMode="auto">
          <a:xfrm>
            <a:off x="7259994" y="3486028"/>
            <a:ext cx="35814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35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1"/>
          <p:cNvSpPr txBox="1">
            <a:spLocks noChangeArrowheads="1"/>
          </p:cNvSpPr>
          <p:nvPr/>
        </p:nvSpPr>
        <p:spPr>
          <a:xfrm>
            <a:off x="677052" y="563690"/>
            <a:ext cx="5076825" cy="4505325"/>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altLang="en-US" sz="3200" b="1" dirty="0" smtClean="0">
                <a:solidFill>
                  <a:srgbClr val="FFFFFF"/>
                </a:solidFill>
              </a:rPr>
              <a:t>The President &amp; Treasurer</a:t>
            </a:r>
          </a:p>
          <a:p>
            <a:pPr marL="0" indent="0">
              <a:spcBef>
                <a:spcPts val="600"/>
              </a:spcBef>
              <a:buNone/>
            </a:pPr>
            <a:r>
              <a:rPr lang="en-US" altLang="en-US" sz="3200" dirty="0" smtClean="0">
                <a:solidFill>
                  <a:srgbClr val="FFFFFF"/>
                </a:solidFill>
              </a:rPr>
              <a:t>You will be spending a lot of time with your treasurer!</a:t>
            </a:r>
          </a:p>
          <a:p>
            <a:pPr marL="1085850" lvl="1" indent="-342900">
              <a:spcBef>
                <a:spcPts val="600"/>
              </a:spcBef>
              <a:buClr>
                <a:srgbClr val="FFFFFF"/>
              </a:buClr>
              <a:buFont typeface="Arial" charset="0"/>
              <a:buChar char="•"/>
            </a:pPr>
            <a:r>
              <a:rPr lang="en-US" altLang="en-US" sz="3200" dirty="0" smtClean="0">
                <a:solidFill>
                  <a:srgbClr val="FFFFFF"/>
                </a:solidFill>
              </a:rPr>
              <a:t>Signing Checks </a:t>
            </a:r>
            <a:br>
              <a:rPr lang="en-US" altLang="en-US" sz="3200" dirty="0" smtClean="0">
                <a:solidFill>
                  <a:srgbClr val="FFFFFF"/>
                </a:solidFill>
              </a:rPr>
            </a:br>
            <a:r>
              <a:rPr lang="en-US" altLang="en-US" sz="3200" i="1" dirty="0" smtClean="0">
                <a:solidFill>
                  <a:srgbClr val="FFFFFF"/>
                </a:solidFill>
              </a:rPr>
              <a:t>(best practice have 2 signers on every check)</a:t>
            </a:r>
            <a:endParaRPr lang="en-US" altLang="en-US" sz="3200" dirty="0" smtClean="0">
              <a:latin typeface="Trebushet MS" charset="0"/>
              <a:ea typeface="ＭＳ Ｐゴシック" charset="-128"/>
              <a:cs typeface="Trebushet MS" charset="0"/>
              <a:sym typeface="Trebushet MS" charset="0"/>
            </a:endParaRPr>
          </a:p>
          <a:p>
            <a:pPr marL="1085850" lvl="1" indent="-342900">
              <a:spcBef>
                <a:spcPts val="600"/>
              </a:spcBef>
              <a:buClr>
                <a:srgbClr val="FFFFFF"/>
              </a:buClr>
              <a:buFont typeface="Arial" charset="0"/>
              <a:buChar char="•"/>
            </a:pPr>
            <a:r>
              <a:rPr lang="en-US" altLang="en-US" sz="3200" dirty="0" smtClean="0">
                <a:solidFill>
                  <a:srgbClr val="FFFFFF"/>
                </a:solidFill>
              </a:rPr>
              <a:t>Reviewing bank statements</a:t>
            </a:r>
            <a:endParaRPr lang="en-US" altLang="en-US" sz="3200" dirty="0" smtClean="0">
              <a:latin typeface="Trebushet MS" charset="0"/>
              <a:ea typeface="ＭＳ Ｐゴシック" charset="-128"/>
              <a:sym typeface="Trebushet MS" charset="0"/>
            </a:endParaRPr>
          </a:p>
          <a:p>
            <a:pPr marL="1085850" lvl="1" indent="-342900">
              <a:spcBef>
                <a:spcPts val="600"/>
              </a:spcBef>
              <a:buClr>
                <a:srgbClr val="FFFFFF"/>
              </a:buClr>
              <a:buFont typeface="Arial" charset="0"/>
              <a:buChar char="•"/>
            </a:pPr>
            <a:r>
              <a:rPr lang="en-US" altLang="en-US" sz="3200" dirty="0" smtClean="0">
                <a:solidFill>
                  <a:srgbClr val="FFFFFF"/>
                </a:solidFill>
              </a:rPr>
              <a:t>Preparing the budget</a:t>
            </a:r>
            <a:endParaRPr lang="en-US" altLang="en-US" sz="3200" dirty="0"/>
          </a:p>
        </p:txBody>
      </p:sp>
      <p:sp>
        <p:nvSpPr>
          <p:cNvPr id="13" name="AutoShape 2"/>
          <p:cNvSpPr>
            <a:spLocks/>
          </p:cNvSpPr>
          <p:nvPr/>
        </p:nvSpPr>
        <p:spPr bwMode="auto">
          <a:xfrm>
            <a:off x="7417156" y="1275184"/>
            <a:ext cx="3267075" cy="3962400"/>
          </a:xfrm>
          <a:custGeom>
            <a:avLst/>
            <a:gdLst>
              <a:gd name="T0" fmla="*/ 1633538 w 21600"/>
              <a:gd name="T1" fmla="*/ 1689894 h 21600"/>
              <a:gd name="T2" fmla="*/ 1633538 w 21600"/>
              <a:gd name="T3" fmla="*/ 1689894 h 21600"/>
              <a:gd name="T4" fmla="*/ 1633538 w 21600"/>
              <a:gd name="T5" fmla="*/ 1689894 h 21600"/>
              <a:gd name="T6" fmla="*/ 1633538 w 21600"/>
              <a:gd name="T7" fmla="*/ 16898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sz="1200">
                <a:solidFill>
                  <a:srgbClr val="000000"/>
                </a:solidFill>
                <a:latin typeface="Helvetica" charset="0"/>
                <a:ea typeface="ＭＳ Ｐゴシック" charset="-128"/>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eaLnBrk="1">
              <a:spcBef>
                <a:spcPts val="700"/>
              </a:spcBef>
            </a:pPr>
            <a:r>
              <a:rPr lang="en-US" altLang="en-US" sz="3200" b="1" dirty="0">
                <a:solidFill>
                  <a:schemeClr val="tx1"/>
                </a:solidFill>
                <a:latin typeface="Courier New" charset="0"/>
                <a:sym typeface="Courier New" charset="0"/>
              </a:rPr>
              <a:t>Presidents need to be aware of your PTA</a:t>
            </a:r>
            <a:r>
              <a:rPr lang="ja-JP" altLang="en-US" sz="3200" b="1" dirty="0">
                <a:solidFill>
                  <a:schemeClr val="tx1"/>
                </a:solidFill>
                <a:latin typeface="Courier New" charset="0"/>
                <a:sym typeface="Courier New" charset="0"/>
              </a:rPr>
              <a:t>’</a:t>
            </a:r>
            <a:r>
              <a:rPr lang="en-US" altLang="ja-JP" sz="3200" b="1" dirty="0">
                <a:solidFill>
                  <a:schemeClr val="tx1"/>
                </a:solidFill>
                <a:latin typeface="Courier New" charset="0"/>
                <a:sym typeface="Courier New" charset="0"/>
              </a:rPr>
              <a:t>s financial situation </a:t>
            </a:r>
            <a:br>
              <a:rPr lang="en-US" altLang="ja-JP" sz="3200" b="1" dirty="0">
                <a:solidFill>
                  <a:schemeClr val="tx1"/>
                </a:solidFill>
                <a:latin typeface="Courier New" charset="0"/>
                <a:sym typeface="Courier New" charset="0"/>
              </a:rPr>
            </a:br>
            <a:r>
              <a:rPr lang="en-US" altLang="ja-JP" sz="3200" b="1" u="sng" dirty="0">
                <a:solidFill>
                  <a:schemeClr val="tx1"/>
                </a:solidFill>
                <a:latin typeface="Courier New" charset="0"/>
                <a:sym typeface="Courier New" charset="0"/>
              </a:rPr>
              <a:t>at all times</a:t>
            </a:r>
            <a:r>
              <a:rPr lang="en-US" altLang="ja-JP" sz="3200" b="1" dirty="0">
                <a:solidFill>
                  <a:schemeClr val="tx1"/>
                </a:solidFill>
                <a:latin typeface="Courier New" charset="0"/>
                <a:sym typeface="Courier New" charset="0"/>
              </a:rPr>
              <a:t>. </a:t>
            </a:r>
            <a:endParaRPr lang="en-US" altLang="en-US" sz="1800" dirty="0">
              <a:solidFill>
                <a:schemeClr val="tx1"/>
              </a:solidFill>
              <a:latin typeface="Trebushet MS" charset="0"/>
              <a:sym typeface="Trebushet MS" charset="0"/>
            </a:endParaRPr>
          </a:p>
        </p:txBody>
      </p:sp>
    </p:spTree>
    <p:extLst>
      <p:ext uri="{BB962C8B-B14F-4D97-AF65-F5344CB8AC3E}">
        <p14:creationId xmlns:p14="http://schemas.microsoft.com/office/powerpoint/2010/main" val="108410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pic>
        <p:nvPicPr>
          <p:cNvPr id="11" name="Picture 2" descr="shutterstock_10545007.eps"/>
          <p:cNvPicPr>
            <a:picLocks noChangeAspect="1"/>
          </p:cNvPicPr>
          <p:nvPr/>
        </p:nvPicPr>
        <p:blipFill>
          <a:blip r:embed="rId4">
            <a:extLst>
              <a:ext uri="{28A0092B-C50C-407E-A947-70E740481C1C}">
                <a14:useLocalDpi xmlns:a14="http://schemas.microsoft.com/office/drawing/2010/main" val="0"/>
              </a:ext>
            </a:extLst>
          </a:blip>
          <a:srcRect l="43776"/>
          <a:stretch>
            <a:fillRect/>
          </a:stretch>
        </p:blipFill>
        <p:spPr bwMode="auto">
          <a:xfrm>
            <a:off x="7562619" y="948816"/>
            <a:ext cx="3459823" cy="4615133"/>
          </a:xfrm>
          <a:prstGeom prst="rect">
            <a:avLst/>
          </a:prstGeom>
          <a:solidFill>
            <a:schemeClr val="accent1">
              <a:lumMod val="40000"/>
              <a:lumOff val="60000"/>
            </a:schemeClr>
          </a:solidFill>
          <a:ln>
            <a:noFill/>
          </a:ln>
        </p:spPr>
      </p:pic>
      <p:sp>
        <p:nvSpPr>
          <p:cNvPr id="13" name="Rectangle 1"/>
          <p:cNvSpPr txBox="1">
            <a:spLocks noChangeArrowheads="1"/>
          </p:cNvSpPr>
          <p:nvPr/>
        </p:nvSpPr>
        <p:spPr>
          <a:xfrm>
            <a:off x="457200" y="437322"/>
            <a:ext cx="5377422" cy="4871494"/>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altLang="en-US" sz="3200" dirty="0" smtClean="0">
                <a:solidFill>
                  <a:srgbClr val="FFFFFF"/>
                </a:solidFill>
              </a:rPr>
              <a:t>Things to do over the summer:</a:t>
            </a:r>
          </a:p>
          <a:p>
            <a:pPr marL="280988" indent="-280988">
              <a:spcBef>
                <a:spcPts val="500"/>
              </a:spcBef>
              <a:buFontTx/>
              <a:buChar char="•"/>
            </a:pPr>
            <a:r>
              <a:rPr lang="en-US" altLang="en-US" dirty="0" smtClean="0">
                <a:solidFill>
                  <a:srgbClr val="FFFFFF"/>
                </a:solidFill>
              </a:rPr>
              <a:t>Prepare for Open House</a:t>
            </a:r>
            <a:endParaRPr lang="en-US" altLang="en-US" dirty="0" smtClean="0">
              <a:solidFill>
                <a:srgbClr val="FFFFFF"/>
              </a:solidFill>
              <a:latin typeface="Arial" charset="0"/>
              <a:sym typeface="Arial" charset="0"/>
            </a:endParaRPr>
          </a:p>
          <a:p>
            <a:pPr marL="280988" indent="-280988">
              <a:spcBef>
                <a:spcPts val="500"/>
              </a:spcBef>
              <a:buFontTx/>
              <a:buChar char="•"/>
            </a:pPr>
            <a:r>
              <a:rPr lang="en-US" altLang="en-US" dirty="0" smtClean="0">
                <a:solidFill>
                  <a:srgbClr val="FFFFFF"/>
                </a:solidFill>
              </a:rPr>
              <a:t>Prepare </a:t>
            </a:r>
            <a:r>
              <a:rPr lang="en-US" altLang="en-US" dirty="0" smtClean="0">
                <a:solidFill>
                  <a:srgbClr val="FFFFFF"/>
                </a:solidFill>
              </a:rPr>
              <a:t>calendars</a:t>
            </a:r>
            <a:endParaRPr lang="en-US" altLang="en-US" dirty="0" smtClean="0">
              <a:solidFill>
                <a:srgbClr val="FFFFFF"/>
              </a:solidFill>
              <a:latin typeface="Arial" charset="0"/>
              <a:sym typeface="Arial" charset="0"/>
            </a:endParaRPr>
          </a:p>
          <a:p>
            <a:pPr marL="280988" indent="-280988">
              <a:spcBef>
                <a:spcPts val="500"/>
              </a:spcBef>
              <a:buFontTx/>
              <a:buChar char="•"/>
            </a:pPr>
            <a:r>
              <a:rPr lang="en-US" altLang="en-US" dirty="0" smtClean="0">
                <a:solidFill>
                  <a:srgbClr val="FFFFFF"/>
                </a:solidFill>
              </a:rPr>
              <a:t>Develop Membership campaign</a:t>
            </a:r>
            <a:endParaRPr lang="en-US" altLang="en-US" dirty="0" smtClean="0">
              <a:solidFill>
                <a:srgbClr val="FFFFFF"/>
              </a:solidFill>
              <a:latin typeface="Arial" charset="0"/>
              <a:sym typeface="Arial" charset="0"/>
            </a:endParaRPr>
          </a:p>
          <a:p>
            <a:pPr marL="280988" indent="-280988">
              <a:spcBef>
                <a:spcPts val="500"/>
              </a:spcBef>
              <a:buFontTx/>
              <a:buChar char="•"/>
            </a:pPr>
            <a:r>
              <a:rPr lang="en-US" altLang="en-US" dirty="0" smtClean="0">
                <a:solidFill>
                  <a:srgbClr val="FFFFFF"/>
                </a:solidFill>
              </a:rPr>
              <a:t>Recruit Committee Chairs/Volunteers</a:t>
            </a:r>
            <a:endParaRPr lang="en-US" altLang="en-US" dirty="0" smtClean="0">
              <a:solidFill>
                <a:srgbClr val="FFFFFF"/>
              </a:solidFill>
              <a:latin typeface="Arial" charset="0"/>
              <a:sym typeface="Arial" charset="0"/>
            </a:endParaRPr>
          </a:p>
          <a:p>
            <a:pPr marL="280988" indent="-280988">
              <a:spcBef>
                <a:spcPts val="500"/>
              </a:spcBef>
              <a:buFontTx/>
              <a:buChar char="•"/>
            </a:pPr>
            <a:r>
              <a:rPr lang="en-US" altLang="en-US" dirty="0" smtClean="0">
                <a:solidFill>
                  <a:srgbClr val="FFFFFF"/>
                </a:solidFill>
              </a:rPr>
              <a:t>Order Spirit wear</a:t>
            </a:r>
          </a:p>
          <a:p>
            <a:pPr marL="280988" indent="-280988">
              <a:spcBef>
                <a:spcPts val="500"/>
              </a:spcBef>
              <a:buFontTx/>
              <a:buChar char="•"/>
            </a:pPr>
            <a:r>
              <a:rPr lang="en-US" altLang="en-US" dirty="0" smtClean="0">
                <a:solidFill>
                  <a:srgbClr val="FFFFFF"/>
                </a:solidFill>
              </a:rPr>
              <a:t>Develop the </a:t>
            </a:r>
            <a:r>
              <a:rPr lang="en-US" altLang="en-US" dirty="0" smtClean="0">
                <a:solidFill>
                  <a:srgbClr val="FFFFFF"/>
                </a:solidFill>
              </a:rPr>
              <a:t>budget</a:t>
            </a:r>
          </a:p>
          <a:p>
            <a:pPr marL="280988" indent="-280988">
              <a:spcBef>
                <a:spcPts val="500"/>
              </a:spcBef>
              <a:buFontTx/>
              <a:buChar char="•"/>
            </a:pPr>
            <a:r>
              <a:rPr lang="en-US" altLang="en-US" dirty="0" smtClean="0">
                <a:solidFill>
                  <a:srgbClr val="FFFFFF"/>
                </a:solidFill>
              </a:rPr>
              <a:t>Develop online tools</a:t>
            </a:r>
            <a:endParaRPr lang="en-US" altLang="en-US" dirty="0"/>
          </a:p>
        </p:txBody>
      </p:sp>
    </p:spTree>
    <p:extLst>
      <p:ext uri="{BB962C8B-B14F-4D97-AF65-F5344CB8AC3E}">
        <p14:creationId xmlns:p14="http://schemas.microsoft.com/office/powerpoint/2010/main" val="108327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 y="127647"/>
            <a:ext cx="6054419" cy="53774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6784" y="127647"/>
            <a:ext cx="5187820" cy="712107"/>
          </a:xfrm>
          <a:prstGeom prst="rect">
            <a:avLst/>
          </a:prstGeom>
          <a:solidFill>
            <a:schemeClr val="accent4">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Rounded MT Bold" charset="0"/>
              <a:ea typeface="Arial Rounded MT Bold" charset="0"/>
              <a:cs typeface="Arial Rounded MT Bold" charset="0"/>
            </a:endParaRPr>
          </a:p>
        </p:txBody>
      </p:sp>
      <p:sp>
        <p:nvSpPr>
          <p:cNvPr id="4" name="Rectangle 3"/>
          <p:cNvSpPr/>
          <p:nvPr/>
        </p:nvSpPr>
        <p:spPr>
          <a:xfrm>
            <a:off x="6456784" y="1007706"/>
            <a:ext cx="5187820" cy="4497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298" y="5673013"/>
            <a:ext cx="1819469" cy="1026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2457" y="5673013"/>
            <a:ext cx="1604865" cy="1026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9012" y="5673013"/>
            <a:ext cx="1604865" cy="10263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5567" y="5673013"/>
            <a:ext cx="1604865" cy="10263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2122" y="5673013"/>
            <a:ext cx="3682482" cy="10263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charset="0"/>
                <a:ea typeface="Arial Rounded MT Bold" charset="0"/>
                <a:cs typeface="Arial Rounded MT Bold" charset="0"/>
              </a:rPr>
              <a:t>www.mopta.org</a:t>
            </a:r>
            <a:endParaRPr lang="en-US" dirty="0">
              <a:latin typeface="Arial Rounded MT Bold" charset="0"/>
              <a:ea typeface="Arial Rounded MT Bold" charset="0"/>
              <a:cs typeface="Arial Rounded MT Bold"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0" y="5519058"/>
            <a:ext cx="1390565" cy="1390565"/>
          </a:xfrm>
          <a:prstGeom prst="rect">
            <a:avLst/>
          </a:prstGeom>
        </p:spPr>
      </p:pic>
      <p:sp>
        <p:nvSpPr>
          <p:cNvPr id="11" name="Rectangle 1"/>
          <p:cNvSpPr txBox="1">
            <a:spLocks noChangeArrowheads="1"/>
          </p:cNvSpPr>
          <p:nvPr/>
        </p:nvSpPr>
        <p:spPr>
          <a:xfrm>
            <a:off x="152400" y="318052"/>
            <a:ext cx="5903167" cy="4770783"/>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900"/>
              </a:spcBef>
              <a:buNone/>
            </a:pPr>
            <a:r>
              <a:rPr lang="en-US" altLang="en-US" sz="4000" dirty="0" smtClean="0">
                <a:solidFill>
                  <a:srgbClr val="262626"/>
                </a:solidFill>
                <a:latin typeface="Arial" charset="0"/>
                <a:sym typeface="Arial" charset="0"/>
              </a:rPr>
              <a:t>PTA President </a:t>
            </a:r>
            <a:endParaRPr lang="en-US" altLang="en-US" sz="2500" dirty="0" smtClean="0">
              <a:solidFill>
                <a:srgbClr val="FFFFFF"/>
              </a:solidFill>
              <a:latin typeface="Arial" charset="0"/>
              <a:sym typeface="Arial" charset="0"/>
            </a:endParaRPr>
          </a:p>
          <a:p>
            <a:pPr marL="0" indent="0">
              <a:spcBef>
                <a:spcPts val="600"/>
              </a:spcBef>
              <a:buNone/>
            </a:pPr>
            <a:r>
              <a:rPr lang="en-US" altLang="en-US" dirty="0" smtClean="0">
                <a:solidFill>
                  <a:srgbClr val="1F89B6"/>
                </a:solidFill>
                <a:latin typeface="Arial" charset="0"/>
                <a:sym typeface="Arial" charset="0"/>
              </a:rPr>
              <a:t>= Team Leader and Manager</a:t>
            </a:r>
          </a:p>
          <a:p>
            <a:pPr marL="0" indent="0">
              <a:spcBef>
                <a:spcPts val="600"/>
              </a:spcBef>
              <a:buNone/>
            </a:pPr>
            <a:r>
              <a:rPr lang="en-US" altLang="en-US" dirty="0" smtClean="0">
                <a:solidFill>
                  <a:srgbClr val="262626"/>
                </a:solidFill>
                <a:latin typeface="Arial" charset="0"/>
                <a:sym typeface="Arial" charset="0"/>
              </a:rPr>
              <a:t>	Protect Assets…</a:t>
            </a:r>
            <a:endParaRPr lang="en-US" altLang="en-US" sz="2500" dirty="0" smtClean="0">
              <a:solidFill>
                <a:srgbClr val="FFFFFF"/>
              </a:solidFill>
              <a:latin typeface="Arial" charset="0"/>
              <a:sym typeface="Arial" charset="0"/>
            </a:endParaRPr>
          </a:p>
          <a:p>
            <a:pPr marL="0" indent="0">
              <a:spcBef>
                <a:spcPts val="600"/>
              </a:spcBef>
              <a:buNone/>
            </a:pPr>
            <a:r>
              <a:rPr lang="en-US" altLang="en-US" dirty="0" smtClean="0">
                <a:solidFill>
                  <a:srgbClr val="262626"/>
                </a:solidFill>
                <a:latin typeface="Arial" charset="0"/>
                <a:sym typeface="Arial" charset="0"/>
              </a:rPr>
              <a:t>	Volunteer, Financial and 	Good Name</a:t>
            </a:r>
          </a:p>
          <a:p>
            <a:pPr marL="0" indent="0">
              <a:spcBef>
                <a:spcPts val="600"/>
              </a:spcBef>
              <a:buNone/>
            </a:pPr>
            <a:r>
              <a:rPr lang="en-US" altLang="en-US" dirty="0" smtClean="0">
                <a:solidFill>
                  <a:srgbClr val="262626"/>
                </a:solidFill>
                <a:latin typeface="Arial" charset="0"/>
                <a:sym typeface="Arial" charset="0"/>
              </a:rPr>
              <a:t>	Achieves Goals…</a:t>
            </a:r>
            <a:endParaRPr lang="en-US" altLang="en-US" sz="2500" dirty="0" smtClean="0">
              <a:solidFill>
                <a:srgbClr val="FFFFFF"/>
              </a:solidFill>
              <a:latin typeface="Arial" charset="0"/>
              <a:sym typeface="Arial" charset="0"/>
            </a:endParaRPr>
          </a:p>
          <a:p>
            <a:pPr marL="0" indent="0">
              <a:spcBef>
                <a:spcPts val="600"/>
              </a:spcBef>
              <a:buNone/>
            </a:pPr>
            <a:r>
              <a:rPr lang="en-US" altLang="en-US" dirty="0" smtClean="0">
                <a:solidFill>
                  <a:srgbClr val="262626"/>
                </a:solidFill>
                <a:latin typeface="Arial" charset="0"/>
                <a:sym typeface="Arial" charset="0"/>
              </a:rPr>
              <a:t>	Benefit children and 	</a:t>
            </a:r>
            <a:br>
              <a:rPr lang="en-US" altLang="en-US" dirty="0" smtClean="0">
                <a:solidFill>
                  <a:srgbClr val="262626"/>
                </a:solidFill>
                <a:latin typeface="Arial" charset="0"/>
                <a:sym typeface="Arial" charset="0"/>
              </a:rPr>
            </a:br>
            <a:r>
              <a:rPr lang="en-US" altLang="en-US" dirty="0" smtClean="0">
                <a:solidFill>
                  <a:srgbClr val="262626"/>
                </a:solidFill>
                <a:latin typeface="Arial" charset="0"/>
                <a:sym typeface="Arial" charset="0"/>
              </a:rPr>
              <a:t>	increase family 			engagement</a:t>
            </a:r>
            <a:endParaRPr lang="en-US" altLang="en-US" dirty="0"/>
          </a:p>
        </p:txBody>
      </p:sp>
      <p:sp>
        <p:nvSpPr>
          <p:cNvPr id="13" name="AutoShape 2"/>
          <p:cNvSpPr>
            <a:spLocks/>
          </p:cNvSpPr>
          <p:nvPr/>
        </p:nvSpPr>
        <p:spPr bwMode="auto">
          <a:xfrm>
            <a:off x="6857998" y="1085978"/>
            <a:ext cx="4786605" cy="1736735"/>
          </a:xfrm>
          <a:custGeom>
            <a:avLst/>
            <a:gdLst>
              <a:gd name="T0" fmla="*/ 1752600 w 21600"/>
              <a:gd name="T1" fmla="*/ 865188 h 21600"/>
              <a:gd name="T2" fmla="*/ 1752600 w 21600"/>
              <a:gd name="T3" fmla="*/ 865188 h 21600"/>
              <a:gd name="T4" fmla="*/ 1752600 w 21600"/>
              <a:gd name="T5" fmla="*/ 865188 h 21600"/>
              <a:gd name="T6" fmla="*/ 1752600 w 21600"/>
              <a:gd name="T7" fmla="*/ 8651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lstStyle>
            <a:lvl1pPr>
              <a:defRPr sz="1200">
                <a:solidFill>
                  <a:srgbClr val="000000"/>
                </a:solidFill>
                <a:latin typeface="Helvetica" charset="0"/>
                <a:ea typeface="ＭＳ Ｐゴシック" charset="-128"/>
                <a:cs typeface="Helvetica" charset="0"/>
                <a:sym typeface="Helvetica" charset="0"/>
              </a:defRPr>
            </a:lvl1pPr>
            <a:lvl2pPr marL="742950" indent="-285750">
              <a:defRPr sz="1200">
                <a:solidFill>
                  <a:srgbClr val="000000"/>
                </a:solidFill>
                <a:latin typeface="Helvetica" charset="0"/>
                <a:ea typeface="Helvetica" charset="0"/>
                <a:cs typeface="Helvetica" charset="0"/>
                <a:sym typeface="Helvetica" charset="0"/>
              </a:defRPr>
            </a:lvl2pPr>
            <a:lvl3pPr marL="1143000" indent="-228600">
              <a:defRPr sz="1200">
                <a:solidFill>
                  <a:srgbClr val="000000"/>
                </a:solidFill>
                <a:latin typeface="Helvetica" charset="0"/>
                <a:ea typeface="Helvetica" charset="0"/>
                <a:cs typeface="Helvetica" charset="0"/>
                <a:sym typeface="Helvetica" charset="0"/>
              </a:defRPr>
            </a:lvl3pPr>
            <a:lvl4pPr marL="1600200" indent="-228600">
              <a:defRPr sz="1200">
                <a:solidFill>
                  <a:srgbClr val="000000"/>
                </a:solidFill>
                <a:latin typeface="Helvetica" charset="0"/>
                <a:ea typeface="Helvetica" charset="0"/>
                <a:cs typeface="Helvetica" charset="0"/>
                <a:sym typeface="Helvetica" charset="0"/>
              </a:defRPr>
            </a:lvl4pPr>
            <a:lvl5pPr marL="2057400" indent="-22860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eaLnBrk="1"/>
            <a:r>
              <a:rPr lang="en-US" altLang="en-US" sz="1800" b="1"/>
              <a:t>Presidents  – set goals for </a:t>
            </a:r>
            <a:br>
              <a:rPr lang="en-US" altLang="en-US" sz="1800" b="1"/>
            </a:br>
            <a:r>
              <a:rPr lang="en-US" altLang="en-US" sz="1800" b="1"/>
              <a:t>the year for your Board, make sure everyone is trained for their job and make sure expectations are clear.</a:t>
            </a:r>
            <a:endParaRPr lang="en-US" altLang="en-US" sz="1600"/>
          </a:p>
        </p:txBody>
      </p:sp>
      <p:pic>
        <p:nvPicPr>
          <p:cNvPr id="14" name="Picture 3" descr="shutterstock_77416387.jpg"/>
          <p:cNvPicPr>
            <a:picLocks noChangeAspect="1"/>
          </p:cNvPicPr>
          <p:nvPr/>
        </p:nvPicPr>
        <p:blipFill>
          <a:blip r:embed="rId4">
            <a:extLst>
              <a:ext uri="{28A0092B-C50C-407E-A947-70E740481C1C}">
                <a14:useLocalDpi xmlns:a14="http://schemas.microsoft.com/office/drawing/2010/main" val="0"/>
              </a:ext>
            </a:extLst>
          </a:blip>
          <a:srcRect r="6929"/>
          <a:stretch>
            <a:fillRect/>
          </a:stretch>
        </p:blipFill>
        <p:spPr bwMode="auto">
          <a:xfrm>
            <a:off x="7259994" y="2523435"/>
            <a:ext cx="3581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951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5" ma:contentTypeDescription="Create a new document." ma:contentTypeScope="" ma:versionID="b90a9eaac656c6e1abebedcca402727b">
  <xsd:schema xmlns:xsd="http://www.w3.org/2001/XMLSchema" xmlns:xs="http://www.w3.org/2001/XMLSchema" xmlns:p="http://schemas.microsoft.com/office/2006/metadata/properties" xmlns:ns2="c3a6e9ef-a1f6-4766-94ca-80364285655b" targetNamespace="http://schemas.microsoft.com/office/2006/metadata/properties" ma:root="true" ma:fieldsID="c7a0eb465eb3ae1621259bc5cb8a669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938937-D96A-4099-AF68-4E6E247BFDC3}"/>
</file>

<file path=customXml/itemProps2.xml><?xml version="1.0" encoding="utf-8"?>
<ds:datastoreItem xmlns:ds="http://schemas.openxmlformats.org/officeDocument/2006/customXml" ds:itemID="{B24A5B36-AA9D-4C0D-9515-E9E3CD2C1A91}"/>
</file>

<file path=customXml/itemProps3.xml><?xml version="1.0" encoding="utf-8"?>
<ds:datastoreItem xmlns:ds="http://schemas.openxmlformats.org/officeDocument/2006/customXml" ds:itemID="{233373AD-0F05-4665-9B82-8A87BA9F1038}"/>
</file>

<file path=docProps/app.xml><?xml version="1.0" encoding="utf-8"?>
<Properties xmlns="http://schemas.openxmlformats.org/officeDocument/2006/extended-properties" xmlns:vt="http://schemas.openxmlformats.org/officeDocument/2006/docPropsVTypes">
  <TotalTime>107</TotalTime>
  <Words>1336</Words>
  <Application>Microsoft Macintosh PowerPoint</Application>
  <PresentationFormat>Widescreen</PresentationFormat>
  <Paragraphs>224</Paragraphs>
  <Slides>17</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Al Bayan</vt:lpstr>
      <vt:lpstr>Al Bayan Plain</vt:lpstr>
      <vt:lpstr>Arial Rounded MT Bold</vt:lpstr>
      <vt:lpstr>Calibri</vt:lpstr>
      <vt:lpstr>Calibri Light</vt:lpstr>
      <vt:lpstr>Candara</vt:lpstr>
      <vt:lpstr>Courier New</vt:lpstr>
      <vt:lpstr>Helvetica</vt:lpstr>
      <vt:lpstr>ＭＳ Ｐゴシック</vt:lpstr>
      <vt:lpstr>Trebushet MS</vt:lpstr>
      <vt:lpstr>Yu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 Gardner</dc:creator>
  <cp:lastModifiedBy>Dorothy Gardner</cp:lastModifiedBy>
  <cp:revision>20</cp:revision>
  <dcterms:created xsi:type="dcterms:W3CDTF">2016-08-23T00:42:07Z</dcterms:created>
  <dcterms:modified xsi:type="dcterms:W3CDTF">2017-03-02T19:19:59Z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