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5.xml" ContentType="application/vnd.openxmlformats-officedocument.presentationml.slide+xml"/>
  <Override PartName="/ppt/slides/slide35.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87" r:id="rId3"/>
    <p:sldId id="286" r:id="rId4"/>
    <p:sldId id="259" r:id="rId5"/>
    <p:sldId id="257" r:id="rId6"/>
    <p:sldId id="258" r:id="rId7"/>
    <p:sldId id="261" r:id="rId8"/>
    <p:sldId id="262" r:id="rId9"/>
    <p:sldId id="285" r:id="rId10"/>
    <p:sldId id="260" r:id="rId11"/>
    <p:sldId id="289" r:id="rId12"/>
    <p:sldId id="288" r:id="rId13"/>
    <p:sldId id="263" r:id="rId14"/>
    <p:sldId id="264" r:id="rId15"/>
    <p:sldId id="291" r:id="rId16"/>
    <p:sldId id="292" r:id="rId17"/>
    <p:sldId id="294" r:id="rId18"/>
    <p:sldId id="265" r:id="rId19"/>
    <p:sldId id="267" r:id="rId20"/>
    <p:sldId id="268" r:id="rId21"/>
    <p:sldId id="269" r:id="rId22"/>
    <p:sldId id="270" r:id="rId23"/>
    <p:sldId id="271" r:id="rId24"/>
    <p:sldId id="272" r:id="rId25"/>
    <p:sldId id="273" r:id="rId26"/>
    <p:sldId id="274" r:id="rId27"/>
    <p:sldId id="275" r:id="rId28"/>
    <p:sldId id="295" r:id="rId29"/>
    <p:sldId id="276" r:id="rId30"/>
    <p:sldId id="293" r:id="rId31"/>
    <p:sldId id="277" r:id="rId32"/>
    <p:sldId id="278" r:id="rId33"/>
    <p:sldId id="279" r:id="rId34"/>
    <p:sldId id="280" r:id="rId35"/>
    <p:sldId id="281" r:id="rId36"/>
    <p:sldId id="282" r:id="rId37"/>
    <p:sldId id="283" r:id="rId38"/>
    <p:sldId id="28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98" autoAdjust="0"/>
    <p:restoredTop sz="94660"/>
  </p:normalViewPr>
  <p:slideViewPr>
    <p:cSldViewPr>
      <p:cViewPr varScale="1">
        <p:scale>
          <a:sx n="85" d="100"/>
          <a:sy n="85" d="100"/>
        </p:scale>
        <p:origin x="1206" y="90"/>
      </p:cViewPr>
      <p:guideLst>
        <p:guide orient="horz" pos="2160"/>
        <p:guide pos="2880"/>
      </p:guideLst>
    </p:cSldViewPr>
  </p:slideViewPr>
  <p:notesTextViewPr>
    <p:cViewPr>
      <p:scale>
        <a:sx n="1" d="1"/>
        <a:sy n="1" d="1"/>
      </p:scale>
      <p:origin x="0" y="0"/>
    </p:cViewPr>
  </p:notesTextViewPr>
  <p:sorterViewPr>
    <p:cViewPr>
      <p:scale>
        <a:sx n="100" d="100"/>
        <a:sy n="100" d="100"/>
      </p:scale>
      <p:origin x="0" y="-5460"/>
    </p:cViewPr>
  </p:sorterViewPr>
  <p:notesViewPr>
    <p:cSldViewPr>
      <p:cViewPr varScale="1">
        <p:scale>
          <a:sx n="69" d="100"/>
          <a:sy n="69" d="100"/>
        </p:scale>
        <p:origin x="3264"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0747B0-6570-4E1E-B3E6-20296E80AF4D}" type="datetimeFigureOut">
              <a:rPr lang="en-US" smtClean="0"/>
              <a:t>3/25/2017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2072AD-48D5-4C61-875A-558B345DAEF1}" type="slidenum">
              <a:rPr lang="en-US" smtClean="0"/>
              <a:t>‹#›</a:t>
            </a:fld>
            <a:endParaRPr lang="en-US"/>
          </a:p>
        </p:txBody>
      </p:sp>
    </p:spTree>
    <p:extLst>
      <p:ext uri="{BB962C8B-B14F-4D97-AF65-F5344CB8AC3E}">
        <p14:creationId xmlns:p14="http://schemas.microsoft.com/office/powerpoint/2010/main" val="2193311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2072AD-48D5-4C61-875A-558B345DAEF1}" type="slidenum">
              <a:rPr lang="en-US" smtClean="0"/>
              <a:t>1</a:t>
            </a:fld>
            <a:endParaRPr lang="en-US"/>
          </a:p>
        </p:txBody>
      </p:sp>
    </p:spTree>
    <p:extLst>
      <p:ext uri="{BB962C8B-B14F-4D97-AF65-F5344CB8AC3E}">
        <p14:creationId xmlns:p14="http://schemas.microsoft.com/office/powerpoint/2010/main" val="2637984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648200"/>
          </a:xfrm>
        </p:spPr>
        <p:txBody>
          <a:bodyPr/>
          <a:lstStyle/>
          <a:p>
            <a:pPr marL="171450" indent="-171450">
              <a:buFont typeface="Arial" panose="020B0604020202020204" pitchFamily="34" charset="0"/>
              <a:buChar char="•"/>
            </a:pPr>
            <a:r>
              <a:rPr lang="en-US" sz="1300" dirty="0"/>
              <a:t>It</a:t>
            </a:r>
            <a:r>
              <a:rPr lang="en-US" sz="1300" baseline="0" dirty="0"/>
              <a:t> would be really easy to say, “You know what, I’m not the president so being in good standing is not my responsibility”, “I’m not the secretary ,it’s not my job to send in those officers’ names and phone numbers”,  “Last time I checked I wasn’t elected as treasurer or membership chair and my name isn’t on that checking account”.  “Bylaws Review?  I have no idea what that means and I don’t want either”</a:t>
            </a:r>
          </a:p>
          <a:p>
            <a:pPr marL="171450" indent="-171450">
              <a:buFont typeface="Arial" panose="020B0604020202020204" pitchFamily="34" charset="0"/>
              <a:buChar char="•"/>
            </a:pPr>
            <a:r>
              <a:rPr lang="en-US" sz="1300" dirty="0"/>
              <a:t>It would be so easy to take this view point, but obviously we really don’t feel that way. Because we would not have agreed  to take on the Reflections Chair position or be here today if we did not care about the kids and helping them reach their potential.  </a:t>
            </a:r>
          </a:p>
          <a:p>
            <a:pPr marL="171450" indent="-171450">
              <a:buFont typeface="Arial" panose="020B0604020202020204" pitchFamily="34" charset="0"/>
              <a:buChar char="•"/>
            </a:pPr>
            <a:r>
              <a:rPr lang="en-US" sz="1300" dirty="0"/>
              <a:t>We care or we will care about UIGS because the kids have put their heart and time into their art piece.  We care because the volunteers on our Reflections Committee and the judges have given their time because of the kids.  </a:t>
            </a:r>
          </a:p>
          <a:p>
            <a:pPr marL="171450" indent="-171450">
              <a:buFont typeface="Arial" panose="020B0604020202020204" pitchFamily="34" charset="0"/>
              <a:buChar char="•"/>
            </a:pPr>
            <a:r>
              <a:rPr lang="en-US" sz="1300" dirty="0"/>
              <a:t>If we don’t care about UIGS then the unit can’t participate on the state round and the time you have put in to make sure the entries are  in the correct format, set up the student’s information and up loaded to advance those entries will have been all for nothing.  </a:t>
            </a:r>
          </a:p>
          <a:p>
            <a:pPr marL="171450" indent="-171450">
              <a:buFont typeface="Arial" panose="020B0604020202020204" pitchFamily="34" charset="0"/>
              <a:buChar char="•"/>
            </a:pPr>
            <a:r>
              <a:rPr lang="en-US" sz="1300" dirty="0"/>
              <a:t>We are all volunteers, we have the best intentions but sometimes life happens and things do not go according to the plan or the script.  As a member of the unit’s board you share in the responsibility to make sure the unit is doing what it is suppose to be doing to follow the purposes of PTA and guidelines of a non-profit which includes UIGS</a:t>
            </a:r>
          </a:p>
          <a:p>
            <a:pPr marL="171450" indent="-171450">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4A2072AD-48D5-4C61-875A-558B345DAEF1}" type="slidenum">
              <a:rPr lang="en-US" smtClean="0"/>
              <a:t>11</a:t>
            </a:fld>
            <a:endParaRPr lang="en-US"/>
          </a:p>
        </p:txBody>
      </p:sp>
    </p:spTree>
    <p:extLst>
      <p:ext uri="{BB962C8B-B14F-4D97-AF65-F5344CB8AC3E}">
        <p14:creationId xmlns:p14="http://schemas.microsoft.com/office/powerpoint/2010/main" val="100538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dirty="0"/>
              <a:t>So you will want to have your procedure</a:t>
            </a:r>
            <a:r>
              <a:rPr lang="en-US" sz="1400" baseline="0" dirty="0"/>
              <a:t> book which should have all your toolkit materials in it, i.e. </a:t>
            </a:r>
            <a:r>
              <a:rPr lang="en-US" sz="1400" dirty="0"/>
              <a:t>Missouri</a:t>
            </a:r>
            <a:r>
              <a:rPr lang="en-US" sz="1400" baseline="0" dirty="0"/>
              <a:t> PTA Local Leaders Guide, rules, the entries &amp; their entry forms</a:t>
            </a:r>
          </a:p>
          <a:p>
            <a:pPr marL="171450" indent="-171450">
              <a:buFont typeface="Arial" panose="020B0604020202020204" pitchFamily="34" charset="0"/>
              <a:buChar char="•"/>
            </a:pPr>
            <a:r>
              <a:rPr lang="en-US" sz="1400" baseline="0" dirty="0"/>
              <a:t>If you haven’t registered your unit yet we will do that</a:t>
            </a:r>
          </a:p>
          <a:p>
            <a:pPr marL="171450" indent="-171450">
              <a:buFont typeface="Arial" panose="020B0604020202020204" pitchFamily="34" charset="0"/>
              <a:buChar char="•"/>
            </a:pPr>
            <a:r>
              <a:rPr lang="en-US" sz="1400" baseline="0" dirty="0"/>
              <a:t>If you have artwork that was not submitted digitally we will prepare it</a:t>
            </a:r>
          </a:p>
          <a:p>
            <a:pPr marL="171450" indent="-171450">
              <a:buFont typeface="Arial" panose="020B0604020202020204" pitchFamily="34" charset="0"/>
              <a:buChar char="•"/>
            </a:pPr>
            <a:r>
              <a:rPr lang="en-US" sz="1400" baseline="0" dirty="0"/>
              <a:t>Then we enter student information and upload their artwork. </a:t>
            </a:r>
          </a:p>
          <a:p>
            <a:endParaRPr lang="en-US" sz="1400" dirty="0"/>
          </a:p>
        </p:txBody>
      </p:sp>
      <p:sp>
        <p:nvSpPr>
          <p:cNvPr id="4" name="Slide Number Placeholder 3"/>
          <p:cNvSpPr>
            <a:spLocks noGrp="1"/>
          </p:cNvSpPr>
          <p:nvPr>
            <p:ph type="sldNum" sz="quarter" idx="10"/>
          </p:nvPr>
        </p:nvSpPr>
        <p:spPr/>
        <p:txBody>
          <a:bodyPr/>
          <a:lstStyle/>
          <a:p>
            <a:fld id="{4A2072AD-48D5-4C61-875A-558B345DAEF1}" type="slidenum">
              <a:rPr lang="en-US" smtClean="0"/>
              <a:t>12</a:t>
            </a:fld>
            <a:endParaRPr lang="en-US"/>
          </a:p>
        </p:txBody>
      </p:sp>
    </p:spTree>
    <p:extLst>
      <p:ext uri="{BB962C8B-B14F-4D97-AF65-F5344CB8AC3E}">
        <p14:creationId xmlns:p14="http://schemas.microsoft.com/office/powerpoint/2010/main" val="3175930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your procedure book we will be working with the Official Rules and the Online Instructions Guide.</a:t>
            </a:r>
            <a:r>
              <a:rPr lang="en-US" baseline="0" dirty="0"/>
              <a:t>  </a:t>
            </a:r>
            <a:r>
              <a:rPr lang="en-US" dirty="0"/>
              <a:t> </a:t>
            </a:r>
          </a:p>
          <a:p>
            <a:pPr marL="171450" indent="-171450">
              <a:buFont typeface="Arial" panose="020B0604020202020204" pitchFamily="34" charset="0"/>
              <a:buChar char="•"/>
            </a:pPr>
            <a:r>
              <a:rPr lang="en-US" dirty="0"/>
              <a:t>If you don’t already have these printed off you can find them at www.mopta.org/reflections</a:t>
            </a:r>
            <a:r>
              <a:rPr lang="en-US" baseline="0" dirty="0"/>
              <a:t> </a:t>
            </a:r>
            <a:endParaRPr lang="en-US" dirty="0"/>
          </a:p>
        </p:txBody>
      </p:sp>
      <p:sp>
        <p:nvSpPr>
          <p:cNvPr id="4" name="Slide Number Placeholder 3"/>
          <p:cNvSpPr>
            <a:spLocks noGrp="1"/>
          </p:cNvSpPr>
          <p:nvPr>
            <p:ph type="sldNum" sz="quarter" idx="10"/>
          </p:nvPr>
        </p:nvSpPr>
        <p:spPr/>
        <p:txBody>
          <a:bodyPr/>
          <a:lstStyle/>
          <a:p>
            <a:fld id="{80559BD9-07EA-4D5D-B7C5-0CCD5976D5A7}" type="slidenum">
              <a:rPr lang="en-US" smtClean="0"/>
              <a:t>13</a:t>
            </a:fld>
            <a:endParaRPr lang="en-US"/>
          </a:p>
        </p:txBody>
      </p:sp>
    </p:spTree>
    <p:extLst>
      <p:ext uri="{BB962C8B-B14F-4D97-AF65-F5344CB8AC3E}">
        <p14:creationId xmlns:p14="http://schemas.microsoft.com/office/powerpoint/2010/main" val="4229083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152400"/>
            <a:ext cx="4572000" cy="3429000"/>
          </a:xfrm>
        </p:spPr>
      </p:sp>
      <p:sp>
        <p:nvSpPr>
          <p:cNvPr id="3" name="Notes Placeholder 2"/>
          <p:cNvSpPr>
            <a:spLocks noGrp="1"/>
          </p:cNvSpPr>
          <p:nvPr>
            <p:ph type="body" idx="1"/>
          </p:nvPr>
        </p:nvSpPr>
        <p:spPr>
          <a:xfrm>
            <a:off x="152400" y="3733800"/>
            <a:ext cx="6553200" cy="5791200"/>
          </a:xfrm>
        </p:spPr>
        <p:txBody>
          <a:bodyPr/>
          <a:lstStyle/>
          <a:p>
            <a:pPr marL="171450" indent="-171450">
              <a:buFont typeface="Arial" panose="020B0604020202020204" pitchFamily="34" charset="0"/>
              <a:buChar char="•"/>
            </a:pPr>
            <a:r>
              <a:rPr lang="en-US" sz="1400" dirty="0"/>
              <a:t>The Registration period opens July 1</a:t>
            </a:r>
            <a:r>
              <a:rPr lang="en-US" sz="1400" baseline="30000" dirty="0"/>
              <a:t>st</a:t>
            </a:r>
            <a:r>
              <a:rPr lang="en-US" sz="1400" dirty="0"/>
              <a:t>.  Some chairs will register during the summer months or right after school starts.  Others will wait to do this part the same night they are uploading their entries.  It is to your benefit to do this earlier than later because you will receive updates and helpful information throughout the program year.</a:t>
            </a:r>
          </a:p>
          <a:p>
            <a:pPr marL="171450" indent="-171450">
              <a:buFont typeface="Arial" panose="020B0604020202020204" pitchFamily="34" charset="0"/>
              <a:buChar char="•"/>
            </a:pPr>
            <a:r>
              <a:rPr lang="en-US" sz="1400" dirty="0"/>
              <a:t>Also by registering earlier your unit will appear on our state report.  That’s what we use to check UIGS for participating units starting in November.  If see that you are missing something i.e. the copy of the 990 then we will contact you so that the situation can be resolved in plenty of time rather than DQ entries.  But if we don’t know you are participating until the night before the deadline it is much more stressful to notify the president who calls the treasurer who then has to find the paperwork.    </a:t>
            </a:r>
          </a:p>
          <a:p>
            <a:pPr marL="171450" indent="-171450">
              <a:buFont typeface="Arial" panose="020B0604020202020204" pitchFamily="34" charset="0"/>
              <a:buChar char="•"/>
            </a:pPr>
            <a:r>
              <a:rPr lang="en-US" sz="1400" dirty="0"/>
              <a:t>The Online Instructions sheet is probably your #1 resource for advancing entries to the state round.  That is why I have given you a copy today.  It will walk you through the steps. It is also on our website with the reflections toolkit materials</a:t>
            </a:r>
          </a:p>
          <a:p>
            <a:pPr marL="171450" indent="-171450">
              <a:buFont typeface="Arial" panose="020B0604020202020204" pitchFamily="34" charset="0"/>
              <a:buChar char="•"/>
            </a:pPr>
            <a:r>
              <a:rPr lang="en-US" sz="1400" dirty="0"/>
              <a:t>If you don’t know the unit’s 8-digit ID#  the</a:t>
            </a:r>
            <a:r>
              <a:rPr lang="en-US" sz="1400" baseline="0" dirty="0"/>
              <a:t> president and treasurer will have that information.  You can also email the state office at office@mopta.org </a:t>
            </a:r>
          </a:p>
          <a:p>
            <a:pPr marL="171450" indent="-171450">
              <a:buFont typeface="Arial" panose="020B0604020202020204" pitchFamily="34" charset="0"/>
              <a:buChar char="•"/>
            </a:pPr>
            <a:r>
              <a:rPr lang="en-US" sz="1400" dirty="0"/>
              <a:t>The information you are going to need is the basic contact details for you and the unit.   If you are the chair your are the PTA Leader.  The president’s info can be entered in the additional contacts spot</a:t>
            </a:r>
          </a:p>
          <a:p>
            <a:pPr marL="171450" indent="-171450">
              <a:buFont typeface="Arial" panose="020B0604020202020204" pitchFamily="34" charset="0"/>
              <a:buChar char="•"/>
            </a:pPr>
            <a:r>
              <a:rPr lang="en-US" sz="1400" baseline="0" dirty="0"/>
              <a:t>Your building principal,</a:t>
            </a:r>
            <a:r>
              <a:rPr lang="en-US" sz="1400" dirty="0"/>
              <a:t> food service directory or central office will have the Title 1 and free/reduce information.  It’s ok to ask because it is public information.  </a:t>
            </a:r>
          </a:p>
          <a:p>
            <a:endParaRPr lang="en-US" dirty="0"/>
          </a:p>
        </p:txBody>
      </p:sp>
      <p:sp>
        <p:nvSpPr>
          <p:cNvPr id="4" name="Slide Number Placeholder 3"/>
          <p:cNvSpPr>
            <a:spLocks noGrp="1"/>
          </p:cNvSpPr>
          <p:nvPr>
            <p:ph type="sldNum" sz="quarter" idx="10"/>
          </p:nvPr>
        </p:nvSpPr>
        <p:spPr/>
        <p:txBody>
          <a:bodyPr/>
          <a:lstStyle/>
          <a:p>
            <a:fld id="{4A2072AD-48D5-4C61-875A-558B345DAEF1}" type="slidenum">
              <a:rPr lang="en-US" smtClean="0"/>
              <a:t>14</a:t>
            </a:fld>
            <a:endParaRPr lang="en-US"/>
          </a:p>
        </p:txBody>
      </p:sp>
    </p:spTree>
    <p:extLst>
      <p:ext uri="{BB962C8B-B14F-4D97-AF65-F5344CB8AC3E}">
        <p14:creationId xmlns:p14="http://schemas.microsoft.com/office/powerpoint/2010/main" val="981339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dirty="0"/>
              <a:t>When you get the National PTA Website to find Reflections you will click on “AT SCHOOL” on the menu across the top of the page.  This will bring up a drop down box and you will click Reflections. </a:t>
            </a:r>
          </a:p>
          <a:p>
            <a:pPr marL="171450" indent="-171450">
              <a:buFont typeface="Arial" panose="020B0604020202020204" pitchFamily="34" charset="0"/>
              <a:buChar char="•"/>
            </a:pPr>
            <a:r>
              <a:rPr lang="en-US" sz="1400" dirty="0"/>
              <a:t>This is the Reflection page on the national website. </a:t>
            </a:r>
          </a:p>
          <a:p>
            <a:pPr marL="171450" indent="-171450">
              <a:buFont typeface="Arial" panose="020B0604020202020204" pitchFamily="34" charset="0"/>
              <a:buChar char="•"/>
            </a:pPr>
            <a:r>
              <a:rPr lang="en-US" sz="1400" dirty="0"/>
              <a:t>This is where you</a:t>
            </a:r>
            <a:r>
              <a:rPr lang="en-US" sz="1400" baseline="0" dirty="0"/>
              <a:t> will come to register your unit, report your success which is your participation numbers and submit the entries you want to be considered on the state level.  </a:t>
            </a:r>
          </a:p>
          <a:p>
            <a:pPr marL="171450" indent="-171450">
              <a:buFont typeface="Arial" panose="020B0604020202020204" pitchFamily="34" charset="0"/>
              <a:buChar char="•"/>
            </a:pPr>
            <a:r>
              <a:rPr lang="en-US" sz="1400" dirty="0"/>
              <a:t>There is a lot of good information accessible from this page as well. </a:t>
            </a:r>
          </a:p>
          <a:p>
            <a:pPr marL="171450" indent="-171450">
              <a:buFont typeface="Arial" panose="020B0604020202020204" pitchFamily="34" charset="0"/>
              <a:buChar char="•"/>
            </a:pPr>
            <a:r>
              <a:rPr lang="en-US" sz="1400" baseline="0" dirty="0"/>
              <a:t>You just click on a tab and it will take you to the task you are wanting to accomplish or to the resource</a:t>
            </a:r>
            <a:r>
              <a:rPr lang="en-US" sz="1400" dirty="0"/>
              <a:t> you are looking for. </a:t>
            </a:r>
            <a:endParaRPr lang="en-US" sz="1400" baseline="0" dirty="0"/>
          </a:p>
          <a:p>
            <a:pPr marL="171450" indent="-171450">
              <a:buFont typeface="Arial" panose="020B0604020202020204" pitchFamily="34" charset="0"/>
              <a:buChar char="•"/>
            </a:pPr>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5F1702AF-2154-4C39-8C4A-64F17723DC76}" type="slidenum">
              <a:rPr lang="en-US" smtClean="0"/>
              <a:t>15</a:t>
            </a:fld>
            <a:endParaRPr lang="en-US"/>
          </a:p>
        </p:txBody>
      </p:sp>
    </p:spTree>
    <p:extLst>
      <p:ext uri="{BB962C8B-B14F-4D97-AF65-F5344CB8AC3E}">
        <p14:creationId xmlns:p14="http://schemas.microsoft.com/office/powerpoint/2010/main" val="3154275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dirty="0"/>
              <a:t>When</a:t>
            </a:r>
            <a:r>
              <a:rPr lang="en-US" sz="1600" baseline="0" dirty="0"/>
              <a:t> you click on register your unit this page will open.  Once you have entered all the information into it click submit</a:t>
            </a:r>
            <a:r>
              <a:rPr lang="en-US" sz="1600" dirty="0"/>
              <a:t> and it’s done!</a:t>
            </a:r>
          </a:p>
          <a:p>
            <a:pPr marL="171450" indent="-171450">
              <a:buFont typeface="Arial" panose="020B0604020202020204" pitchFamily="34" charset="0"/>
              <a:buChar char="•"/>
            </a:pPr>
            <a:r>
              <a:rPr lang="en-US" sz="1600" baseline="0" dirty="0"/>
              <a:t>You should get a confirmation</a:t>
            </a:r>
            <a:r>
              <a:rPr lang="en-US" sz="1600" dirty="0"/>
              <a:t> email. </a:t>
            </a:r>
            <a:r>
              <a:rPr lang="en-US" sz="1600" baseline="0" dirty="0"/>
              <a:t> </a:t>
            </a:r>
          </a:p>
          <a:p>
            <a:pPr marL="171450" indent="-171450">
              <a:buFont typeface="Arial" panose="020B0604020202020204" pitchFamily="34" charset="0"/>
              <a:buChar char="•"/>
            </a:pPr>
            <a:r>
              <a:rPr lang="en-US" sz="1600" dirty="0"/>
              <a:t>Does the unit have to be re-registered each year – YES</a:t>
            </a:r>
          </a:p>
          <a:p>
            <a:pPr marL="171450" indent="-171450">
              <a:buFont typeface="Arial" panose="020B0604020202020204" pitchFamily="34" charset="0"/>
              <a:buChar char="•"/>
            </a:pPr>
            <a:r>
              <a:rPr lang="en-US" sz="1600" dirty="0"/>
              <a:t>At first I didn’t understand why we needed to register every year but if you think of it in terms of a program year it make more sense.  A unit might participate this year but not for the next three.  The data is collected each program year.  This information is used to develop new resources, opportunities and help us advocate for arts in education.  </a:t>
            </a:r>
          </a:p>
        </p:txBody>
      </p:sp>
      <p:sp>
        <p:nvSpPr>
          <p:cNvPr id="4" name="Slide Number Placeholder 3"/>
          <p:cNvSpPr>
            <a:spLocks noGrp="1"/>
          </p:cNvSpPr>
          <p:nvPr>
            <p:ph type="sldNum" sz="quarter" idx="10"/>
          </p:nvPr>
        </p:nvSpPr>
        <p:spPr/>
        <p:txBody>
          <a:bodyPr/>
          <a:lstStyle/>
          <a:p>
            <a:fld id="{4A2072AD-48D5-4C61-875A-558B345DAEF1}" type="slidenum">
              <a:rPr lang="en-US" smtClean="0"/>
              <a:t>16</a:t>
            </a:fld>
            <a:endParaRPr lang="en-US"/>
          </a:p>
        </p:txBody>
      </p:sp>
    </p:spTree>
    <p:extLst>
      <p:ext uri="{BB962C8B-B14F-4D97-AF65-F5344CB8AC3E}">
        <p14:creationId xmlns:p14="http://schemas.microsoft.com/office/powerpoint/2010/main" val="1624953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600" dirty="0"/>
              <a:t>Registering the unit and reporting your participation needs to be done by everyone even if you are not going to advance any entries to the state round.  </a:t>
            </a:r>
          </a:p>
          <a:p>
            <a:endParaRPr lang="en-US" sz="1600" dirty="0"/>
          </a:p>
          <a:p>
            <a:r>
              <a:rPr lang="en-US" sz="1600" dirty="0"/>
              <a:t>The data is collected each program year.  This information is used to develop new resources, opportunities and help us advocate for arts in education.</a:t>
            </a:r>
          </a:p>
        </p:txBody>
      </p:sp>
      <p:sp>
        <p:nvSpPr>
          <p:cNvPr id="4" name="Slide Number Placeholder 3"/>
          <p:cNvSpPr>
            <a:spLocks noGrp="1"/>
          </p:cNvSpPr>
          <p:nvPr>
            <p:ph type="sldNum" sz="quarter" idx="10"/>
          </p:nvPr>
        </p:nvSpPr>
        <p:spPr/>
        <p:txBody>
          <a:bodyPr/>
          <a:lstStyle/>
          <a:p>
            <a:fld id="{4A2072AD-48D5-4C61-875A-558B345DAEF1}" type="slidenum">
              <a:rPr lang="en-US" smtClean="0"/>
              <a:t>17</a:t>
            </a:fld>
            <a:endParaRPr lang="en-US"/>
          </a:p>
        </p:txBody>
      </p:sp>
    </p:spTree>
    <p:extLst>
      <p:ext uri="{BB962C8B-B14F-4D97-AF65-F5344CB8AC3E}">
        <p14:creationId xmlns:p14="http://schemas.microsoft.com/office/powerpoint/2010/main" val="2133274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5029200"/>
          </a:xfrm>
        </p:spPr>
        <p:txBody>
          <a:bodyPr/>
          <a:lstStyle/>
          <a:p>
            <a:pPr marL="285750" indent="-285750">
              <a:buFont typeface="Arial" panose="020B0604020202020204" pitchFamily="34" charset="0"/>
              <a:buChar char="•"/>
            </a:pPr>
            <a:r>
              <a:rPr lang="en-US" sz="1600" dirty="0"/>
              <a:t>If the artwork was submitted to you in both physical and digital formats then it is important to verify that the digital format meets the requirements for file format and size</a:t>
            </a:r>
          </a:p>
          <a:p>
            <a:pPr marL="285750" indent="-285750">
              <a:buFont typeface="Arial" panose="020B0604020202020204" pitchFamily="34" charset="0"/>
              <a:buChar char="•"/>
            </a:pPr>
            <a:r>
              <a:rPr lang="en-US" sz="1600" dirty="0"/>
              <a:t>For film production, music composition and dance choreography it is important that the copy of the entry you have is in the correct format and size.  If it is not,  the online submission system will not accept the file.  </a:t>
            </a:r>
          </a:p>
          <a:p>
            <a:pPr marL="285750" indent="-285750">
              <a:buFont typeface="Arial" panose="020B0604020202020204" pitchFamily="34" charset="0"/>
              <a:buChar char="•"/>
            </a:pPr>
            <a:r>
              <a:rPr lang="en-US" sz="1600" dirty="0"/>
              <a:t>If it is the wrong file format the digital file is going to have to be changed.   Either return it to the student to convert or there on conversion programs.  Zamzar.com is free and does a pretty good job.  If it is not the correct file size you are probably going to have to return it to the student to correct.  </a:t>
            </a:r>
          </a:p>
          <a:p>
            <a:pPr marL="285750" indent="-285750">
              <a:buFont typeface="Arial" panose="020B0604020202020204" pitchFamily="34" charset="0"/>
              <a:buChar char="•"/>
            </a:pPr>
            <a:r>
              <a:rPr lang="en-US" sz="1600" dirty="0"/>
              <a:t>For photography, visual arts and literature entries if the student didn’t include a digital file then one can be easily be made  either with your cell phone or a copier with scanning capability.    </a:t>
            </a:r>
          </a:p>
          <a:p>
            <a:pPr marL="285750" indent="-285750">
              <a:buFont typeface="Arial" panose="020B0604020202020204" pitchFamily="34" charset="0"/>
              <a:buChar char="•"/>
            </a:pPr>
            <a:r>
              <a:rPr lang="en-US" sz="1600" dirty="0"/>
              <a:t>If the student didn’t include a digital format then one will have to be made before the artwork can be advanced to the state round.  </a:t>
            </a:r>
          </a:p>
          <a:p>
            <a:pPr marL="285750" indent="-285750">
              <a:buFont typeface="Arial" panose="020B0604020202020204" pitchFamily="34" charset="0"/>
              <a:buChar char="•"/>
            </a:pPr>
            <a:endParaRPr lang="en-US" sz="1600" dirty="0"/>
          </a:p>
        </p:txBody>
      </p:sp>
      <p:sp>
        <p:nvSpPr>
          <p:cNvPr id="4" name="Slide Number Placeholder 3"/>
          <p:cNvSpPr>
            <a:spLocks noGrp="1"/>
          </p:cNvSpPr>
          <p:nvPr>
            <p:ph type="sldNum" sz="quarter" idx="10"/>
          </p:nvPr>
        </p:nvSpPr>
        <p:spPr/>
        <p:txBody>
          <a:bodyPr/>
          <a:lstStyle/>
          <a:p>
            <a:fld id="{4A2072AD-48D5-4C61-875A-558B345DAEF1}" type="slidenum">
              <a:rPr lang="en-US" smtClean="0"/>
              <a:t>18</a:t>
            </a:fld>
            <a:endParaRPr lang="en-US"/>
          </a:p>
        </p:txBody>
      </p:sp>
    </p:spTree>
    <p:extLst>
      <p:ext uri="{BB962C8B-B14F-4D97-AF65-F5344CB8AC3E}">
        <p14:creationId xmlns:p14="http://schemas.microsoft.com/office/powerpoint/2010/main" val="2346125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quick recap</a:t>
            </a:r>
            <a:r>
              <a:rPr lang="en-US" baseline="0" dirty="0"/>
              <a:t> Visual Arts</a:t>
            </a:r>
          </a:p>
          <a:p>
            <a:r>
              <a:rPr lang="en-US" baseline="0" dirty="0"/>
              <a:t>Do you know the difference between 2D and 3D ?</a:t>
            </a:r>
          </a:p>
          <a:p>
            <a:r>
              <a:rPr lang="en-US" baseline="0" dirty="0"/>
              <a:t>Do you know which is 2D and which is 3D?</a:t>
            </a:r>
            <a:endParaRPr lang="en-US" dirty="0"/>
          </a:p>
        </p:txBody>
      </p:sp>
      <p:sp>
        <p:nvSpPr>
          <p:cNvPr id="4" name="Slide Number Placeholder 3"/>
          <p:cNvSpPr>
            <a:spLocks noGrp="1"/>
          </p:cNvSpPr>
          <p:nvPr>
            <p:ph type="sldNum" sz="quarter" idx="10"/>
          </p:nvPr>
        </p:nvSpPr>
        <p:spPr/>
        <p:txBody>
          <a:bodyPr/>
          <a:lstStyle/>
          <a:p>
            <a:fld id="{4A2072AD-48D5-4C61-875A-558B345DAEF1}" type="slidenum">
              <a:rPr lang="en-US" smtClean="0"/>
              <a:t>19</a:t>
            </a:fld>
            <a:endParaRPr lang="en-US"/>
          </a:p>
        </p:txBody>
      </p:sp>
    </p:spTree>
    <p:extLst>
      <p:ext uri="{BB962C8B-B14F-4D97-AF65-F5344CB8AC3E}">
        <p14:creationId xmlns:p14="http://schemas.microsoft.com/office/powerpoint/2010/main" val="1892121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Most</a:t>
            </a:r>
            <a:r>
              <a:rPr lang="en-US" baseline="0" dirty="0"/>
              <a:t> of this information is used when the judges are ranking the entries</a:t>
            </a:r>
          </a:p>
          <a:p>
            <a:pPr marL="171450" indent="-171450">
              <a:buFont typeface="Arial" panose="020B0604020202020204" pitchFamily="34" charset="0"/>
              <a:buChar char="•"/>
            </a:pPr>
            <a:r>
              <a:rPr lang="en-US" baseline="0" dirty="0"/>
              <a:t>Keep in mind 1 digital file is updated for 2D visual arts and 3-D artwork requires 3 pictures of the files to be upload with the entry</a:t>
            </a:r>
            <a:endParaRPr lang="en-US" dirty="0"/>
          </a:p>
        </p:txBody>
      </p:sp>
      <p:sp>
        <p:nvSpPr>
          <p:cNvPr id="4" name="Slide Number Placeholder 3"/>
          <p:cNvSpPr>
            <a:spLocks noGrp="1"/>
          </p:cNvSpPr>
          <p:nvPr>
            <p:ph type="sldNum" sz="quarter" idx="10"/>
          </p:nvPr>
        </p:nvSpPr>
        <p:spPr/>
        <p:txBody>
          <a:bodyPr/>
          <a:lstStyle/>
          <a:p>
            <a:fld id="{4A2072AD-48D5-4C61-875A-558B345DAEF1}" type="slidenum">
              <a:rPr lang="en-US" smtClean="0"/>
              <a:t>20</a:t>
            </a:fld>
            <a:endParaRPr lang="en-US"/>
          </a:p>
        </p:txBody>
      </p:sp>
    </p:spTree>
    <p:extLst>
      <p:ext uri="{BB962C8B-B14F-4D97-AF65-F5344CB8AC3E}">
        <p14:creationId xmlns:p14="http://schemas.microsoft.com/office/powerpoint/2010/main" val="1784426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Learn</a:t>
            </a:r>
            <a:r>
              <a:rPr lang="en-US" baseline="0" dirty="0"/>
              <a:t> more about the recognition opportunities on the state and national level.</a:t>
            </a:r>
          </a:p>
          <a:p>
            <a:pPr marL="171450" indent="-171450">
              <a:buFont typeface="Arial" panose="020B0604020202020204" pitchFamily="34" charset="0"/>
              <a:buChar char="•"/>
            </a:pPr>
            <a:r>
              <a:rPr lang="en-US" baseline="0" dirty="0"/>
              <a:t>Know and understand the requirements that an unit must meet in order to participate in these Reflections rounds </a:t>
            </a:r>
          </a:p>
          <a:p>
            <a:pPr marL="171450" indent="-171450">
              <a:buFont typeface="Arial" panose="020B0604020202020204" pitchFamily="34" charset="0"/>
              <a:buChar char="•"/>
            </a:pPr>
            <a:r>
              <a:rPr lang="en-US" baseline="0" dirty="0"/>
              <a:t>How to prepare student’s entries for submission to the state level</a:t>
            </a:r>
          </a:p>
          <a:p>
            <a:pPr marL="171450" indent="-171450">
              <a:buFont typeface="Arial" panose="020B0604020202020204" pitchFamily="34" charset="0"/>
              <a:buChar char="•"/>
            </a:pPr>
            <a:r>
              <a:rPr lang="en-US" baseline="0" dirty="0"/>
              <a:t>Learn what the advancement process is and how to breeze through it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A2072AD-48D5-4C61-875A-558B345DAEF1}" type="slidenum">
              <a:rPr lang="en-US" smtClean="0"/>
              <a:t>3</a:t>
            </a:fld>
            <a:endParaRPr lang="en-US"/>
          </a:p>
        </p:txBody>
      </p:sp>
    </p:spTree>
    <p:extLst>
      <p:ext uri="{BB962C8B-B14F-4D97-AF65-F5344CB8AC3E}">
        <p14:creationId xmlns:p14="http://schemas.microsoft.com/office/powerpoint/2010/main" val="2538234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2072AD-48D5-4C61-875A-558B345DAEF1}" type="slidenum">
              <a:rPr lang="en-US" smtClean="0"/>
              <a:t>21</a:t>
            </a:fld>
            <a:endParaRPr lang="en-US"/>
          </a:p>
        </p:txBody>
      </p:sp>
    </p:spTree>
    <p:extLst>
      <p:ext uri="{BB962C8B-B14F-4D97-AF65-F5344CB8AC3E}">
        <p14:creationId xmlns:p14="http://schemas.microsoft.com/office/powerpoint/2010/main" val="2167753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2072AD-48D5-4C61-875A-558B345DAEF1}" type="slidenum">
              <a:rPr lang="en-US" smtClean="0"/>
              <a:t>22</a:t>
            </a:fld>
            <a:endParaRPr lang="en-US"/>
          </a:p>
        </p:txBody>
      </p:sp>
    </p:spTree>
    <p:extLst>
      <p:ext uri="{BB962C8B-B14F-4D97-AF65-F5344CB8AC3E}">
        <p14:creationId xmlns:p14="http://schemas.microsoft.com/office/powerpoint/2010/main" val="1229335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a:t>
            </a:r>
            <a:r>
              <a:rPr lang="en-US" baseline="0" dirty="0"/>
              <a:t> you have to make a digital file of a visual arts entry first make sure the artwork is mounted because that is going to make the picture look better. </a:t>
            </a:r>
          </a:p>
          <a:p>
            <a:pPr marL="171450" indent="-171450">
              <a:buFont typeface="Arial" panose="020B0604020202020204" pitchFamily="34" charset="0"/>
              <a:buChar char="•"/>
            </a:pPr>
            <a:r>
              <a:rPr lang="en-US" baseline="0" dirty="0"/>
              <a:t>Try to find a flat service to either lay it down or hang it up.  I like to use painters tape and hang it on a wall.   It is easier to avoid glare from lights in the room. </a:t>
            </a:r>
          </a:p>
          <a:p>
            <a:pPr marL="171450" indent="-171450">
              <a:buFont typeface="Arial" panose="020B0604020202020204" pitchFamily="34" charset="0"/>
              <a:buChar char="•"/>
            </a:pPr>
            <a:r>
              <a:rPr lang="en-US" baseline="0" dirty="0"/>
              <a:t>I crop out any background “clutter” like the wall </a:t>
            </a:r>
          </a:p>
          <a:p>
            <a:pPr marL="171450" indent="-171450">
              <a:buFont typeface="Arial" panose="020B0604020202020204" pitchFamily="34" charset="0"/>
              <a:buChar char="•"/>
            </a:pPr>
            <a:r>
              <a:rPr lang="en-US" baseline="0" dirty="0"/>
              <a:t>Then save the file and name it so it correlates to our unit i.e. </a:t>
            </a:r>
            <a:r>
              <a:rPr lang="en-US" baseline="0" dirty="0" err="1"/>
              <a:t>Turney</a:t>
            </a:r>
            <a:r>
              <a:rPr lang="en-US" baseline="0" dirty="0"/>
              <a:t> </a:t>
            </a:r>
            <a:r>
              <a:rPr lang="en-US" baseline="0" dirty="0" err="1"/>
              <a:t>PTSA.VA.HS.Jones.Zoe</a:t>
            </a:r>
            <a:endParaRPr lang="en-US" dirty="0"/>
          </a:p>
        </p:txBody>
      </p:sp>
      <p:sp>
        <p:nvSpPr>
          <p:cNvPr id="4" name="Slide Number Placeholder 3"/>
          <p:cNvSpPr>
            <a:spLocks noGrp="1"/>
          </p:cNvSpPr>
          <p:nvPr>
            <p:ph type="sldNum" sz="quarter" idx="10"/>
          </p:nvPr>
        </p:nvSpPr>
        <p:spPr/>
        <p:txBody>
          <a:bodyPr/>
          <a:lstStyle/>
          <a:p>
            <a:fld id="{4A2072AD-48D5-4C61-875A-558B345DAEF1}" type="slidenum">
              <a:rPr lang="en-US" smtClean="0"/>
              <a:t>23</a:t>
            </a:fld>
            <a:endParaRPr lang="en-US"/>
          </a:p>
        </p:txBody>
      </p:sp>
    </p:spTree>
    <p:extLst>
      <p:ext uri="{BB962C8B-B14F-4D97-AF65-F5344CB8AC3E}">
        <p14:creationId xmlns:p14="http://schemas.microsoft.com/office/powerpoint/2010/main" val="413225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a:t>
            </a:r>
            <a:r>
              <a:rPr lang="en-US" baseline="0" dirty="0"/>
              <a:t> of 3-D visual arts and three picture. </a:t>
            </a:r>
            <a:endParaRPr lang="en-US" dirty="0"/>
          </a:p>
        </p:txBody>
      </p:sp>
      <p:sp>
        <p:nvSpPr>
          <p:cNvPr id="4" name="Slide Number Placeholder 3"/>
          <p:cNvSpPr>
            <a:spLocks noGrp="1"/>
          </p:cNvSpPr>
          <p:nvPr>
            <p:ph type="sldNum" sz="quarter" idx="10"/>
          </p:nvPr>
        </p:nvSpPr>
        <p:spPr/>
        <p:txBody>
          <a:bodyPr/>
          <a:lstStyle/>
          <a:p>
            <a:fld id="{4A2072AD-48D5-4C61-875A-558B345DAEF1}" type="slidenum">
              <a:rPr lang="en-US" smtClean="0"/>
              <a:t>24</a:t>
            </a:fld>
            <a:endParaRPr lang="en-US"/>
          </a:p>
        </p:txBody>
      </p:sp>
    </p:spTree>
    <p:extLst>
      <p:ext uri="{BB962C8B-B14F-4D97-AF65-F5344CB8AC3E}">
        <p14:creationId xmlns:p14="http://schemas.microsoft.com/office/powerpoint/2010/main" val="2440927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2072AD-48D5-4C61-875A-558B345DAEF1}" type="slidenum">
              <a:rPr lang="en-US" smtClean="0"/>
              <a:t>27</a:t>
            </a:fld>
            <a:endParaRPr lang="en-US"/>
          </a:p>
        </p:txBody>
      </p:sp>
    </p:spTree>
    <p:extLst>
      <p:ext uri="{BB962C8B-B14F-4D97-AF65-F5344CB8AC3E}">
        <p14:creationId xmlns:p14="http://schemas.microsoft.com/office/powerpoint/2010/main" val="570843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dirty="0"/>
              <a:t>Go to PTA.org/reflections</a:t>
            </a:r>
          </a:p>
          <a:p>
            <a:pPr marL="285750" indent="-285750">
              <a:buFont typeface="Arial" panose="020B0604020202020204" pitchFamily="34" charset="0"/>
              <a:buChar char="•"/>
            </a:pPr>
            <a:r>
              <a:rPr lang="en-US" sz="1600" dirty="0"/>
              <a:t>Click “Submit Student Entry”</a:t>
            </a:r>
          </a:p>
          <a:p>
            <a:pPr marL="171450" indent="-171450">
              <a:buFont typeface="Arial" panose="020B0604020202020204" pitchFamily="34" charset="0"/>
              <a:buChar char="•"/>
            </a:pPr>
            <a:endParaRPr lang="en-US" sz="1600"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5F1702AF-2154-4C39-8C4A-64F17723DC76}" type="slidenum">
              <a:rPr lang="en-US" smtClean="0"/>
              <a:t>28</a:t>
            </a:fld>
            <a:endParaRPr lang="en-US"/>
          </a:p>
        </p:txBody>
      </p:sp>
    </p:spTree>
    <p:extLst>
      <p:ext uri="{BB962C8B-B14F-4D97-AF65-F5344CB8AC3E}">
        <p14:creationId xmlns:p14="http://schemas.microsoft.com/office/powerpoint/2010/main" val="3185554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8100"/>
            <a:ext cx="4572000" cy="3429000"/>
          </a:xfrm>
        </p:spPr>
      </p:sp>
      <p:sp>
        <p:nvSpPr>
          <p:cNvPr id="3" name="Notes Placeholder 2"/>
          <p:cNvSpPr>
            <a:spLocks noGrp="1"/>
          </p:cNvSpPr>
          <p:nvPr>
            <p:ph type="body" idx="1"/>
          </p:nvPr>
        </p:nvSpPr>
        <p:spPr>
          <a:xfrm>
            <a:off x="685800" y="3657600"/>
            <a:ext cx="5486400" cy="5486400"/>
          </a:xfrm>
        </p:spPr>
        <p:txBody>
          <a:bodyPr/>
          <a:lstStyle/>
          <a:p>
            <a:pPr marL="171450" indent="-171450">
              <a:buFont typeface="Arial" panose="020B0604020202020204" pitchFamily="34" charset="0"/>
              <a:buChar char="•"/>
            </a:pPr>
            <a:r>
              <a:rPr lang="en-US" sz="1600" dirty="0"/>
              <a:t>You have registered your unit and reported your participation now you need to set up an account to submit the entries online.</a:t>
            </a:r>
          </a:p>
          <a:p>
            <a:pPr marL="171450" indent="-171450">
              <a:buFont typeface="Arial" panose="020B0604020202020204" pitchFamily="34" charset="0"/>
              <a:buChar char="•"/>
            </a:pPr>
            <a:r>
              <a:rPr lang="en-US" sz="1600" dirty="0"/>
              <a:t>Why?  Think of it as two separate parts of the program.  Registering the unit and reporting your participation needs to be done by everyone even if you are not going to advance any entries to the state round.  </a:t>
            </a:r>
          </a:p>
          <a:p>
            <a:pPr marL="171450" indent="-171450">
              <a:buFont typeface="Arial" panose="020B0604020202020204" pitchFamily="34" charset="0"/>
              <a:buChar char="•"/>
            </a:pPr>
            <a:r>
              <a:rPr lang="en-US" sz="1600" dirty="0"/>
              <a:t>Create an Account by clicking on he “Submit Student Entry” Button on the Reflections page. </a:t>
            </a:r>
          </a:p>
          <a:p>
            <a:pPr marL="171450" indent="-171450">
              <a:buFont typeface="Arial" panose="020B0604020202020204" pitchFamily="34" charset="0"/>
              <a:buChar char="•"/>
            </a:pPr>
            <a:r>
              <a:rPr lang="en-US" sz="1600" dirty="0"/>
              <a:t>It brings you to this screen. </a:t>
            </a:r>
          </a:p>
          <a:p>
            <a:pPr marL="171450" indent="-171450">
              <a:buFont typeface="Arial" panose="020B0604020202020204" pitchFamily="34" charset="0"/>
              <a:buChar char="•"/>
            </a:pPr>
            <a:r>
              <a:rPr lang="en-US" sz="1600" dirty="0"/>
              <a:t>There are 3 options here </a:t>
            </a:r>
          </a:p>
          <a:p>
            <a:pPr marL="171450" indent="-171450">
              <a:buFont typeface="Arial" panose="020B0604020202020204" pitchFamily="34" charset="0"/>
              <a:buChar char="•"/>
            </a:pPr>
            <a:r>
              <a:rPr lang="en-US" sz="1600" dirty="0"/>
              <a:t>Sign in if you already have an account from last year and know the password</a:t>
            </a:r>
          </a:p>
          <a:p>
            <a:pPr marL="171450" indent="-171450">
              <a:buFont typeface="Arial" panose="020B0604020202020204" pitchFamily="34" charset="0"/>
              <a:buChar char="•"/>
            </a:pPr>
            <a:r>
              <a:rPr lang="en-US" sz="1600" dirty="0"/>
              <a:t>Trouble Signing in - Sometimes chairs run into a snag here because they don’t remember the password from last year or someone else was the chair.  </a:t>
            </a:r>
          </a:p>
          <a:p>
            <a:pPr marL="171450" indent="-171450">
              <a:buFont typeface="Arial" panose="020B0604020202020204" pitchFamily="34" charset="0"/>
              <a:buChar char="•"/>
            </a:pPr>
            <a:r>
              <a:rPr lang="en-US" sz="1600" dirty="0"/>
              <a:t>Need an account?  -first time the unit has participated</a:t>
            </a:r>
          </a:p>
          <a:p>
            <a:pPr marL="285750" indent="-285750">
              <a:buFont typeface="Arial" panose="020B0604020202020204" pitchFamily="34" charset="0"/>
              <a:buChar char="•"/>
            </a:pPr>
            <a:r>
              <a:rPr lang="en-US" sz="1600" dirty="0"/>
              <a:t>Click “sign up” and enter YOUR NAME, YOUR EMAIL &amp; create a password (write the password down </a:t>
            </a:r>
            <a:r>
              <a:rPr lang="en-US" sz="1600" dirty="0">
                <a:sym typeface="Wingdings" panose="05000000000000000000" pitchFamily="2" charset="2"/>
              </a:rPr>
              <a:t>)</a:t>
            </a:r>
          </a:p>
          <a:p>
            <a:pPr marL="285750" indent="-285750">
              <a:buFont typeface="Arial" panose="020B0604020202020204" pitchFamily="34" charset="0"/>
              <a:buChar char="•"/>
            </a:pPr>
            <a:r>
              <a:rPr lang="en-US" sz="1600" dirty="0">
                <a:sym typeface="Wingdings" panose="05000000000000000000" pitchFamily="2" charset="2"/>
              </a:rPr>
              <a:t>Click “register”</a:t>
            </a:r>
          </a:p>
          <a:p>
            <a:pPr marL="285750" indent="-285750">
              <a:buFont typeface="Arial" panose="020B0604020202020204" pitchFamily="34" charset="0"/>
              <a:buChar char="•"/>
            </a:pPr>
            <a:r>
              <a:rPr lang="en-US" sz="1600" dirty="0">
                <a:sym typeface="Wingdings" panose="05000000000000000000" pitchFamily="2" charset="2"/>
              </a:rPr>
              <a:t>Check your email for the confirmation email</a:t>
            </a:r>
          </a:p>
          <a:p>
            <a:pPr marL="285750" indent="-285750">
              <a:buFont typeface="Arial" panose="020B0604020202020204" pitchFamily="34" charset="0"/>
              <a:buChar char="•"/>
            </a:pPr>
            <a:r>
              <a:rPr lang="en-US" sz="1600" dirty="0">
                <a:sym typeface="Wingdings" panose="05000000000000000000" pitchFamily="2" charset="2"/>
              </a:rPr>
              <a:t>Click the unique link in the email to activate your account</a:t>
            </a:r>
            <a:endParaRPr lang="en-US" sz="1600" dirty="0"/>
          </a:p>
          <a:p>
            <a:pPr marL="171450" indent="-171450">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a:xfrm>
            <a:off x="4229100" y="7467600"/>
            <a:ext cx="2971800" cy="457200"/>
          </a:xfrm>
        </p:spPr>
        <p:txBody>
          <a:bodyPr/>
          <a:lstStyle/>
          <a:p>
            <a:fld id="{4A2072AD-48D5-4C61-875A-558B345DAEF1}" type="slidenum">
              <a:rPr lang="en-US" smtClean="0"/>
              <a:t>30</a:t>
            </a:fld>
            <a:endParaRPr lang="en-US"/>
          </a:p>
        </p:txBody>
      </p:sp>
    </p:spTree>
    <p:extLst>
      <p:ext uri="{BB962C8B-B14F-4D97-AF65-F5344CB8AC3E}">
        <p14:creationId xmlns:p14="http://schemas.microsoft.com/office/powerpoint/2010/main" val="641829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2072AD-48D5-4C61-875A-558B345DAEF1}" type="slidenum">
              <a:rPr lang="en-US" smtClean="0"/>
              <a:t>31</a:t>
            </a:fld>
            <a:endParaRPr lang="en-US"/>
          </a:p>
        </p:txBody>
      </p:sp>
    </p:spTree>
    <p:extLst>
      <p:ext uri="{BB962C8B-B14F-4D97-AF65-F5344CB8AC3E}">
        <p14:creationId xmlns:p14="http://schemas.microsoft.com/office/powerpoint/2010/main" val="18646429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2072AD-48D5-4C61-875A-558B345DAEF1}" type="slidenum">
              <a:rPr lang="en-US" smtClean="0"/>
              <a:t>32</a:t>
            </a:fld>
            <a:endParaRPr lang="en-US"/>
          </a:p>
        </p:txBody>
      </p:sp>
    </p:spTree>
    <p:extLst>
      <p:ext uri="{BB962C8B-B14F-4D97-AF65-F5344CB8AC3E}">
        <p14:creationId xmlns:p14="http://schemas.microsoft.com/office/powerpoint/2010/main" val="2485747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2072AD-48D5-4C61-875A-558B345DAEF1}" type="slidenum">
              <a:rPr lang="en-US" smtClean="0"/>
              <a:t>4</a:t>
            </a:fld>
            <a:endParaRPr lang="en-US"/>
          </a:p>
        </p:txBody>
      </p:sp>
    </p:spTree>
    <p:extLst>
      <p:ext uri="{BB962C8B-B14F-4D97-AF65-F5344CB8AC3E}">
        <p14:creationId xmlns:p14="http://schemas.microsoft.com/office/powerpoint/2010/main" val="1823984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2072AD-48D5-4C61-875A-558B345DAEF1}" type="slidenum">
              <a:rPr lang="en-US" smtClean="0"/>
              <a:t>5</a:t>
            </a:fld>
            <a:endParaRPr lang="en-US"/>
          </a:p>
        </p:txBody>
      </p:sp>
    </p:spTree>
    <p:extLst>
      <p:ext uri="{BB962C8B-B14F-4D97-AF65-F5344CB8AC3E}">
        <p14:creationId xmlns:p14="http://schemas.microsoft.com/office/powerpoint/2010/main" val="3961567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Did you know there was state and national</a:t>
            </a:r>
            <a:r>
              <a:rPr lang="en-US" baseline="0" dirty="0"/>
              <a:t> levels?</a:t>
            </a:r>
            <a:endParaRPr lang="en-US" dirty="0"/>
          </a:p>
          <a:p>
            <a:pPr marL="171450" indent="-171450">
              <a:buFont typeface="Arial" panose="020B0604020202020204" pitchFamily="34" charset="0"/>
              <a:buChar char="•"/>
            </a:pPr>
            <a:r>
              <a:rPr lang="en-US" dirty="0"/>
              <a:t>So many units will hold their local program</a:t>
            </a:r>
            <a:r>
              <a:rPr lang="en-US" baseline="0" dirty="0"/>
              <a:t> and submit the entries to the city or council event but </a:t>
            </a:r>
            <a:r>
              <a:rPr lang="en-US" dirty="0"/>
              <a:t>do not advance their entries to the state</a:t>
            </a:r>
            <a:r>
              <a:rPr lang="en-US" baseline="0" dirty="0"/>
              <a:t> round for consideration.</a:t>
            </a:r>
          </a:p>
          <a:p>
            <a:pPr marL="171450" indent="-171450">
              <a:buFont typeface="Arial" panose="020B0604020202020204" pitchFamily="34" charset="0"/>
              <a:buChar char="•"/>
            </a:pPr>
            <a:r>
              <a:rPr lang="en-US" dirty="0"/>
              <a:t>You have already done the hard work of planning, promoting and running your local program.   This part is pretty simple compared to all of that. </a:t>
            </a:r>
            <a:r>
              <a:rPr lang="en-US" baseline="0" dirty="0"/>
              <a:t> </a:t>
            </a:r>
          </a:p>
          <a:p>
            <a:endParaRPr lang="en-US" dirty="0"/>
          </a:p>
          <a:p>
            <a:endParaRPr lang="en-US" baseline="0" dirty="0"/>
          </a:p>
          <a:p>
            <a:endParaRPr lang="en-US" dirty="0"/>
          </a:p>
          <a:p>
            <a:endParaRPr lang="en-US" baseline="0" dirty="0"/>
          </a:p>
          <a:p>
            <a:endParaRPr lang="en-US" dirty="0"/>
          </a:p>
          <a:p>
            <a:endParaRPr lang="en-US" baseline="0" dirty="0"/>
          </a:p>
          <a:p>
            <a:endParaRPr lang="en-US" dirty="0"/>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4A2072AD-48D5-4C61-875A-558B345DAEF1}" type="slidenum">
              <a:rPr lang="en-US" smtClean="0"/>
              <a:t>6</a:t>
            </a:fld>
            <a:endParaRPr lang="en-US"/>
          </a:p>
        </p:txBody>
      </p:sp>
    </p:spTree>
    <p:extLst>
      <p:ext uri="{BB962C8B-B14F-4D97-AF65-F5344CB8AC3E}">
        <p14:creationId xmlns:p14="http://schemas.microsoft.com/office/powerpoint/2010/main" val="2546404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fontAlgn="base" hangingPunct="0">
              <a:buFont typeface="Arial" panose="020B0604020202020204" pitchFamily="34" charset="0"/>
              <a:buChar char="•"/>
            </a:pPr>
            <a:r>
              <a:rPr lang="en-GB" dirty="0"/>
              <a:t>Units</a:t>
            </a:r>
            <a:r>
              <a:rPr lang="en-GB" baseline="0" dirty="0"/>
              <a:t> may advance up to 3 entries per awards category.   So for example you can advance 3 primary entries in visual arts, 3 primary entries in photography,</a:t>
            </a:r>
            <a:r>
              <a:rPr lang="en-GB" dirty="0"/>
              <a:t> </a:t>
            </a:r>
            <a:r>
              <a:rPr lang="en-GB" dirty="0" err="1"/>
              <a:t>etc</a:t>
            </a:r>
            <a:endParaRPr lang="en-GB" baseline="0" dirty="0"/>
          </a:p>
          <a:p>
            <a:pPr marL="171450" lvl="0" indent="-171450" fontAlgn="base" hangingPunct="0">
              <a:buFont typeface="Arial" panose="020B0604020202020204" pitchFamily="34" charset="0"/>
              <a:buChar char="•"/>
            </a:pPr>
            <a:r>
              <a:rPr lang="en-GB" baseline="0" dirty="0"/>
              <a:t>Missouri PTA will conduct the state level judging and announce those that placed in the state round by email to the unit presidents and reflections chairs.  The information will also be posted on our website. </a:t>
            </a:r>
          </a:p>
          <a:p>
            <a:pPr marL="171450" lvl="0" indent="-171450" fontAlgn="base" hangingPunct="0">
              <a:buFont typeface="Arial" panose="020B0604020202020204" pitchFamily="34" charset="0"/>
              <a:buChar char="•"/>
            </a:pPr>
            <a:r>
              <a:rPr lang="en-GB" baseline="0" dirty="0"/>
              <a:t>We usually recognize 1</a:t>
            </a:r>
            <a:r>
              <a:rPr lang="en-GB" baseline="30000" dirty="0"/>
              <a:t>st</a:t>
            </a:r>
            <a:r>
              <a:rPr lang="en-GB" baseline="0" dirty="0"/>
              <a:t> through 6</a:t>
            </a:r>
            <a:r>
              <a:rPr lang="en-GB" baseline="30000" dirty="0"/>
              <a:t>th</a:t>
            </a:r>
            <a:r>
              <a:rPr lang="en-GB" baseline="0" dirty="0"/>
              <a:t> placed and up to 6 honourable mentions.  </a:t>
            </a:r>
          </a:p>
          <a:p>
            <a:pPr marL="171450" lvl="0" indent="-171450" fontAlgn="base" hangingPunct="0">
              <a:buFont typeface="Arial" panose="020B0604020202020204" pitchFamily="34" charset="0"/>
              <a:buChar char="•"/>
            </a:pPr>
            <a:r>
              <a:rPr lang="en-GB" baseline="0" dirty="0"/>
              <a:t>1</a:t>
            </a:r>
            <a:r>
              <a:rPr lang="en-GB" baseline="30000" dirty="0"/>
              <a:t>st</a:t>
            </a:r>
            <a:r>
              <a:rPr lang="en-GB" baseline="0" dirty="0"/>
              <a:t> place entries in each award category advance to the national round.  </a:t>
            </a:r>
          </a:p>
          <a:p>
            <a:pPr marL="171450" lvl="0" indent="-171450" fontAlgn="base" hangingPunct="0">
              <a:buFont typeface="Arial" panose="020B0604020202020204" pitchFamily="34" charset="0"/>
              <a:buChar char="•"/>
            </a:pPr>
            <a:r>
              <a:rPr lang="en-GB" baseline="0" dirty="0"/>
              <a:t>Missouri PTA hosts the annual Student Showcase event which recognizes all the students that placed on the state level.  Typically this event is held in April </a:t>
            </a:r>
            <a:endParaRPr lang="en-GB" dirty="0"/>
          </a:p>
        </p:txBody>
      </p:sp>
      <p:sp>
        <p:nvSpPr>
          <p:cNvPr id="4" name="Slide Number Placeholder 3"/>
          <p:cNvSpPr>
            <a:spLocks noGrp="1"/>
          </p:cNvSpPr>
          <p:nvPr>
            <p:ph type="sldNum" sz="quarter" idx="10"/>
          </p:nvPr>
        </p:nvSpPr>
        <p:spPr/>
        <p:txBody>
          <a:bodyPr/>
          <a:lstStyle/>
          <a:p>
            <a:fld id="{80559BD9-07EA-4D5D-B7C5-0CCD5976D5A7}" type="slidenum">
              <a:rPr lang="en-US" smtClean="0"/>
              <a:t>7</a:t>
            </a:fld>
            <a:endParaRPr lang="en-US"/>
          </a:p>
        </p:txBody>
      </p:sp>
    </p:spTree>
    <p:extLst>
      <p:ext uri="{BB962C8B-B14F-4D97-AF65-F5344CB8AC3E}">
        <p14:creationId xmlns:p14="http://schemas.microsoft.com/office/powerpoint/2010/main" val="2592379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897182">
              <a:buFont typeface="Arial" panose="020B0604020202020204" pitchFamily="34" charset="0"/>
              <a:buChar char="•"/>
              <a:defRPr/>
            </a:pPr>
            <a:r>
              <a:rPr lang="en-US" dirty="0"/>
              <a:t>National</a:t>
            </a:r>
            <a:r>
              <a:rPr lang="en-US" baseline="0" dirty="0"/>
              <a:t> award winning works are celebrated in person throughout the following year and online at PTA.org/Reflections . </a:t>
            </a:r>
          </a:p>
          <a:p>
            <a:pPr marL="171450" indent="-171450" defTabSz="897182">
              <a:buFont typeface="Arial" panose="020B0604020202020204" pitchFamily="34" charset="0"/>
              <a:buChar char="•"/>
              <a:defRPr/>
            </a:pPr>
            <a:r>
              <a:rPr lang="en-US" baseline="0" dirty="0"/>
              <a:t>National PTA’s student showcase is held in during the National Convention each year.</a:t>
            </a:r>
          </a:p>
          <a:p>
            <a:pPr marL="171450" indent="-171450" defTabSz="897182">
              <a:buFont typeface="Arial" panose="020B0604020202020204" pitchFamily="34" charset="0"/>
              <a:buChar char="•"/>
              <a:defRPr/>
            </a:pPr>
            <a:r>
              <a:rPr lang="en-US" baseline="0" dirty="0"/>
              <a:t>Winning art work is displayed at the U.S. </a:t>
            </a:r>
            <a:r>
              <a:rPr lang="en-US" baseline="0" dirty="0" err="1"/>
              <a:t>Dept</a:t>
            </a:r>
            <a:r>
              <a:rPr lang="en-US" baseline="0" dirty="0"/>
              <a:t> of Education in DC</a:t>
            </a:r>
          </a:p>
          <a:p>
            <a:pPr marL="171450" indent="-171450" defTabSz="897182">
              <a:buFont typeface="Arial" panose="020B0604020202020204" pitchFamily="34" charset="0"/>
              <a:buChar char="•"/>
              <a:defRPr/>
            </a:pPr>
            <a:r>
              <a:rPr lang="en-US" baseline="0" dirty="0"/>
              <a:t>The  complete list of National awards can be found at PTA.org/Reflections </a:t>
            </a:r>
          </a:p>
          <a:p>
            <a:pPr defTabSz="897182">
              <a:defRPr/>
            </a:pPr>
            <a:endParaRPr lang="en-US" baseline="0" dirty="0"/>
          </a:p>
        </p:txBody>
      </p:sp>
      <p:sp>
        <p:nvSpPr>
          <p:cNvPr id="4" name="Slide Number Placeholder 3"/>
          <p:cNvSpPr>
            <a:spLocks noGrp="1"/>
          </p:cNvSpPr>
          <p:nvPr>
            <p:ph type="sldNum" sz="quarter" idx="10"/>
          </p:nvPr>
        </p:nvSpPr>
        <p:spPr/>
        <p:txBody>
          <a:bodyPr/>
          <a:lstStyle/>
          <a:p>
            <a:fld id="{80559BD9-07EA-4D5D-B7C5-0CCD5976D5A7}" type="slidenum">
              <a:rPr lang="en-US" smtClean="0"/>
              <a:t>8</a:t>
            </a:fld>
            <a:endParaRPr lang="en-US"/>
          </a:p>
        </p:txBody>
      </p:sp>
    </p:spTree>
    <p:extLst>
      <p:ext uri="{BB962C8B-B14F-4D97-AF65-F5344CB8AC3E}">
        <p14:creationId xmlns:p14="http://schemas.microsoft.com/office/powerpoint/2010/main" val="2592379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724400"/>
          </a:xfrm>
        </p:spPr>
        <p:txBody>
          <a:bodyPr/>
          <a:lstStyle/>
          <a:p>
            <a:r>
              <a:rPr lang="en-US" dirty="0"/>
              <a:t>These are key points to know about advancing artwork to the state round.</a:t>
            </a:r>
            <a:r>
              <a:rPr lang="en-US" baseline="0" dirty="0"/>
              <a:t>  Over the next several slides we will go into more details about these points. </a:t>
            </a:r>
            <a:endParaRPr lang="en-US" dirty="0"/>
          </a:p>
          <a:p>
            <a:pPr marL="171450" indent="-171450">
              <a:buFont typeface="Arial" panose="020B0604020202020204" pitchFamily="34" charset="0"/>
              <a:buChar char="•"/>
            </a:pPr>
            <a:r>
              <a:rPr lang="en-US" dirty="0"/>
              <a:t>Your unit</a:t>
            </a:r>
            <a:r>
              <a:rPr lang="en-US" baseline="0" dirty="0"/>
              <a:t> must be in Good Standing with Missouri PTA in order to participate in the state and national rounds</a:t>
            </a:r>
          </a:p>
          <a:p>
            <a:pPr marL="171450" indent="-171450">
              <a:buFont typeface="Arial" panose="020B0604020202020204" pitchFamily="34" charset="0"/>
              <a:buChar char="•"/>
            </a:pPr>
            <a:r>
              <a:rPr lang="en-US" baseline="0" dirty="0"/>
              <a:t>Several years ago the actual artwork had to be submitted in order to be judged.  Artwork would be damaged or lost in the mail or delivered past the deadline.   Then we had the task organizing all the artwork, getting it the judges then returning it to the local units.  It was super labor intensive.  When National PTA developed and offered the online submission process as a trial, Missouri PTA was all in and has been instrumental in fine tuning the process.  </a:t>
            </a:r>
          </a:p>
          <a:p>
            <a:pPr marL="171450" indent="-171450">
              <a:buFont typeface="Arial" panose="020B0604020202020204" pitchFamily="34" charset="0"/>
              <a:buChar char="•"/>
            </a:pPr>
            <a:r>
              <a:rPr lang="en-US" baseline="0" dirty="0"/>
              <a:t>The portal is located on the national PTA website.   You set up the unit’s account when you register, then you will enter the student’s entry form information and upload the digital file of the artwork.  </a:t>
            </a:r>
          </a:p>
          <a:p>
            <a:pPr marL="171450" indent="-171450">
              <a:buFont typeface="Arial" panose="020B0604020202020204" pitchFamily="34" charset="0"/>
              <a:buChar char="•"/>
            </a:pPr>
            <a:r>
              <a:rPr lang="en-US" baseline="0" dirty="0"/>
              <a:t>The deadline for Missouri is December 16</a:t>
            </a:r>
            <a:r>
              <a:rPr lang="en-US" baseline="30000" dirty="0"/>
              <a:t>th</a:t>
            </a:r>
            <a:r>
              <a:rPr lang="en-US" baseline="0" dirty="0"/>
              <a:t> .  Each state establishes it’s own deadline.  We like the December deadline for several reasons.  These</a:t>
            </a:r>
            <a:r>
              <a:rPr lang="en-US" dirty="0"/>
              <a:t> </a:t>
            </a:r>
            <a:r>
              <a:rPr lang="en-US" baseline="0" dirty="0"/>
              <a:t>include quicker response time on the website when you, the local chairs are uploading entries.  Our deadline to advance entries to National PTA is March 1</a:t>
            </a:r>
            <a:r>
              <a:rPr lang="en-US" baseline="30000" dirty="0"/>
              <a:t>st</a:t>
            </a:r>
            <a:r>
              <a:rPr lang="en-US" baseline="0" dirty="0"/>
              <a:t>.  The December</a:t>
            </a:r>
            <a:r>
              <a:rPr lang="en-US" dirty="0"/>
              <a:t> deadline </a:t>
            </a:r>
            <a:r>
              <a:rPr lang="en-US" baseline="0" dirty="0"/>
              <a:t>allows us to verify good standing, organize the digital files for the state judges who are professionals in the art fields and have to fit the judging into their schedules.  We also like to have a little cushion for the incidentals like the weather, technological issues and there have been a couple instances we had to find a substitute judge in late February.  Once we get results from the judges we start preparing the winners list to be announced, mail letters to those students and order &amp; prepared awards then get ready for Showcase.    </a:t>
            </a:r>
            <a:endParaRPr lang="en-US" dirty="0"/>
          </a:p>
        </p:txBody>
      </p:sp>
      <p:sp>
        <p:nvSpPr>
          <p:cNvPr id="4" name="Slide Number Placeholder 3"/>
          <p:cNvSpPr>
            <a:spLocks noGrp="1"/>
          </p:cNvSpPr>
          <p:nvPr>
            <p:ph type="sldNum" sz="quarter" idx="10"/>
          </p:nvPr>
        </p:nvSpPr>
        <p:spPr/>
        <p:txBody>
          <a:bodyPr/>
          <a:lstStyle/>
          <a:p>
            <a:fld id="{4A2072AD-48D5-4C61-875A-558B345DAEF1}" type="slidenum">
              <a:rPr lang="en-US" smtClean="0"/>
              <a:t>9</a:t>
            </a:fld>
            <a:endParaRPr lang="en-US"/>
          </a:p>
        </p:txBody>
      </p:sp>
    </p:spTree>
    <p:extLst>
      <p:ext uri="{BB962C8B-B14F-4D97-AF65-F5344CB8AC3E}">
        <p14:creationId xmlns:p14="http://schemas.microsoft.com/office/powerpoint/2010/main" val="1857936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19600"/>
          </a:xfrm>
        </p:spPr>
        <p:txBody>
          <a:bodyPr/>
          <a:lstStyle/>
          <a:p>
            <a:pPr marL="171450" indent="-171450">
              <a:buFont typeface="Arial" panose="020B0604020202020204" pitchFamily="34" charset="0"/>
              <a:buChar char="•"/>
            </a:pPr>
            <a:r>
              <a:rPr lang="en-US" dirty="0"/>
              <a:t>Verifying the unit is in good standing is one of the first tasks.  You as the Reflections Chair are probably going to have to ask the President about the unit’s status.  </a:t>
            </a:r>
          </a:p>
          <a:p>
            <a:pPr marL="171450" indent="-171450">
              <a:buFont typeface="Arial" panose="020B0604020202020204" pitchFamily="34" charset="0"/>
              <a:buChar char="•"/>
            </a:pPr>
            <a:r>
              <a:rPr lang="en-US" dirty="0"/>
              <a:t>If you attended the Reflections I workshop you will recall we talked about the Theme Search Contest which has a deadline by 10/31.  A unit has to be in good standing to participate.  </a:t>
            </a:r>
          </a:p>
          <a:p>
            <a:pPr marL="171450" indent="-171450">
              <a:buFont typeface="Arial" panose="020B0604020202020204" pitchFamily="34" charset="0"/>
              <a:buChar char="•"/>
            </a:pPr>
            <a:r>
              <a:rPr lang="en-US" dirty="0"/>
              <a:t>Over the summer or by August I would be asking about the bylaws review date.  If they are coming up for review I would push for getting that committee appointed.  It can be a lengthy process which is a whole different workshop.  </a:t>
            </a:r>
          </a:p>
          <a:p>
            <a:pPr marL="171450" indent="-171450">
              <a:buFont typeface="Arial" panose="020B0604020202020204" pitchFamily="34" charset="0"/>
              <a:buChar char="•"/>
            </a:pPr>
            <a:r>
              <a:rPr lang="en-US" dirty="0"/>
              <a:t>So by 10/31 the unit needs to have submitted the contact information of the current officers to the state office.  These were actually due 3/31.  Make sure your name was submitted also so that you the Reflections information directly when we send it out.  The other requirement at this point would be the submission of dues.  By 10/31 every unit should have sold memberships and mailed in the state &amp; national portions to Missouri PTA at least once and hopefully 2 or 3 times.  Dues should be mailed monthly.  </a:t>
            </a:r>
          </a:p>
          <a:p>
            <a:pPr marL="171450" indent="-171450">
              <a:buFont typeface="Arial" panose="020B0604020202020204" pitchFamily="34" charset="0"/>
              <a:buChar char="•"/>
            </a:pPr>
            <a:r>
              <a:rPr lang="en-US" dirty="0"/>
              <a:t>For discussion purposes lets say its now November.  I would ask your unit President the question again – Are we in good standing?  By 12/1 the rest of these items need to be submitted to the state office.  Most units complete all of these tasks but forget to forward a copy to Columbia to be filed in the unit’s records.  </a:t>
            </a:r>
          </a:p>
          <a:p>
            <a:pPr marL="171450" indent="-171450">
              <a:buFont typeface="Arial" panose="020B0604020202020204" pitchFamily="34" charset="0"/>
              <a:buChar char="•"/>
            </a:pPr>
            <a:r>
              <a:rPr lang="en-US" dirty="0"/>
              <a:t>Usually if a unit is not in good standing it is because these 3 documents or maybe just 1 of them has not been sent to us.  </a:t>
            </a:r>
          </a:p>
        </p:txBody>
      </p:sp>
      <p:sp>
        <p:nvSpPr>
          <p:cNvPr id="4" name="Slide Number Placeholder 3"/>
          <p:cNvSpPr>
            <a:spLocks noGrp="1"/>
          </p:cNvSpPr>
          <p:nvPr>
            <p:ph type="sldNum" sz="quarter" idx="10"/>
          </p:nvPr>
        </p:nvSpPr>
        <p:spPr/>
        <p:txBody>
          <a:bodyPr/>
          <a:lstStyle/>
          <a:p>
            <a:fld id="{4A2072AD-48D5-4C61-875A-558B345DAEF1}" type="slidenum">
              <a:rPr lang="en-US" smtClean="0"/>
              <a:t>10</a:t>
            </a:fld>
            <a:endParaRPr lang="en-US"/>
          </a:p>
        </p:txBody>
      </p:sp>
    </p:spTree>
    <p:extLst>
      <p:ext uri="{BB962C8B-B14F-4D97-AF65-F5344CB8AC3E}">
        <p14:creationId xmlns:p14="http://schemas.microsoft.com/office/powerpoint/2010/main" val="584271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508F7C89-3CAC-486E-877E-F5487923B6B1}" type="datetimeFigureOut">
              <a:rPr lang="en-US" smtClean="0"/>
              <a:t>3/25/2017</a:t>
            </a:fld>
            <a:endParaRPr lang="en-US"/>
          </a:p>
        </p:txBody>
      </p:sp>
      <p:sp>
        <p:nvSpPr>
          <p:cNvPr id="23" name="Slide Number Placeholder 22"/>
          <p:cNvSpPr>
            <a:spLocks noGrp="1"/>
          </p:cNvSpPr>
          <p:nvPr>
            <p:ph type="sldNum" sz="quarter" idx="11"/>
          </p:nvPr>
        </p:nvSpPr>
        <p:spPr/>
        <p:txBody>
          <a:bodyPr/>
          <a:lstStyle/>
          <a:p>
            <a:fld id="{42C66B25-2F15-4E35-84C0-7990C113BB4A}"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8F7C89-3CAC-486E-877E-F5487923B6B1}"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66B25-2F15-4E35-84C0-7990C113BB4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8F7C89-3CAC-486E-877E-F5487923B6B1}"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66B25-2F15-4E35-84C0-7990C113BB4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TA Blank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262359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fld id="{508F7C89-3CAC-486E-877E-F5487923B6B1}" type="datetimeFigureOut">
              <a:rPr lang="en-US" smtClean="0"/>
              <a:t>3/25/2017</a:t>
            </a:fld>
            <a:endParaRPr lang="en-US"/>
          </a:p>
        </p:txBody>
      </p:sp>
      <p:sp>
        <p:nvSpPr>
          <p:cNvPr id="19" name="Slide Number Placeholder 18"/>
          <p:cNvSpPr>
            <a:spLocks noGrp="1"/>
          </p:cNvSpPr>
          <p:nvPr>
            <p:ph type="sldNum" sz="quarter" idx="15"/>
          </p:nvPr>
        </p:nvSpPr>
        <p:spPr/>
        <p:txBody>
          <a:bodyPr/>
          <a:lstStyle/>
          <a:p>
            <a:fld id="{42C66B25-2F15-4E35-84C0-7990C113BB4A}"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fld id="{508F7C89-3CAC-486E-877E-F5487923B6B1}" type="datetimeFigureOut">
              <a:rPr lang="en-US" smtClean="0"/>
              <a:t>3/25/2017</a:t>
            </a:fld>
            <a:endParaRPr lang="en-US"/>
          </a:p>
        </p:txBody>
      </p:sp>
      <p:sp>
        <p:nvSpPr>
          <p:cNvPr id="20" name="Slide Number Placeholder 19"/>
          <p:cNvSpPr>
            <a:spLocks noGrp="1"/>
          </p:cNvSpPr>
          <p:nvPr>
            <p:ph type="sldNum" sz="quarter" idx="11"/>
          </p:nvPr>
        </p:nvSpPr>
        <p:spPr/>
        <p:txBody>
          <a:bodyPr/>
          <a:lstStyle/>
          <a:p>
            <a:fld id="{42C66B25-2F15-4E35-84C0-7990C113BB4A}"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fld id="{508F7C89-3CAC-486E-877E-F5487923B6B1}" type="datetimeFigureOut">
              <a:rPr lang="en-US" smtClean="0"/>
              <a:t>3/25/2017</a:t>
            </a:fld>
            <a:endParaRPr lang="en-US"/>
          </a:p>
        </p:txBody>
      </p:sp>
      <p:sp>
        <p:nvSpPr>
          <p:cNvPr id="25" name="Slide Number Placeholder 24"/>
          <p:cNvSpPr>
            <a:spLocks noGrp="1"/>
          </p:cNvSpPr>
          <p:nvPr>
            <p:ph type="sldNum" sz="quarter" idx="16"/>
          </p:nvPr>
        </p:nvSpPr>
        <p:spPr/>
        <p:txBody>
          <a:bodyPr/>
          <a:lstStyle/>
          <a:p>
            <a:fld id="{42C66B25-2F15-4E35-84C0-7990C113BB4A}"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fld id="{508F7C89-3CAC-486E-877E-F5487923B6B1}" type="datetimeFigureOut">
              <a:rPr lang="en-US" smtClean="0"/>
              <a:t>3/25/2017</a:t>
            </a:fld>
            <a:endParaRPr lang="en-US"/>
          </a:p>
        </p:txBody>
      </p:sp>
      <p:sp>
        <p:nvSpPr>
          <p:cNvPr id="24" name="Slide Number Placeholder 23"/>
          <p:cNvSpPr>
            <a:spLocks noGrp="1"/>
          </p:cNvSpPr>
          <p:nvPr>
            <p:ph type="sldNum" sz="quarter" idx="17"/>
          </p:nvPr>
        </p:nvSpPr>
        <p:spPr/>
        <p:txBody>
          <a:bodyPr/>
          <a:lstStyle/>
          <a:p>
            <a:fld id="{42C66B25-2F15-4E35-84C0-7990C113BB4A}"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508F7C89-3CAC-486E-877E-F5487923B6B1}" type="datetimeFigureOut">
              <a:rPr lang="en-US" smtClean="0"/>
              <a:t>3/25/2017</a:t>
            </a:fld>
            <a:endParaRPr lang="en-US"/>
          </a:p>
        </p:txBody>
      </p:sp>
      <p:sp>
        <p:nvSpPr>
          <p:cNvPr id="14" name="Slide Number Placeholder 13"/>
          <p:cNvSpPr>
            <a:spLocks noGrp="1"/>
          </p:cNvSpPr>
          <p:nvPr>
            <p:ph type="sldNum" sz="quarter" idx="11"/>
          </p:nvPr>
        </p:nvSpPr>
        <p:spPr/>
        <p:txBody>
          <a:bodyPr/>
          <a:lstStyle/>
          <a:p>
            <a:fld id="{42C66B25-2F15-4E35-84C0-7990C113BB4A}"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508F7C89-3CAC-486E-877E-F5487923B6B1}" type="datetimeFigureOut">
              <a:rPr lang="en-US" smtClean="0"/>
              <a:t>3/25/2017</a:t>
            </a:fld>
            <a:endParaRPr lang="en-US"/>
          </a:p>
        </p:txBody>
      </p:sp>
      <p:sp>
        <p:nvSpPr>
          <p:cNvPr id="12" name="Slide Number Placeholder 11"/>
          <p:cNvSpPr>
            <a:spLocks noGrp="1"/>
          </p:cNvSpPr>
          <p:nvPr>
            <p:ph type="sldNum" sz="quarter" idx="11"/>
          </p:nvPr>
        </p:nvSpPr>
        <p:spPr/>
        <p:txBody>
          <a:bodyPr/>
          <a:lstStyle/>
          <a:p>
            <a:fld id="{42C66B25-2F15-4E35-84C0-7990C113BB4A}"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fld id="{508F7C89-3CAC-486E-877E-F5487923B6B1}" type="datetimeFigureOut">
              <a:rPr lang="en-US" smtClean="0"/>
              <a:t>3/25/2017</a:t>
            </a:fld>
            <a:endParaRPr lang="en-US"/>
          </a:p>
        </p:txBody>
      </p:sp>
      <p:sp>
        <p:nvSpPr>
          <p:cNvPr id="18" name="Slide Number Placeholder 17"/>
          <p:cNvSpPr>
            <a:spLocks noGrp="1"/>
          </p:cNvSpPr>
          <p:nvPr>
            <p:ph type="sldNum" sz="quarter" idx="16"/>
          </p:nvPr>
        </p:nvSpPr>
        <p:spPr/>
        <p:txBody>
          <a:bodyPr/>
          <a:lstStyle/>
          <a:p>
            <a:fld id="{42C66B25-2F15-4E35-84C0-7990C113BB4A}"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fld id="{508F7C89-3CAC-486E-877E-F5487923B6B1}" type="datetimeFigureOut">
              <a:rPr lang="en-US" smtClean="0"/>
              <a:t>3/25/2017</a:t>
            </a:fld>
            <a:endParaRPr lang="en-US"/>
          </a:p>
        </p:txBody>
      </p:sp>
      <p:sp>
        <p:nvSpPr>
          <p:cNvPr id="20" name="Slide Number Placeholder 19"/>
          <p:cNvSpPr>
            <a:spLocks noGrp="1"/>
          </p:cNvSpPr>
          <p:nvPr>
            <p:ph type="sldNum" sz="quarter" idx="15"/>
          </p:nvPr>
        </p:nvSpPr>
        <p:spPr/>
        <p:txBody>
          <a:bodyPr/>
          <a:lstStyle/>
          <a:p>
            <a:fld id="{42C66B25-2F15-4E35-84C0-7990C113BB4A}"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508F7C89-3CAC-486E-877E-F5487923B6B1}" type="datetimeFigureOut">
              <a:rPr lang="en-US" smtClean="0"/>
              <a:t>3/25/2017</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42C66B25-2F15-4E35-84C0-7990C113BB4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http://www.pta.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mailto:reflections@mopta.org"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endParaRPr lang="en-US" dirty="0"/>
          </a:p>
        </p:txBody>
      </p:sp>
      <p:sp>
        <p:nvSpPr>
          <p:cNvPr id="2" name="Title 1"/>
          <p:cNvSpPr>
            <a:spLocks noGrp="1"/>
          </p:cNvSpPr>
          <p:nvPr>
            <p:ph type="title"/>
          </p:nvPr>
        </p:nvSpPr>
        <p:spPr/>
        <p:txBody>
          <a:bodyPr>
            <a:normAutofit fontScale="90000"/>
          </a:bodyPr>
          <a:lstStyle/>
          <a:p>
            <a:r>
              <a:rPr lang="en-US" b="1" dirty="0"/>
              <a:t>Reflections II:  </a:t>
            </a:r>
            <a:br>
              <a:rPr lang="en-US" b="1" dirty="0"/>
            </a:br>
            <a:r>
              <a:rPr lang="en-US" b="1" dirty="0"/>
              <a:t>Conquering the Portal-Together!  </a:t>
            </a:r>
            <a:endParaRPr lang="en-US" dirty="0"/>
          </a:p>
        </p:txBody>
      </p:sp>
      <p:sp>
        <p:nvSpPr>
          <p:cNvPr id="4" name="TextBox 3"/>
          <p:cNvSpPr txBox="1"/>
          <p:nvPr/>
        </p:nvSpPr>
        <p:spPr>
          <a:xfrm>
            <a:off x="4648200" y="5410200"/>
            <a:ext cx="3657600" cy="646331"/>
          </a:xfrm>
          <a:prstGeom prst="rect">
            <a:avLst/>
          </a:prstGeom>
          <a:noFill/>
        </p:spPr>
        <p:txBody>
          <a:bodyPr wrap="square" rtlCol="0">
            <a:spAutoFit/>
          </a:bodyPr>
          <a:lstStyle/>
          <a:p>
            <a:r>
              <a:rPr lang="en-US" b="1" i="1" dirty="0">
                <a:solidFill>
                  <a:schemeClr val="bg1"/>
                </a:solidFill>
              </a:rPr>
              <a:t>Susan Rupert</a:t>
            </a:r>
          </a:p>
          <a:p>
            <a:r>
              <a:rPr lang="en-US" b="1" i="1" dirty="0">
                <a:solidFill>
                  <a:schemeClr val="bg1"/>
                </a:solidFill>
              </a:rPr>
              <a:t> Missouri PTA President-Elect</a:t>
            </a:r>
            <a:endParaRPr lang="en-US" i="1" dirty="0">
              <a:solidFill>
                <a:schemeClr val="bg1"/>
              </a:solidFill>
            </a:endParaRPr>
          </a:p>
        </p:txBody>
      </p:sp>
    </p:spTree>
    <p:extLst>
      <p:ext uri="{BB962C8B-B14F-4D97-AF65-F5344CB8AC3E}">
        <p14:creationId xmlns:p14="http://schemas.microsoft.com/office/powerpoint/2010/main" val="3006074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p:txBody>
          <a:bodyPr/>
          <a:lstStyle/>
          <a:p>
            <a:endParaRPr lang="en-US"/>
          </a:p>
        </p:txBody>
      </p:sp>
      <p:sp>
        <p:nvSpPr>
          <p:cNvPr id="3" name="Content Placeholder 2"/>
          <p:cNvSpPr>
            <a:spLocks noGrp="1"/>
          </p:cNvSpPr>
          <p:nvPr>
            <p:ph sz="quarter" idx="13"/>
          </p:nvPr>
        </p:nvSpPr>
        <p:spPr>
          <a:xfrm>
            <a:off x="29198" y="1447800"/>
            <a:ext cx="5000002" cy="5410200"/>
          </a:xfrm>
        </p:spPr>
        <p:txBody>
          <a:bodyPr>
            <a:normAutofit lnSpcReduction="10000"/>
          </a:bodyPr>
          <a:lstStyle/>
          <a:p>
            <a:pPr marL="285750" indent="-285750">
              <a:buFont typeface="Arial" panose="020B0604020202020204" pitchFamily="34" charset="0"/>
              <a:buChar char="•"/>
            </a:pPr>
            <a:r>
              <a:rPr lang="en-US" sz="2000" b="1" dirty="0"/>
              <a:t>Names and addresses of officers by  March 31</a:t>
            </a:r>
            <a:r>
              <a:rPr lang="en-US" sz="2000" b="1" baseline="30000" dirty="0"/>
              <a:t>st</a:t>
            </a:r>
          </a:p>
          <a:p>
            <a:pPr marL="285750" indent="-285750">
              <a:buFont typeface="Arial" panose="020B0604020202020204" pitchFamily="34" charset="0"/>
              <a:buChar char="•"/>
            </a:pPr>
            <a:r>
              <a:rPr lang="en-US" sz="2000" b="1" dirty="0"/>
              <a:t>Bylaws have been approved by Missouri PTA in the last 3 years or are in the process of being reviewed by the State Bylaws Chair.    </a:t>
            </a:r>
          </a:p>
          <a:p>
            <a:pPr marL="285750" indent="-285750">
              <a:buFont typeface="Arial" panose="020B0604020202020204" pitchFamily="34" charset="0"/>
              <a:buChar char="•"/>
            </a:pPr>
            <a:r>
              <a:rPr lang="en-US" sz="2000" b="1" dirty="0"/>
              <a:t>Remit dues to the by the 1st of each month</a:t>
            </a:r>
          </a:p>
          <a:p>
            <a:pPr marL="285750" indent="-285750">
              <a:buFont typeface="Arial" panose="020B0604020202020204" pitchFamily="34" charset="0"/>
              <a:buChar char="•"/>
            </a:pPr>
            <a:r>
              <a:rPr lang="en-US" sz="2000" b="1" dirty="0"/>
              <a:t>A copy of the unit’s fiscal year end report  December 1</a:t>
            </a:r>
            <a:r>
              <a:rPr lang="en-US" sz="2000" b="1" baseline="30000" dirty="0"/>
              <a:t>st</a:t>
            </a:r>
            <a:r>
              <a:rPr lang="en-US" sz="2000" b="1" dirty="0"/>
              <a:t>  of each year</a:t>
            </a:r>
          </a:p>
          <a:p>
            <a:pPr marL="285750" indent="-285750">
              <a:buFont typeface="Arial" panose="020B0604020202020204" pitchFamily="34" charset="0"/>
              <a:buChar char="•"/>
            </a:pPr>
            <a:r>
              <a:rPr lang="en-US" sz="2000" b="1" dirty="0"/>
              <a:t>A copy of the unit’s annual financial review (formerly known as the audit) by December 1st of each year;</a:t>
            </a:r>
          </a:p>
          <a:p>
            <a:pPr marL="285750" indent="-285750">
              <a:buFont typeface="Arial" panose="020B0604020202020204" pitchFamily="34" charset="0"/>
              <a:buChar char="•"/>
            </a:pPr>
            <a:r>
              <a:rPr lang="en-US" sz="2000" b="1" dirty="0"/>
              <a:t>A copy of the required IRS tax form by December 1</a:t>
            </a:r>
            <a:r>
              <a:rPr lang="en-US" sz="2000" b="1" baseline="30000" dirty="0"/>
              <a:t>st</a:t>
            </a:r>
            <a:r>
              <a:rPr lang="en-US" sz="2000" b="1" dirty="0"/>
              <a:t> of each year and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 name="Title 1"/>
          <p:cNvSpPr>
            <a:spLocks noGrp="1"/>
          </p:cNvSpPr>
          <p:nvPr>
            <p:ph type="title"/>
          </p:nvPr>
        </p:nvSpPr>
        <p:spPr>
          <a:xfrm>
            <a:off x="352426" y="228600"/>
            <a:ext cx="8486774" cy="1066800"/>
          </a:xfrm>
        </p:spPr>
        <p:txBody>
          <a:bodyPr>
            <a:normAutofit/>
          </a:bodyPr>
          <a:lstStyle/>
          <a:p>
            <a:pPr algn="ctr"/>
            <a:r>
              <a:rPr lang="en-US" b="1" dirty="0"/>
              <a:t>Be in a Unit in Good Standing (UIGS)</a:t>
            </a:r>
          </a:p>
        </p:txBody>
      </p:sp>
      <p:pic>
        <p:nvPicPr>
          <p:cNvPr id="1026" name="Picture 2" descr="C:\Users\ESR00006\AppData\Local\Microsoft\Windows\Temporary Internet Files\Content.IE5\0WL5LE1B\checklis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447800"/>
            <a:ext cx="3886200" cy="4343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67400" y="6096000"/>
            <a:ext cx="2919984" cy="381000"/>
          </a:xfrm>
          <a:prstGeom prst="rect">
            <a:avLst/>
          </a:prstGeom>
          <a:noFill/>
        </p:spPr>
        <p:txBody>
          <a:bodyPr wrap="square" rtlCol="0">
            <a:spAutoFit/>
          </a:bodyPr>
          <a:lstStyle/>
          <a:p>
            <a:r>
              <a:rPr lang="en-US" b="1" dirty="0"/>
              <a:t>All are sent to Missouri PTA</a:t>
            </a:r>
          </a:p>
        </p:txBody>
      </p:sp>
    </p:spTree>
    <p:extLst>
      <p:ext uri="{BB962C8B-B14F-4D97-AF65-F5344CB8AC3E}">
        <p14:creationId xmlns:p14="http://schemas.microsoft.com/office/powerpoint/2010/main" val="135696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2426" y="228600"/>
            <a:ext cx="8639174" cy="1066800"/>
          </a:xfrm>
        </p:spPr>
        <p:txBody>
          <a:bodyPr>
            <a:normAutofit/>
          </a:bodyPr>
          <a:lstStyle/>
          <a:p>
            <a:pPr algn="ctr"/>
            <a:r>
              <a:rPr lang="en-US" sz="4400" b="1" dirty="0"/>
              <a:t>Why should I care about UIGS?</a:t>
            </a:r>
          </a:p>
        </p:txBody>
      </p:sp>
      <p:pic>
        <p:nvPicPr>
          <p:cNvPr id="1026" name="Picture 2" descr="C:\Users\ESR00006\AppData\Local\Microsoft\Windows\Temporary Internet Files\Content.IE5\VBSIW3EP\segreteria1[1].gif"/>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828800" y="1524000"/>
            <a:ext cx="5181600" cy="3200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69093" y="5265141"/>
            <a:ext cx="5410200" cy="830997"/>
          </a:xfrm>
          <a:prstGeom prst="rect">
            <a:avLst/>
          </a:prstGeom>
          <a:noFill/>
        </p:spPr>
        <p:txBody>
          <a:bodyPr wrap="square" rtlCol="0">
            <a:spAutoFit/>
          </a:bodyPr>
          <a:lstStyle/>
          <a:p>
            <a:r>
              <a:rPr lang="en-US" sz="4800" dirty="0"/>
              <a:t>The Kids …………….</a:t>
            </a:r>
          </a:p>
        </p:txBody>
      </p:sp>
    </p:spTree>
    <p:extLst>
      <p:ext uri="{BB962C8B-B14F-4D97-AF65-F5344CB8AC3E}">
        <p14:creationId xmlns:p14="http://schemas.microsoft.com/office/powerpoint/2010/main" val="1682488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352426" y="2590800"/>
            <a:ext cx="7680960" cy="3596640"/>
          </a:xfrm>
        </p:spPr>
        <p:txBody>
          <a:bodyPr>
            <a:normAutofit/>
          </a:bodyPr>
          <a:lstStyle/>
          <a:p>
            <a:pPr marL="285750" indent="-285750">
              <a:buFont typeface="Arial" panose="020B0604020202020204" pitchFamily="34" charset="0"/>
              <a:buChar char="•"/>
            </a:pPr>
            <a:r>
              <a:rPr lang="en-US" sz="2800" dirty="0"/>
              <a:t>Grab your resources &amp; entries </a:t>
            </a:r>
          </a:p>
          <a:p>
            <a:pPr marL="285750" indent="-285750">
              <a:buFont typeface="Arial" panose="020B0604020202020204" pitchFamily="34" charset="0"/>
              <a:buChar char="•"/>
            </a:pPr>
            <a:r>
              <a:rPr lang="en-US" sz="2800" dirty="0"/>
              <a:t>Register your unit (if you haven’t already)</a:t>
            </a:r>
          </a:p>
          <a:p>
            <a:pPr marL="285750" indent="-285750">
              <a:buFont typeface="Arial" panose="020B0604020202020204" pitchFamily="34" charset="0"/>
              <a:buChar char="•"/>
            </a:pPr>
            <a:r>
              <a:rPr lang="en-US" sz="2800" dirty="0"/>
              <a:t>Report participation </a:t>
            </a:r>
          </a:p>
          <a:p>
            <a:pPr marL="285750" indent="-285750">
              <a:buFont typeface="Arial" panose="020B0604020202020204" pitchFamily="34" charset="0"/>
              <a:buChar char="•"/>
            </a:pPr>
            <a:r>
              <a:rPr lang="en-US" sz="2800" dirty="0"/>
              <a:t>Prepare the artwork (if necessary)</a:t>
            </a:r>
          </a:p>
          <a:p>
            <a:pPr marL="285750" indent="-285750">
              <a:buFont typeface="Arial" panose="020B0604020202020204" pitchFamily="34" charset="0"/>
              <a:buChar char="•"/>
            </a:pPr>
            <a:r>
              <a:rPr lang="en-US" sz="2800" dirty="0"/>
              <a:t>Enter the Student’s info and upload artwork</a:t>
            </a:r>
          </a:p>
        </p:txBody>
      </p:sp>
      <p:sp>
        <p:nvSpPr>
          <p:cNvPr id="5" name="Title 4"/>
          <p:cNvSpPr>
            <a:spLocks noGrp="1"/>
          </p:cNvSpPr>
          <p:nvPr>
            <p:ph type="title"/>
          </p:nvPr>
        </p:nvSpPr>
        <p:spPr>
          <a:xfrm>
            <a:off x="352426" y="228600"/>
            <a:ext cx="7680960" cy="1676400"/>
          </a:xfrm>
        </p:spPr>
        <p:txBody>
          <a:bodyPr>
            <a:noAutofit/>
          </a:bodyPr>
          <a:lstStyle/>
          <a:p>
            <a:r>
              <a:rPr lang="en-US" sz="4800" b="1" dirty="0"/>
              <a:t>The Easy Steps to Online Submitting</a:t>
            </a:r>
          </a:p>
        </p:txBody>
      </p:sp>
    </p:spTree>
    <p:extLst>
      <p:ext uri="{BB962C8B-B14F-4D97-AF65-F5344CB8AC3E}">
        <p14:creationId xmlns:p14="http://schemas.microsoft.com/office/powerpoint/2010/main" val="41578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19600" y="274637"/>
            <a:ext cx="4648200" cy="6278563"/>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800" b="1" dirty="0"/>
              <a:t>Go to</a:t>
            </a:r>
          </a:p>
          <a:p>
            <a:r>
              <a:rPr lang="en-US" sz="2800" b="1" dirty="0"/>
              <a:t>www.mopta.org/Reflections</a:t>
            </a:r>
          </a:p>
          <a:p>
            <a:endParaRPr lang="en-US" sz="3200" b="1" dirty="0"/>
          </a:p>
          <a:p>
            <a:r>
              <a:rPr lang="en-US" sz="2000" b="1" dirty="0"/>
              <a:t>Click on </a:t>
            </a:r>
          </a:p>
          <a:p>
            <a:r>
              <a:rPr lang="en-US" sz="2000" b="1" dirty="0"/>
              <a:t>Reflections Tool Kit </a:t>
            </a:r>
          </a:p>
          <a:p>
            <a:endParaRPr lang="en-US" sz="2800" b="1" dirty="0"/>
          </a:p>
          <a:p>
            <a:endParaRPr lang="en-US" sz="2400" i="1" dirty="0"/>
          </a:p>
          <a:p>
            <a:r>
              <a:rPr lang="en-US" sz="2400" i="1" dirty="0"/>
              <a:t>Official Rules  </a:t>
            </a:r>
          </a:p>
          <a:p>
            <a:endParaRPr lang="en-US" sz="2400" i="1" dirty="0"/>
          </a:p>
          <a:p>
            <a:r>
              <a:rPr lang="en-US" sz="2400" i="1" dirty="0"/>
              <a:t>Guide for Online Portals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524000"/>
            <a:ext cx="805441" cy="805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Object 2"/>
          <p:cNvGraphicFramePr>
            <a:graphicFrameLocks noChangeAspect="1"/>
          </p:cNvGraphicFramePr>
          <p:nvPr>
            <p:extLst>
              <p:ext uri="{D42A27DB-BD31-4B8C-83A1-F6EECF244321}">
                <p14:modId xmlns:p14="http://schemas.microsoft.com/office/powerpoint/2010/main" val="1489953798"/>
              </p:ext>
            </p:extLst>
          </p:nvPr>
        </p:nvGraphicFramePr>
        <p:xfrm>
          <a:off x="228600" y="990600"/>
          <a:ext cx="3962400" cy="4673600"/>
        </p:xfrm>
        <a:graphic>
          <a:graphicData uri="http://schemas.openxmlformats.org/presentationml/2006/ole">
            <mc:AlternateContent xmlns:mc="http://schemas.openxmlformats.org/markup-compatibility/2006">
              <mc:Choice xmlns:v="urn:schemas-microsoft-com:vml" Requires="v">
                <p:oleObj spid="_x0000_s2124" name="Acrobat Document" r:id="rId5" imgW="5829199" imgH="7543800" progId="AcroExch.Document.DC">
                  <p:embed/>
                </p:oleObj>
              </mc:Choice>
              <mc:Fallback>
                <p:oleObj name="Acrobat Document" r:id="rId5" imgW="5829199" imgH="7543800" progId="AcroExch.Document.DC">
                  <p:embed/>
                  <p:pic>
                    <p:nvPicPr>
                      <p:cNvPr id="0" name=""/>
                      <p:cNvPicPr/>
                      <p:nvPr/>
                    </p:nvPicPr>
                    <p:blipFill>
                      <a:blip r:embed="rId6"/>
                      <a:stretch>
                        <a:fillRect/>
                      </a:stretch>
                    </p:blipFill>
                    <p:spPr>
                      <a:xfrm>
                        <a:off x="228600" y="990600"/>
                        <a:ext cx="3962400" cy="4673600"/>
                      </a:xfrm>
                      <a:prstGeom prst="rect">
                        <a:avLst/>
                      </a:prstGeom>
                    </p:spPr>
                  </p:pic>
                </p:oleObj>
              </mc:Fallback>
            </mc:AlternateContent>
          </a:graphicData>
        </a:graphic>
      </p:graphicFrame>
    </p:spTree>
    <p:extLst>
      <p:ext uri="{BB962C8B-B14F-4D97-AF65-F5344CB8AC3E}">
        <p14:creationId xmlns:p14="http://schemas.microsoft.com/office/powerpoint/2010/main" val="210572305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 1:  Register Your Unit</a:t>
            </a:r>
          </a:p>
        </p:txBody>
      </p:sp>
      <p:sp>
        <p:nvSpPr>
          <p:cNvPr id="3" name="Content Placeholder 2"/>
          <p:cNvSpPr>
            <a:spLocks noGrp="1"/>
          </p:cNvSpPr>
          <p:nvPr>
            <p:ph idx="4294967295"/>
          </p:nvPr>
        </p:nvSpPr>
        <p:spPr>
          <a:xfrm>
            <a:off x="457200" y="1981200"/>
            <a:ext cx="8229600" cy="4144963"/>
          </a:xfrm>
          <a:prstGeom prst="rect">
            <a:avLst/>
          </a:prstGeom>
        </p:spPr>
        <p:txBody>
          <a:bodyPr>
            <a:normAutofit/>
          </a:bodyPr>
          <a:lstStyle/>
          <a:p>
            <a:pPr marL="457200" indent="-457200">
              <a:buFont typeface="Arial" panose="020B0604020202020204" pitchFamily="34" charset="0"/>
              <a:buChar char="•"/>
            </a:pPr>
            <a:r>
              <a:rPr lang="en-US" sz="2800" dirty="0"/>
              <a:t>July 1 – December 1</a:t>
            </a:r>
          </a:p>
          <a:p>
            <a:pPr marL="457200" indent="-457200">
              <a:buFont typeface="Arial" panose="020B0604020202020204" pitchFamily="34" charset="0"/>
              <a:buChar char="•"/>
            </a:pPr>
            <a:r>
              <a:rPr lang="en-US" sz="2800" dirty="0"/>
              <a:t>Use the Guide for Online Portals</a:t>
            </a:r>
          </a:p>
          <a:p>
            <a:pPr marL="457200" indent="-457200">
              <a:buFont typeface="Arial" panose="020B0604020202020204" pitchFamily="34" charset="0"/>
              <a:buChar char="•"/>
            </a:pPr>
            <a:r>
              <a:rPr lang="en-US" sz="2800" dirty="0"/>
              <a:t>You will need to know your unit’s 8-digit ID#</a:t>
            </a:r>
          </a:p>
          <a:p>
            <a:pPr marL="457200" indent="-457200">
              <a:buFont typeface="Arial" panose="020B0604020202020204" pitchFamily="34" charset="0"/>
              <a:buChar char="•"/>
            </a:pPr>
            <a:r>
              <a:rPr lang="en-US" sz="2800" dirty="0"/>
              <a:t>Have the information listed on guide ready</a:t>
            </a:r>
          </a:p>
          <a:p>
            <a:pPr marL="457200" indent="-457200">
              <a:buFont typeface="Arial" panose="020B0604020202020204" pitchFamily="34" charset="0"/>
              <a:buChar char="•"/>
            </a:pPr>
            <a:r>
              <a:rPr lang="en-US" sz="2800" dirty="0"/>
              <a:t>Go to </a:t>
            </a:r>
            <a:r>
              <a:rPr lang="en-US" sz="2800" dirty="0">
                <a:hlinkClick r:id="rId3"/>
              </a:rPr>
              <a:t>www.pta.org</a:t>
            </a:r>
            <a:r>
              <a:rPr lang="en-US" sz="2800" dirty="0"/>
              <a:t> to register</a:t>
            </a:r>
          </a:p>
        </p:txBody>
      </p:sp>
    </p:spTree>
    <p:extLst>
      <p:ext uri="{BB962C8B-B14F-4D97-AF65-F5344CB8AC3E}">
        <p14:creationId xmlns:p14="http://schemas.microsoft.com/office/powerpoint/2010/main" val="1674320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p:cNvPicPr>
          <p:nvPr>
            <p:ph type="pic" idx="4294967295"/>
          </p:nvPr>
        </p:nvPicPr>
        <p:blipFill>
          <a:blip r:embed="rId3"/>
          <a:srcRect l="12500" r="12500"/>
          <a:stretch>
            <a:fillRect/>
          </a:stretch>
        </p:blipFill>
        <p:spPr>
          <a:xfrm>
            <a:off x="228600" y="76200"/>
            <a:ext cx="8686800" cy="6629400"/>
          </a:xfrm>
          <a:prstGeom prst="rect">
            <a:avLst/>
          </a:prstGeom>
        </p:spPr>
      </p:pic>
    </p:spTree>
    <p:extLst>
      <p:ext uri="{BB962C8B-B14F-4D97-AF65-F5344CB8AC3E}">
        <p14:creationId xmlns:p14="http://schemas.microsoft.com/office/powerpoint/2010/main" val="2671551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1" r="-4279"/>
          <a:stretch/>
        </p:blipFill>
        <p:spPr bwMode="auto">
          <a:xfrm>
            <a:off x="685800" y="743527"/>
            <a:ext cx="8020050" cy="53054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9264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838200" y="304800"/>
            <a:ext cx="7620000" cy="6096000"/>
          </a:xfrm>
          <a:prstGeom prst="rect">
            <a:avLst/>
          </a:prstGeom>
        </p:spPr>
      </p:pic>
      <p:sp>
        <p:nvSpPr>
          <p:cNvPr id="4" name="TextBox 3"/>
          <p:cNvSpPr txBox="1"/>
          <p:nvPr/>
        </p:nvSpPr>
        <p:spPr>
          <a:xfrm>
            <a:off x="2286000" y="4343400"/>
            <a:ext cx="5334000"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Unit ID#</a:t>
            </a:r>
          </a:p>
          <a:p>
            <a:pPr marL="285750" indent="-285750">
              <a:buFont typeface="Arial" panose="020B0604020202020204" pitchFamily="34" charset="0"/>
              <a:buChar char="•"/>
            </a:pPr>
            <a:r>
              <a:rPr lang="en-US" dirty="0">
                <a:solidFill>
                  <a:schemeClr val="bg1"/>
                </a:solidFill>
              </a:rPr>
              <a:t>How many students participated in each category by age group</a:t>
            </a:r>
          </a:p>
        </p:txBody>
      </p:sp>
    </p:spTree>
    <p:extLst>
      <p:ext uri="{BB962C8B-B14F-4D97-AF65-F5344CB8AC3E}">
        <p14:creationId xmlns:p14="http://schemas.microsoft.com/office/powerpoint/2010/main" val="1029060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Step 2:  Prepare Art Work </a:t>
            </a:r>
          </a:p>
        </p:txBody>
      </p:sp>
      <p:sp>
        <p:nvSpPr>
          <p:cNvPr id="3" name="Content Placeholder 2"/>
          <p:cNvSpPr>
            <a:spLocks noGrp="1"/>
          </p:cNvSpPr>
          <p:nvPr>
            <p:ph idx="4294967295"/>
          </p:nvPr>
        </p:nvSpPr>
        <p:spPr>
          <a:xfrm>
            <a:off x="457200" y="2057400"/>
            <a:ext cx="8229600" cy="4144963"/>
          </a:xfrm>
          <a:prstGeom prst="rect">
            <a:avLst/>
          </a:prstGeom>
        </p:spPr>
        <p:txBody>
          <a:bodyPr>
            <a:noAutofit/>
          </a:bodyPr>
          <a:lstStyle/>
          <a:p>
            <a:pPr marL="285750" indent="-285750">
              <a:buFont typeface="Arial" panose="020B0604020202020204" pitchFamily="34" charset="0"/>
              <a:buChar char="•"/>
            </a:pPr>
            <a:r>
              <a:rPr lang="en-US" sz="2400" dirty="0"/>
              <a:t>Review the specific art category rules for the acceptable file format</a:t>
            </a:r>
          </a:p>
          <a:p>
            <a:pPr marL="285750" indent="-285750">
              <a:buFont typeface="Arial" panose="020B0604020202020204" pitchFamily="34" charset="0"/>
              <a:buChar char="•"/>
            </a:pPr>
            <a:r>
              <a:rPr lang="en-US" sz="2400" dirty="0"/>
              <a:t>Verify existing digital files (dance, film production &amp; music composition) are correct format</a:t>
            </a:r>
          </a:p>
          <a:p>
            <a:pPr marL="285750" indent="-285750">
              <a:buFont typeface="Arial" panose="020B0604020202020204" pitchFamily="34" charset="0"/>
              <a:buChar char="•"/>
            </a:pPr>
            <a:r>
              <a:rPr lang="en-US" sz="2400" dirty="0"/>
              <a:t>Create digital files if needed </a:t>
            </a:r>
          </a:p>
          <a:p>
            <a:pPr marL="0" indent="0">
              <a:buNone/>
            </a:pPr>
            <a:r>
              <a:rPr lang="en-US" sz="2400" dirty="0"/>
              <a:t>     	 i.e. scan literature, take pictures of photography or 	 visual arts  </a:t>
            </a:r>
          </a:p>
          <a:p>
            <a:pPr marL="285750" indent="-285750">
              <a:buFont typeface="Arial" panose="020B0604020202020204" pitchFamily="34" charset="0"/>
              <a:buChar char="•"/>
            </a:pPr>
            <a:r>
              <a:rPr lang="en-US" sz="2400" dirty="0"/>
              <a:t>Label files correctly by renaming &amp; saving</a:t>
            </a:r>
          </a:p>
          <a:p>
            <a:pPr marL="0" indent="0">
              <a:buNone/>
            </a:pPr>
            <a:r>
              <a:rPr lang="en-US" sz="2400" dirty="0"/>
              <a:t>         	 TURNEY PTSA.MUSIC COMP.HS.JOHN RUPERT</a:t>
            </a:r>
          </a:p>
        </p:txBody>
      </p:sp>
    </p:spTree>
    <p:extLst>
      <p:ext uri="{BB962C8B-B14F-4D97-AF65-F5344CB8AC3E}">
        <p14:creationId xmlns:p14="http://schemas.microsoft.com/office/powerpoint/2010/main" val="3158624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Is it 2D or 3D?</a:t>
            </a:r>
          </a:p>
        </p:txBody>
      </p:sp>
      <p:pic>
        <p:nvPicPr>
          <p:cNvPr id="7170"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bwMode="auto">
          <a:xfrm>
            <a:off x="971923" y="1600200"/>
            <a:ext cx="300915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bwMode="auto">
          <a:xfrm>
            <a:off x="4881217" y="1637948"/>
            <a:ext cx="3572566" cy="4450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271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t>Do not let the online submission process intimidate you …</a:t>
            </a:r>
          </a:p>
        </p:txBody>
      </p:sp>
      <p:pic>
        <p:nvPicPr>
          <p:cNvPr id="5" name="Picture 3" descr="C:\Users\ESR00006\AppData\Local\Microsoft\Windows\Temporary Internet Files\Content.IE5\01NTY9A8\darth-vader[1].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042987" y="1463675"/>
            <a:ext cx="6299200" cy="4724400"/>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a:extLst/>
        </p:spPr>
      </p:pic>
    </p:spTree>
    <p:extLst>
      <p:ext uri="{BB962C8B-B14F-4D97-AF65-F5344CB8AC3E}">
        <p14:creationId xmlns:p14="http://schemas.microsoft.com/office/powerpoint/2010/main" val="917898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Visual Arts Forms</a:t>
            </a:r>
          </a:p>
        </p:txBody>
      </p:sp>
      <p:sp>
        <p:nvSpPr>
          <p:cNvPr id="3" name="Content Placeholder 2"/>
          <p:cNvSpPr>
            <a:spLocks noGrp="1"/>
          </p:cNvSpPr>
          <p:nvPr>
            <p:ph sz="half" idx="4294967295"/>
          </p:nvPr>
        </p:nvSpPr>
        <p:spPr>
          <a:xfrm>
            <a:off x="457200" y="1600200"/>
            <a:ext cx="4038600" cy="4525963"/>
          </a:xfrm>
          <a:prstGeom prst="rect">
            <a:avLst/>
          </a:prstGeom>
        </p:spPr>
        <p:txBody>
          <a:bodyPr>
            <a:normAutofit/>
          </a:bodyPr>
          <a:lstStyle/>
          <a:p>
            <a:r>
              <a:rPr lang="en-US" sz="2800" b="1" dirty="0"/>
              <a:t>2D Forms: </a:t>
            </a:r>
            <a:r>
              <a:rPr lang="en-US" dirty="0"/>
              <a:t>Architectural drawing, collages, photographic collages, computer-generated image, drawing, painting, printmaking. </a:t>
            </a:r>
          </a:p>
          <a:p>
            <a:r>
              <a:rPr lang="en-US" dirty="0"/>
              <a:t>Dimensions must not exceed 24x30 inches, including matting. </a:t>
            </a:r>
          </a:p>
          <a:p>
            <a:r>
              <a:rPr lang="en-US" dirty="0"/>
              <a:t>Paper entries must be mounted on sturdy material. </a:t>
            </a:r>
          </a:p>
          <a:p>
            <a:r>
              <a:rPr lang="en-US" b="1" dirty="0">
                <a:solidFill>
                  <a:srgbClr val="FF0000"/>
                </a:solidFill>
              </a:rPr>
              <a:t>1 digital file uploaded</a:t>
            </a:r>
          </a:p>
          <a:p>
            <a:endParaRPr lang="en-US" dirty="0"/>
          </a:p>
          <a:p>
            <a:endParaRPr lang="en-US" dirty="0"/>
          </a:p>
        </p:txBody>
      </p:sp>
      <p:sp>
        <p:nvSpPr>
          <p:cNvPr id="5" name="Content Placeholder 4"/>
          <p:cNvSpPr>
            <a:spLocks noGrp="1"/>
          </p:cNvSpPr>
          <p:nvPr>
            <p:ph sz="half" idx="4294967295"/>
          </p:nvPr>
        </p:nvSpPr>
        <p:spPr>
          <a:xfrm>
            <a:off x="4648200" y="1600200"/>
            <a:ext cx="4038600" cy="4525963"/>
          </a:xfrm>
          <a:prstGeom prst="rect">
            <a:avLst/>
          </a:prstGeom>
        </p:spPr>
        <p:txBody>
          <a:bodyPr>
            <a:normAutofit fontScale="92500" lnSpcReduction="10000"/>
          </a:bodyPr>
          <a:lstStyle/>
          <a:p>
            <a:r>
              <a:rPr lang="en-US" sz="3000" b="1" dirty="0"/>
              <a:t>3D Forms: </a:t>
            </a:r>
            <a:r>
              <a:rPr lang="en-US" dirty="0"/>
              <a:t>Architectural model, carpentry, ceramics, design, dioramas, fiber work, jewelry, kites, metal etching/punch work, mobiles, sculpture and wind chimes. </a:t>
            </a:r>
          </a:p>
          <a:p>
            <a:r>
              <a:rPr lang="en-US" dirty="0"/>
              <a:t>Artwork must be able to move for display purposes. </a:t>
            </a:r>
          </a:p>
          <a:p>
            <a:r>
              <a:rPr lang="en-US" dirty="0"/>
              <a:t>Must include packaging materials </a:t>
            </a:r>
            <a:r>
              <a:rPr lang="en-US" b="1" dirty="0"/>
              <a:t>and </a:t>
            </a:r>
            <a:r>
              <a:rPr lang="en-US" b="1" dirty="0">
                <a:solidFill>
                  <a:srgbClr val="FF0000"/>
                </a:solidFill>
              </a:rPr>
              <a:t>3 photos of the entry (a combination of angles must be provided)</a:t>
            </a:r>
            <a:r>
              <a:rPr lang="en-US" b="1" dirty="0"/>
              <a:t> </a:t>
            </a:r>
            <a:r>
              <a:rPr lang="en-US" dirty="0"/>
              <a:t>for judging, ID and exhibition purposes (entries that require assembling/repairing from transporting will be disqualified). </a:t>
            </a:r>
          </a:p>
          <a:p>
            <a:r>
              <a:rPr lang="en-US" dirty="0"/>
              <a:t>When labeling the files include view1, view2, view3 </a:t>
            </a:r>
          </a:p>
        </p:txBody>
      </p:sp>
    </p:spTree>
    <p:extLst>
      <p:ext uri="{BB962C8B-B14F-4D97-AF65-F5344CB8AC3E}">
        <p14:creationId xmlns:p14="http://schemas.microsoft.com/office/powerpoint/2010/main" val="4252877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975" y="864939"/>
            <a:ext cx="2181225" cy="2504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04800"/>
            <a:ext cx="2181225"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2375" y="4419600"/>
            <a:ext cx="3476625" cy="2296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2362200"/>
            <a:ext cx="2590800" cy="1890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410200" y="1091280"/>
            <a:ext cx="3657600" cy="1200329"/>
          </a:xfrm>
          <a:prstGeom prst="rect">
            <a:avLst/>
          </a:prstGeom>
          <a:noFill/>
        </p:spPr>
        <p:txBody>
          <a:bodyPr wrap="square" rtlCol="0">
            <a:spAutoFit/>
          </a:bodyPr>
          <a:lstStyle/>
          <a:p>
            <a:r>
              <a:rPr lang="en-US" sz="3600" b="1" dirty="0"/>
              <a:t>If you guessed 2D – you are correct </a:t>
            </a:r>
            <a:r>
              <a:rPr lang="en-US" sz="3600" dirty="0"/>
              <a:t>!</a:t>
            </a:r>
          </a:p>
        </p:txBody>
      </p:sp>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3369391"/>
            <a:ext cx="2667000" cy="3448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8145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9512" y="114300"/>
            <a:ext cx="3673037"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724400"/>
            <a:ext cx="291465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133600"/>
            <a:ext cx="2200275"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9512" y="5071694"/>
            <a:ext cx="3733800" cy="1735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2571750"/>
            <a:ext cx="1914525"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292" y="136555"/>
            <a:ext cx="1752600"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09800" y="381000"/>
            <a:ext cx="2667000" cy="1446550"/>
          </a:xfrm>
          <a:prstGeom prst="rect">
            <a:avLst/>
          </a:prstGeom>
          <a:noFill/>
        </p:spPr>
        <p:txBody>
          <a:bodyPr wrap="square" rtlCol="0">
            <a:spAutoFit/>
          </a:bodyPr>
          <a:lstStyle/>
          <a:p>
            <a:pPr algn="ctr"/>
            <a:r>
              <a:rPr lang="en-US" sz="4400" b="1" dirty="0"/>
              <a:t>3D Artwork</a:t>
            </a:r>
          </a:p>
        </p:txBody>
      </p:sp>
    </p:spTree>
    <p:extLst>
      <p:ext uri="{BB962C8B-B14F-4D97-AF65-F5344CB8AC3E}">
        <p14:creationId xmlns:p14="http://schemas.microsoft.com/office/powerpoint/2010/main" val="2225852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Ianez Carvia. Patricia.Cameron PT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751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08000" y="-1143000"/>
            <a:ext cx="8128000" cy="9144000"/>
          </a:xfrm>
          <a:prstGeom prst="rect">
            <a:avLst/>
          </a:prstGeom>
        </p:spPr>
      </p:pic>
    </p:spTree>
    <p:extLst>
      <p:ext uri="{BB962C8B-B14F-4D97-AF65-F5344CB8AC3E}">
        <p14:creationId xmlns:p14="http://schemas.microsoft.com/office/powerpoint/2010/main" val="3502498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08000" y="-1143000"/>
            <a:ext cx="8128000" cy="9144000"/>
          </a:xfrm>
          <a:prstGeom prst="rect">
            <a:avLst/>
          </a:prstGeom>
        </p:spPr>
      </p:pic>
    </p:spTree>
    <p:extLst>
      <p:ext uri="{BB962C8B-B14F-4D97-AF65-F5344CB8AC3E}">
        <p14:creationId xmlns:p14="http://schemas.microsoft.com/office/powerpoint/2010/main" val="1864099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08000" y="-1143000"/>
            <a:ext cx="8128000" cy="9144000"/>
          </a:xfrm>
          <a:prstGeom prst="rect">
            <a:avLst/>
          </a:prstGeom>
        </p:spPr>
      </p:pic>
    </p:spTree>
    <p:extLst>
      <p:ext uri="{BB962C8B-B14F-4D97-AF65-F5344CB8AC3E}">
        <p14:creationId xmlns:p14="http://schemas.microsoft.com/office/powerpoint/2010/main" val="2273420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Ready to Upload!</a:t>
            </a:r>
          </a:p>
        </p:txBody>
      </p:sp>
      <p:sp>
        <p:nvSpPr>
          <p:cNvPr id="3" name="Content Placeholder 2"/>
          <p:cNvSpPr>
            <a:spLocks noGrp="1"/>
          </p:cNvSpPr>
          <p:nvPr>
            <p:ph idx="4294967295"/>
          </p:nvPr>
        </p:nvSpPr>
        <p:spPr>
          <a:xfrm>
            <a:off x="457200" y="1600200"/>
            <a:ext cx="8229600" cy="4525963"/>
          </a:xfrm>
          <a:prstGeom prst="rect">
            <a:avLst/>
          </a:prstGeom>
        </p:spPr>
        <p:txBody>
          <a:bodyPr/>
          <a:lstStyle/>
          <a:p>
            <a:pPr marL="0" indent="0" algn="ctr">
              <a:buNone/>
            </a:pPr>
            <a:r>
              <a:rPr lang="en-US" sz="3200" dirty="0"/>
              <a:t>Follow the Student Entry Portal Instructions  on the Guide to the Online Portals</a:t>
            </a:r>
          </a:p>
          <a:p>
            <a:pPr marL="0" indent="0">
              <a:buNone/>
            </a:pPr>
            <a:endParaRPr lang="en-US" dirty="0"/>
          </a:p>
          <a:p>
            <a:pPr marL="514350" indent="-514350">
              <a:buFont typeface="+mj-lt"/>
              <a:buAutoNum type="arabicPeriod"/>
            </a:pPr>
            <a:r>
              <a:rPr lang="en-US" sz="2800" dirty="0"/>
              <a:t>Create an account</a:t>
            </a:r>
          </a:p>
          <a:p>
            <a:pPr marL="514350" indent="-514350">
              <a:buFont typeface="+mj-lt"/>
              <a:buAutoNum type="arabicPeriod"/>
            </a:pPr>
            <a:r>
              <a:rPr lang="en-US" sz="2800" dirty="0"/>
              <a:t>Submit the entries by December 16</a:t>
            </a:r>
            <a:r>
              <a:rPr lang="en-US" sz="2800" baseline="30000" dirty="0"/>
              <a:t>th</a:t>
            </a:r>
            <a:endParaRPr lang="en-US" sz="2800" dirty="0"/>
          </a:p>
          <a:p>
            <a:pPr marL="514350" indent="-514350">
              <a:buFont typeface="+mj-lt"/>
              <a:buAutoNum type="arabicPeriod"/>
            </a:pPr>
            <a:r>
              <a:rPr lang="en-US" sz="2800" dirty="0"/>
              <a:t>Confirm each student’s submission status  </a:t>
            </a:r>
          </a:p>
        </p:txBody>
      </p:sp>
    </p:spTree>
    <p:extLst>
      <p:ext uri="{BB962C8B-B14F-4D97-AF65-F5344CB8AC3E}">
        <p14:creationId xmlns:p14="http://schemas.microsoft.com/office/powerpoint/2010/main" val="710731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p:cNvPicPr>
          <p:nvPr>
            <p:ph type="pic" idx="4294967295"/>
          </p:nvPr>
        </p:nvPicPr>
        <p:blipFill>
          <a:blip r:embed="rId3"/>
          <a:srcRect l="12500" r="12500"/>
          <a:stretch>
            <a:fillRect/>
          </a:stretch>
        </p:blipFill>
        <p:spPr>
          <a:xfrm>
            <a:off x="228600" y="76200"/>
            <a:ext cx="8686800" cy="6629400"/>
          </a:xfrm>
          <a:prstGeom prst="rect">
            <a:avLst/>
          </a:prstGeom>
        </p:spPr>
      </p:pic>
    </p:spTree>
    <p:extLst>
      <p:ext uri="{BB962C8B-B14F-4D97-AF65-F5344CB8AC3E}">
        <p14:creationId xmlns:p14="http://schemas.microsoft.com/office/powerpoint/2010/main" val="3686186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1.  Create an Account</a:t>
            </a:r>
          </a:p>
        </p:txBody>
      </p:sp>
      <p:sp>
        <p:nvSpPr>
          <p:cNvPr id="3" name="Content Placeholder 2"/>
          <p:cNvSpPr>
            <a:spLocks noGrp="1"/>
          </p:cNvSpPr>
          <p:nvPr>
            <p:ph idx="4294967295"/>
          </p:nvPr>
        </p:nvSpPr>
        <p:spPr>
          <a:xfrm>
            <a:off x="457200" y="2057400"/>
            <a:ext cx="8229600" cy="4068763"/>
          </a:xfrm>
          <a:prstGeom prst="rect">
            <a:avLst/>
          </a:prstGeom>
        </p:spPr>
        <p:txBody>
          <a:bodyPr>
            <a:noAutofit/>
          </a:bodyPr>
          <a:lstStyle/>
          <a:p>
            <a:pPr marL="285750" indent="-285750">
              <a:buFont typeface="Arial" panose="020B0604020202020204" pitchFamily="34" charset="0"/>
              <a:buChar char="•"/>
            </a:pPr>
            <a:r>
              <a:rPr lang="en-US" sz="2800" dirty="0"/>
              <a:t>Click “sign up” and enter YOUR NAME, YOUR EMAIL &amp; create a password</a:t>
            </a:r>
          </a:p>
          <a:p>
            <a:pPr marL="285750" indent="-285750">
              <a:buFont typeface="Arial" panose="020B0604020202020204" pitchFamily="34" charset="0"/>
              <a:buChar char="•"/>
            </a:pPr>
            <a:r>
              <a:rPr lang="en-US" sz="2800" dirty="0"/>
              <a:t>Write the password down </a:t>
            </a:r>
            <a:r>
              <a:rPr lang="en-US" sz="2800" dirty="0">
                <a:sym typeface="Wingdings" panose="05000000000000000000" pitchFamily="2" charset="2"/>
              </a:rPr>
              <a:t></a:t>
            </a:r>
          </a:p>
          <a:p>
            <a:pPr marL="285750" indent="-285750">
              <a:buFont typeface="Arial" panose="020B0604020202020204" pitchFamily="34" charset="0"/>
              <a:buChar char="•"/>
            </a:pPr>
            <a:r>
              <a:rPr lang="en-US" sz="2800" dirty="0">
                <a:sym typeface="Wingdings" panose="05000000000000000000" pitchFamily="2" charset="2"/>
              </a:rPr>
              <a:t>Click “register”</a:t>
            </a:r>
          </a:p>
          <a:p>
            <a:pPr marL="285750" indent="-285750">
              <a:buFont typeface="Arial" panose="020B0604020202020204" pitchFamily="34" charset="0"/>
              <a:buChar char="•"/>
            </a:pPr>
            <a:r>
              <a:rPr lang="en-US" sz="2800" dirty="0">
                <a:sym typeface="Wingdings" panose="05000000000000000000" pitchFamily="2" charset="2"/>
              </a:rPr>
              <a:t>Check your email for the confirmation email</a:t>
            </a:r>
          </a:p>
          <a:p>
            <a:pPr marL="285750" indent="-285750">
              <a:buFont typeface="Arial" panose="020B0604020202020204" pitchFamily="34" charset="0"/>
              <a:buChar char="•"/>
            </a:pPr>
            <a:r>
              <a:rPr lang="en-US" sz="2800" dirty="0">
                <a:sym typeface="Wingdings" panose="05000000000000000000" pitchFamily="2" charset="2"/>
              </a:rPr>
              <a:t>Click the unique link in the email to activate your account</a:t>
            </a:r>
            <a:endParaRPr lang="en-US" sz="2800" dirty="0"/>
          </a:p>
        </p:txBody>
      </p:sp>
    </p:spTree>
    <p:extLst>
      <p:ext uri="{BB962C8B-B14F-4D97-AF65-F5344CB8AC3E}">
        <p14:creationId xmlns:p14="http://schemas.microsoft.com/office/powerpoint/2010/main" val="922818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600200" y="1905000"/>
            <a:ext cx="6433186" cy="4282440"/>
          </a:xfrm>
        </p:spPr>
        <p:txBody>
          <a:bodyPr/>
          <a:lstStyle/>
          <a:p>
            <a:r>
              <a:rPr lang="en-US" sz="3200" dirty="0"/>
              <a:t>To learn more about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800" dirty="0"/>
              <a:t>Opportunities for additional recognition </a:t>
            </a:r>
          </a:p>
          <a:p>
            <a:pPr marL="285750" indent="-285750">
              <a:buFont typeface="Arial" panose="020B0604020202020204" pitchFamily="34" charset="0"/>
              <a:buChar char="•"/>
            </a:pPr>
            <a:r>
              <a:rPr lang="en-US" sz="2800" dirty="0"/>
              <a:t>Eligibility requirements </a:t>
            </a:r>
          </a:p>
          <a:p>
            <a:pPr marL="285750" indent="-285750">
              <a:buFont typeface="Arial" panose="020B0604020202020204" pitchFamily="34" charset="0"/>
              <a:buChar char="•"/>
            </a:pPr>
            <a:r>
              <a:rPr lang="en-US" sz="2800" dirty="0"/>
              <a:t>Preparing entries for advancement</a:t>
            </a:r>
          </a:p>
          <a:p>
            <a:pPr marL="285750" indent="-285750">
              <a:buFont typeface="Arial" panose="020B0604020202020204" pitchFamily="34" charset="0"/>
              <a:buChar char="•"/>
            </a:pPr>
            <a:r>
              <a:rPr lang="en-US" sz="2800" dirty="0"/>
              <a:t>Advancement process </a:t>
            </a:r>
          </a:p>
        </p:txBody>
      </p:sp>
      <p:sp>
        <p:nvSpPr>
          <p:cNvPr id="3" name="Title 2"/>
          <p:cNvSpPr>
            <a:spLocks noGrp="1"/>
          </p:cNvSpPr>
          <p:nvPr>
            <p:ph type="title"/>
          </p:nvPr>
        </p:nvSpPr>
        <p:spPr/>
        <p:txBody>
          <a:bodyPr>
            <a:normAutofit/>
          </a:bodyPr>
          <a:lstStyle/>
          <a:p>
            <a:pPr algn="ctr"/>
            <a:r>
              <a:rPr lang="en-US" sz="4800" b="1" dirty="0"/>
              <a:t>Our Quest Today</a:t>
            </a:r>
          </a:p>
        </p:txBody>
      </p:sp>
    </p:spTree>
    <p:extLst>
      <p:ext uri="{BB962C8B-B14F-4D97-AF65-F5344CB8AC3E}">
        <p14:creationId xmlns:p14="http://schemas.microsoft.com/office/powerpoint/2010/main" val="735098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stretch>
            <a:fillRect/>
          </a:stretch>
        </p:blipFill>
        <p:spPr>
          <a:xfrm>
            <a:off x="685800" y="762000"/>
            <a:ext cx="7848600" cy="5486399"/>
          </a:xfrm>
          <a:prstGeom prst="rect">
            <a:avLst/>
          </a:prstGeom>
        </p:spPr>
      </p:pic>
    </p:spTree>
    <p:extLst>
      <p:ext uri="{BB962C8B-B14F-4D97-AF65-F5344CB8AC3E}">
        <p14:creationId xmlns:p14="http://schemas.microsoft.com/office/powerpoint/2010/main" val="2447532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554162"/>
          </a:xfrm>
        </p:spPr>
        <p:txBody>
          <a:bodyPr>
            <a:normAutofit/>
          </a:bodyPr>
          <a:lstStyle/>
          <a:p>
            <a:r>
              <a:rPr lang="en-US" sz="4800" b="1" dirty="0"/>
              <a:t>That Was Easy!</a:t>
            </a:r>
          </a:p>
        </p:txBody>
      </p:sp>
      <p:pic>
        <p:nvPicPr>
          <p:cNvPr id="11266" name="Picture 2" descr="C:\Users\srupert\AppData\Local\Microsoft\Windows\Temporary Internet Files\Content.IE5\K3WC9EFM\4249809778_00841a85b3_z[1].jp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2895600" y="2971800"/>
            <a:ext cx="3065473" cy="3065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33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6" y="228600"/>
            <a:ext cx="8486774" cy="1066800"/>
          </a:xfrm>
        </p:spPr>
        <p:txBody>
          <a:bodyPr>
            <a:normAutofit/>
          </a:bodyPr>
          <a:lstStyle/>
          <a:p>
            <a:r>
              <a:rPr lang="en-US" sz="4800" b="1" dirty="0"/>
              <a:t>2.  Submit Advancing Entries</a:t>
            </a:r>
          </a:p>
        </p:txBody>
      </p:sp>
      <p:sp>
        <p:nvSpPr>
          <p:cNvPr id="3" name="Content Placeholder 2"/>
          <p:cNvSpPr>
            <a:spLocks noGrp="1"/>
          </p:cNvSpPr>
          <p:nvPr>
            <p:ph idx="4294967295"/>
          </p:nvPr>
        </p:nvSpPr>
        <p:spPr>
          <a:xfrm>
            <a:off x="457200" y="2133600"/>
            <a:ext cx="8229600" cy="4267200"/>
          </a:xfrm>
          <a:prstGeom prst="rect">
            <a:avLst/>
          </a:prstGeom>
        </p:spPr>
        <p:txBody>
          <a:bodyPr>
            <a:normAutofit/>
          </a:bodyPr>
          <a:lstStyle/>
          <a:p>
            <a:pPr marL="285750" indent="-285750">
              <a:buFont typeface="Arial" panose="020B0604020202020204" pitchFamily="34" charset="0"/>
              <a:buChar char="•"/>
            </a:pPr>
            <a:r>
              <a:rPr lang="en-US" sz="2400" dirty="0"/>
              <a:t>Go to your account’s “home page”</a:t>
            </a:r>
          </a:p>
          <a:p>
            <a:pPr marL="285750" indent="-285750">
              <a:buFont typeface="Arial" panose="020B0604020202020204" pitchFamily="34" charset="0"/>
              <a:buChar char="•"/>
            </a:pPr>
            <a:r>
              <a:rPr lang="en-US" sz="2400" dirty="0"/>
              <a:t>Click “create a submission”</a:t>
            </a:r>
          </a:p>
          <a:p>
            <a:pPr marL="285750" indent="-285750">
              <a:buFont typeface="Arial" panose="020B0604020202020204" pitchFamily="34" charset="0"/>
              <a:buChar char="•"/>
            </a:pPr>
            <a:r>
              <a:rPr lang="en-US" sz="2400" dirty="0"/>
              <a:t>Click “Student Entry Form” and enter the information from the hard copy of the student’s entry form</a:t>
            </a:r>
          </a:p>
          <a:p>
            <a:pPr marL="285750" indent="-285750">
              <a:buFont typeface="Arial" panose="020B0604020202020204" pitchFamily="34" charset="0"/>
              <a:buChar char="•"/>
            </a:pPr>
            <a:r>
              <a:rPr lang="en-US" sz="2400" dirty="0"/>
              <a:t>Click “Upload Artwork” to upload the digital file of the artwork.  You will get that “browse” option to go to doc file, click on it then upload</a:t>
            </a:r>
          </a:p>
          <a:p>
            <a:pPr marL="285750" indent="-285750">
              <a:buFont typeface="Arial" panose="020B0604020202020204" pitchFamily="34" charset="0"/>
              <a:buChar char="•"/>
            </a:pPr>
            <a:r>
              <a:rPr lang="en-US" sz="2400" dirty="0"/>
              <a:t>Click “Submit your student entry”</a:t>
            </a:r>
          </a:p>
        </p:txBody>
      </p:sp>
    </p:spTree>
    <p:extLst>
      <p:ext uri="{BB962C8B-B14F-4D97-AF65-F5344CB8AC3E}">
        <p14:creationId xmlns:p14="http://schemas.microsoft.com/office/powerpoint/2010/main" val="2556487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Looking Good!!!</a:t>
            </a:r>
          </a:p>
        </p:txBody>
      </p:sp>
      <p:pic>
        <p:nvPicPr>
          <p:cNvPr id="12291" name="Picture 3" descr="C:\Users\srupert\AppData\Local\Microsoft\Windows\Temporary Internet Files\Content.IE5\IEOUTJYC\smiley_2_thumbs_up[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623" y="1905000"/>
            <a:ext cx="6296025" cy="382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184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782762"/>
          </a:xfrm>
        </p:spPr>
        <p:txBody>
          <a:bodyPr>
            <a:normAutofit/>
          </a:bodyPr>
          <a:lstStyle/>
          <a:p>
            <a:r>
              <a:rPr lang="en-US" b="1" dirty="0"/>
              <a:t>3.  Confirm Student Submission         	Status</a:t>
            </a:r>
          </a:p>
        </p:txBody>
      </p:sp>
      <p:sp>
        <p:nvSpPr>
          <p:cNvPr id="5" name="Content Placeholder 4"/>
          <p:cNvSpPr>
            <a:spLocks noGrp="1"/>
          </p:cNvSpPr>
          <p:nvPr>
            <p:ph idx="4294967295"/>
          </p:nvPr>
        </p:nvSpPr>
        <p:spPr>
          <a:xfrm>
            <a:off x="457200" y="2590800"/>
            <a:ext cx="8229600" cy="3535363"/>
          </a:xfrm>
          <a:prstGeom prst="rect">
            <a:avLst/>
          </a:prstGeom>
        </p:spPr>
        <p:txBody>
          <a:bodyPr>
            <a:normAutofit/>
          </a:bodyPr>
          <a:lstStyle/>
          <a:p>
            <a:pPr marL="285750" indent="-285750">
              <a:buFont typeface="Arial" panose="020B0604020202020204" pitchFamily="34" charset="0"/>
              <a:buChar char="•"/>
            </a:pPr>
            <a:r>
              <a:rPr lang="en-US" sz="2800" dirty="0"/>
              <a:t>Go to your account’s “home page”</a:t>
            </a:r>
          </a:p>
          <a:p>
            <a:pPr marL="285750" indent="-285750">
              <a:buFont typeface="Arial" panose="020B0604020202020204" pitchFamily="34" charset="0"/>
              <a:buChar char="•"/>
            </a:pPr>
            <a:r>
              <a:rPr lang="en-US" sz="2800" dirty="0"/>
              <a:t>You can view the list of the created submissions</a:t>
            </a:r>
          </a:p>
          <a:p>
            <a:pPr marL="285750" indent="-285750">
              <a:buFont typeface="Arial" panose="020B0604020202020204" pitchFamily="34" charset="0"/>
              <a:buChar char="•"/>
            </a:pPr>
            <a:r>
              <a:rPr lang="en-US" sz="2800" dirty="0"/>
              <a:t>Confirmed submissions will show a status of “Submitted”</a:t>
            </a:r>
          </a:p>
        </p:txBody>
      </p:sp>
    </p:spTree>
    <p:extLst>
      <p:ext uri="{BB962C8B-B14F-4D97-AF65-F5344CB8AC3E}">
        <p14:creationId xmlns:p14="http://schemas.microsoft.com/office/powerpoint/2010/main" val="2871324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i="1" dirty="0"/>
              <a:t>But what if …..</a:t>
            </a:r>
          </a:p>
        </p:txBody>
      </p:sp>
      <p:sp>
        <p:nvSpPr>
          <p:cNvPr id="3" name="Content Placeholder 2"/>
          <p:cNvSpPr>
            <a:spLocks noGrp="1"/>
          </p:cNvSpPr>
          <p:nvPr>
            <p:ph idx="4294967295"/>
          </p:nvPr>
        </p:nvSpPr>
        <p:spPr>
          <a:xfrm>
            <a:off x="457200" y="1981200"/>
            <a:ext cx="8229600" cy="4144963"/>
          </a:xfrm>
          <a:prstGeom prst="rect">
            <a:avLst/>
          </a:prstGeom>
        </p:spPr>
        <p:txBody>
          <a:bodyPr>
            <a:normAutofit/>
          </a:bodyPr>
          <a:lstStyle/>
          <a:p>
            <a:r>
              <a:rPr lang="en-US" sz="2800" i="1" dirty="0">
                <a:solidFill>
                  <a:srgbClr val="FF0000"/>
                </a:solidFill>
              </a:rPr>
              <a:t>I didn’t use the right file format?</a:t>
            </a:r>
          </a:p>
          <a:p>
            <a:r>
              <a:rPr lang="en-US" sz="2800" i="1" dirty="0">
                <a:solidFill>
                  <a:srgbClr val="FF0000"/>
                </a:solidFill>
              </a:rPr>
              <a:t>I uploaded the wrong student file and submitted it?</a:t>
            </a:r>
          </a:p>
          <a:p>
            <a:r>
              <a:rPr lang="en-US" sz="2800" i="1" dirty="0">
                <a:solidFill>
                  <a:srgbClr val="FF0000"/>
                </a:solidFill>
              </a:rPr>
              <a:t>I need to edit the entry form?</a:t>
            </a:r>
          </a:p>
          <a:p>
            <a:r>
              <a:rPr lang="en-US" sz="2800" i="1" dirty="0">
                <a:solidFill>
                  <a:srgbClr val="FF0000"/>
                </a:solidFill>
              </a:rPr>
              <a:t>I’m not sure if this uploaded?</a:t>
            </a:r>
          </a:p>
          <a:p>
            <a:r>
              <a:rPr lang="en-US" sz="2800" i="1" dirty="0">
                <a:solidFill>
                  <a:srgbClr val="FF0000"/>
                </a:solidFill>
              </a:rPr>
              <a:t>How do I know you got it?</a:t>
            </a:r>
          </a:p>
          <a:p>
            <a:r>
              <a:rPr lang="en-US" sz="2800" i="1" dirty="0">
                <a:solidFill>
                  <a:srgbClr val="FF0000"/>
                </a:solidFill>
              </a:rPr>
              <a:t>I </a:t>
            </a:r>
            <a:r>
              <a:rPr lang="en-US" sz="2800" i="1" u="sng" dirty="0">
                <a:solidFill>
                  <a:srgbClr val="FF0000"/>
                </a:solidFill>
              </a:rPr>
              <a:t>really</a:t>
            </a:r>
            <a:r>
              <a:rPr lang="en-US" sz="2800" i="1" dirty="0">
                <a:solidFill>
                  <a:srgbClr val="FF0000"/>
                </a:solidFill>
              </a:rPr>
              <a:t> do not understand what I am doing!</a:t>
            </a:r>
          </a:p>
          <a:p>
            <a:pPr marL="0" indent="0">
              <a:buNone/>
            </a:pPr>
            <a:r>
              <a:rPr lang="en-US" i="1" dirty="0"/>
              <a:t>	</a:t>
            </a:r>
            <a:endParaRPr lang="en-US" dirty="0"/>
          </a:p>
        </p:txBody>
      </p:sp>
      <p:pic>
        <p:nvPicPr>
          <p:cNvPr id="14338" name="Picture 2" descr="C:\Users\srupert\AppData\Local\Microsoft\Windows\Temporary Internet Files\Content.IE5\IEOUTJYC\Worked_ou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808667"/>
            <a:ext cx="1924050" cy="1861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974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4294967295"/>
          </p:nvPr>
        </p:nvSpPr>
        <p:spPr>
          <a:xfrm>
            <a:off x="228600" y="1219200"/>
            <a:ext cx="4419600" cy="5181600"/>
          </a:xfrm>
          <a:prstGeom prst="rect">
            <a:avLst/>
          </a:prstGeom>
        </p:spPr>
        <p:txBody>
          <a:bodyPr>
            <a:normAutofit lnSpcReduction="10000"/>
          </a:bodyPr>
          <a:lstStyle/>
          <a:p>
            <a:r>
              <a:rPr lang="en-US" sz="2800" dirty="0"/>
              <a:t>Take a deep breath</a:t>
            </a:r>
          </a:p>
          <a:p>
            <a:endParaRPr lang="en-US" sz="2800" dirty="0"/>
          </a:p>
          <a:p>
            <a:r>
              <a:rPr lang="en-US" sz="2800" dirty="0"/>
              <a:t>Stay calm and drink a Pepsi</a:t>
            </a:r>
          </a:p>
          <a:p>
            <a:endParaRPr lang="en-US" sz="2800" dirty="0"/>
          </a:p>
          <a:p>
            <a:r>
              <a:rPr lang="en-US" sz="2800" dirty="0"/>
              <a:t>Just notify Missouri PTA at  </a:t>
            </a:r>
            <a:r>
              <a:rPr lang="en-US" sz="2800" dirty="0">
                <a:hlinkClick r:id="rId2"/>
              </a:rPr>
              <a:t>reflections@mopta.org</a:t>
            </a:r>
            <a:r>
              <a:rPr lang="en-US" sz="2800" dirty="0"/>
              <a:t> . </a:t>
            </a:r>
          </a:p>
          <a:p>
            <a:endParaRPr lang="en-US" sz="2700" dirty="0"/>
          </a:p>
          <a:p>
            <a:pPr marL="0" indent="0" algn="ctr">
              <a:buNone/>
            </a:pPr>
            <a:r>
              <a:rPr lang="en-US" sz="2700" dirty="0"/>
              <a:t> </a:t>
            </a:r>
            <a:r>
              <a:rPr lang="en-US" sz="4000" b="1" dirty="0"/>
              <a:t>We are here to help you!</a:t>
            </a:r>
          </a:p>
          <a:p>
            <a:endParaRPr lang="en-US" dirty="0"/>
          </a:p>
        </p:txBody>
      </p:sp>
      <p:sp>
        <p:nvSpPr>
          <p:cNvPr id="11" name="Content Placeholder 10"/>
          <p:cNvSpPr>
            <a:spLocks noGrp="1"/>
          </p:cNvSpPr>
          <p:nvPr>
            <p:ph sz="half" idx="4294967295"/>
          </p:nvPr>
        </p:nvSpPr>
        <p:spPr>
          <a:xfrm>
            <a:off x="4648200" y="1600200"/>
            <a:ext cx="4038600" cy="4525963"/>
          </a:xfrm>
          <a:prstGeom prst="rect">
            <a:avLst/>
          </a:prstGeom>
        </p:spPr>
        <p:txBody>
          <a:bodyPr>
            <a:normAutofit/>
          </a:bodyPr>
          <a:lstStyle/>
          <a:p>
            <a:endParaRPr lang="en-US"/>
          </a:p>
        </p:txBody>
      </p:sp>
      <p:pic>
        <p:nvPicPr>
          <p:cNvPr id="13314" name="Picture 2" descr="C:\Users\srupert\AppData\Local\Microsoft\Windows\Temporary Internet Files\Content.IE5\4BGRAGBH\3720666046_6c35a029e4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39081"/>
            <a:ext cx="40386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696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457200" y="1600200"/>
            <a:ext cx="4038600" cy="4525963"/>
          </a:xfrm>
          <a:prstGeom prst="rect">
            <a:avLst/>
          </a:prstGeom>
        </p:spPr>
        <p:txBody>
          <a:bodyPr/>
          <a:lstStyle/>
          <a:p>
            <a:endParaRPr lang="en-US"/>
          </a:p>
        </p:txBody>
      </p:sp>
      <p:sp>
        <p:nvSpPr>
          <p:cNvPr id="4" name="Content Placeholder 3"/>
          <p:cNvSpPr>
            <a:spLocks noGrp="1"/>
          </p:cNvSpPr>
          <p:nvPr>
            <p:ph sz="half" idx="4294967295"/>
          </p:nvPr>
        </p:nvSpPr>
        <p:spPr>
          <a:xfrm>
            <a:off x="4648200" y="1600200"/>
            <a:ext cx="4038600" cy="4525963"/>
          </a:xfrm>
          <a:prstGeom prst="rect">
            <a:avLst/>
          </a:prstGeom>
        </p:spPr>
        <p:txBody>
          <a:bodyPr/>
          <a:lstStyle/>
          <a:p>
            <a:r>
              <a:rPr lang="en-US" sz="2800" dirty="0"/>
              <a:t>You did it!</a:t>
            </a:r>
          </a:p>
          <a:p>
            <a:r>
              <a:rPr lang="en-US" sz="2800" dirty="0"/>
              <a:t>Now relax and enjoy the holidays.</a:t>
            </a:r>
          </a:p>
          <a:p>
            <a:endParaRPr lang="en-US" sz="2800" dirty="0"/>
          </a:p>
          <a:p>
            <a:r>
              <a:rPr lang="en-US" sz="2800" dirty="0"/>
              <a:t>Watch for results to be announced by email and on the Missouri PTA website</a:t>
            </a:r>
          </a:p>
          <a:p>
            <a:endParaRPr lang="en-US" dirty="0"/>
          </a:p>
        </p:txBody>
      </p:sp>
      <p:pic>
        <p:nvPicPr>
          <p:cNvPr id="15365" name="Picture 5" descr="C:\Users\srupert\AppData\Local\Microsoft\Windows\Temporary Internet Files\Content.IE5\IEOUTJYC\beach_chair_umbrella_1600_clr_867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
            <a:ext cx="64293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014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533400"/>
            <a:ext cx="8229600" cy="5592763"/>
          </a:xfrm>
          <a:prstGeom prst="rect">
            <a:avLst/>
          </a:prstGeom>
        </p:spPr>
        <p:txBody>
          <a:bodyPr>
            <a:normAutofit/>
          </a:bodyPr>
          <a:lstStyle/>
          <a:p>
            <a:pPr marL="0" indent="0">
              <a:buNone/>
            </a:pPr>
            <a:r>
              <a:rPr lang="en-US" sz="4800" b="1" i="1" dirty="0"/>
              <a:t>Thank you </a:t>
            </a:r>
            <a:r>
              <a:rPr lang="en-US" sz="4800" i="1" dirty="0"/>
              <a:t>for spending the weekend with us and for all you do to help our children succeed. </a:t>
            </a:r>
          </a:p>
        </p:txBody>
      </p:sp>
      <p:pic>
        <p:nvPicPr>
          <p:cNvPr id="16386" name="Picture 2" descr="C:\Users\srupert\AppData\Local\Microsoft\Windows\Temporary Internet Files\Content.IE5\4BGRAGBH\thank-you-smiley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276600"/>
            <a:ext cx="3048000" cy="2813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160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600200"/>
            <a:ext cx="8229600" cy="4953000"/>
          </a:xfrm>
        </p:spPr>
        <p:txBody>
          <a:bodyPr/>
          <a:lstStyle/>
          <a:p>
            <a:endParaRPr lang="en-US" dirty="0"/>
          </a:p>
        </p:txBody>
      </p:sp>
      <p:sp>
        <p:nvSpPr>
          <p:cNvPr id="2" name="Title 1"/>
          <p:cNvSpPr>
            <a:spLocks noGrp="1"/>
          </p:cNvSpPr>
          <p:nvPr>
            <p:ph type="title"/>
          </p:nvPr>
        </p:nvSpPr>
        <p:spPr>
          <a:xfrm>
            <a:off x="457200" y="274638"/>
            <a:ext cx="8229600" cy="1630362"/>
          </a:xfrm>
        </p:spPr>
        <p:txBody>
          <a:bodyPr>
            <a:noAutofit/>
          </a:bodyPr>
          <a:lstStyle/>
          <a:p>
            <a:pPr algn="ctr"/>
            <a:r>
              <a:rPr lang="en-US" sz="7200" b="1" dirty="0"/>
              <a:t>Be the Jedi Master</a:t>
            </a:r>
          </a:p>
        </p:txBody>
      </p:sp>
      <p:pic>
        <p:nvPicPr>
          <p:cNvPr id="1026" name="Picture 2" descr="C:\Users\ESR00006\AppData\Local\Microsoft\Windows\Temporary Internet Files\Content.IE5\01NTY9A8\Yodapn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057400"/>
            <a:ext cx="3086100" cy="30861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371600" y="5659672"/>
            <a:ext cx="7696200" cy="769441"/>
          </a:xfrm>
          <a:prstGeom prst="rect">
            <a:avLst/>
          </a:prstGeom>
          <a:noFill/>
        </p:spPr>
        <p:txBody>
          <a:bodyPr wrap="square" rtlCol="0">
            <a:spAutoFit/>
          </a:bodyPr>
          <a:lstStyle/>
          <a:p>
            <a:r>
              <a:rPr lang="en-US" sz="4400" b="1" dirty="0"/>
              <a:t>Conquer the Online Portal!</a:t>
            </a:r>
          </a:p>
        </p:txBody>
      </p:sp>
    </p:spTree>
    <p:extLst>
      <p:ext uri="{BB962C8B-B14F-4D97-AF65-F5344CB8AC3E}">
        <p14:creationId xmlns:p14="http://schemas.microsoft.com/office/powerpoint/2010/main" val="2690387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52426" y="1219200"/>
            <a:ext cx="8334374" cy="5257800"/>
          </a:xfrm>
        </p:spPr>
        <p:txBody>
          <a:bodyPr>
            <a:noAutofit/>
          </a:bodyPr>
          <a:lstStyle/>
          <a:p>
            <a:pPr marL="0" indent="0" algn="ctr">
              <a:buNone/>
            </a:pPr>
            <a:r>
              <a:rPr lang="en-US" sz="2800" dirty="0"/>
              <a:t>Our hero/heroin aka Local Unit Reflections Chair has formed a Reflections committee.  Together they have planned, budgeted, promoted, recruited volunteer judges/reviewers, collected entries from students, provided the judges with the rules and guidelines, prepared the artwork for judging and turned it over to the judges. Celebration plans have been made. Recognition awards are all ready.  The entries have been judged, the placings have been determined and the final results are in the hands of our hero/heroin aka Local Unit Reflections Chair…</a:t>
            </a:r>
          </a:p>
        </p:txBody>
      </p:sp>
      <p:sp>
        <p:nvSpPr>
          <p:cNvPr id="2" name="Title 1"/>
          <p:cNvSpPr>
            <a:spLocks noGrp="1"/>
          </p:cNvSpPr>
          <p:nvPr>
            <p:ph type="title"/>
          </p:nvPr>
        </p:nvSpPr>
        <p:spPr>
          <a:xfrm>
            <a:off x="352426" y="228600"/>
            <a:ext cx="7680960" cy="762000"/>
          </a:xfrm>
        </p:spPr>
        <p:txBody>
          <a:bodyPr>
            <a:normAutofit fontScale="90000"/>
          </a:bodyPr>
          <a:lstStyle/>
          <a:p>
            <a:pPr algn="ctr"/>
            <a:r>
              <a:rPr lang="en-US" sz="4400" b="1" dirty="0"/>
              <a:t>So far in our Reflections story …</a:t>
            </a:r>
          </a:p>
        </p:txBody>
      </p:sp>
    </p:spTree>
    <p:extLst>
      <p:ext uri="{BB962C8B-B14F-4D97-AF65-F5344CB8AC3E}">
        <p14:creationId xmlns:p14="http://schemas.microsoft.com/office/powerpoint/2010/main" val="33744700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6200" y="2743200"/>
            <a:ext cx="8991600" cy="2819400"/>
          </a:xfrm>
        </p:spPr>
        <p:txBody>
          <a:bodyPr>
            <a:noAutofit/>
          </a:bodyPr>
          <a:lstStyle/>
          <a:p>
            <a:pPr algn="ctr"/>
            <a:r>
              <a:rPr lang="en-US" sz="4000" dirty="0"/>
              <a:t>Advance those entries to the state round! </a:t>
            </a:r>
          </a:p>
          <a:p>
            <a:pPr algn="ctr"/>
            <a:r>
              <a:rPr lang="en-US" sz="4000" dirty="0"/>
              <a:t>Show off your students’ talent to the rest of the state and perhaps the nation!  </a:t>
            </a:r>
          </a:p>
        </p:txBody>
      </p:sp>
      <p:sp>
        <p:nvSpPr>
          <p:cNvPr id="2" name="Title 1"/>
          <p:cNvSpPr>
            <a:spLocks noGrp="1"/>
          </p:cNvSpPr>
          <p:nvPr>
            <p:ph type="title"/>
          </p:nvPr>
        </p:nvSpPr>
        <p:spPr>
          <a:xfrm>
            <a:off x="352426" y="228600"/>
            <a:ext cx="8258174" cy="1828800"/>
          </a:xfrm>
        </p:spPr>
        <p:txBody>
          <a:bodyPr>
            <a:normAutofit/>
          </a:bodyPr>
          <a:lstStyle/>
          <a:p>
            <a:pPr algn="ctr"/>
            <a:r>
              <a:rPr lang="en-US" sz="6000" b="1" dirty="0"/>
              <a:t>Don’t Stop There!</a:t>
            </a:r>
            <a:br>
              <a:rPr lang="en-US" sz="6000" b="1" dirty="0"/>
            </a:br>
            <a:r>
              <a:rPr lang="en-US" b="1" dirty="0"/>
              <a:t>Let’s continue our story…</a:t>
            </a:r>
          </a:p>
        </p:txBody>
      </p:sp>
    </p:spTree>
    <p:extLst>
      <p:ext uri="{BB962C8B-B14F-4D97-AF65-F5344CB8AC3E}">
        <p14:creationId xmlns:p14="http://schemas.microsoft.com/office/powerpoint/2010/main" val="2078380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00"/>
          </a:xfrm>
        </p:spPr>
        <p:txBody>
          <a:bodyPr/>
          <a:lstStyle/>
          <a:p>
            <a:pPr algn="ctr"/>
            <a:r>
              <a:rPr lang="en-US" sz="3200" b="1" dirty="0"/>
              <a:t>Opportunity for Additional Recognition</a:t>
            </a:r>
          </a:p>
        </p:txBody>
      </p:sp>
      <p:sp>
        <p:nvSpPr>
          <p:cNvPr id="6" name="TextBox 5"/>
          <p:cNvSpPr txBox="1"/>
          <p:nvPr/>
        </p:nvSpPr>
        <p:spPr>
          <a:xfrm>
            <a:off x="3710354" y="1093180"/>
            <a:ext cx="5272372" cy="5478423"/>
          </a:xfrm>
          <a:prstGeom prst="rect">
            <a:avLst/>
          </a:prstGeom>
          <a:noFill/>
        </p:spPr>
        <p:txBody>
          <a:bodyPr wrap="square" rtlCol="0">
            <a:spAutoFit/>
          </a:bodyPr>
          <a:lstStyle/>
          <a:p>
            <a:pPr>
              <a:spcAft>
                <a:spcPts val="0"/>
              </a:spcAft>
            </a:pPr>
            <a:r>
              <a:rPr lang="en-US" sz="3600" b="1" dirty="0"/>
              <a:t>Missouri PTA State Round of Reflections</a:t>
            </a:r>
          </a:p>
          <a:p>
            <a:pPr>
              <a:spcAft>
                <a:spcPts val="0"/>
              </a:spcAft>
            </a:pPr>
            <a:endParaRPr lang="en-US" sz="2000" dirty="0"/>
          </a:p>
          <a:p>
            <a:pPr>
              <a:spcAft>
                <a:spcPts val="0"/>
              </a:spcAft>
            </a:pPr>
            <a:r>
              <a:rPr lang="en-US" b="1" dirty="0"/>
              <a:t>Your Unit may advance:</a:t>
            </a:r>
          </a:p>
          <a:p>
            <a:pPr marL="285750" lvl="0" indent="-285750" hangingPunct="0">
              <a:spcAft>
                <a:spcPts val="0"/>
              </a:spcAft>
              <a:buFont typeface="Arial" pitchFamily="34" charset="0"/>
              <a:buChar char="•"/>
            </a:pPr>
            <a:r>
              <a:rPr lang="en-GB" sz="2400" dirty="0"/>
              <a:t>3 student entries per awards category                       – i.e. 3 primary visual arts entries</a:t>
            </a:r>
            <a:endParaRPr lang="en-US" sz="2400" dirty="0"/>
          </a:p>
          <a:p>
            <a:pPr marL="285750" lvl="0" indent="-285750" hangingPunct="0">
              <a:spcAft>
                <a:spcPts val="0"/>
              </a:spcAft>
              <a:buFont typeface="Arial" pitchFamily="34" charset="0"/>
              <a:buChar char="•"/>
            </a:pPr>
            <a:r>
              <a:rPr lang="en-GB" sz="2400" dirty="0"/>
              <a:t>State round recognition is announced at the beginning of March via email &amp; website</a:t>
            </a:r>
          </a:p>
          <a:p>
            <a:pPr marL="285750" lvl="0" indent="-285750" hangingPunct="0">
              <a:spcAft>
                <a:spcPts val="0"/>
              </a:spcAft>
              <a:buFont typeface="Arial" pitchFamily="34" charset="0"/>
              <a:buChar char="•"/>
            </a:pPr>
            <a:r>
              <a:rPr lang="en-GB" sz="2400" dirty="0"/>
              <a:t>1</a:t>
            </a:r>
            <a:r>
              <a:rPr lang="en-GB" sz="2400" baseline="30000" dirty="0"/>
              <a:t>st</a:t>
            </a:r>
            <a:r>
              <a:rPr lang="en-GB" sz="2400" dirty="0"/>
              <a:t> thru 5</a:t>
            </a:r>
            <a:r>
              <a:rPr lang="en-GB" sz="2400" baseline="30000" dirty="0"/>
              <a:t>th</a:t>
            </a:r>
            <a:r>
              <a:rPr lang="en-GB" sz="2400" dirty="0"/>
              <a:t> place recognized and up to 6 </a:t>
            </a:r>
            <a:r>
              <a:rPr lang="en-GB" sz="2400" dirty="0" err="1"/>
              <a:t>honorable</a:t>
            </a:r>
            <a:r>
              <a:rPr lang="en-GB" sz="2400" dirty="0"/>
              <a:t> mentions</a:t>
            </a:r>
          </a:p>
          <a:p>
            <a:pPr marL="285750" lvl="0" indent="-285750" hangingPunct="0">
              <a:spcAft>
                <a:spcPts val="0"/>
              </a:spcAft>
              <a:buFont typeface="Arial" pitchFamily="34" charset="0"/>
              <a:buChar char="•"/>
            </a:pPr>
            <a:r>
              <a:rPr lang="en-GB" sz="2400" dirty="0"/>
              <a:t>1</a:t>
            </a:r>
            <a:r>
              <a:rPr lang="en-GB" sz="2400" baseline="30000" dirty="0"/>
              <a:t>st</a:t>
            </a:r>
            <a:r>
              <a:rPr lang="en-GB" sz="2400" dirty="0"/>
              <a:t> place entries advance to National</a:t>
            </a:r>
          </a:p>
          <a:p>
            <a:pPr marL="285750" indent="-285750" hangingPunct="0">
              <a:buFont typeface="Arial" pitchFamily="34" charset="0"/>
              <a:buChar char="•"/>
            </a:pPr>
            <a:r>
              <a:rPr lang="en-GB" sz="2400" dirty="0"/>
              <a:t>Annual Student Showcase </a:t>
            </a:r>
          </a:p>
          <a:p>
            <a:pPr marL="285750" lvl="0" indent="-285750" hangingPunct="0">
              <a:spcAft>
                <a:spcPts val="0"/>
              </a:spcAft>
              <a:buFont typeface="Arial" pitchFamily="34" charset="0"/>
              <a:buChar char="•"/>
            </a:pPr>
            <a:endParaRPr lang="en-US" sz="2400" dirty="0"/>
          </a:p>
        </p:txBody>
      </p:sp>
      <p:pic>
        <p:nvPicPr>
          <p:cNvPr id="7"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 y="1332717"/>
            <a:ext cx="2747596" cy="411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28649" y="5125889"/>
            <a:ext cx="1635191" cy="276999"/>
          </a:xfrm>
          <a:prstGeom prst="rect">
            <a:avLst/>
          </a:prstGeom>
          <a:noFill/>
        </p:spPr>
        <p:txBody>
          <a:bodyPr wrap="none" rtlCol="0">
            <a:spAutoFit/>
          </a:bodyPr>
          <a:lstStyle/>
          <a:p>
            <a:r>
              <a:rPr lang="en-US" sz="1200" dirty="0">
                <a:solidFill>
                  <a:schemeClr val="bg1"/>
                </a:solidFill>
              </a:rPr>
              <a:t>Photo Credit: </a:t>
            </a:r>
            <a:r>
              <a:rPr lang="en-US" sz="1200" dirty="0" err="1">
                <a:solidFill>
                  <a:schemeClr val="bg1"/>
                </a:solidFill>
              </a:rPr>
              <a:t>LifeTouch</a:t>
            </a:r>
            <a:endParaRPr lang="en-US" sz="1200" dirty="0">
              <a:solidFill>
                <a:schemeClr val="bg1"/>
              </a:solidFill>
            </a:endParaRPr>
          </a:p>
        </p:txBody>
      </p:sp>
      <p:pic>
        <p:nvPicPr>
          <p:cNvPr id="9" name="Picture 8"/>
          <p:cNvPicPr>
            <a:picLocks noChangeAspect="1"/>
          </p:cNvPicPr>
          <p:nvPr/>
        </p:nvPicPr>
        <p:blipFill rotWithShape="1">
          <a:blip r:embed="rId4"/>
          <a:srcRect l="11750" t="20325" r="62687" b="19453"/>
          <a:stretch/>
        </p:blipFill>
        <p:spPr>
          <a:xfrm>
            <a:off x="-6418674" y="410305"/>
            <a:ext cx="3421338" cy="2266950"/>
          </a:xfrm>
          <a:prstGeom prst="rect">
            <a:avLst/>
          </a:prstGeom>
        </p:spPr>
      </p:pic>
    </p:spTree>
    <p:extLst>
      <p:ext uri="{BB962C8B-B14F-4D97-AF65-F5344CB8AC3E}">
        <p14:creationId xmlns:p14="http://schemas.microsoft.com/office/powerpoint/2010/main" val="1444009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31" y="1592530"/>
            <a:ext cx="5445369" cy="3843070"/>
          </a:xfrm>
        </p:spPr>
        <p:txBody>
          <a:bodyPr>
            <a:normAutofit fontScale="90000"/>
          </a:bodyPr>
          <a:lstStyle/>
          <a:p>
            <a:r>
              <a:rPr lang="en-US" sz="3100" b="1" dirty="0">
                <a:solidFill>
                  <a:srgbClr val="800000"/>
                </a:solidFill>
              </a:rPr>
              <a:t>National Awards Announcement</a:t>
            </a:r>
            <a:br>
              <a:rPr lang="en-US" sz="2700" b="1" dirty="0"/>
            </a:br>
            <a:r>
              <a:rPr lang="en-US" sz="2200" b="1" dirty="0"/>
              <a:t>May 2017</a:t>
            </a:r>
            <a:br>
              <a:rPr lang="en-US" sz="2200" b="1" dirty="0"/>
            </a:br>
            <a:r>
              <a:rPr lang="en-US" sz="2200" b="1" dirty="0"/>
              <a:t>PTA.org/Reflections</a:t>
            </a:r>
            <a:br>
              <a:rPr lang="en-US" sz="1800" b="1" dirty="0"/>
            </a:br>
            <a:br>
              <a:rPr lang="en-US" sz="1800" dirty="0"/>
            </a:br>
            <a:r>
              <a:rPr lang="en-US" sz="3100" b="1" dirty="0">
                <a:solidFill>
                  <a:srgbClr val="800000"/>
                </a:solidFill>
              </a:rPr>
              <a:t>National Awards Celebration</a:t>
            </a:r>
            <a:br>
              <a:rPr lang="en-US" sz="2700" b="1" dirty="0"/>
            </a:br>
            <a:r>
              <a:rPr lang="en-US" sz="2200" b="1" dirty="0"/>
              <a:t>June 2017</a:t>
            </a:r>
            <a:br>
              <a:rPr lang="en-US" sz="2200" b="1" dirty="0"/>
            </a:br>
            <a:r>
              <a:rPr lang="en-US" sz="2200" b="1" dirty="0"/>
              <a:t>Annual National PTA Convention </a:t>
            </a:r>
            <a:br>
              <a:rPr lang="en-US" sz="2200" b="1" dirty="0"/>
            </a:br>
            <a:r>
              <a:rPr lang="en-US" sz="2200" b="1" dirty="0"/>
              <a:t>Las Vegas, NV</a:t>
            </a:r>
            <a:br>
              <a:rPr lang="en-US" sz="2200" b="1" dirty="0"/>
            </a:br>
            <a:br>
              <a:rPr lang="en-US" sz="1800" b="1" dirty="0"/>
            </a:br>
            <a:r>
              <a:rPr lang="en-US" sz="3100" b="1" dirty="0">
                <a:solidFill>
                  <a:srgbClr val="800000"/>
                </a:solidFill>
              </a:rPr>
              <a:t>National Art Exhibit Opening</a:t>
            </a:r>
            <a:br>
              <a:rPr lang="en-US" sz="3100" b="1" dirty="0"/>
            </a:br>
            <a:r>
              <a:rPr lang="en-US" sz="2200" b="1" dirty="0"/>
              <a:t>January 2018</a:t>
            </a:r>
            <a:br>
              <a:rPr lang="en-US" sz="2200" b="1" dirty="0"/>
            </a:br>
            <a:r>
              <a:rPr lang="en-US" sz="2200" b="1" dirty="0"/>
              <a:t>U.S. Department of Education </a:t>
            </a:r>
            <a:br>
              <a:rPr lang="en-US" sz="2200" b="1" dirty="0"/>
            </a:br>
            <a:r>
              <a:rPr lang="en-US" sz="2200" b="1" dirty="0"/>
              <a:t>Washington, DC</a:t>
            </a:r>
          </a:p>
        </p:txBody>
      </p:sp>
      <p:sp>
        <p:nvSpPr>
          <p:cNvPr id="3" name="Rectangle 2"/>
          <p:cNvSpPr/>
          <p:nvPr/>
        </p:nvSpPr>
        <p:spPr>
          <a:xfrm>
            <a:off x="422031" y="218080"/>
            <a:ext cx="8399584" cy="1077218"/>
          </a:xfrm>
          <a:prstGeom prst="rect">
            <a:avLst/>
          </a:prstGeom>
        </p:spPr>
        <p:txBody>
          <a:bodyPr wrap="square">
            <a:spAutoFit/>
          </a:bodyPr>
          <a:lstStyle/>
          <a:p>
            <a:pPr algn="ctr"/>
            <a:r>
              <a:rPr lang="en-US" sz="3200" b="1" dirty="0"/>
              <a:t>2016-2017 PTA Reflections Program </a:t>
            </a:r>
          </a:p>
          <a:p>
            <a:pPr algn="ctr"/>
            <a:r>
              <a:rPr lang="en-US" sz="3200" b="1" dirty="0"/>
              <a:t>National Awards &amp; Events</a:t>
            </a:r>
          </a:p>
        </p:txBody>
      </p:sp>
      <p:sp>
        <p:nvSpPr>
          <p:cNvPr id="9" name="Rectangle 8"/>
          <p:cNvSpPr/>
          <p:nvPr/>
        </p:nvSpPr>
        <p:spPr>
          <a:xfrm>
            <a:off x="361949" y="6028536"/>
            <a:ext cx="2718949" cy="461665"/>
          </a:xfrm>
          <a:prstGeom prst="rect">
            <a:avLst/>
          </a:prstGeom>
        </p:spPr>
        <p:txBody>
          <a:bodyPr wrap="none">
            <a:spAutoFit/>
          </a:bodyPr>
          <a:lstStyle/>
          <a:p>
            <a:pPr>
              <a:spcBef>
                <a:spcPts val="600"/>
              </a:spcBef>
              <a:spcAft>
                <a:spcPts val="600"/>
              </a:spcAft>
              <a:defRPr/>
            </a:pPr>
            <a:r>
              <a:rPr lang="en-US" sz="2400" b="1" dirty="0">
                <a:solidFill>
                  <a:schemeClr val="bg1"/>
                </a:solidFill>
              </a:rPr>
              <a:t>PTA.org/Reflections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083" t="10214" r="17083" b="313"/>
          <a:stretch/>
        </p:blipFill>
        <p:spPr>
          <a:xfrm>
            <a:off x="5943600" y="1451180"/>
            <a:ext cx="3099149" cy="2282620"/>
          </a:xfrm>
          <a:prstGeom prst="rect">
            <a:avLst/>
          </a:prstGeom>
          <a:ln w="76200">
            <a:solidFill>
              <a:schemeClr val="bg1"/>
            </a:solidFill>
          </a:ln>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29583" t="25647"/>
          <a:stretch/>
        </p:blipFill>
        <p:spPr>
          <a:xfrm>
            <a:off x="4343400" y="4800600"/>
            <a:ext cx="2585002" cy="1821325"/>
          </a:xfrm>
          <a:prstGeom prst="rect">
            <a:avLst/>
          </a:prstGeom>
          <a:ln w="76200">
            <a:solidFill>
              <a:schemeClr val="bg1"/>
            </a:solidFill>
          </a:ln>
        </p:spPr>
      </p:pic>
      <p:pic>
        <p:nvPicPr>
          <p:cNvPr id="4" name="Picture 3"/>
          <p:cNvPicPr>
            <a:picLocks noChangeAspect="1"/>
          </p:cNvPicPr>
          <p:nvPr/>
        </p:nvPicPr>
        <p:blipFill rotWithShape="1">
          <a:blip r:embed="rId5"/>
          <a:srcRect l="11750" t="20325" r="62687" b="19453"/>
          <a:stretch/>
        </p:blipFill>
        <p:spPr>
          <a:xfrm>
            <a:off x="6353284" y="3535822"/>
            <a:ext cx="2494681" cy="1652955"/>
          </a:xfrm>
          <a:prstGeom prst="rect">
            <a:avLst/>
          </a:prstGeom>
          <a:ln w="76200">
            <a:solidFill>
              <a:schemeClr val="bg1"/>
            </a:solidFill>
          </a:ln>
        </p:spPr>
      </p:pic>
    </p:spTree>
    <p:extLst>
      <p:ext uri="{BB962C8B-B14F-4D97-AF65-F5344CB8AC3E}">
        <p14:creationId xmlns:p14="http://schemas.microsoft.com/office/powerpoint/2010/main" val="2443026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3"/>
          </p:nvPr>
        </p:nvSpPr>
        <p:spPr>
          <a:xfrm>
            <a:off x="352426" y="2057400"/>
            <a:ext cx="7680960" cy="4130040"/>
          </a:xfrm>
        </p:spPr>
        <p:txBody>
          <a:bodyPr>
            <a:normAutofit/>
          </a:bodyPr>
          <a:lstStyle/>
          <a:p>
            <a:r>
              <a:rPr lang="en-US" sz="3200" i="0" dirty="0"/>
              <a:t>Key points to know before you start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i="0" dirty="0"/>
              <a:t>Unit must be in Good Standing </a:t>
            </a:r>
          </a:p>
          <a:p>
            <a:pPr marL="285750" indent="-285750">
              <a:buFont typeface="Arial" panose="020B0604020202020204" pitchFamily="34" charset="0"/>
              <a:buChar char="•"/>
            </a:pPr>
            <a:r>
              <a:rPr lang="en-US" sz="2000" i="0" dirty="0"/>
              <a:t>No physical artwork is mailed or delivered. </a:t>
            </a:r>
          </a:p>
          <a:p>
            <a:pPr marL="285750" indent="-285750">
              <a:buFont typeface="Arial" panose="020B0604020202020204" pitchFamily="34" charset="0"/>
              <a:buChar char="•"/>
            </a:pPr>
            <a:r>
              <a:rPr lang="en-US" sz="2000" i="0" dirty="0"/>
              <a:t>Entries are advanced to MO PTA in digital form  by using National PTA’s online submission portal </a:t>
            </a:r>
          </a:p>
          <a:p>
            <a:pPr marL="285750" indent="-285750">
              <a:buFont typeface="Arial" panose="020B0604020202020204" pitchFamily="34" charset="0"/>
              <a:buChar char="•"/>
            </a:pPr>
            <a:r>
              <a:rPr lang="en-US" sz="2000" i="0" dirty="0"/>
              <a:t>Deadline is December 16</a:t>
            </a:r>
            <a:r>
              <a:rPr lang="en-US" sz="2000" i="0" baseline="30000" dirty="0"/>
              <a:t>th</a:t>
            </a:r>
            <a:r>
              <a:rPr lang="en-US" sz="2000" i="0" dirty="0"/>
              <a:t> </a:t>
            </a:r>
          </a:p>
        </p:txBody>
      </p:sp>
      <p:sp>
        <p:nvSpPr>
          <p:cNvPr id="2" name="Title 1"/>
          <p:cNvSpPr>
            <a:spLocks noGrp="1"/>
          </p:cNvSpPr>
          <p:nvPr>
            <p:ph type="title"/>
          </p:nvPr>
        </p:nvSpPr>
        <p:spPr/>
        <p:txBody>
          <a:bodyPr>
            <a:normAutofit fontScale="90000"/>
          </a:bodyPr>
          <a:lstStyle/>
          <a:p>
            <a:pPr algn="ctr"/>
            <a:br>
              <a:rPr lang="en-US" dirty="0"/>
            </a:br>
            <a:r>
              <a:rPr lang="en-US" sz="4400" b="1" dirty="0"/>
              <a:t>Submitting to the State Round </a:t>
            </a:r>
          </a:p>
        </p:txBody>
      </p:sp>
    </p:spTree>
    <p:extLst>
      <p:ext uri="{BB962C8B-B14F-4D97-AF65-F5344CB8AC3E}">
        <p14:creationId xmlns:p14="http://schemas.microsoft.com/office/powerpoint/2010/main" val="693761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B78102AF60B04ABA205E3EF065642E" ma:contentTypeVersion="5" ma:contentTypeDescription="Create a new document." ma:contentTypeScope="" ma:versionID="b90a9eaac656c6e1abebedcca402727b">
  <xsd:schema xmlns:xsd="http://www.w3.org/2001/XMLSchema" xmlns:xs="http://www.w3.org/2001/XMLSchema" xmlns:p="http://schemas.microsoft.com/office/2006/metadata/properties" xmlns:ns2="c3a6e9ef-a1f6-4766-94ca-80364285655b" targetNamespace="http://schemas.microsoft.com/office/2006/metadata/properties" ma:root="true" ma:fieldsID="c7a0eb465eb3ae1621259bc5cb8a669e" ns2:_="">
    <xsd:import namespace="c3a6e9ef-a1f6-4766-94ca-80364285655b"/>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a6e9ef-a1f6-4766-94ca-80364285655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4AD04D-3A83-496F-9617-86796EA1E170}"/>
</file>

<file path=customXml/itemProps2.xml><?xml version="1.0" encoding="utf-8"?>
<ds:datastoreItem xmlns:ds="http://schemas.openxmlformats.org/officeDocument/2006/customXml" ds:itemID="{CDE8AFD0-F488-4B0D-814D-CCCD00CD9152}"/>
</file>

<file path=customXml/itemProps3.xml><?xml version="1.0" encoding="utf-8"?>
<ds:datastoreItem xmlns:ds="http://schemas.openxmlformats.org/officeDocument/2006/customXml" ds:itemID="{AD4D830D-DF6F-4E8A-B8E9-399F4D1276F7}"/>
</file>

<file path=docProps/app.xml><?xml version="1.0" encoding="utf-8"?>
<Properties xmlns="http://schemas.openxmlformats.org/officeDocument/2006/extended-properties" xmlns:vt="http://schemas.openxmlformats.org/officeDocument/2006/docPropsVTypes">
  <Template>TM01790491[[fn=Mylar]]</Template>
  <TotalTime>1018</TotalTime>
  <Words>3573</Words>
  <Application>Microsoft Office PowerPoint</Application>
  <PresentationFormat>On-screen Show (4:3)</PresentationFormat>
  <Paragraphs>269</Paragraphs>
  <Slides>38</Slides>
  <Notes>28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8" baseType="lpstr">
      <vt:lpstr>MS PGothic</vt:lpstr>
      <vt:lpstr>MS PGothic</vt:lpstr>
      <vt:lpstr>Arial</vt:lpstr>
      <vt:lpstr>Calibri</vt:lpstr>
      <vt:lpstr>Corbel</vt:lpstr>
      <vt:lpstr>Tahoma</vt:lpstr>
      <vt:lpstr>Tunga</vt:lpstr>
      <vt:lpstr>Wingdings</vt:lpstr>
      <vt:lpstr>Mylar</vt:lpstr>
      <vt:lpstr>Acrobat Document</vt:lpstr>
      <vt:lpstr>Reflections II:   Conquering the Portal-Together!  </vt:lpstr>
      <vt:lpstr>Do not let the online submission process intimidate you …</vt:lpstr>
      <vt:lpstr>Our Quest Today</vt:lpstr>
      <vt:lpstr>Be the Jedi Master</vt:lpstr>
      <vt:lpstr>So far in our Reflections story …</vt:lpstr>
      <vt:lpstr>Don’t Stop There! Let’s continue our story…</vt:lpstr>
      <vt:lpstr>Opportunity for Additional Recognition</vt:lpstr>
      <vt:lpstr>National Awards Announcement May 2017 PTA.org/Reflections  National Awards Celebration June 2017 Annual National PTA Convention  Las Vegas, NV  National Art Exhibit Opening January 2018 U.S. Department of Education  Washington, DC</vt:lpstr>
      <vt:lpstr> Submitting to the State Round </vt:lpstr>
      <vt:lpstr>Be in a Unit in Good Standing (UIGS)</vt:lpstr>
      <vt:lpstr>Why should I care about UIGS?</vt:lpstr>
      <vt:lpstr>The Easy Steps to Online Submitting</vt:lpstr>
      <vt:lpstr>PowerPoint Presentation</vt:lpstr>
      <vt:lpstr>Step 1:  Register Your Unit</vt:lpstr>
      <vt:lpstr>PowerPoint Presentation</vt:lpstr>
      <vt:lpstr>PowerPoint Presentation</vt:lpstr>
      <vt:lpstr>PowerPoint Presentation</vt:lpstr>
      <vt:lpstr>Step 2:  Prepare Art Work </vt:lpstr>
      <vt:lpstr>Is it 2D or 3D?</vt:lpstr>
      <vt:lpstr>Visual Arts Forms</vt:lpstr>
      <vt:lpstr>PowerPoint Presentation</vt:lpstr>
      <vt:lpstr>PowerPoint Presentation</vt:lpstr>
      <vt:lpstr>PowerPoint Presentation</vt:lpstr>
      <vt:lpstr>PowerPoint Presentation</vt:lpstr>
      <vt:lpstr>PowerPoint Presentation</vt:lpstr>
      <vt:lpstr>PowerPoint Presentation</vt:lpstr>
      <vt:lpstr>Ready to Upload!</vt:lpstr>
      <vt:lpstr>PowerPoint Presentation</vt:lpstr>
      <vt:lpstr>1.  Create an Account</vt:lpstr>
      <vt:lpstr>PowerPoint Presentation</vt:lpstr>
      <vt:lpstr>That Was Easy!</vt:lpstr>
      <vt:lpstr>2.  Submit Advancing Entries</vt:lpstr>
      <vt:lpstr>Looking Good!!!</vt:lpstr>
      <vt:lpstr>3.  Confirm Student Submission          Status</vt:lpstr>
      <vt:lpstr>But what if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Reflections II:   Conquering the Portal-Together!</dc:title>
  <dc:creator>Susan Rupert</dc:creator>
  <cp:lastModifiedBy>Amanda Rupert</cp:lastModifiedBy>
  <cp:revision>133</cp:revision>
  <dcterms:created xsi:type="dcterms:W3CDTF">2017-02-17T01:10:06Z</dcterms:created>
  <dcterms:modified xsi:type="dcterms:W3CDTF">2017-03-26T01:36:26Z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0x01010045B78102AF60B04ABA205E3EF065642E</vt:lpwstr>
  </property>
</Properties>
</file>