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jpg&amp;ehk=" ContentType="image/jpeg"/>
  <Default Extension="rels" ContentType="application/vnd.openxmlformats-package.relationships+xml"/>
  <Default Extension="xml" ContentType="application/xml"/>
  <Default Extension="vml" ContentType="application/vnd.openxmlformats-officedocument.vmlDrawing"/>
  <Default Extension="jpg&amp;ehk=Yuw1Evr1e6el9eQA020hnQ&amp;r=0&amp;pid=OfficeInsert" ContentType="image/jpeg"/>
  <Default Extension="jpg" ContentType="image/jpeg"/>
  <Override PartName="/ppt/presentation.xml" ContentType="application/vnd.openxmlformats-officedocument.presentationml.presentation.main+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8.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theme/theme2.xml" ContentType="application/vnd.openxmlformats-officedocument.theme+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0" r:id="rId3"/>
    <p:sldId id="264" r:id="rId4"/>
    <p:sldId id="265" r:id="rId5"/>
    <p:sldId id="261" r:id="rId6"/>
    <p:sldId id="262" r:id="rId7"/>
    <p:sldId id="267" r:id="rId8"/>
    <p:sldId id="268" r:id="rId9"/>
    <p:sldId id="269" r:id="rId10"/>
    <p:sldId id="270" r:id="rId11"/>
    <p:sldId id="275" r:id="rId12"/>
    <p:sldId id="276" r:id="rId13"/>
    <p:sldId id="277" r:id="rId14"/>
    <p:sldId id="278" r:id="rId15"/>
    <p:sldId id="283" r:id="rId16"/>
    <p:sldId id="286" r:id="rId17"/>
    <p:sldId id="279" r:id="rId18"/>
    <p:sldId id="282" r:id="rId19"/>
    <p:sldId id="281" r:id="rId20"/>
    <p:sldId id="280" r:id="rId21"/>
    <p:sldId id="284" r:id="rId22"/>
    <p:sldId id="288" r:id="rId23"/>
    <p:sldId id="287" r:id="rId24"/>
    <p:sldId id="289" r:id="rId25"/>
    <p:sldId id="25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initials="s"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091" autoAdjust="0"/>
  </p:normalViewPr>
  <p:slideViewPr>
    <p:cSldViewPr>
      <p:cViewPr varScale="1">
        <p:scale>
          <a:sx n="106" d="100"/>
          <a:sy n="106" d="100"/>
        </p:scale>
        <p:origin x="1764" y="114"/>
      </p:cViewPr>
      <p:guideLst>
        <p:guide orient="horz" pos="2160"/>
        <p:guide pos="2880"/>
      </p:guideLst>
    </p:cSldViewPr>
  </p:slideViewPr>
  <p:notesTextViewPr>
    <p:cViewPr>
      <p:scale>
        <a:sx n="1" d="1"/>
        <a:sy n="1" d="1"/>
      </p:scale>
      <p:origin x="0" y="-516"/>
    </p:cViewPr>
  </p:notesTextViewPr>
  <p:sorterViewPr>
    <p:cViewPr>
      <p:scale>
        <a:sx n="100" d="100"/>
        <a:sy n="100" d="100"/>
      </p:scale>
      <p:origin x="0" y="-30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3351AB-BFAA-45DF-BAF8-1E95ABAB4042}" type="datetimeFigureOut">
              <a:rPr lang="en-US" smtClean="0"/>
              <a:t>3/20/2017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1702AF-2154-4C39-8C4A-64F17723DC76}" type="slidenum">
              <a:rPr lang="en-US" smtClean="0"/>
              <a:t>‹#›</a:t>
            </a:fld>
            <a:endParaRPr lang="en-US"/>
          </a:p>
        </p:txBody>
      </p:sp>
    </p:spTree>
    <p:extLst>
      <p:ext uri="{BB962C8B-B14F-4D97-AF65-F5344CB8AC3E}">
        <p14:creationId xmlns:p14="http://schemas.microsoft.com/office/powerpoint/2010/main" val="4281305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are the</a:t>
            </a:r>
            <a:r>
              <a:rPr lang="en-US" baseline="0" dirty="0"/>
              <a:t> objectives for our workshop today. </a:t>
            </a:r>
          </a:p>
          <a:p>
            <a:r>
              <a:rPr lang="en-US" baseline="0" dirty="0"/>
              <a:t>We are going to talk through these so you are more familiar with the program especially if you are brand new to Reflections.  </a:t>
            </a:r>
          </a:p>
          <a:p>
            <a:r>
              <a:rPr lang="en-US" baseline="0" dirty="0"/>
              <a:t>My goal is that everyone learns at least one new thing in the next hour and we have enough time at the end to share tips on how to make the program successful. </a:t>
            </a:r>
          </a:p>
          <a:p>
            <a:r>
              <a:rPr lang="en-US" baseline="0" dirty="0"/>
              <a:t> </a:t>
            </a:r>
            <a:endParaRPr lang="en-US" dirty="0"/>
          </a:p>
        </p:txBody>
      </p:sp>
      <p:sp>
        <p:nvSpPr>
          <p:cNvPr id="4" name="Slide Number Placeholder 3"/>
          <p:cNvSpPr>
            <a:spLocks noGrp="1"/>
          </p:cNvSpPr>
          <p:nvPr>
            <p:ph type="sldNum" sz="quarter" idx="10"/>
          </p:nvPr>
        </p:nvSpPr>
        <p:spPr/>
        <p:txBody>
          <a:bodyPr/>
          <a:lstStyle/>
          <a:p>
            <a:fld id="{5F1702AF-2154-4C39-8C4A-64F17723DC76}" type="slidenum">
              <a:rPr lang="en-US" smtClean="0"/>
              <a:t>2</a:t>
            </a:fld>
            <a:endParaRPr lang="en-US"/>
          </a:p>
        </p:txBody>
      </p:sp>
    </p:spTree>
    <p:extLst>
      <p:ext uri="{BB962C8B-B14F-4D97-AF65-F5344CB8AC3E}">
        <p14:creationId xmlns:p14="http://schemas.microsoft.com/office/powerpoint/2010/main" val="3224666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Check with your building secretary for copy of the calendar for next school year</a:t>
            </a:r>
          </a:p>
          <a:p>
            <a:pPr marL="171450" indent="-171450">
              <a:buFont typeface="Arial" panose="020B0604020202020204" pitchFamily="34" charset="0"/>
              <a:buChar char="•"/>
            </a:pPr>
            <a:r>
              <a:rPr lang="en-US" dirty="0"/>
              <a:t>Plug in established dates &amp; deadlines – </a:t>
            </a:r>
            <a:r>
              <a:rPr lang="en-US" dirty="0" err="1"/>
              <a:t>ie</a:t>
            </a:r>
            <a:r>
              <a:rPr lang="en-US" dirty="0"/>
              <a:t> those provided by National &amp; Missouri PTA; dates of open house, first day and dates that school is not in session </a:t>
            </a:r>
            <a:r>
              <a:rPr lang="en-US" dirty="0" err="1"/>
              <a:t>ie</a:t>
            </a:r>
            <a:r>
              <a:rPr lang="en-US" dirty="0"/>
              <a:t> Thanksgiving break</a:t>
            </a:r>
          </a:p>
          <a:p>
            <a:pPr marL="171450" indent="-171450">
              <a:buFont typeface="Arial" panose="020B0604020202020204" pitchFamily="34" charset="0"/>
              <a:buChar char="•"/>
            </a:pPr>
            <a:r>
              <a:rPr lang="en-US" dirty="0"/>
              <a:t>Start your planning in reverse order beginning with the deadline that entries are due to Missouri PTA for the state round.  It would be helpful to pick a deadline date about one month prior to this date to allow for the entries to be judged and prepared for advancing to the state round.  And of course don’t forget about Thanksgiving break and maybe some snow days.   </a:t>
            </a:r>
          </a:p>
          <a:p>
            <a:pPr marL="171450" indent="-171450">
              <a:buFont typeface="Arial" panose="020B0604020202020204" pitchFamily="34" charset="0"/>
              <a:buChar char="•"/>
            </a:pPr>
            <a:r>
              <a:rPr lang="en-US" dirty="0"/>
              <a:t>Decided the art categories and age divisions you are going to offer.   We are going to go into more detail on this in the next slide</a:t>
            </a:r>
          </a:p>
          <a:p>
            <a:pPr marL="171450" indent="-171450">
              <a:buFont typeface="Arial" panose="020B0604020202020204" pitchFamily="34" charset="0"/>
              <a:buChar char="•"/>
            </a:pPr>
            <a:r>
              <a:rPr lang="en-US" dirty="0"/>
              <a:t>Go to the website, download the templates then customize the materials with the unit name, your contact information, deadlines</a:t>
            </a:r>
          </a:p>
          <a:p>
            <a:pPr marL="171450" indent="-171450">
              <a:buFont typeface="Arial" panose="020B0604020202020204" pitchFamily="34" charset="0"/>
              <a:buChar char="•"/>
            </a:pPr>
            <a:r>
              <a:rPr lang="en-US" dirty="0"/>
              <a:t>Utilize the sample press releases to help write your announcements for school and social &amp; print media</a:t>
            </a:r>
          </a:p>
          <a:p>
            <a:pPr marL="171450" indent="-171450">
              <a:buFont typeface="Arial" panose="020B0604020202020204" pitchFamily="34" charset="0"/>
              <a:buChar char="•"/>
            </a:pPr>
            <a:r>
              <a:rPr lang="en-US" dirty="0"/>
              <a:t>As you are planning your activities think about what expenses are going to be incurred and submit a budget request to your PTA board during the yearly budgeting process.  Like will you have to pay for copies, color or </a:t>
            </a:r>
            <a:r>
              <a:rPr lang="en-US" dirty="0" err="1"/>
              <a:t>b&amp;w</a:t>
            </a:r>
            <a:r>
              <a:rPr lang="en-US" dirty="0"/>
              <a:t>; professional printed posters or poster paper for the good ole fashion way; the cost for awards (certificates, trophies, medals, prizes) can really total up fast.  Consider asking for sponsorships from local businesses (maybe those that specialize in the arts – dance studios, photographers, craft stores) to see if they would donate in exchange to have their name/logo displayed on a bulletin board, newsletters, social media, awards ceremony handouts or signage at your event. </a:t>
            </a:r>
          </a:p>
          <a:p>
            <a:pPr marL="171450" indent="-171450">
              <a:buFont typeface="Arial" panose="020B0604020202020204" pitchFamily="34" charset="0"/>
              <a:buChar char="•"/>
            </a:pPr>
            <a:r>
              <a:rPr lang="en-US" dirty="0"/>
              <a:t>Your committee’s activities and handouts should always be approved by your unit president and your principal.  If there is a concern those two people are usually the first to hear about it so it is very important to keep them in the loop on what’s going on.  </a:t>
            </a:r>
          </a:p>
        </p:txBody>
      </p:sp>
      <p:sp>
        <p:nvSpPr>
          <p:cNvPr id="4" name="Slide Number Placeholder 3"/>
          <p:cNvSpPr>
            <a:spLocks noGrp="1"/>
          </p:cNvSpPr>
          <p:nvPr>
            <p:ph type="sldNum" sz="quarter" idx="10"/>
          </p:nvPr>
        </p:nvSpPr>
        <p:spPr/>
        <p:txBody>
          <a:bodyPr/>
          <a:lstStyle/>
          <a:p>
            <a:fld id="{5F1702AF-2154-4C39-8C4A-64F17723DC76}" type="slidenum">
              <a:rPr lang="en-US" smtClean="0"/>
              <a:t>13</a:t>
            </a:fld>
            <a:endParaRPr lang="en-US"/>
          </a:p>
        </p:txBody>
      </p:sp>
    </p:spTree>
    <p:extLst>
      <p:ext uri="{BB962C8B-B14F-4D97-AF65-F5344CB8AC3E}">
        <p14:creationId xmlns:p14="http://schemas.microsoft.com/office/powerpoint/2010/main" val="1438633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Division is grade based.  </a:t>
            </a:r>
          </a:p>
          <a:p>
            <a:r>
              <a:rPr lang="en-US" dirty="0"/>
              <a:t>So if your unit is chartered to an elementary school that is Pre-K through 2</a:t>
            </a:r>
            <a:r>
              <a:rPr lang="en-US" baseline="30000" dirty="0"/>
              <a:t>nd</a:t>
            </a:r>
            <a:r>
              <a:rPr lang="en-US" dirty="0"/>
              <a:t> you will have primary division entries but if you have through 4</a:t>
            </a:r>
            <a:r>
              <a:rPr lang="en-US" baseline="30000" dirty="0"/>
              <a:t>th</a:t>
            </a:r>
            <a:r>
              <a:rPr lang="en-US" dirty="0"/>
              <a:t> grade you will have Primary &amp; Intermediate entries.</a:t>
            </a:r>
          </a:p>
          <a:p>
            <a:r>
              <a:rPr lang="en-US" dirty="0"/>
              <a:t>An actual example is Belton Middle School/Freshman Center PTSA submits middle, high school and special artist entries.  </a:t>
            </a:r>
          </a:p>
          <a:p>
            <a:r>
              <a:rPr lang="en-US" dirty="0"/>
              <a:t>The Special Artist Division is students with disabilities in grades all grades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F1702AF-2154-4C39-8C4A-64F17723DC76}" type="slidenum">
              <a:rPr lang="en-US" smtClean="0"/>
              <a:t>14</a:t>
            </a:fld>
            <a:endParaRPr lang="en-US"/>
          </a:p>
        </p:txBody>
      </p:sp>
    </p:spTree>
    <p:extLst>
      <p:ext uri="{BB962C8B-B14F-4D97-AF65-F5344CB8AC3E}">
        <p14:creationId xmlns:p14="http://schemas.microsoft.com/office/powerpoint/2010/main" val="604802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Once you have decided what</a:t>
            </a:r>
            <a:r>
              <a:rPr lang="en-US" baseline="0" dirty="0"/>
              <a:t> art categories are going to open for students to participate in then volunteer reviewers or judges need to be found. </a:t>
            </a:r>
          </a:p>
          <a:p>
            <a:pPr marL="171450" indent="-171450">
              <a:buFont typeface="Arial" panose="020B0604020202020204" pitchFamily="34" charset="0"/>
              <a:buChar char="•"/>
            </a:pPr>
            <a:r>
              <a:rPr lang="en-US" baseline="0" dirty="0"/>
              <a:t>Tap into yours and the reflections committee’s network.  I’ve been able to find professional in the various art areas to judge on the state level by just asking different people I know or work with.  My middle school art teacher connected me with three Missouri Art Educators Association award recipients to judge visual arts.  I have been able to connect to instructors on the collegiate level and found parents that were that were professionals in various fields.  </a:t>
            </a:r>
          </a:p>
          <a:p>
            <a:pPr marL="171450" indent="-171450">
              <a:buFont typeface="Arial" panose="020B0604020202020204" pitchFamily="34" charset="0"/>
              <a:buChar char="•"/>
            </a:pPr>
            <a:r>
              <a:rPr lang="en-US" baseline="0" dirty="0"/>
              <a:t>Reviewer’s Packet gives those volunteers the directions on how to judge the entries utilizing the rubric and scoring card.  </a:t>
            </a:r>
          </a:p>
          <a:p>
            <a:pPr marL="171450" indent="-171450">
              <a:buFont typeface="Arial" panose="020B0604020202020204" pitchFamily="34" charset="0"/>
              <a:buChar char="•"/>
            </a:pPr>
            <a:r>
              <a:rPr lang="en-US" baseline="0" dirty="0"/>
              <a:t>It is important to emphasis to the judges that there needs to be clear placing for 1</a:t>
            </a:r>
            <a:r>
              <a:rPr lang="en-US" baseline="30000" dirty="0"/>
              <a:t>st</a:t>
            </a:r>
            <a:r>
              <a:rPr lang="en-US" baseline="0" dirty="0"/>
              <a:t> thru 3</a:t>
            </a:r>
            <a:r>
              <a:rPr lang="en-US" baseline="30000" dirty="0"/>
              <a:t>rd</a:t>
            </a:r>
            <a:r>
              <a:rPr lang="en-US" baseline="0" dirty="0"/>
              <a:t>.  As a unit you are allowed to advance 3 entries per art category per age division to the state round.  </a:t>
            </a:r>
          </a:p>
          <a:p>
            <a:pPr marL="171450" indent="-171450">
              <a:buFont typeface="Arial" panose="020B0604020202020204" pitchFamily="34" charset="0"/>
              <a:buChar char="•"/>
            </a:pPr>
            <a:r>
              <a:rPr lang="en-US" dirty="0"/>
              <a:t>The venue or method of judging is how are the reviewers going to be exposed to the artwork.  Are you going to have them come into the library to see the physical pieces of visual arts or photography?  Film production, music composition and dance choreography are already submitted digitally to you.  You can invite them in to view in a classroom and utilize a smartboard or provide the reviewers an USB or share the entries with them on a cyber venue like google docs so they can view from their work or home when they have time.   </a:t>
            </a:r>
          </a:p>
          <a:p>
            <a:pPr marL="171450" indent="-171450">
              <a:buFont typeface="Arial" panose="020B0604020202020204" pitchFamily="34" charset="0"/>
              <a:buChar char="•"/>
            </a:pPr>
            <a:r>
              <a:rPr lang="en-US" dirty="0"/>
              <a:t>Blind judging is a very good idea.   The artist’s identity is kept concealed and the entry form is folded so only the title and artist’s statement is visible.  The entries are numbered and correspond to the scoring sheet in the reviewer’s packet.  This keeps the artist anonymous and helps reduce any bias concerns.  It is impossible to accomplish this with dance choreography because usually it is the same person that is performing that did the choreography.  It is also sometimes an issue with film production.  </a:t>
            </a:r>
          </a:p>
          <a:p>
            <a:endParaRPr lang="en-US" dirty="0"/>
          </a:p>
        </p:txBody>
      </p:sp>
      <p:sp>
        <p:nvSpPr>
          <p:cNvPr id="4" name="Slide Number Placeholder 3"/>
          <p:cNvSpPr>
            <a:spLocks noGrp="1"/>
          </p:cNvSpPr>
          <p:nvPr>
            <p:ph type="sldNum" sz="quarter" idx="10"/>
          </p:nvPr>
        </p:nvSpPr>
        <p:spPr/>
        <p:txBody>
          <a:bodyPr/>
          <a:lstStyle/>
          <a:p>
            <a:fld id="{5F1702AF-2154-4C39-8C4A-64F17723DC76}" type="slidenum">
              <a:rPr lang="en-US" smtClean="0"/>
              <a:t>15</a:t>
            </a:fld>
            <a:endParaRPr lang="en-US"/>
          </a:p>
        </p:txBody>
      </p:sp>
    </p:spTree>
    <p:extLst>
      <p:ext uri="{BB962C8B-B14F-4D97-AF65-F5344CB8AC3E}">
        <p14:creationId xmlns:p14="http://schemas.microsoft.com/office/powerpoint/2010/main" val="4108408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Know your audience – the</a:t>
            </a:r>
            <a:r>
              <a:rPr lang="en-US" baseline="0" dirty="0"/>
              <a:t> communication methods that work with high school and middle school are not going to be the same that works with elementary age students. </a:t>
            </a:r>
          </a:p>
          <a:p>
            <a:pPr marL="171450" indent="-171450">
              <a:buFont typeface="Arial" panose="020B0604020202020204" pitchFamily="34" charset="0"/>
              <a:buChar char="•"/>
            </a:pPr>
            <a:r>
              <a:rPr lang="en-US" baseline="0" dirty="0"/>
              <a:t>Use the media</a:t>
            </a:r>
          </a:p>
          <a:p>
            <a:pPr marL="171450" indent="-171450">
              <a:buFont typeface="Arial" panose="020B0604020202020204" pitchFamily="34" charset="0"/>
              <a:buChar char="•"/>
            </a:pPr>
            <a:r>
              <a:rPr lang="en-US" baseline="0" dirty="0"/>
              <a:t>Ask your band instructor, art teacher, language arts, librarian, dance studio to promote and hang flyers</a:t>
            </a:r>
          </a:p>
          <a:p>
            <a:endParaRPr lang="en-US" dirty="0"/>
          </a:p>
        </p:txBody>
      </p:sp>
      <p:sp>
        <p:nvSpPr>
          <p:cNvPr id="4" name="Slide Number Placeholder 3"/>
          <p:cNvSpPr>
            <a:spLocks noGrp="1"/>
          </p:cNvSpPr>
          <p:nvPr>
            <p:ph type="sldNum" sz="quarter" idx="10"/>
          </p:nvPr>
        </p:nvSpPr>
        <p:spPr/>
        <p:txBody>
          <a:bodyPr/>
          <a:lstStyle/>
          <a:p>
            <a:fld id="{5F1702AF-2154-4C39-8C4A-64F17723DC76}" type="slidenum">
              <a:rPr lang="en-US" smtClean="0"/>
              <a:t>16</a:t>
            </a:fld>
            <a:endParaRPr lang="en-US"/>
          </a:p>
        </p:txBody>
      </p:sp>
    </p:spTree>
    <p:extLst>
      <p:ext uri="{BB962C8B-B14F-4D97-AF65-F5344CB8AC3E}">
        <p14:creationId xmlns:p14="http://schemas.microsoft.com/office/powerpoint/2010/main" val="2528443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Each year the program is centered around a theme, the year that just ended was “What is Your Story?” and the upcoming theme is “Within Reach”.  </a:t>
            </a:r>
          </a:p>
          <a:p>
            <a:pPr marL="171450" indent="-171450">
              <a:buFont typeface="Arial" panose="020B0604020202020204" pitchFamily="34" charset="0"/>
              <a:buChar char="•"/>
            </a:pPr>
            <a:r>
              <a:rPr lang="en-US" dirty="0"/>
              <a:t>The theme is what the participants focus their art entry around and their artist statement is used to verbalize how their artwork relates to the theme.  </a:t>
            </a:r>
          </a:p>
          <a:p>
            <a:pPr marL="171450" indent="-171450">
              <a:buFont typeface="Arial" panose="020B0604020202020204" pitchFamily="34" charset="0"/>
              <a:buChar char="•"/>
            </a:pPr>
            <a:r>
              <a:rPr lang="en-US" dirty="0"/>
              <a:t>The theme is picked from ideas that are submitted by students from across the country.  </a:t>
            </a:r>
          </a:p>
          <a:p>
            <a:pPr marL="171450" indent="-171450">
              <a:buFont typeface="Arial" panose="020B0604020202020204" pitchFamily="34" charset="0"/>
              <a:buChar char="•"/>
            </a:pPr>
            <a:r>
              <a:rPr lang="en-US" dirty="0"/>
              <a:t>This is the theme search entry form that can be distributed to your students.  Please complete the unit specific information at the bottom before you do so</a:t>
            </a:r>
          </a:p>
          <a:p>
            <a:pPr marL="171450" indent="-171450">
              <a:buFont typeface="Arial" panose="020B0604020202020204" pitchFamily="34" charset="0"/>
              <a:buChar char="•"/>
            </a:pPr>
            <a:r>
              <a:rPr lang="en-US" dirty="0"/>
              <a:t>Your unit must be in good standing in order to participate in the theme search contest </a:t>
            </a:r>
          </a:p>
          <a:p>
            <a:pPr marL="171450" indent="-171450">
              <a:buFont typeface="Arial" panose="020B0604020202020204" pitchFamily="34" charset="0"/>
              <a:buChar char="•"/>
            </a:pPr>
            <a:r>
              <a:rPr lang="en-US" dirty="0"/>
              <a:t>You need to collect this form from the submitting students.  The completed form can be sent to the state office by postal mail or scanned then emailed.  If you do email the forms it is important to hang on to the applications just in case one from your unit is selected by National PTA as the winning theme.  They will request that original document. </a:t>
            </a:r>
          </a:p>
          <a:p>
            <a:pPr marL="171450" indent="-171450">
              <a:buFont typeface="Arial" panose="020B0604020202020204" pitchFamily="34" charset="0"/>
              <a:buChar char="•"/>
            </a:pPr>
            <a:r>
              <a:rPr lang="en-US" dirty="0"/>
              <a:t>Missouri PTA is allowed to submit 5 to the national round. </a:t>
            </a:r>
          </a:p>
          <a:p>
            <a:pPr marL="171450" indent="-171450">
              <a:buFont typeface="Arial" panose="020B0604020202020204" pitchFamily="34" charset="0"/>
              <a:buChar char="•"/>
            </a:pPr>
            <a:r>
              <a:rPr lang="en-US" dirty="0"/>
              <a:t>The selected student will received $100.  the 2011-2012 theme Diversity Means was submitted by a Missouri student from the Ozark Region.  </a:t>
            </a:r>
          </a:p>
          <a:p>
            <a:pPr marL="171450" indent="-171450">
              <a:buFont typeface="Arial" panose="020B0604020202020204" pitchFamily="34" charset="0"/>
              <a:buChar char="•"/>
            </a:pPr>
            <a:r>
              <a:rPr lang="en-US" dirty="0"/>
              <a:t>Themes are selected two years in advance.  In 2018-2019 theme will be Heroes Around Me.   </a:t>
            </a:r>
          </a:p>
        </p:txBody>
      </p:sp>
      <p:sp>
        <p:nvSpPr>
          <p:cNvPr id="4" name="Slide Number Placeholder 3"/>
          <p:cNvSpPr>
            <a:spLocks noGrp="1"/>
          </p:cNvSpPr>
          <p:nvPr>
            <p:ph type="sldNum" sz="quarter" idx="10"/>
          </p:nvPr>
        </p:nvSpPr>
        <p:spPr/>
        <p:txBody>
          <a:bodyPr/>
          <a:lstStyle/>
          <a:p>
            <a:fld id="{5F1702AF-2154-4C39-8C4A-64F17723DC76}" type="slidenum">
              <a:rPr lang="en-US" smtClean="0"/>
              <a:t>17</a:t>
            </a:fld>
            <a:endParaRPr lang="en-US"/>
          </a:p>
        </p:txBody>
      </p:sp>
    </p:spTree>
    <p:extLst>
      <p:ext uri="{BB962C8B-B14F-4D97-AF65-F5344CB8AC3E}">
        <p14:creationId xmlns:p14="http://schemas.microsoft.com/office/powerpoint/2010/main" val="3412402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 am so excited about the Student Entry Packet!</a:t>
            </a:r>
          </a:p>
          <a:p>
            <a:pPr marL="171450" indent="-171450">
              <a:buFont typeface="Arial" panose="020B0604020202020204" pitchFamily="34" charset="0"/>
              <a:buChar char="•"/>
            </a:pPr>
            <a:r>
              <a:rPr lang="en-US" dirty="0"/>
              <a:t>National</a:t>
            </a:r>
            <a:r>
              <a:rPr lang="en-US" baseline="0" dirty="0"/>
              <a:t> took the all the art category rules and combined them to one page then put the rules to participate on one page.  Which means you can copy them front to back and its only one page!</a:t>
            </a:r>
          </a:p>
          <a:p>
            <a:pPr marL="171450" indent="-171450">
              <a:buFont typeface="Arial" panose="020B0604020202020204" pitchFamily="34" charset="0"/>
              <a:buChar char="•"/>
            </a:pPr>
            <a:r>
              <a:rPr lang="en-US" baseline="0" dirty="0"/>
              <a:t>So if a student wants to participate in all 6 categories they only need one page!</a:t>
            </a:r>
          </a:p>
          <a:p>
            <a:pPr marL="171450" indent="-171450">
              <a:buFont typeface="Arial" panose="020B0604020202020204" pitchFamily="34" charset="0"/>
              <a:buChar char="•"/>
            </a:pPr>
            <a:r>
              <a:rPr lang="en-US" baseline="0" dirty="0"/>
              <a:t>It will make your job so much easier if the student follows these rules and you make sure they do.  </a:t>
            </a:r>
          </a:p>
          <a:p>
            <a:pPr marL="171450" indent="-171450">
              <a:buFont typeface="Arial" panose="020B0604020202020204" pitchFamily="34" charset="0"/>
              <a:buChar char="•"/>
            </a:pPr>
            <a:r>
              <a:rPr lang="en-US" baseline="0" dirty="0"/>
              <a:t>If it says to submit their dance video in one of these formats and not to exceed 5 minutes or 1 GB in size that is the way they need to submit it to you because if their entry is one that is going to advance to the state round and it is not in an acceptable format or it’s too big the national website’s submission portal is not going to accept it.  That’s when your headache begins.  </a:t>
            </a:r>
          </a:p>
          <a:p>
            <a:pPr marL="171450" indent="-171450">
              <a:buFont typeface="Arial" panose="020B0604020202020204" pitchFamily="34" charset="0"/>
              <a:buChar char="•"/>
            </a:pPr>
            <a:r>
              <a:rPr lang="en-US" baseline="0" dirty="0"/>
              <a:t>Visual arts &amp; photography should submit their actual artwork but also digital copies as well.  </a:t>
            </a:r>
          </a:p>
          <a:p>
            <a:pPr marL="171450" indent="-171450">
              <a:buFont typeface="Arial" panose="020B0604020202020204" pitchFamily="34" charset="0"/>
              <a:buChar char="•"/>
            </a:pPr>
            <a:r>
              <a:rPr lang="en-US" baseline="0" dirty="0"/>
              <a:t>You need the digital files for 2 reasons, you might be doing online reviewing and advancing to the state round</a:t>
            </a:r>
          </a:p>
          <a:p>
            <a:pPr marL="171450" indent="-171450">
              <a:buFont typeface="Arial" panose="020B0604020202020204" pitchFamily="34" charset="0"/>
              <a:buChar char="•"/>
            </a:pPr>
            <a:r>
              <a:rPr lang="en-US" baseline="0" dirty="0"/>
              <a:t>If you are in a council that does a council exhibit make sure you keep a copy of everything so you have it for advancing to the state round.   Your council does not send your entries to Missouri PTA</a:t>
            </a:r>
            <a:endParaRPr lang="en-US" dirty="0"/>
          </a:p>
        </p:txBody>
      </p:sp>
      <p:sp>
        <p:nvSpPr>
          <p:cNvPr id="4" name="Slide Number Placeholder 3"/>
          <p:cNvSpPr>
            <a:spLocks noGrp="1"/>
          </p:cNvSpPr>
          <p:nvPr>
            <p:ph type="sldNum" sz="quarter" idx="10"/>
          </p:nvPr>
        </p:nvSpPr>
        <p:spPr/>
        <p:txBody>
          <a:bodyPr/>
          <a:lstStyle/>
          <a:p>
            <a:fld id="{5F1702AF-2154-4C39-8C4A-64F17723DC76}" type="slidenum">
              <a:rPr lang="en-US" smtClean="0"/>
              <a:t>18</a:t>
            </a:fld>
            <a:endParaRPr lang="en-US"/>
          </a:p>
        </p:txBody>
      </p:sp>
    </p:spTree>
    <p:extLst>
      <p:ext uri="{BB962C8B-B14F-4D97-AF65-F5344CB8AC3E}">
        <p14:creationId xmlns:p14="http://schemas.microsoft.com/office/powerpoint/2010/main" val="2067129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student packet includes the entry form that every participant needs to complete.  </a:t>
            </a:r>
          </a:p>
          <a:p>
            <a:pPr marL="171450" indent="-171450">
              <a:buFont typeface="Arial" panose="020B0604020202020204" pitchFamily="34" charset="0"/>
              <a:buChar char="•"/>
            </a:pPr>
            <a:r>
              <a:rPr lang="en-US" dirty="0"/>
              <a:t>Before copying and distributing this resource to the students use the template to modify it to reflect your information and the unit’s. </a:t>
            </a:r>
          </a:p>
          <a:p>
            <a:pPr marL="171450" indent="-171450">
              <a:buFont typeface="Arial" panose="020B0604020202020204" pitchFamily="34" charset="0"/>
              <a:buChar char="•"/>
            </a:pPr>
            <a:r>
              <a:rPr lang="en-US" dirty="0"/>
              <a:t>It is to your benefit for the entry form to be completed with accurate information.   You will use the information from this form to advance your winners to the state round.   </a:t>
            </a:r>
          </a:p>
          <a:p>
            <a:pPr marL="171450" indent="-171450">
              <a:buFont typeface="Arial" panose="020B0604020202020204" pitchFamily="34" charset="0"/>
              <a:buChar char="•"/>
            </a:pPr>
            <a:r>
              <a:rPr lang="en-US" dirty="0"/>
              <a:t>Every entry will need to have a form.</a:t>
            </a:r>
            <a:r>
              <a:rPr lang="en-US" baseline="0" dirty="0"/>
              <a:t>   It is not uncommon for a student to participate in multiple categories.  Each of their entries needs an entry form.  </a:t>
            </a:r>
            <a:endParaRPr lang="en-US" dirty="0"/>
          </a:p>
        </p:txBody>
      </p:sp>
      <p:sp>
        <p:nvSpPr>
          <p:cNvPr id="4" name="Slide Number Placeholder 3"/>
          <p:cNvSpPr>
            <a:spLocks noGrp="1"/>
          </p:cNvSpPr>
          <p:nvPr>
            <p:ph type="sldNum" sz="quarter" idx="10"/>
          </p:nvPr>
        </p:nvSpPr>
        <p:spPr/>
        <p:txBody>
          <a:bodyPr/>
          <a:lstStyle/>
          <a:p>
            <a:fld id="{5F1702AF-2154-4C39-8C4A-64F17723DC76}" type="slidenum">
              <a:rPr lang="en-US" smtClean="0"/>
              <a:t>19</a:t>
            </a:fld>
            <a:endParaRPr lang="en-US"/>
          </a:p>
        </p:txBody>
      </p:sp>
    </p:spTree>
    <p:extLst>
      <p:ext uri="{BB962C8B-B14F-4D97-AF65-F5344CB8AC3E}">
        <p14:creationId xmlns:p14="http://schemas.microsoft.com/office/powerpoint/2010/main" val="3758545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Make sure your deadline and method of submitting the artwork is well know.  </a:t>
            </a:r>
          </a:p>
          <a:p>
            <a:pPr marL="171450" indent="-171450">
              <a:buFont typeface="Arial" panose="020B0604020202020204" pitchFamily="34" charset="0"/>
              <a:buChar char="•"/>
            </a:pPr>
            <a:r>
              <a:rPr lang="en-US" dirty="0"/>
              <a:t>Do they turn it into the building secretary at the office or to the art teacher or are you going to go from classroom to classroom to collect it? This was decided previously but be sure to announce it.</a:t>
            </a:r>
          </a:p>
          <a:p>
            <a:pPr marL="171450" indent="-171450">
              <a:buFont typeface="Arial" panose="020B0604020202020204" pitchFamily="34" charset="0"/>
              <a:buChar char="•"/>
            </a:pPr>
            <a:r>
              <a:rPr lang="en-US" dirty="0"/>
              <a:t>What is going to be your policy &amp; procedure if someone has not filled out the entry form completely or hasn’t done one at all?</a:t>
            </a:r>
          </a:p>
          <a:p>
            <a:pPr marL="171450" indent="-171450">
              <a:buFont typeface="Arial" panose="020B0604020202020204" pitchFamily="34" charset="0"/>
              <a:buChar char="•"/>
            </a:pPr>
            <a:r>
              <a:rPr lang="en-US" dirty="0"/>
              <a:t>What if their entry doesn’t’ meet the guidelines.  For example what if the drawing is not mounted – are you going to return it to them and allow them to fix the issue and return it by another date or is the entry disqualified?</a:t>
            </a:r>
          </a:p>
          <a:p>
            <a:pPr marL="171450" indent="-171450">
              <a:buFont typeface="Arial" panose="020B0604020202020204" pitchFamily="34" charset="0"/>
              <a:buChar char="•"/>
            </a:pPr>
            <a:r>
              <a:rPr lang="en-US" dirty="0"/>
              <a:t>It is best to decide these policies before artwork is turned in.</a:t>
            </a:r>
          </a:p>
          <a:p>
            <a:pPr marL="171450" indent="-171450">
              <a:buFont typeface="Arial" panose="020B0604020202020204" pitchFamily="34" charset="0"/>
              <a:buChar char="•"/>
            </a:pPr>
            <a:r>
              <a:rPr lang="en-US" dirty="0"/>
              <a:t>The committee needs to scan and flag any issues (incomplete entry forms or guidelines not followed)</a:t>
            </a:r>
          </a:p>
          <a:p>
            <a:pPr marL="171450" indent="-171450">
              <a:buFont typeface="Arial" panose="020B0604020202020204" pitchFamily="34" charset="0"/>
              <a:buChar char="•"/>
            </a:pPr>
            <a:r>
              <a:rPr lang="en-US" dirty="0"/>
              <a:t>Preparing the entries for the “blind judging” is</a:t>
            </a:r>
            <a:r>
              <a:rPr lang="en-US" baseline="0" dirty="0"/>
              <a:t> for the most part pretty easy.  </a:t>
            </a:r>
          </a:p>
          <a:p>
            <a:pPr marL="171450" indent="-171450">
              <a:buFont typeface="Arial" panose="020B0604020202020204" pitchFamily="34" charset="0"/>
              <a:buChar char="•"/>
            </a:pPr>
            <a:r>
              <a:rPr lang="en-US" baseline="0" dirty="0"/>
              <a:t>If you are holding an “in-person” review session for visual arts or photography display the artwork on tables around the room.  Tri-fold the entry form to show only the judging information section and place the entry form so that the title and artist statement are visible.  Use painter’s table to place corresponding numbers on the artwork and entry form.  </a:t>
            </a:r>
          </a:p>
          <a:p>
            <a:pPr marL="171450" indent="-171450">
              <a:buFont typeface="Arial" panose="020B0604020202020204" pitchFamily="34" charset="0"/>
              <a:buChar char="•"/>
            </a:pPr>
            <a:r>
              <a:rPr lang="en-US" baseline="0" dirty="0"/>
              <a:t>Digital entries of the same category could be placed on the same </a:t>
            </a:r>
            <a:r>
              <a:rPr lang="en-US" baseline="0" dirty="0" err="1"/>
              <a:t>usb</a:t>
            </a:r>
            <a:r>
              <a:rPr lang="en-US" baseline="0" dirty="0"/>
              <a:t> to be given to the reviewer.  Make copies of the tri-folded entry form.  Be sure to label the file to correspond to the entry form and the scoring card.  If you have more than one age division that is going to be reviewed by the same person be sure it is clear which entries are what age group.  This could be done by arranging them into folders.  </a:t>
            </a:r>
          </a:p>
          <a:p>
            <a:pPr marL="171450" indent="-171450">
              <a:buFont typeface="Arial" panose="020B0604020202020204" pitchFamily="34" charset="0"/>
              <a:buChar char="•"/>
            </a:pPr>
            <a:r>
              <a:rPr lang="en-US" baseline="0" dirty="0"/>
              <a:t>Same way with google docs.  Be sure to number the entry form before scanning the form into a file and the file name corresponds.  </a:t>
            </a:r>
          </a:p>
          <a:p>
            <a:pPr marL="171450" indent="-171450">
              <a:buFont typeface="Arial" panose="020B0604020202020204" pitchFamily="34" charset="0"/>
              <a:buChar char="•"/>
            </a:pPr>
            <a:r>
              <a:rPr lang="en-US" baseline="0" dirty="0"/>
              <a:t>Go over final instructions to judges – time frame, NO TIES and your contact information so they can reach you incase of questions or when they are done.  </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F1702AF-2154-4C39-8C4A-64F17723DC76}" type="slidenum">
              <a:rPr lang="en-US" smtClean="0"/>
              <a:t>20</a:t>
            </a:fld>
            <a:endParaRPr lang="en-US"/>
          </a:p>
        </p:txBody>
      </p:sp>
    </p:spTree>
    <p:extLst>
      <p:ext uri="{BB962C8B-B14F-4D97-AF65-F5344CB8AC3E}">
        <p14:creationId xmlns:p14="http://schemas.microsoft.com/office/powerpoint/2010/main" val="224075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 is so important to celebrate</a:t>
            </a:r>
            <a:r>
              <a:rPr lang="en-US" baseline="0" dirty="0"/>
              <a:t> your students and their participation in the program. </a:t>
            </a:r>
          </a:p>
          <a:p>
            <a:pPr marL="171450" indent="-171450">
              <a:buFont typeface="Arial" panose="020B0604020202020204" pitchFamily="34" charset="0"/>
              <a:buChar char="•"/>
            </a:pPr>
            <a:r>
              <a:rPr lang="en-US" baseline="0" dirty="0"/>
              <a:t>The Reflections Celebration Guide is a good resource when planning your event</a:t>
            </a:r>
          </a:p>
          <a:p>
            <a:pPr marL="171450" indent="-171450">
              <a:buFont typeface="Arial" panose="020B0604020202020204" pitchFamily="34" charset="0"/>
              <a:buChar char="•"/>
            </a:pPr>
            <a:r>
              <a:rPr lang="en-US" baseline="0" dirty="0"/>
              <a:t>Announce your awardees utilizing all those media mediums we discussed</a:t>
            </a:r>
          </a:p>
          <a:p>
            <a:pPr marL="171450" indent="-171450">
              <a:buFont typeface="Arial" panose="020B0604020202020204" pitchFamily="34" charset="0"/>
              <a:buChar char="•"/>
            </a:pPr>
            <a:r>
              <a:rPr lang="en-US" baseline="0" dirty="0"/>
              <a:t>If you take pictures of the students be sure to check with your administrator regarding that policy and ask if any of the students have media restrictions</a:t>
            </a:r>
          </a:p>
          <a:p>
            <a:pPr marL="171450" indent="-171450">
              <a:buFont typeface="Arial" panose="020B0604020202020204" pitchFamily="34" charset="0"/>
              <a:buChar char="•"/>
            </a:pPr>
            <a:r>
              <a:rPr lang="en-US" baseline="0" dirty="0"/>
              <a:t>Be sure to invite school staff and parents to help celebrate</a:t>
            </a:r>
          </a:p>
          <a:p>
            <a:pPr marL="171450" indent="-171450">
              <a:buFont typeface="Arial" panose="020B0604020202020204" pitchFamily="34" charset="0"/>
              <a:buChar char="•"/>
            </a:pPr>
            <a:r>
              <a:rPr lang="en-US" baseline="0" dirty="0"/>
              <a:t>Certificates and awards with this year’s theme are available for purchase from the MOPTA Online Store.  The link is on our website under Quick Reference</a:t>
            </a:r>
          </a:p>
          <a:p>
            <a:pPr marL="171450" indent="-171450">
              <a:buFont typeface="Arial" panose="020B0604020202020204" pitchFamily="34" charset="0"/>
              <a:buChar char="•"/>
            </a:pPr>
            <a:r>
              <a:rPr lang="en-US" baseline="0" dirty="0"/>
              <a:t>Display the artwork at the event and other places like the district office or a bank lobby</a:t>
            </a:r>
          </a:p>
          <a:p>
            <a:pPr marL="171450" indent="-171450">
              <a:buFont typeface="Arial" panose="020B0604020202020204" pitchFamily="34" charset="0"/>
              <a:buChar char="•"/>
            </a:pPr>
            <a:r>
              <a:rPr lang="en-US" baseline="0" dirty="0"/>
              <a:t>Advance your top three entries in each art category and age division to the state round.</a:t>
            </a:r>
            <a:endParaRPr lang="en-US" dirty="0"/>
          </a:p>
        </p:txBody>
      </p:sp>
      <p:sp>
        <p:nvSpPr>
          <p:cNvPr id="4" name="Slide Number Placeholder 3"/>
          <p:cNvSpPr>
            <a:spLocks noGrp="1"/>
          </p:cNvSpPr>
          <p:nvPr>
            <p:ph type="sldNum" sz="quarter" idx="10"/>
          </p:nvPr>
        </p:nvSpPr>
        <p:spPr/>
        <p:txBody>
          <a:bodyPr/>
          <a:lstStyle/>
          <a:p>
            <a:fld id="{5F1702AF-2154-4C39-8C4A-64F17723DC76}" type="slidenum">
              <a:rPr lang="en-US" smtClean="0"/>
              <a:t>21</a:t>
            </a:fld>
            <a:endParaRPr lang="en-US"/>
          </a:p>
        </p:txBody>
      </p:sp>
    </p:spTree>
    <p:extLst>
      <p:ext uri="{BB962C8B-B14F-4D97-AF65-F5344CB8AC3E}">
        <p14:creationId xmlns:p14="http://schemas.microsoft.com/office/powerpoint/2010/main" val="2980809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Units are strongly encouraged to advance</a:t>
            </a:r>
            <a:r>
              <a:rPr lang="en-US" baseline="0" dirty="0"/>
              <a:t> their top 3 entries in each division of each category to the state round for consideration</a:t>
            </a:r>
          </a:p>
          <a:p>
            <a:pPr marL="171450" indent="-171450">
              <a:buFont typeface="Arial" panose="020B0604020202020204" pitchFamily="34" charset="0"/>
              <a:buChar char="•"/>
            </a:pPr>
            <a:r>
              <a:rPr lang="en-US" baseline="0" dirty="0"/>
              <a:t>Must be in good standing to participate in the state &amp; national round</a:t>
            </a:r>
          </a:p>
          <a:p>
            <a:pPr marL="171450" indent="-171450">
              <a:buFont typeface="Arial" panose="020B0604020202020204" pitchFamily="34" charset="0"/>
              <a:buChar char="•"/>
            </a:pPr>
            <a:r>
              <a:rPr lang="en-US" baseline="0" dirty="0"/>
              <a:t>Advancements must be done by December 16</a:t>
            </a:r>
            <a:r>
              <a:rPr lang="en-US" baseline="30000" dirty="0"/>
              <a:t>th</a:t>
            </a:r>
            <a:r>
              <a:rPr lang="en-US" baseline="0" dirty="0"/>
              <a:t> and submitted through the Online Student Entry Portal</a:t>
            </a:r>
          </a:p>
          <a:p>
            <a:pPr marL="171450" indent="-171450">
              <a:buFont typeface="Arial" panose="020B0604020202020204" pitchFamily="34" charset="0"/>
              <a:buChar char="•"/>
            </a:pPr>
            <a:r>
              <a:rPr lang="en-US" baseline="0" dirty="0"/>
              <a:t>The Online Submission Process will be covered in the Reflections II Workshop</a:t>
            </a:r>
          </a:p>
          <a:p>
            <a:pPr marL="171450" indent="-171450">
              <a:buFont typeface="Arial" panose="020B0604020202020204" pitchFamily="34" charset="0"/>
              <a:buChar char="•"/>
            </a:pPr>
            <a:r>
              <a:rPr lang="en-US" baseline="0" dirty="0"/>
              <a:t>Missouri PTA seeks out professional in the different art fields to serve as reviewers of the entries</a:t>
            </a:r>
          </a:p>
          <a:p>
            <a:pPr marL="171450" indent="-171450">
              <a:buFont typeface="Arial" panose="020B0604020202020204" pitchFamily="34" charset="0"/>
              <a:buChar char="•"/>
            </a:pPr>
            <a:r>
              <a:rPr lang="en-US" baseline="0" dirty="0"/>
              <a:t>We typically recognize 1</a:t>
            </a:r>
            <a:r>
              <a:rPr lang="en-US" baseline="30000" dirty="0"/>
              <a:t>st</a:t>
            </a:r>
            <a:r>
              <a:rPr lang="en-US" baseline="0" dirty="0"/>
              <a:t> through 5</a:t>
            </a:r>
            <a:r>
              <a:rPr lang="en-US" baseline="30000" dirty="0"/>
              <a:t>th</a:t>
            </a:r>
            <a:r>
              <a:rPr lang="en-US" baseline="0" dirty="0"/>
              <a:t> place and up to 5 honorable mention in each division of the art categories</a:t>
            </a:r>
          </a:p>
          <a:p>
            <a:pPr marL="171450" indent="-171450">
              <a:buFont typeface="Arial" panose="020B0604020202020204" pitchFamily="34" charset="0"/>
              <a:buChar char="•"/>
            </a:pPr>
            <a:r>
              <a:rPr lang="en-US" baseline="0" dirty="0"/>
              <a:t>Missouri PTA must advance the 1</a:t>
            </a:r>
            <a:r>
              <a:rPr lang="en-US" baseline="30000" dirty="0"/>
              <a:t>st</a:t>
            </a:r>
            <a:r>
              <a:rPr lang="en-US" baseline="0" dirty="0"/>
              <a:t> place entry to the national round by March 1</a:t>
            </a:r>
            <a:r>
              <a:rPr lang="en-US" baseline="30000" dirty="0"/>
              <a:t>st</a:t>
            </a:r>
            <a:endParaRPr lang="en-US" baseline="0" dirty="0"/>
          </a:p>
          <a:p>
            <a:pPr marL="171450" indent="-171450">
              <a:buFont typeface="Arial" panose="020B0604020202020204" pitchFamily="34" charset="0"/>
              <a:buChar char="•"/>
            </a:pPr>
            <a:r>
              <a:rPr lang="en-US" baseline="0" dirty="0"/>
              <a:t>State awardees are usually announced by mid March by sending emails to the unit &amp; council presidents and reflections chairs.  The winners list is also posted on the MO PTA website.   Awardees receive notification by mail of their placing and an invitation for the whole family to the student showcase in April.</a:t>
            </a:r>
          </a:p>
          <a:p>
            <a:pPr marL="171450" indent="-171450">
              <a:buFont typeface="Arial" panose="020B0604020202020204" pitchFamily="34" charset="0"/>
              <a:buChar char="•"/>
            </a:pPr>
            <a:r>
              <a:rPr lang="en-US" baseline="0" dirty="0"/>
              <a:t>Each state association may submit 1 entry for each division of the art categories by March 1</a:t>
            </a:r>
            <a:r>
              <a:rPr lang="en-US" baseline="30000" dirty="0"/>
              <a:t>st</a:t>
            </a:r>
            <a:r>
              <a:rPr lang="en-US" baseline="0" dirty="0"/>
              <a:t> for consideration on the national level,</a:t>
            </a:r>
          </a:p>
          <a:p>
            <a:pPr marL="171450" indent="-171450">
              <a:buFont typeface="Arial" panose="020B0604020202020204" pitchFamily="34" charset="0"/>
              <a:buChar char="•"/>
            </a:pPr>
            <a:r>
              <a:rPr lang="en-US" baseline="0" dirty="0"/>
              <a:t>National PTA will their recognition on May 1</a:t>
            </a:r>
            <a:r>
              <a:rPr lang="en-US" baseline="30000" dirty="0"/>
              <a:t>st</a:t>
            </a:r>
            <a:r>
              <a:rPr lang="en-US" baseline="0" dirty="0"/>
              <a:t> .  Winning entries are displayed in their online gallery and recognized during the student showcase held year during national convention.</a:t>
            </a:r>
            <a:endParaRPr lang="en-US" dirty="0"/>
          </a:p>
        </p:txBody>
      </p:sp>
      <p:sp>
        <p:nvSpPr>
          <p:cNvPr id="4" name="Slide Number Placeholder 3"/>
          <p:cNvSpPr>
            <a:spLocks noGrp="1"/>
          </p:cNvSpPr>
          <p:nvPr>
            <p:ph type="sldNum" sz="quarter" idx="10"/>
          </p:nvPr>
        </p:nvSpPr>
        <p:spPr/>
        <p:txBody>
          <a:bodyPr/>
          <a:lstStyle/>
          <a:p>
            <a:fld id="{5F1702AF-2154-4C39-8C4A-64F17723DC76}" type="slidenum">
              <a:rPr lang="en-US" smtClean="0"/>
              <a:t>22</a:t>
            </a:fld>
            <a:endParaRPr lang="en-US"/>
          </a:p>
        </p:txBody>
      </p:sp>
    </p:spTree>
    <p:extLst>
      <p:ext uri="{BB962C8B-B14F-4D97-AF65-F5344CB8AC3E}">
        <p14:creationId xmlns:p14="http://schemas.microsoft.com/office/powerpoint/2010/main" val="546293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US" altLang="en-US" dirty="0"/>
              <a:t>The program started</a:t>
            </a:r>
            <a:r>
              <a:rPr lang="en-US" altLang="en-US" baseline="0" dirty="0"/>
              <a:t> in 1969 by Mary Lou Anderson who was the president of Colorado PTA</a:t>
            </a:r>
          </a:p>
          <a:p>
            <a:pPr marL="171450" indent="-171450" eaLnBrk="1" hangingPunct="1">
              <a:spcBef>
                <a:spcPct val="0"/>
              </a:spcBef>
              <a:buFont typeface="Arial" panose="020B0604020202020204" pitchFamily="34" charset="0"/>
              <a:buChar char="•"/>
            </a:pPr>
            <a:r>
              <a:rPr lang="en-US" altLang="en-US" baseline="0" dirty="0"/>
              <a:t>The idea was to provide an opportunity for students to explore their talents and &amp; express themselves through works of art</a:t>
            </a:r>
          </a:p>
          <a:p>
            <a:pPr marL="171450" indent="-171450" eaLnBrk="1" hangingPunct="1">
              <a:spcBef>
                <a:spcPct val="0"/>
              </a:spcBef>
              <a:buFont typeface="Arial" panose="020B0604020202020204" pitchFamily="34" charset="0"/>
              <a:buChar char="•"/>
            </a:pPr>
            <a:r>
              <a:rPr lang="en-US" altLang="en-US" baseline="0" dirty="0"/>
              <a:t>Since the program was started over 10 million students have participated.  During the 2015-2016 program year (“Let Your Imagination Fly”) nearly 300,000 students from 8,000 schools across the country and U.S. schools overseas participated.  1,000 entries were advanced to the national round and 206 received national recognition.  These can be viewed in the gallery located on the National PTA website.  We will see in just a minute where to find that. </a:t>
            </a:r>
          </a:p>
          <a:p>
            <a:pPr marL="171450" indent="-171450" eaLnBrk="1" hangingPunct="1">
              <a:spcBef>
                <a:spcPct val="0"/>
              </a:spcBef>
              <a:buFont typeface="Arial" panose="020B0604020202020204" pitchFamily="34" charset="0"/>
              <a:buChar char="•"/>
            </a:pPr>
            <a:r>
              <a:rPr lang="en-US" altLang="en-US" baseline="0" dirty="0"/>
              <a:t>Reflections is referred to as a program – not a contest.  Programs are about offering learning and growth opportunities.  That’s what Reflections is based on exploring, developing skills and expression. </a:t>
            </a:r>
          </a:p>
          <a:p>
            <a:pPr marL="171450" indent="-171450" eaLnBrk="1" hangingPunct="1">
              <a:spcBef>
                <a:spcPct val="0"/>
              </a:spcBef>
              <a:buFont typeface="Arial" panose="020B0604020202020204" pitchFamily="34" charset="0"/>
              <a:buChar char="•"/>
            </a:pPr>
            <a:r>
              <a:rPr lang="en-US" altLang="en-US" baseline="0" dirty="0"/>
              <a:t>Each program is centered around a theme and when the students are developing their entry they need to focus on the theme.  The theme selection involves students too and we will see how that works in a couple of minutes. </a:t>
            </a:r>
          </a:p>
          <a:p>
            <a:pPr marL="171450" indent="-171450" eaLnBrk="1" hangingPunct="1">
              <a:spcBef>
                <a:spcPct val="0"/>
              </a:spcBef>
              <a:buFont typeface="Arial" panose="020B0604020202020204" pitchFamily="34" charset="0"/>
              <a:buChar char="•"/>
            </a:pPr>
            <a:r>
              <a:rPr lang="en-US" altLang="en-US" baseline="0" dirty="0"/>
              <a:t>There are 6 art categories – Visual Arts, Literature, Dance Choreography, Photography, Film Production and Music Composition</a:t>
            </a:r>
          </a:p>
          <a:p>
            <a:pPr marL="171450" indent="-171450" eaLnBrk="1" hangingPunct="1">
              <a:spcBef>
                <a:spcPct val="0"/>
              </a:spcBef>
              <a:buFont typeface="Arial" panose="020B0604020202020204" pitchFamily="34" charset="0"/>
              <a:buChar char="•"/>
            </a:pPr>
            <a:r>
              <a:rPr lang="en-US" altLang="en-US" baseline="0" dirty="0"/>
              <a:t>Students in grades Pre K thru 12</a:t>
            </a:r>
            <a:r>
              <a:rPr lang="en-US" altLang="en-US" baseline="30000" dirty="0"/>
              <a:t>th</a:t>
            </a:r>
            <a:r>
              <a:rPr lang="en-US" altLang="en-US" baseline="0" dirty="0"/>
              <a:t> can participate </a:t>
            </a:r>
          </a:p>
          <a:p>
            <a:pPr marL="171450" indent="-171450" eaLnBrk="1" hangingPunct="1">
              <a:spcBef>
                <a:spcPct val="0"/>
              </a:spcBef>
              <a:buFont typeface="Arial" panose="020B0604020202020204" pitchFamily="34" charset="0"/>
              <a:buChar char="•"/>
            </a:pPr>
            <a:r>
              <a:rPr lang="en-US" altLang="en-US" baseline="0" dirty="0"/>
              <a:t>We have three levels in Missouri.  The local level which you all represent and what we are going to focus in this workshop.   The state level which Missouri PTA coordinates and the National PTA level. </a:t>
            </a:r>
          </a:p>
          <a:p>
            <a:pPr marL="171450" indent="-171450" eaLnBrk="1" hangingPunct="1">
              <a:spcBef>
                <a:spcPct val="0"/>
              </a:spcBef>
              <a:buFont typeface="Arial" panose="020B0604020202020204" pitchFamily="34" charset="0"/>
              <a:buChar char="•"/>
            </a:pPr>
            <a:endParaRPr lang="en-US" alt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C67540-ED64-46FD-B671-4AC8A13CE06B}" type="slidenum">
              <a:rPr lang="en-US" smtClean="0">
                <a:cs typeface="Arial" charset="0"/>
              </a:rPr>
              <a:pPr fontAlgn="base">
                <a:spcBef>
                  <a:spcPct val="0"/>
                </a:spcBef>
                <a:spcAft>
                  <a:spcPct val="0"/>
                </a:spcAft>
                <a:defRPr/>
              </a:pPr>
              <a:t>3</a:t>
            </a:fld>
            <a:endParaRPr lang="en-US">
              <a:cs typeface="Arial" charset="0"/>
            </a:endParaRPr>
          </a:p>
        </p:txBody>
      </p:sp>
    </p:spTree>
    <p:extLst>
      <p:ext uri="{BB962C8B-B14F-4D97-AF65-F5344CB8AC3E}">
        <p14:creationId xmlns:p14="http://schemas.microsoft.com/office/powerpoint/2010/main" val="1097282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 will want to return any artwork</a:t>
            </a:r>
            <a:r>
              <a:rPr lang="en-US" baseline="0" dirty="0"/>
              <a:t> that is not going to advance to the state round.  It is a good idea to hang on to those that are advanced incase you may have a 1</a:t>
            </a:r>
            <a:r>
              <a:rPr lang="en-US" baseline="30000" dirty="0"/>
              <a:t>st</a:t>
            </a:r>
            <a:r>
              <a:rPr lang="en-US" baseline="0" dirty="0"/>
              <a:t> place winner in photography or visual arts that places on the national level. </a:t>
            </a:r>
          </a:p>
          <a:p>
            <a:pPr marL="171450" indent="-171450">
              <a:buFont typeface="Arial" panose="020B0604020202020204" pitchFamily="34" charset="0"/>
              <a:buChar char="•"/>
            </a:pPr>
            <a:r>
              <a:rPr lang="en-US" baseline="0" dirty="0"/>
              <a:t>Feed back from your committee and reviewers will help to evaluate the program and see opportunities for improvement</a:t>
            </a:r>
          </a:p>
          <a:p>
            <a:pPr marL="171450" indent="-171450">
              <a:buFont typeface="Arial" panose="020B0604020202020204" pitchFamily="34" charset="0"/>
              <a:buChar char="•"/>
            </a:pPr>
            <a:r>
              <a:rPr lang="en-US" baseline="0" dirty="0"/>
              <a:t>Recognize and thank those that have volunteered their time to ensure the success of the program.  Volunteer appreciate week might be a good way</a:t>
            </a:r>
          </a:p>
          <a:p>
            <a:pPr marL="171450" indent="-171450">
              <a:buFont typeface="Arial" panose="020B0604020202020204" pitchFamily="34" charset="0"/>
              <a:buChar char="•"/>
            </a:pPr>
            <a:r>
              <a:rPr lang="en-US" baseline="0" dirty="0"/>
              <a:t>Report your program’s participation at www.pta.org/reflections.  It is a way to let us know how many student participated on the local level and how many you advanced to the next round. </a:t>
            </a:r>
          </a:p>
          <a:p>
            <a:pPr marL="171450" indent="-171450">
              <a:buFont typeface="Arial" panose="020B0604020202020204" pitchFamily="34" charset="0"/>
              <a:buChar char="•"/>
            </a:pPr>
            <a:r>
              <a:rPr lang="en-US" baseline="0" dirty="0"/>
              <a:t>If you are returning as the unit’s reflections chair make plans to attend the training opportunity offered at the annual state convention and the student showcase. </a:t>
            </a:r>
            <a:endParaRPr lang="en-US" dirty="0"/>
          </a:p>
        </p:txBody>
      </p:sp>
      <p:sp>
        <p:nvSpPr>
          <p:cNvPr id="4" name="Slide Number Placeholder 3"/>
          <p:cNvSpPr>
            <a:spLocks noGrp="1"/>
          </p:cNvSpPr>
          <p:nvPr>
            <p:ph type="sldNum" sz="quarter" idx="10"/>
          </p:nvPr>
        </p:nvSpPr>
        <p:spPr/>
        <p:txBody>
          <a:bodyPr/>
          <a:lstStyle/>
          <a:p>
            <a:fld id="{5F1702AF-2154-4C39-8C4A-64F17723DC76}" type="slidenum">
              <a:rPr lang="en-US" smtClean="0"/>
              <a:t>23</a:t>
            </a:fld>
            <a:endParaRPr lang="en-US"/>
          </a:p>
        </p:txBody>
      </p:sp>
    </p:spTree>
    <p:extLst>
      <p:ext uri="{BB962C8B-B14F-4D97-AF65-F5344CB8AC3E}">
        <p14:creationId xmlns:p14="http://schemas.microsoft.com/office/powerpoint/2010/main" val="244735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student may enter in more that</a:t>
            </a:r>
            <a:r>
              <a:rPr lang="en-US" baseline="0" dirty="0"/>
              <a:t> one category</a:t>
            </a:r>
          </a:p>
          <a:p>
            <a:pPr marL="171450" indent="-171450">
              <a:buFont typeface="Arial" panose="020B0604020202020204" pitchFamily="34" charset="0"/>
              <a:buChar char="•"/>
            </a:pPr>
            <a:r>
              <a:rPr lang="en-US" baseline="0" dirty="0"/>
              <a:t>A student may enter more than one entry in the same art category</a:t>
            </a:r>
          </a:p>
          <a:p>
            <a:pPr marL="171450" indent="-171450">
              <a:buFont typeface="Arial" panose="020B0604020202020204" pitchFamily="34" charset="0"/>
              <a:buChar char="•"/>
            </a:pPr>
            <a:r>
              <a:rPr lang="en-US" baseline="0" dirty="0"/>
              <a:t>It is not uncommon for two or students to participate in dance choreography, music composition or film production.  Only one student is listed as the participant and they should be the choreographer, composer or producer.  This person does not have to be a performer. </a:t>
            </a:r>
          </a:p>
          <a:p>
            <a:pPr marL="171450" indent="-171450">
              <a:buFont typeface="Arial" panose="020B0604020202020204" pitchFamily="34" charset="0"/>
              <a:buChar char="•"/>
            </a:pPr>
            <a:r>
              <a:rPr lang="en-US" baseline="0" dirty="0"/>
              <a:t>The unit id number identifies the unit with the state and national PTA.   If you do not know it your unit president or treasurer should have it or Missouri PTA can look it up for you. </a:t>
            </a:r>
          </a:p>
          <a:p>
            <a:pPr marL="171450" indent="-171450">
              <a:buFont typeface="Arial" panose="020B0604020202020204" pitchFamily="34" charset="0"/>
              <a:buChar char="•"/>
            </a:pPr>
            <a:r>
              <a:rPr lang="en-US" baseline="0" dirty="0"/>
              <a:t>A unit in good standing has meet the following criteria:  notified the state office with a list of the officers’ names for the upcoming school year by March 31, submitted dues each month to the state office, submitted copies of the treasurer’s year end report, income tax return and financial review for the previous year to the state office by 12/1.   So for example copies the 2016 documents need to be forwarded to the state office in Columbia by 12/1/2017.  Your bylaws have been reviewed in the last 3 years or are in the process of being reviewed by the state bylaws chair.  </a:t>
            </a:r>
            <a:endParaRPr lang="en-US" dirty="0"/>
          </a:p>
        </p:txBody>
      </p:sp>
      <p:sp>
        <p:nvSpPr>
          <p:cNvPr id="4" name="Slide Number Placeholder 3"/>
          <p:cNvSpPr>
            <a:spLocks noGrp="1"/>
          </p:cNvSpPr>
          <p:nvPr>
            <p:ph type="sldNum" sz="quarter" idx="10"/>
          </p:nvPr>
        </p:nvSpPr>
        <p:spPr/>
        <p:txBody>
          <a:bodyPr/>
          <a:lstStyle/>
          <a:p>
            <a:fld id="{5F1702AF-2154-4C39-8C4A-64F17723DC76}" type="slidenum">
              <a:rPr lang="en-US" smtClean="0"/>
              <a:t>24</a:t>
            </a:fld>
            <a:endParaRPr lang="en-US"/>
          </a:p>
        </p:txBody>
      </p:sp>
    </p:spTree>
    <p:extLst>
      <p:ext uri="{BB962C8B-B14F-4D97-AF65-F5344CB8AC3E}">
        <p14:creationId xmlns:p14="http://schemas.microsoft.com/office/powerpoint/2010/main" val="1885002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Utilizing</a:t>
            </a:r>
            <a:r>
              <a:rPr lang="en-US" baseline="0" dirty="0"/>
              <a:t> the resources that are available to you is key to the success of your program and it is going to make it so much easier on you. </a:t>
            </a:r>
          </a:p>
          <a:p>
            <a:pPr marL="171450" indent="-171450">
              <a:buFont typeface="Arial" panose="020B0604020202020204" pitchFamily="34" charset="0"/>
              <a:buChar char="•"/>
            </a:pPr>
            <a:r>
              <a:rPr lang="en-US" baseline="0" dirty="0"/>
              <a:t>National PTA develops the resources that are used by the state associations and the local units.   Because their resources are available to all the state associations and their local units their information is going to be very generic.</a:t>
            </a:r>
          </a:p>
          <a:p>
            <a:pPr marL="171450" indent="-171450">
              <a:buFont typeface="Arial" panose="020B0604020202020204" pitchFamily="34" charset="0"/>
              <a:buChar char="•"/>
            </a:pPr>
            <a:r>
              <a:rPr lang="en-US" baseline="0" dirty="0"/>
              <a:t>National PTA’s website is the venue where local units in Missouri register to be a part of the reflections program, submit entries to be considered on the state level and then Missouri PTA advances the first place entries to the national round.  </a:t>
            </a:r>
          </a:p>
          <a:p>
            <a:pPr marL="171450" indent="-171450">
              <a:buFont typeface="Arial" panose="020B0604020202020204" pitchFamily="34" charset="0"/>
              <a:buChar char="•"/>
            </a:pPr>
            <a:r>
              <a:rPr lang="en-US" baseline="0" dirty="0"/>
              <a:t>So any technical issues with that part of the process National PTA’s tech support handles. </a:t>
            </a:r>
          </a:p>
          <a:p>
            <a:pPr marL="171450" indent="-171450">
              <a:buFont typeface="Arial" panose="020B0604020202020204" pitchFamily="34" charset="0"/>
              <a:buChar char="•"/>
            </a:pPr>
            <a:r>
              <a:rPr lang="en-US" baseline="0" dirty="0"/>
              <a:t>On the state level we look at National PTA’s resources and customize them to meet the needs of our local units.   We update the information with our deadlines, contact information and other state specific details.  For example in some states the PTA levels are very different than ours.   In Missouri the local unit submits their entries directly to Missouri PTA.  In some states there may be a district and regional level before reaching the state level.  </a:t>
            </a:r>
            <a:endParaRPr lang="en-US" dirty="0"/>
          </a:p>
        </p:txBody>
      </p:sp>
      <p:sp>
        <p:nvSpPr>
          <p:cNvPr id="4" name="Slide Number Placeholder 3"/>
          <p:cNvSpPr>
            <a:spLocks noGrp="1"/>
          </p:cNvSpPr>
          <p:nvPr>
            <p:ph type="sldNum" sz="quarter" idx="10"/>
          </p:nvPr>
        </p:nvSpPr>
        <p:spPr/>
        <p:txBody>
          <a:bodyPr/>
          <a:lstStyle/>
          <a:p>
            <a:fld id="{5F1702AF-2154-4C39-8C4A-64F17723DC76}" type="slidenum">
              <a:rPr lang="en-US" smtClean="0"/>
              <a:t>4</a:t>
            </a:fld>
            <a:endParaRPr lang="en-US"/>
          </a:p>
        </p:txBody>
      </p:sp>
    </p:spTree>
    <p:extLst>
      <p:ext uri="{BB962C8B-B14F-4D97-AF65-F5344CB8AC3E}">
        <p14:creationId xmlns:p14="http://schemas.microsoft.com/office/powerpoint/2010/main" val="1986167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where you</a:t>
            </a:r>
            <a:r>
              <a:rPr lang="en-US" baseline="0" dirty="0"/>
              <a:t> will come to register your unit, report your success which is your participation numbers and submit the entries you want to be considered on the state level.  </a:t>
            </a:r>
          </a:p>
          <a:p>
            <a:pPr marL="171450" indent="-171450">
              <a:buFont typeface="Arial" panose="020B0604020202020204" pitchFamily="34" charset="0"/>
              <a:buChar char="•"/>
            </a:pPr>
            <a:r>
              <a:rPr lang="en-US" baseline="0" dirty="0"/>
              <a:t>Awards information and the online art gallery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Reflections Toolkit is here but it will not have the Missouri specific information in it here.   For that information I encourage you to go the Missouri PTA website for your program resources </a:t>
            </a:r>
          </a:p>
          <a:p>
            <a:pPr marL="171450" indent="-171450">
              <a:buFont typeface="Arial" panose="020B0604020202020204" pitchFamily="34" charset="0"/>
              <a:buChar char="•"/>
            </a:pPr>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5F1702AF-2154-4C39-8C4A-64F17723DC76}" type="slidenum">
              <a:rPr lang="en-US" smtClean="0"/>
              <a:t>6</a:t>
            </a:fld>
            <a:endParaRPr lang="en-US"/>
          </a:p>
        </p:txBody>
      </p:sp>
    </p:spTree>
    <p:extLst>
      <p:ext uri="{BB962C8B-B14F-4D97-AF65-F5344CB8AC3E}">
        <p14:creationId xmlns:p14="http://schemas.microsoft.com/office/powerpoint/2010/main" val="3154275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way any materials that needed to have information</a:t>
            </a:r>
            <a:r>
              <a:rPr lang="en-US" baseline="0" dirty="0"/>
              <a:t> that is specific to Missouri have been updated for you. </a:t>
            </a:r>
          </a:p>
          <a:p>
            <a:pPr marL="171450" indent="-171450">
              <a:buFont typeface="Arial" panose="020B0604020202020204" pitchFamily="34" charset="0"/>
              <a:buChar char="•"/>
            </a:pPr>
            <a:r>
              <a:rPr lang="en-US" baseline="0" dirty="0"/>
              <a:t>Anything that is considered “generic” you can still access from our website because we link it to national’s </a:t>
            </a:r>
            <a:endParaRPr lang="en-US" dirty="0"/>
          </a:p>
        </p:txBody>
      </p:sp>
      <p:sp>
        <p:nvSpPr>
          <p:cNvPr id="4" name="Slide Number Placeholder 3"/>
          <p:cNvSpPr>
            <a:spLocks noGrp="1"/>
          </p:cNvSpPr>
          <p:nvPr>
            <p:ph type="sldNum" sz="quarter" idx="10"/>
          </p:nvPr>
        </p:nvSpPr>
        <p:spPr/>
        <p:txBody>
          <a:bodyPr/>
          <a:lstStyle/>
          <a:p>
            <a:fld id="{5F1702AF-2154-4C39-8C4A-64F17723DC76}" type="slidenum">
              <a:rPr lang="en-US" smtClean="0"/>
              <a:t>7</a:t>
            </a:fld>
            <a:endParaRPr lang="en-US"/>
          </a:p>
        </p:txBody>
      </p:sp>
    </p:spTree>
    <p:extLst>
      <p:ext uri="{BB962C8B-B14F-4D97-AF65-F5344CB8AC3E}">
        <p14:creationId xmlns:p14="http://schemas.microsoft.com/office/powerpoint/2010/main" val="249480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is the</a:t>
            </a:r>
            <a:r>
              <a:rPr lang="en-US" baseline="0" dirty="0"/>
              <a:t> Reflections Page.  Here we will put announcements and updates. </a:t>
            </a:r>
          </a:p>
          <a:p>
            <a:pPr marL="171450" indent="-171450">
              <a:buFont typeface="Arial" panose="020B0604020202020204" pitchFamily="34" charset="0"/>
              <a:buChar char="•"/>
            </a:pPr>
            <a:r>
              <a:rPr lang="en-US" baseline="0" dirty="0"/>
              <a:t>Scroll down to find the toolkit icon which will take you to all your resources</a:t>
            </a:r>
            <a:endParaRPr lang="en-US" dirty="0"/>
          </a:p>
        </p:txBody>
      </p:sp>
      <p:sp>
        <p:nvSpPr>
          <p:cNvPr id="4" name="Slide Number Placeholder 3"/>
          <p:cNvSpPr>
            <a:spLocks noGrp="1"/>
          </p:cNvSpPr>
          <p:nvPr>
            <p:ph type="sldNum" sz="quarter" idx="10"/>
          </p:nvPr>
        </p:nvSpPr>
        <p:spPr/>
        <p:txBody>
          <a:bodyPr/>
          <a:lstStyle/>
          <a:p>
            <a:fld id="{5F1702AF-2154-4C39-8C4A-64F17723DC76}" type="slidenum">
              <a:rPr lang="en-US" smtClean="0"/>
              <a:t>8</a:t>
            </a:fld>
            <a:endParaRPr lang="en-US"/>
          </a:p>
        </p:txBody>
      </p:sp>
    </p:spTree>
    <p:extLst>
      <p:ext uri="{BB962C8B-B14F-4D97-AF65-F5344CB8AC3E}">
        <p14:creationId xmlns:p14="http://schemas.microsoft.com/office/powerpoint/2010/main" val="2297080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the Missouri Local Leader’s Guide which means it has all the state specific information that you will need</a:t>
            </a:r>
          </a:p>
          <a:p>
            <a:pPr marL="171450" indent="-171450">
              <a:buFont typeface="Arial" panose="020B0604020202020204" pitchFamily="34" charset="0"/>
              <a:buChar char="•"/>
            </a:pPr>
            <a:r>
              <a:rPr lang="en-US" dirty="0"/>
              <a:t>It walks you</a:t>
            </a:r>
            <a:r>
              <a:rPr lang="en-US" baseline="0" dirty="0"/>
              <a:t> through the various phases of the program</a:t>
            </a:r>
            <a:endParaRPr lang="en-US" dirty="0"/>
          </a:p>
        </p:txBody>
      </p:sp>
      <p:sp>
        <p:nvSpPr>
          <p:cNvPr id="4" name="Slide Number Placeholder 3"/>
          <p:cNvSpPr>
            <a:spLocks noGrp="1"/>
          </p:cNvSpPr>
          <p:nvPr>
            <p:ph type="sldNum" sz="quarter" idx="10"/>
          </p:nvPr>
        </p:nvSpPr>
        <p:spPr/>
        <p:txBody>
          <a:bodyPr/>
          <a:lstStyle/>
          <a:p>
            <a:fld id="{5F1702AF-2154-4C39-8C4A-64F17723DC76}" type="slidenum">
              <a:rPr lang="en-US" smtClean="0"/>
              <a:t>10</a:t>
            </a:fld>
            <a:endParaRPr lang="en-US"/>
          </a:p>
        </p:txBody>
      </p:sp>
    </p:spTree>
    <p:extLst>
      <p:ext uri="{BB962C8B-B14F-4D97-AF65-F5344CB8AC3E}">
        <p14:creationId xmlns:p14="http://schemas.microsoft.com/office/powerpoint/2010/main" val="2771930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Register your unit on the national website will connect you with national PTA to receive emails regarding webinars, conference calls, updates</a:t>
            </a:r>
          </a:p>
          <a:p>
            <a:r>
              <a:rPr lang="en-US" dirty="0"/>
              <a:t>Making sure you are listed as the reflections chair of your unit with Missouri PTA will ensure you receive e-blasts and updates from the state level</a:t>
            </a:r>
          </a:p>
        </p:txBody>
      </p:sp>
      <p:sp>
        <p:nvSpPr>
          <p:cNvPr id="4" name="Slide Number Placeholder 3"/>
          <p:cNvSpPr>
            <a:spLocks noGrp="1"/>
          </p:cNvSpPr>
          <p:nvPr>
            <p:ph type="sldNum" sz="quarter" idx="10"/>
          </p:nvPr>
        </p:nvSpPr>
        <p:spPr/>
        <p:txBody>
          <a:bodyPr/>
          <a:lstStyle/>
          <a:p>
            <a:fld id="{5F1702AF-2154-4C39-8C4A-64F17723DC76}" type="slidenum">
              <a:rPr lang="en-US" smtClean="0"/>
              <a:t>11</a:t>
            </a:fld>
            <a:endParaRPr lang="en-US"/>
          </a:p>
        </p:txBody>
      </p:sp>
    </p:spTree>
    <p:extLst>
      <p:ext uri="{BB962C8B-B14F-4D97-AF65-F5344CB8AC3E}">
        <p14:creationId xmlns:p14="http://schemas.microsoft.com/office/powerpoint/2010/main" val="79772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Volunteers bring depth and width to our organization because of the variety of skills, knowledge, talents, interests and connections</a:t>
            </a:r>
          </a:p>
          <a:p>
            <a:pPr marL="171450" indent="-171450">
              <a:buFont typeface="Arial" panose="020B0604020202020204" pitchFamily="34" charset="0"/>
              <a:buChar char="•"/>
            </a:pPr>
            <a:r>
              <a:rPr lang="en-US" dirty="0"/>
              <a:t>It is an opportunity for membership and leadership growth for your unit</a:t>
            </a:r>
          </a:p>
          <a:p>
            <a:pPr marL="171450" indent="-171450">
              <a:buFont typeface="Arial" panose="020B0604020202020204" pitchFamily="34" charset="0"/>
              <a:buChar char="•"/>
            </a:pPr>
            <a:r>
              <a:rPr lang="en-US" dirty="0"/>
              <a:t>Dividing up the tasks among several people helps make Reflections a volunteer project and not volunteer work</a:t>
            </a:r>
          </a:p>
          <a:p>
            <a:pPr marL="171450" indent="-171450">
              <a:buFont typeface="Arial" panose="020B0604020202020204" pitchFamily="34" charset="0"/>
              <a:buChar char="•"/>
            </a:pPr>
            <a:r>
              <a:rPr lang="en-US" dirty="0"/>
              <a:t>Use the excitement of the state and national announcements to kick off looking for committee members for next year</a:t>
            </a:r>
          </a:p>
          <a:p>
            <a:pPr marL="171450" indent="-171450">
              <a:buFont typeface="Arial" panose="020B0604020202020204" pitchFamily="34" charset="0"/>
              <a:buChar char="•"/>
            </a:pPr>
            <a:r>
              <a:rPr lang="en-US" dirty="0"/>
              <a:t>The size of your committee is going to depend on the size of your school’s enrollment</a:t>
            </a:r>
          </a:p>
          <a:p>
            <a:pPr marL="171450" indent="-171450">
              <a:buFont typeface="Arial" panose="020B0604020202020204" pitchFamily="34" charset="0"/>
              <a:buChar char="•"/>
            </a:pPr>
            <a:r>
              <a:rPr lang="en-US" dirty="0"/>
              <a:t>Having both parents and teacher work together is a win – win!   It builds parent engagement, home/school relationships.  This maybe the first and only opportunity for some parents to make a connection to staff.  </a:t>
            </a:r>
          </a:p>
          <a:p>
            <a:pPr marL="171450" indent="-171450">
              <a:buFont typeface="Arial" panose="020B0604020202020204" pitchFamily="34" charset="0"/>
              <a:buChar char="•"/>
            </a:pPr>
            <a:r>
              <a:rPr lang="en-US" dirty="0"/>
              <a:t>Teachers will have the “inside” track on best or acceptable places to post flyers in the building, policy on morning announcements, school e-blasts and bulletins</a:t>
            </a:r>
          </a:p>
          <a:p>
            <a:pPr marL="171450" indent="-171450">
              <a:buFont typeface="Arial" panose="020B0604020202020204" pitchFamily="34" charset="0"/>
              <a:buChar char="•"/>
            </a:pPr>
            <a:r>
              <a:rPr lang="en-US" dirty="0"/>
              <a:t>Once you have your committee members have a meeting so everyone can meet each other, share contact information, start planning and divide up the tasks</a:t>
            </a:r>
          </a:p>
          <a:p>
            <a:pPr marL="171450" indent="-171450">
              <a:buFont typeface="Arial" panose="020B0604020202020204" pitchFamily="34" charset="0"/>
              <a:buChar char="•"/>
            </a:pPr>
            <a:r>
              <a:rPr lang="en-US" dirty="0"/>
              <a:t>Decide when and where future meetings will be</a:t>
            </a:r>
          </a:p>
          <a:p>
            <a:pPr marL="171450" indent="-171450">
              <a:buFont typeface="Arial" panose="020B0604020202020204" pitchFamily="34" charset="0"/>
              <a:buChar char="•"/>
            </a:pPr>
            <a:r>
              <a:rPr lang="en-US" dirty="0"/>
              <a:t>Give committee members copies of the Reflections materials and website information so they can learn more and get excited</a:t>
            </a:r>
          </a:p>
          <a:p>
            <a:pPr marL="171450" indent="-171450">
              <a:buFont typeface="Arial" panose="020B0604020202020204" pitchFamily="34" charset="0"/>
              <a:buChar char="•"/>
            </a:pPr>
            <a:r>
              <a:rPr lang="en-US" dirty="0"/>
              <a:t>Communicate frequently by email or social media to keep them in touch and tasks in their “vision”</a:t>
            </a:r>
          </a:p>
        </p:txBody>
      </p:sp>
      <p:sp>
        <p:nvSpPr>
          <p:cNvPr id="4" name="Slide Number Placeholder 3"/>
          <p:cNvSpPr>
            <a:spLocks noGrp="1"/>
          </p:cNvSpPr>
          <p:nvPr>
            <p:ph type="sldNum" sz="quarter" idx="10"/>
          </p:nvPr>
        </p:nvSpPr>
        <p:spPr/>
        <p:txBody>
          <a:bodyPr/>
          <a:lstStyle/>
          <a:p>
            <a:fld id="{5F1702AF-2154-4C39-8C4A-64F17723DC76}" type="slidenum">
              <a:rPr lang="en-US" smtClean="0"/>
              <a:t>12</a:t>
            </a:fld>
            <a:endParaRPr lang="en-US"/>
          </a:p>
        </p:txBody>
      </p:sp>
    </p:spTree>
    <p:extLst>
      <p:ext uri="{BB962C8B-B14F-4D97-AF65-F5344CB8AC3E}">
        <p14:creationId xmlns:p14="http://schemas.microsoft.com/office/powerpoint/2010/main" val="2016523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934503F-2652-4FC5-B666-C7686952A54C}" type="datetimeFigureOut">
              <a:rPr lang="en-US" smtClean="0"/>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7D237-595B-4827-8423-E2A0D9FAE67D}" type="slidenum">
              <a:rPr lang="en-US" smtClean="0"/>
              <a:t>‹#›</a:t>
            </a:fld>
            <a:endParaRPr lang="en-US"/>
          </a:p>
        </p:txBody>
      </p:sp>
    </p:spTree>
    <p:extLst>
      <p:ext uri="{BB962C8B-B14F-4D97-AF65-F5344CB8AC3E}">
        <p14:creationId xmlns:p14="http://schemas.microsoft.com/office/powerpoint/2010/main" val="1876846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34503F-2652-4FC5-B666-C7686952A54C}" type="datetimeFigureOut">
              <a:rPr lang="en-US" smtClean="0"/>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7D237-595B-4827-8423-E2A0D9FAE67D}" type="slidenum">
              <a:rPr lang="en-US" smtClean="0"/>
              <a:t>‹#›</a:t>
            </a:fld>
            <a:endParaRPr lang="en-US"/>
          </a:p>
        </p:txBody>
      </p:sp>
    </p:spTree>
    <p:extLst>
      <p:ext uri="{BB962C8B-B14F-4D97-AF65-F5344CB8AC3E}">
        <p14:creationId xmlns:p14="http://schemas.microsoft.com/office/powerpoint/2010/main" val="183921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34503F-2652-4FC5-B666-C7686952A54C}" type="datetimeFigureOut">
              <a:rPr lang="en-US" smtClean="0"/>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7D237-595B-4827-8423-E2A0D9FAE67D}" type="slidenum">
              <a:rPr lang="en-US" smtClean="0"/>
              <a:t>‹#›</a:t>
            </a:fld>
            <a:endParaRPr lang="en-US"/>
          </a:p>
        </p:txBody>
      </p:sp>
    </p:spTree>
    <p:extLst>
      <p:ext uri="{BB962C8B-B14F-4D97-AF65-F5344CB8AC3E}">
        <p14:creationId xmlns:p14="http://schemas.microsoft.com/office/powerpoint/2010/main" val="765387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34503F-2652-4FC5-B666-C7686952A54C}" type="datetimeFigureOut">
              <a:rPr lang="en-US" smtClean="0"/>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7D237-595B-4827-8423-E2A0D9FAE67D}" type="slidenum">
              <a:rPr lang="en-US" smtClean="0"/>
              <a:t>‹#›</a:t>
            </a:fld>
            <a:endParaRPr lang="en-US"/>
          </a:p>
        </p:txBody>
      </p:sp>
    </p:spTree>
    <p:extLst>
      <p:ext uri="{BB962C8B-B14F-4D97-AF65-F5344CB8AC3E}">
        <p14:creationId xmlns:p14="http://schemas.microsoft.com/office/powerpoint/2010/main" val="3521169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34503F-2652-4FC5-B666-C7686952A54C}" type="datetimeFigureOut">
              <a:rPr lang="en-US" smtClean="0"/>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7D237-595B-4827-8423-E2A0D9FAE67D}" type="slidenum">
              <a:rPr lang="en-US" smtClean="0"/>
              <a:t>‹#›</a:t>
            </a:fld>
            <a:endParaRPr lang="en-US"/>
          </a:p>
        </p:txBody>
      </p:sp>
    </p:spTree>
    <p:extLst>
      <p:ext uri="{BB962C8B-B14F-4D97-AF65-F5344CB8AC3E}">
        <p14:creationId xmlns:p14="http://schemas.microsoft.com/office/powerpoint/2010/main" val="2213968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34503F-2652-4FC5-B666-C7686952A54C}" type="datetimeFigureOut">
              <a:rPr lang="en-US" smtClean="0"/>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7D237-595B-4827-8423-E2A0D9FAE67D}" type="slidenum">
              <a:rPr lang="en-US" smtClean="0"/>
              <a:t>‹#›</a:t>
            </a:fld>
            <a:endParaRPr lang="en-US"/>
          </a:p>
        </p:txBody>
      </p:sp>
    </p:spTree>
    <p:extLst>
      <p:ext uri="{BB962C8B-B14F-4D97-AF65-F5344CB8AC3E}">
        <p14:creationId xmlns:p14="http://schemas.microsoft.com/office/powerpoint/2010/main" val="166425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34503F-2652-4FC5-B666-C7686952A54C}" type="datetimeFigureOut">
              <a:rPr lang="en-US" smtClean="0"/>
              <a:t>3/20/2017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17D237-595B-4827-8423-E2A0D9FAE67D}" type="slidenum">
              <a:rPr lang="en-US" smtClean="0"/>
              <a:t>‹#›</a:t>
            </a:fld>
            <a:endParaRPr lang="en-US"/>
          </a:p>
        </p:txBody>
      </p:sp>
    </p:spTree>
    <p:extLst>
      <p:ext uri="{BB962C8B-B14F-4D97-AF65-F5344CB8AC3E}">
        <p14:creationId xmlns:p14="http://schemas.microsoft.com/office/powerpoint/2010/main" val="3545956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34503F-2652-4FC5-B666-C7686952A54C}" type="datetimeFigureOut">
              <a:rPr lang="en-US" smtClean="0"/>
              <a:t>3/20/2017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17D237-595B-4827-8423-E2A0D9FAE67D}" type="slidenum">
              <a:rPr lang="en-US" smtClean="0"/>
              <a:t>‹#›</a:t>
            </a:fld>
            <a:endParaRPr lang="en-US"/>
          </a:p>
        </p:txBody>
      </p:sp>
    </p:spTree>
    <p:extLst>
      <p:ext uri="{BB962C8B-B14F-4D97-AF65-F5344CB8AC3E}">
        <p14:creationId xmlns:p14="http://schemas.microsoft.com/office/powerpoint/2010/main" val="3456599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4503F-2652-4FC5-B666-C7686952A54C}" type="datetimeFigureOut">
              <a:rPr lang="en-US" smtClean="0"/>
              <a:t>3/20/2017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17D237-595B-4827-8423-E2A0D9FAE67D}" type="slidenum">
              <a:rPr lang="en-US" smtClean="0"/>
              <a:t>‹#›</a:t>
            </a:fld>
            <a:endParaRPr lang="en-US"/>
          </a:p>
        </p:txBody>
      </p:sp>
    </p:spTree>
    <p:extLst>
      <p:ext uri="{BB962C8B-B14F-4D97-AF65-F5344CB8AC3E}">
        <p14:creationId xmlns:p14="http://schemas.microsoft.com/office/powerpoint/2010/main" val="1348081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34503F-2652-4FC5-B666-C7686952A54C}" type="datetimeFigureOut">
              <a:rPr lang="en-US" smtClean="0"/>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7D237-595B-4827-8423-E2A0D9FAE67D}" type="slidenum">
              <a:rPr lang="en-US" smtClean="0"/>
              <a:t>‹#›</a:t>
            </a:fld>
            <a:endParaRPr lang="en-US"/>
          </a:p>
        </p:txBody>
      </p:sp>
    </p:spTree>
    <p:extLst>
      <p:ext uri="{BB962C8B-B14F-4D97-AF65-F5344CB8AC3E}">
        <p14:creationId xmlns:p14="http://schemas.microsoft.com/office/powerpoint/2010/main" val="3001490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34503F-2652-4FC5-B666-C7686952A54C}" type="datetimeFigureOut">
              <a:rPr lang="en-US" smtClean="0"/>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7D237-595B-4827-8423-E2A0D9FAE67D}" type="slidenum">
              <a:rPr lang="en-US" smtClean="0"/>
              <a:t>‹#›</a:t>
            </a:fld>
            <a:endParaRPr lang="en-US"/>
          </a:p>
        </p:txBody>
      </p:sp>
    </p:spTree>
    <p:extLst>
      <p:ext uri="{BB962C8B-B14F-4D97-AF65-F5344CB8AC3E}">
        <p14:creationId xmlns:p14="http://schemas.microsoft.com/office/powerpoint/2010/main" val="3512346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4503F-2652-4FC5-B666-C7686952A54C}" type="datetimeFigureOut">
              <a:rPr lang="en-US" smtClean="0"/>
              <a:t>3/20/2017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17D237-595B-4827-8423-E2A0D9FAE67D}" type="slidenum">
              <a:rPr lang="en-US" smtClean="0"/>
              <a:t>‹#›</a:t>
            </a:fld>
            <a:endParaRPr lang="en-US"/>
          </a:p>
        </p:txBody>
      </p:sp>
    </p:spTree>
    <p:extLst>
      <p:ext uri="{BB962C8B-B14F-4D97-AF65-F5344CB8AC3E}">
        <p14:creationId xmlns:p14="http://schemas.microsoft.com/office/powerpoint/2010/main" val="1402935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amp;ehk=Yuw1Evr1e6el9eQA020hnQ&amp;r=0&amp;pid=OfficeInsert"/><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2.jpg&amp;ehk="/></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vmlDrawing" Target="../drawings/vmlDrawing2.vml"/><Relationship Id="rId5" Type="http://schemas.openxmlformats.org/officeDocument/2006/relationships/image" Target="../media/image23.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hyperlink" Target="http://www.pta.org/"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mopta.org/"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www.pta.org/" TargetMode="External"/><Relationship Id="rId4" Type="http://schemas.openxmlformats.org/officeDocument/2006/relationships/hyperlink" Target="mailto:reflections@mopta.or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978326"/>
            <a:ext cx="7772400" cy="1279473"/>
          </a:xfrm>
        </p:spPr>
        <p:txBody>
          <a:bodyPr>
            <a:normAutofit fontScale="90000"/>
          </a:bodyPr>
          <a:lstStyle/>
          <a:p>
            <a:br>
              <a:rPr lang="en-US" b="1" dirty="0"/>
            </a:br>
            <a:br>
              <a:rPr lang="en-US" b="1" dirty="0"/>
            </a:br>
            <a:br>
              <a:rPr lang="en-US" b="1" dirty="0"/>
            </a:br>
            <a:r>
              <a:rPr lang="en-US" b="1" dirty="0"/>
              <a:t>Reflections I:  </a:t>
            </a:r>
            <a:br>
              <a:rPr lang="en-US" b="1" dirty="0"/>
            </a:br>
            <a:br>
              <a:rPr lang="en-US" dirty="0"/>
            </a:br>
            <a:endParaRPr lang="en-US" dirty="0"/>
          </a:p>
        </p:txBody>
      </p:sp>
      <p:sp>
        <p:nvSpPr>
          <p:cNvPr id="3" name="Subtitle 2"/>
          <p:cNvSpPr>
            <a:spLocks noGrp="1"/>
          </p:cNvSpPr>
          <p:nvPr>
            <p:ph type="subTitle" idx="1"/>
          </p:nvPr>
        </p:nvSpPr>
        <p:spPr>
          <a:xfrm>
            <a:off x="1371600" y="5334000"/>
            <a:ext cx="6400800" cy="1219200"/>
          </a:xfrm>
        </p:spPr>
        <p:txBody>
          <a:bodyPr>
            <a:normAutofit fontScale="77500" lnSpcReduction="20000"/>
          </a:bodyPr>
          <a:lstStyle/>
          <a:p>
            <a:r>
              <a:rPr lang="en-US" b="1" dirty="0"/>
              <a:t>Susan Rupert</a:t>
            </a:r>
          </a:p>
          <a:p>
            <a:r>
              <a:rPr lang="en-US" b="1" dirty="0"/>
              <a:t>Missouri PTA President-Elect</a:t>
            </a:r>
            <a:endParaRPr lang="en-US" dirty="0"/>
          </a:p>
          <a:p>
            <a:r>
              <a:rPr lang="en-US" b="1" dirty="0"/>
              <a:t> </a:t>
            </a:r>
            <a:endParaRPr lang="en-US" dirty="0"/>
          </a:p>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4206926"/>
          </a:xfrm>
          <a:prstGeom prst="rect">
            <a:avLst/>
          </a:prstGeom>
        </p:spPr>
      </p:pic>
    </p:spTree>
    <p:extLst>
      <p:ext uri="{BB962C8B-B14F-4D97-AF65-F5344CB8AC3E}">
        <p14:creationId xmlns:p14="http://schemas.microsoft.com/office/powerpoint/2010/main" val="1211314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1268683177"/>
              </p:ext>
            </p:extLst>
          </p:nvPr>
        </p:nvGraphicFramePr>
        <p:xfrm>
          <a:off x="4343400" y="457200"/>
          <a:ext cx="4237037" cy="5483728"/>
        </p:xfrm>
        <a:graphic>
          <a:graphicData uri="http://schemas.openxmlformats.org/presentationml/2006/ole">
            <mc:AlternateContent xmlns:mc="http://schemas.openxmlformats.org/markup-compatibility/2006">
              <mc:Choice xmlns:v="urn:schemas-microsoft-com:vml" Requires="v">
                <p:oleObj spid="_x0000_s2172" name="Acrobat Document" r:id="rId4" imgW="5829199" imgH="7543800" progId="AcroExch.Document.DC">
                  <p:embed/>
                </p:oleObj>
              </mc:Choice>
              <mc:Fallback>
                <p:oleObj name="Acrobat Document" r:id="rId4" imgW="5829199" imgH="7543800" progId="AcroExch.Document.DC">
                  <p:embed/>
                  <p:pic>
                    <p:nvPicPr>
                      <p:cNvPr id="0" name=""/>
                      <p:cNvPicPr/>
                      <p:nvPr/>
                    </p:nvPicPr>
                    <p:blipFill>
                      <a:blip r:embed="rId5"/>
                      <a:stretch>
                        <a:fillRect/>
                      </a:stretch>
                    </p:blipFill>
                    <p:spPr>
                      <a:xfrm>
                        <a:off x="4343400" y="457200"/>
                        <a:ext cx="4237037" cy="5483728"/>
                      </a:xfrm>
                      <a:prstGeom prst="rect">
                        <a:avLst/>
                      </a:prstGeom>
                    </p:spPr>
                  </p:pic>
                </p:oleObj>
              </mc:Fallback>
            </mc:AlternateContent>
          </a:graphicData>
        </a:graphic>
      </p:graphicFrame>
      <p:sp>
        <p:nvSpPr>
          <p:cNvPr id="7" name="Title 6"/>
          <p:cNvSpPr>
            <a:spLocks noGrp="1"/>
          </p:cNvSpPr>
          <p:nvPr>
            <p:ph type="title"/>
          </p:nvPr>
        </p:nvSpPr>
        <p:spPr>
          <a:xfrm>
            <a:off x="457200" y="273050"/>
            <a:ext cx="3008313" cy="1631950"/>
          </a:xfrm>
        </p:spPr>
        <p:txBody>
          <a:bodyPr>
            <a:noAutofit/>
          </a:bodyPr>
          <a:lstStyle/>
          <a:p>
            <a:r>
              <a:rPr lang="en-US" sz="3600" dirty="0">
                <a:solidFill>
                  <a:srgbClr val="740000"/>
                </a:solidFill>
              </a:rPr>
              <a:t>Missouri PTA</a:t>
            </a:r>
            <a:br>
              <a:rPr lang="en-US" sz="3600" dirty="0">
                <a:solidFill>
                  <a:srgbClr val="740000"/>
                </a:solidFill>
              </a:rPr>
            </a:br>
            <a:r>
              <a:rPr lang="en-US" sz="3600" dirty="0">
                <a:solidFill>
                  <a:srgbClr val="740000"/>
                </a:solidFill>
              </a:rPr>
              <a:t>Local Leader’s Guide</a:t>
            </a:r>
          </a:p>
        </p:txBody>
      </p:sp>
      <p:sp>
        <p:nvSpPr>
          <p:cNvPr id="8" name="Content Placeholder 7"/>
          <p:cNvSpPr>
            <a:spLocks noGrp="1"/>
          </p:cNvSpPr>
          <p:nvPr>
            <p:ph idx="1"/>
          </p:nvPr>
        </p:nvSpPr>
        <p:spPr/>
        <p:txBody>
          <a:bodyPr/>
          <a:lstStyle/>
          <a:p>
            <a:endParaRPr lang="en-US" dirty="0"/>
          </a:p>
        </p:txBody>
      </p:sp>
      <p:sp>
        <p:nvSpPr>
          <p:cNvPr id="9" name="Text Placeholder 8"/>
          <p:cNvSpPr>
            <a:spLocks noGrp="1"/>
          </p:cNvSpPr>
          <p:nvPr>
            <p:ph type="body" sz="half" idx="2"/>
          </p:nvPr>
        </p:nvSpPr>
        <p:spPr>
          <a:xfrm>
            <a:off x="457200" y="2438400"/>
            <a:ext cx="3008313" cy="3687763"/>
          </a:xfrm>
        </p:spPr>
        <p:txBody>
          <a:bodyPr/>
          <a:lstStyle/>
          <a:p>
            <a:r>
              <a:rPr lang="en-US" sz="2800" b="1" dirty="0"/>
              <a:t>5 Sections:</a:t>
            </a:r>
          </a:p>
          <a:p>
            <a:pPr marL="285750" indent="-285750">
              <a:buFont typeface="Arial" panose="020B0604020202020204" pitchFamily="34" charset="0"/>
              <a:buChar char="•"/>
            </a:pPr>
            <a:r>
              <a:rPr lang="en-US" sz="1800" dirty="0"/>
              <a:t>Getting Started</a:t>
            </a:r>
          </a:p>
          <a:p>
            <a:pPr marL="285750" indent="-285750">
              <a:buFont typeface="Arial" panose="020B0604020202020204" pitchFamily="34" charset="0"/>
              <a:buChar char="•"/>
            </a:pPr>
            <a:r>
              <a:rPr lang="en-US" sz="1800" dirty="0"/>
              <a:t>Promote Your Program</a:t>
            </a:r>
          </a:p>
          <a:p>
            <a:pPr marL="285750" indent="-285750">
              <a:buFont typeface="Arial" panose="020B0604020202020204" pitchFamily="34" charset="0"/>
              <a:buChar char="•"/>
            </a:pPr>
            <a:r>
              <a:rPr lang="en-US" sz="1800" dirty="0"/>
              <a:t>Coordinate the Review of Student Submissions</a:t>
            </a:r>
          </a:p>
          <a:p>
            <a:pPr marL="285750" indent="-285750">
              <a:buFont typeface="Arial" panose="020B0604020202020204" pitchFamily="34" charset="0"/>
              <a:buChar char="•"/>
            </a:pPr>
            <a:r>
              <a:rPr lang="en-US" sz="1800" dirty="0"/>
              <a:t>Celebrate Your Student Participants</a:t>
            </a:r>
          </a:p>
          <a:p>
            <a:pPr marL="285750" indent="-285750">
              <a:buFont typeface="Arial" panose="020B0604020202020204" pitchFamily="34" charset="0"/>
              <a:buChar char="•"/>
            </a:pPr>
            <a:r>
              <a:rPr lang="en-US" sz="1800" dirty="0"/>
              <a:t>Wrap Up and Report Program Success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032371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3"/>
          <a:srcRect l="28205" t="6553" r="29006" b="4843"/>
          <a:stretch/>
        </p:blipFill>
        <p:spPr bwMode="auto">
          <a:xfrm>
            <a:off x="3505200" y="-381000"/>
            <a:ext cx="5767388" cy="7239000"/>
          </a:xfrm>
          <a:prstGeom prst="rect">
            <a:avLst/>
          </a:prstGeom>
          <a:ln>
            <a:noFill/>
          </a:ln>
          <a:extLst>
            <a:ext uri="{53640926-AAD7-44D8-BBD7-CCE9431645EC}">
              <a14:shadowObscured xmlns:a14="http://schemas.microsoft.com/office/drawing/2010/main"/>
            </a:ext>
          </a:extLst>
        </p:spPr>
      </p:pic>
      <p:sp>
        <p:nvSpPr>
          <p:cNvPr id="6" name="Title 5"/>
          <p:cNvSpPr>
            <a:spLocks noGrp="1"/>
          </p:cNvSpPr>
          <p:nvPr>
            <p:ph type="title"/>
          </p:nvPr>
        </p:nvSpPr>
        <p:spPr>
          <a:xfrm>
            <a:off x="304800" y="273050"/>
            <a:ext cx="3160713" cy="1162050"/>
          </a:xfrm>
        </p:spPr>
        <p:txBody>
          <a:bodyPr>
            <a:normAutofit/>
          </a:bodyPr>
          <a:lstStyle/>
          <a:p>
            <a:r>
              <a:rPr lang="en-US" sz="3600" dirty="0">
                <a:solidFill>
                  <a:srgbClr val="740000"/>
                </a:solidFill>
              </a:rPr>
              <a:t>Getting Started</a:t>
            </a:r>
            <a:br>
              <a:rPr lang="en-US" sz="2800" dirty="0"/>
            </a:br>
            <a:r>
              <a:rPr lang="en-US" sz="2800" dirty="0"/>
              <a:t>Key Points</a:t>
            </a:r>
          </a:p>
        </p:txBody>
      </p:sp>
      <p:sp>
        <p:nvSpPr>
          <p:cNvPr id="7" name="Content Placeholder 6"/>
          <p:cNvSpPr>
            <a:spLocks noGrp="1"/>
          </p:cNvSpPr>
          <p:nvPr>
            <p:ph idx="1"/>
          </p:nvPr>
        </p:nvSpPr>
        <p:spPr/>
        <p:txBody>
          <a:bodyPr/>
          <a:lstStyle/>
          <a:p>
            <a:endParaRPr lang="en-US"/>
          </a:p>
        </p:txBody>
      </p:sp>
      <p:sp>
        <p:nvSpPr>
          <p:cNvPr id="8" name="Text Placeholder 7"/>
          <p:cNvSpPr>
            <a:spLocks noGrp="1"/>
          </p:cNvSpPr>
          <p:nvPr>
            <p:ph type="body" sz="half" idx="2"/>
          </p:nvPr>
        </p:nvSpPr>
        <p:spPr>
          <a:xfrm>
            <a:off x="457201" y="1752600"/>
            <a:ext cx="2590800" cy="4373563"/>
          </a:xfrm>
        </p:spPr>
        <p:txBody>
          <a:bodyPr>
            <a:normAutofit lnSpcReduction="10000"/>
          </a:bodyPr>
          <a:lstStyle/>
          <a:p>
            <a:pPr marL="285750" indent="-285750">
              <a:buFont typeface="Arial" panose="020B0604020202020204" pitchFamily="34" charset="0"/>
              <a:buChar char="•"/>
            </a:pPr>
            <a:r>
              <a:rPr lang="en-US" sz="2000" dirty="0"/>
              <a:t>Start Early</a:t>
            </a:r>
          </a:p>
          <a:p>
            <a:pPr marL="285750" indent="-285750">
              <a:buFont typeface="Arial" panose="020B0604020202020204" pitchFamily="34" charset="0"/>
              <a:buChar char="•"/>
            </a:pPr>
            <a:r>
              <a:rPr lang="en-US" sz="2000" dirty="0"/>
              <a:t>Register</a:t>
            </a:r>
          </a:p>
          <a:p>
            <a:pPr marL="285750" indent="-285750">
              <a:buFont typeface="Arial" panose="020B0604020202020204" pitchFamily="34" charset="0"/>
              <a:buChar char="•"/>
            </a:pPr>
            <a:r>
              <a:rPr lang="en-US" sz="2000" dirty="0"/>
              <a:t>Review materials</a:t>
            </a:r>
          </a:p>
          <a:p>
            <a:pPr marL="285750" indent="-285750">
              <a:buFont typeface="Arial" panose="020B0604020202020204" pitchFamily="34" charset="0"/>
              <a:buChar char="•"/>
            </a:pPr>
            <a:r>
              <a:rPr lang="en-US" sz="2000" dirty="0"/>
              <a:t>Unit in Good Standing by 12/1/17</a:t>
            </a:r>
          </a:p>
          <a:p>
            <a:pPr marL="285750" indent="-285750">
              <a:buFont typeface="Arial" panose="020B0604020202020204" pitchFamily="34" charset="0"/>
              <a:buChar char="•"/>
            </a:pPr>
            <a:r>
              <a:rPr lang="en-US" sz="2000" dirty="0"/>
              <a:t>Deadline for state round is 12/16/2017</a:t>
            </a:r>
          </a:p>
          <a:p>
            <a:pPr marL="285750" indent="-285750">
              <a:buFont typeface="Arial" panose="020B0604020202020204" pitchFamily="34" charset="0"/>
              <a:buChar char="•"/>
            </a:pPr>
            <a:r>
              <a:rPr lang="en-US" sz="2000" dirty="0"/>
              <a:t>Submit via the Online Submissions Portal</a:t>
            </a:r>
          </a:p>
          <a:p>
            <a:pPr marL="285750" indent="-285750">
              <a:buFont typeface="Arial" panose="020B0604020202020204" pitchFamily="34" charset="0"/>
              <a:buChar char="•"/>
            </a:pPr>
            <a:r>
              <a:rPr lang="en-US" sz="2000" dirty="0"/>
              <a:t>Take e-learning course</a:t>
            </a:r>
          </a:p>
          <a:p>
            <a:pPr marL="285750" indent="-285750">
              <a:buFont typeface="Arial" panose="020B0604020202020204" pitchFamily="34" charset="0"/>
              <a:buChar char="•"/>
            </a:pPr>
            <a:r>
              <a:rPr lang="en-US" sz="2000" dirty="0"/>
              <a:t>Committee</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1418314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403350"/>
          </a:xfrm>
        </p:spPr>
        <p:txBody>
          <a:bodyPr>
            <a:normAutofit fontScale="90000"/>
          </a:bodyPr>
          <a:lstStyle/>
          <a:p>
            <a:r>
              <a:rPr lang="en-US" sz="3600" dirty="0">
                <a:solidFill>
                  <a:srgbClr val="740000"/>
                </a:solidFill>
              </a:rPr>
              <a:t>Reflections Committee:</a:t>
            </a:r>
            <a:br>
              <a:rPr lang="en-US" sz="3600" dirty="0">
                <a:solidFill>
                  <a:srgbClr val="740000"/>
                </a:solidFill>
              </a:rPr>
            </a:br>
            <a:r>
              <a:rPr lang="en-US" sz="3100" dirty="0"/>
              <a:t>Members &amp; Work</a:t>
            </a:r>
          </a:p>
        </p:txBody>
      </p:sp>
      <p:sp>
        <p:nvSpPr>
          <p:cNvPr id="4" name="Text Placeholder 3"/>
          <p:cNvSpPr>
            <a:spLocks noGrp="1"/>
          </p:cNvSpPr>
          <p:nvPr>
            <p:ph type="body" sz="half" idx="2"/>
          </p:nvPr>
        </p:nvSpPr>
        <p:spPr>
          <a:xfrm>
            <a:off x="457200" y="2209800"/>
            <a:ext cx="3200400" cy="3916363"/>
          </a:xfrm>
        </p:spPr>
        <p:txBody>
          <a:bodyPr>
            <a:normAutofit lnSpcReduction="10000"/>
          </a:bodyPr>
          <a:lstStyle/>
          <a:p>
            <a:pPr marL="285750" indent="-285750">
              <a:buFont typeface="Arial" panose="020B0604020202020204" pitchFamily="34" charset="0"/>
              <a:buChar char="•"/>
            </a:pPr>
            <a:r>
              <a:rPr lang="en-US" sz="2000" dirty="0"/>
              <a:t>Don’t be Him!  </a:t>
            </a:r>
          </a:p>
          <a:p>
            <a:pPr marL="285750" indent="-285750">
              <a:buFont typeface="Arial" panose="020B0604020202020204" pitchFamily="34" charset="0"/>
              <a:buChar char="•"/>
            </a:pPr>
            <a:r>
              <a:rPr lang="en-US" sz="2000" dirty="0"/>
              <a:t>Form it now </a:t>
            </a:r>
          </a:p>
          <a:p>
            <a:pPr marL="285750" indent="-285750">
              <a:buFont typeface="Arial" panose="020B0604020202020204" pitchFamily="34" charset="0"/>
              <a:buChar char="•"/>
            </a:pPr>
            <a:r>
              <a:rPr lang="en-US" sz="2000" dirty="0"/>
              <a:t>Volunteer Sign-Up Sheet</a:t>
            </a:r>
          </a:p>
          <a:p>
            <a:pPr marL="285750" indent="-285750">
              <a:buFont typeface="Arial" panose="020B0604020202020204" pitchFamily="34" charset="0"/>
              <a:buChar char="•"/>
            </a:pPr>
            <a:r>
              <a:rPr lang="en-US" sz="2000" dirty="0"/>
              <a:t>3 -5 people depending on enrollment</a:t>
            </a:r>
          </a:p>
          <a:p>
            <a:pPr marL="285750" indent="-285750">
              <a:buFont typeface="Arial" panose="020B0604020202020204" pitchFamily="34" charset="0"/>
              <a:buChar char="•"/>
            </a:pPr>
            <a:r>
              <a:rPr lang="en-US" sz="2000" dirty="0"/>
              <a:t>“Gourmet Blend” of parents &amp; teachers</a:t>
            </a:r>
          </a:p>
          <a:p>
            <a:pPr marL="285750" indent="-285750">
              <a:buFont typeface="Arial" panose="020B0604020202020204" pitchFamily="34" charset="0"/>
              <a:buChar char="•"/>
            </a:pPr>
            <a:r>
              <a:rPr lang="en-US" sz="2000" dirty="0"/>
              <a:t>Plan and divide up tasks</a:t>
            </a:r>
          </a:p>
          <a:p>
            <a:pPr marL="285750" indent="-285750">
              <a:buFont typeface="Arial" panose="020B0604020202020204" pitchFamily="34" charset="0"/>
              <a:buChar char="•"/>
            </a:pPr>
            <a:r>
              <a:rPr lang="en-US" sz="2000" dirty="0"/>
              <a:t>Meet and communicate frequently </a:t>
            </a:r>
          </a:p>
          <a:p>
            <a:pPr marL="285750" indent="-285750">
              <a:buFont typeface="Arial" panose="020B0604020202020204" pitchFamily="34" charset="0"/>
              <a:buChar char="•"/>
            </a:pPr>
            <a:r>
              <a:rPr lang="en-US" sz="2000" dirty="0"/>
              <a:t>Provide copies of materials &amp; information </a:t>
            </a: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68020" y="2895600"/>
            <a:ext cx="3870762" cy="3926367"/>
          </a:xfr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152400"/>
            <a:ext cx="5381182" cy="2895600"/>
          </a:xfrm>
          <a:prstGeom prst="rect">
            <a:avLst/>
          </a:prstGeom>
        </p:spPr>
      </p:pic>
    </p:spTree>
    <p:extLst>
      <p:ext uri="{BB962C8B-B14F-4D97-AF65-F5344CB8AC3E}">
        <p14:creationId xmlns:p14="http://schemas.microsoft.com/office/powerpoint/2010/main" val="2326116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2895600" cy="2438400"/>
          </a:xfrm>
        </p:spPr>
        <p:txBody>
          <a:bodyPr>
            <a:normAutofit/>
          </a:bodyPr>
          <a:lstStyle/>
          <a:p>
            <a:r>
              <a:rPr lang="en-US" sz="4000" dirty="0">
                <a:solidFill>
                  <a:srgbClr val="740000"/>
                </a:solidFill>
              </a:rPr>
              <a:t>Planning  </a:t>
            </a:r>
            <a:br>
              <a:rPr lang="en-US" sz="3200" dirty="0">
                <a:solidFill>
                  <a:srgbClr val="740000"/>
                </a:solidFill>
              </a:rPr>
            </a:br>
            <a:r>
              <a:rPr lang="en-US" sz="3100" dirty="0"/>
              <a:t> </a:t>
            </a:r>
            <a:br>
              <a:rPr lang="en-US" sz="3100" dirty="0"/>
            </a:br>
            <a:r>
              <a:rPr lang="en-US" sz="3100" dirty="0"/>
              <a:t>Calendar of Events </a:t>
            </a:r>
          </a:p>
        </p:txBody>
      </p:sp>
      <p:sp>
        <p:nvSpPr>
          <p:cNvPr id="4" name="Text Placeholder 3"/>
          <p:cNvSpPr>
            <a:spLocks noGrp="1"/>
          </p:cNvSpPr>
          <p:nvPr>
            <p:ph type="body" sz="half" idx="2"/>
          </p:nvPr>
        </p:nvSpPr>
        <p:spPr>
          <a:xfrm>
            <a:off x="457200" y="3276600"/>
            <a:ext cx="3352800" cy="3276600"/>
          </a:xfrm>
        </p:spPr>
        <p:txBody>
          <a:bodyPr/>
          <a:lstStyle/>
          <a:p>
            <a:r>
              <a:rPr lang="en-US" sz="2400" b="1" dirty="0"/>
              <a:t>Important Dates &amp; Deadlines:</a:t>
            </a:r>
          </a:p>
          <a:p>
            <a:r>
              <a:rPr lang="en-US" sz="1600" dirty="0"/>
              <a:t>9/10/17 – Arts in Education Week</a:t>
            </a:r>
          </a:p>
          <a:p>
            <a:r>
              <a:rPr lang="en-US" sz="1600" dirty="0"/>
              <a:t>10/31/17 – Theme Search Contest </a:t>
            </a:r>
          </a:p>
          <a:p>
            <a:r>
              <a:rPr lang="en-US" sz="1600" dirty="0"/>
              <a:t>12/1/17 – Unit in Good Standing</a:t>
            </a:r>
          </a:p>
          <a:p>
            <a:r>
              <a:rPr lang="en-US" sz="1600" dirty="0"/>
              <a:t>12/16/17 – Advance to State Round</a:t>
            </a:r>
          </a:p>
          <a:p>
            <a:endParaRPr lang="en-US" sz="1600" dirty="0"/>
          </a:p>
          <a:p>
            <a:endParaRPr lang="en-US" sz="1600" dirty="0"/>
          </a:p>
          <a:p>
            <a:endParaRPr lang="en-US" sz="1600" dirty="0"/>
          </a:p>
        </p:txBody>
      </p:sp>
      <p:sp>
        <p:nvSpPr>
          <p:cNvPr id="10" name="Content Placeholder 9"/>
          <p:cNvSpPr>
            <a:spLocks noGrp="1"/>
          </p:cNvSpPr>
          <p:nvPr>
            <p:ph idx="1"/>
          </p:nvPr>
        </p:nvSpPr>
        <p:spPr/>
        <p:txBody>
          <a:bodyPr>
            <a:normAutofit fontScale="85000" lnSpcReduction="10000"/>
          </a:bodyPr>
          <a:lstStyle/>
          <a:p>
            <a:r>
              <a:rPr lang="en-US" dirty="0"/>
              <a:t>2017-2018 School/district calendar</a:t>
            </a:r>
          </a:p>
          <a:p>
            <a:r>
              <a:rPr lang="en-US" dirty="0"/>
              <a:t>Plug in established dates  </a:t>
            </a:r>
          </a:p>
          <a:p>
            <a:r>
              <a:rPr lang="en-US" dirty="0"/>
              <a:t>Plan it in reverse – your students’ submission back to the initial kick off</a:t>
            </a:r>
          </a:p>
          <a:p>
            <a:r>
              <a:rPr lang="en-US" dirty="0"/>
              <a:t>Determine categories &amp; divisions</a:t>
            </a:r>
          </a:p>
          <a:p>
            <a:r>
              <a:rPr lang="en-US" dirty="0"/>
              <a:t>Download materials &amp; customize</a:t>
            </a:r>
          </a:p>
          <a:p>
            <a:r>
              <a:rPr lang="en-US" dirty="0"/>
              <a:t>Print handouts &amp; posters</a:t>
            </a:r>
          </a:p>
          <a:p>
            <a:r>
              <a:rPr lang="en-US" dirty="0"/>
              <a:t>Write morning announcements and media releases </a:t>
            </a:r>
          </a:p>
          <a:p>
            <a:r>
              <a:rPr lang="en-US" dirty="0"/>
              <a:t>Get approval for budget, activities &amp; promotional materials</a:t>
            </a:r>
          </a:p>
          <a:p>
            <a:endParaRPr lang="en-US" dirty="0"/>
          </a:p>
          <a:p>
            <a:endParaRPr lang="en-US" dirty="0"/>
          </a:p>
        </p:txBody>
      </p:sp>
    </p:spTree>
    <p:extLst>
      <p:ext uri="{BB962C8B-B14F-4D97-AF65-F5344CB8AC3E}">
        <p14:creationId xmlns:p14="http://schemas.microsoft.com/office/powerpoint/2010/main" val="3563895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5334000" y="2487858"/>
            <a:ext cx="2133600" cy="2133600"/>
          </a:xfr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76200"/>
            <a:ext cx="2209800" cy="2292059"/>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5988" y="2537317"/>
            <a:ext cx="2207840" cy="2034681"/>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909" y="4648200"/>
            <a:ext cx="2360692" cy="2087170"/>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3047" y="226201"/>
            <a:ext cx="2059099" cy="1982622"/>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3047" y="4572000"/>
            <a:ext cx="2294725" cy="2228261"/>
          </a:xfrm>
          <a:prstGeom prst="rect">
            <a:avLst/>
          </a:prstGeom>
        </p:spPr>
      </p:pic>
      <p:sp>
        <p:nvSpPr>
          <p:cNvPr id="19" name="TextBox 18"/>
          <p:cNvSpPr txBox="1"/>
          <p:nvPr/>
        </p:nvSpPr>
        <p:spPr>
          <a:xfrm>
            <a:off x="2819400" y="533400"/>
            <a:ext cx="3581400" cy="1846659"/>
          </a:xfrm>
          <a:prstGeom prst="rect">
            <a:avLst/>
          </a:prstGeom>
          <a:noFill/>
        </p:spPr>
        <p:txBody>
          <a:bodyPr wrap="square" rtlCol="0">
            <a:spAutoFit/>
          </a:bodyPr>
          <a:lstStyle/>
          <a:p>
            <a:pPr algn="ctr"/>
            <a:r>
              <a:rPr lang="en-US" sz="2400" b="1" dirty="0"/>
              <a:t>Divisions</a:t>
            </a:r>
          </a:p>
          <a:p>
            <a:r>
              <a:rPr lang="en-US" b="1" dirty="0"/>
              <a:t>Primary:               Pre K – 2</a:t>
            </a:r>
            <a:r>
              <a:rPr lang="en-US" b="1" baseline="30000" dirty="0"/>
              <a:t>nd</a:t>
            </a:r>
            <a:r>
              <a:rPr lang="en-US" b="1" dirty="0"/>
              <a:t> grades</a:t>
            </a:r>
          </a:p>
          <a:p>
            <a:r>
              <a:rPr lang="en-US" b="1" dirty="0"/>
              <a:t>Intermediate:      3</a:t>
            </a:r>
            <a:r>
              <a:rPr lang="en-US" b="1" baseline="30000" dirty="0"/>
              <a:t>rd</a:t>
            </a:r>
            <a:r>
              <a:rPr lang="en-US" b="1" dirty="0"/>
              <a:t> – 5</a:t>
            </a:r>
            <a:r>
              <a:rPr lang="en-US" b="1" baseline="30000" dirty="0"/>
              <a:t>th</a:t>
            </a:r>
            <a:r>
              <a:rPr lang="en-US" b="1" dirty="0"/>
              <a:t> grades</a:t>
            </a:r>
          </a:p>
          <a:p>
            <a:r>
              <a:rPr lang="en-US" b="1" dirty="0"/>
              <a:t>Middle School:    6</a:t>
            </a:r>
            <a:r>
              <a:rPr lang="en-US" b="1" baseline="30000" dirty="0"/>
              <a:t>th</a:t>
            </a:r>
            <a:r>
              <a:rPr lang="en-US" b="1" dirty="0"/>
              <a:t> – 8</a:t>
            </a:r>
            <a:r>
              <a:rPr lang="en-US" b="1" baseline="30000" dirty="0"/>
              <a:t>th</a:t>
            </a:r>
            <a:r>
              <a:rPr lang="en-US" b="1" dirty="0"/>
              <a:t> grades</a:t>
            </a:r>
          </a:p>
          <a:p>
            <a:r>
              <a:rPr lang="en-US" b="1" dirty="0"/>
              <a:t>High School:        9</a:t>
            </a:r>
            <a:r>
              <a:rPr lang="en-US" b="1" baseline="30000" dirty="0"/>
              <a:t>th</a:t>
            </a:r>
            <a:r>
              <a:rPr lang="en-US" b="1" dirty="0"/>
              <a:t> – 12</a:t>
            </a:r>
            <a:r>
              <a:rPr lang="en-US" b="1" baseline="30000" dirty="0"/>
              <a:t>th</a:t>
            </a:r>
            <a:r>
              <a:rPr lang="en-US" b="1" dirty="0"/>
              <a:t> grades </a:t>
            </a:r>
          </a:p>
          <a:p>
            <a:r>
              <a:rPr lang="en-US" b="1" dirty="0"/>
              <a:t>Special Artist:      Pre K – 12</a:t>
            </a:r>
            <a:r>
              <a:rPr lang="en-US" b="1" baseline="30000" dirty="0"/>
              <a:t>th</a:t>
            </a:r>
            <a:r>
              <a:rPr lang="en-US" b="1" dirty="0"/>
              <a:t> grades</a:t>
            </a:r>
          </a:p>
        </p:txBody>
      </p:sp>
      <p:sp>
        <p:nvSpPr>
          <p:cNvPr id="20" name="TextBox 19"/>
          <p:cNvSpPr txBox="1"/>
          <p:nvPr/>
        </p:nvSpPr>
        <p:spPr>
          <a:xfrm>
            <a:off x="-131651" y="802013"/>
            <a:ext cx="2209800" cy="830997"/>
          </a:xfrm>
          <a:prstGeom prst="rect">
            <a:avLst/>
          </a:prstGeom>
          <a:noFill/>
        </p:spPr>
        <p:txBody>
          <a:bodyPr wrap="square" rtlCol="0">
            <a:spAutoFit/>
          </a:bodyPr>
          <a:lstStyle/>
          <a:p>
            <a:pPr algn="ctr"/>
            <a:r>
              <a:rPr lang="en-US" sz="2400" b="1" dirty="0"/>
              <a:t>Film </a:t>
            </a:r>
          </a:p>
          <a:p>
            <a:pPr algn="ctr"/>
            <a:r>
              <a:rPr lang="en-US" sz="2400" b="1" dirty="0"/>
              <a:t>Production</a:t>
            </a:r>
          </a:p>
        </p:txBody>
      </p:sp>
      <p:sp>
        <p:nvSpPr>
          <p:cNvPr id="22" name="TextBox 21"/>
          <p:cNvSpPr txBox="1"/>
          <p:nvPr/>
        </p:nvSpPr>
        <p:spPr>
          <a:xfrm>
            <a:off x="7086600" y="1013007"/>
            <a:ext cx="1825546" cy="830997"/>
          </a:xfrm>
          <a:prstGeom prst="rect">
            <a:avLst/>
          </a:prstGeom>
          <a:noFill/>
        </p:spPr>
        <p:txBody>
          <a:bodyPr wrap="square" rtlCol="0">
            <a:spAutoFit/>
          </a:bodyPr>
          <a:lstStyle/>
          <a:p>
            <a:r>
              <a:rPr lang="en-US" sz="2400" b="1" dirty="0"/>
              <a:t>Photography </a:t>
            </a:r>
          </a:p>
          <a:p>
            <a:endParaRPr lang="en-US" sz="2400" dirty="0"/>
          </a:p>
        </p:txBody>
      </p:sp>
      <p:sp>
        <p:nvSpPr>
          <p:cNvPr id="23" name="TextBox 22"/>
          <p:cNvSpPr txBox="1"/>
          <p:nvPr/>
        </p:nvSpPr>
        <p:spPr>
          <a:xfrm>
            <a:off x="2247928" y="3277397"/>
            <a:ext cx="1679448" cy="461665"/>
          </a:xfrm>
          <a:prstGeom prst="rect">
            <a:avLst/>
          </a:prstGeom>
          <a:noFill/>
        </p:spPr>
        <p:txBody>
          <a:bodyPr wrap="square" rtlCol="0">
            <a:spAutoFit/>
          </a:bodyPr>
          <a:lstStyle/>
          <a:p>
            <a:r>
              <a:rPr lang="en-US" sz="2400" b="1" dirty="0"/>
              <a:t>Literature</a:t>
            </a:r>
            <a:r>
              <a:rPr lang="en-US" dirty="0"/>
              <a:t> </a:t>
            </a:r>
          </a:p>
        </p:txBody>
      </p:sp>
      <p:sp>
        <p:nvSpPr>
          <p:cNvPr id="24" name="TextBox 23"/>
          <p:cNvSpPr txBox="1"/>
          <p:nvPr/>
        </p:nvSpPr>
        <p:spPr>
          <a:xfrm>
            <a:off x="5440593" y="3024692"/>
            <a:ext cx="2589713" cy="830997"/>
          </a:xfrm>
          <a:prstGeom prst="rect">
            <a:avLst/>
          </a:prstGeom>
          <a:noFill/>
        </p:spPr>
        <p:txBody>
          <a:bodyPr wrap="square" rtlCol="0">
            <a:spAutoFit/>
          </a:bodyPr>
          <a:lstStyle/>
          <a:p>
            <a:r>
              <a:rPr lang="en-US" sz="2400" b="1" dirty="0"/>
              <a:t>Dance Choreography </a:t>
            </a:r>
          </a:p>
        </p:txBody>
      </p:sp>
      <p:sp>
        <p:nvSpPr>
          <p:cNvPr id="25" name="TextBox 24"/>
          <p:cNvSpPr txBox="1"/>
          <p:nvPr/>
        </p:nvSpPr>
        <p:spPr>
          <a:xfrm>
            <a:off x="266728" y="5298940"/>
            <a:ext cx="1981200" cy="830997"/>
          </a:xfrm>
          <a:prstGeom prst="rect">
            <a:avLst/>
          </a:prstGeom>
          <a:noFill/>
        </p:spPr>
        <p:txBody>
          <a:bodyPr wrap="square" rtlCol="0">
            <a:spAutoFit/>
          </a:bodyPr>
          <a:lstStyle/>
          <a:p>
            <a:r>
              <a:rPr lang="en-US" sz="2400" b="1" dirty="0"/>
              <a:t>Music Composition </a:t>
            </a:r>
          </a:p>
        </p:txBody>
      </p:sp>
      <p:sp>
        <p:nvSpPr>
          <p:cNvPr id="26" name="TextBox 25"/>
          <p:cNvSpPr txBox="1"/>
          <p:nvPr/>
        </p:nvSpPr>
        <p:spPr>
          <a:xfrm>
            <a:off x="7239000" y="5440681"/>
            <a:ext cx="1673146" cy="461665"/>
          </a:xfrm>
          <a:prstGeom prst="rect">
            <a:avLst/>
          </a:prstGeom>
          <a:noFill/>
        </p:spPr>
        <p:txBody>
          <a:bodyPr wrap="square" rtlCol="0">
            <a:spAutoFit/>
          </a:bodyPr>
          <a:lstStyle/>
          <a:p>
            <a:r>
              <a:rPr lang="en-US" sz="2400" b="1" dirty="0"/>
              <a:t>Visual Arts </a:t>
            </a:r>
          </a:p>
        </p:txBody>
      </p:sp>
      <p:sp>
        <p:nvSpPr>
          <p:cNvPr id="27" name="TextBox 26"/>
          <p:cNvSpPr txBox="1"/>
          <p:nvPr/>
        </p:nvSpPr>
        <p:spPr>
          <a:xfrm>
            <a:off x="3352800" y="4800600"/>
            <a:ext cx="2743200" cy="1569660"/>
          </a:xfrm>
          <a:prstGeom prst="rect">
            <a:avLst/>
          </a:prstGeom>
          <a:noFill/>
        </p:spPr>
        <p:txBody>
          <a:bodyPr wrap="square" rtlCol="0">
            <a:spAutoFit/>
          </a:bodyPr>
          <a:lstStyle/>
          <a:p>
            <a:pPr algn="ctr"/>
            <a:r>
              <a:rPr lang="en-US" sz="2400" dirty="0"/>
              <a:t>You can select which Art Categories you want to offer.  </a:t>
            </a:r>
          </a:p>
          <a:p>
            <a:pPr algn="ctr"/>
            <a:r>
              <a:rPr lang="en-US" sz="2400" dirty="0"/>
              <a:t>One or All!</a:t>
            </a:r>
          </a:p>
        </p:txBody>
      </p:sp>
    </p:spTree>
    <p:extLst>
      <p:ext uri="{BB962C8B-B14F-4D97-AF65-F5344CB8AC3E}">
        <p14:creationId xmlns:p14="http://schemas.microsoft.com/office/powerpoint/2010/main" val="498930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810000" cy="1708150"/>
          </a:xfrm>
        </p:spPr>
        <p:txBody>
          <a:bodyPr>
            <a:normAutofit fontScale="90000"/>
          </a:bodyPr>
          <a:lstStyle/>
          <a:p>
            <a:r>
              <a:rPr lang="en-US" sz="4400" dirty="0">
                <a:solidFill>
                  <a:srgbClr val="740000"/>
                </a:solidFill>
              </a:rPr>
              <a:t>Professional Help </a:t>
            </a:r>
            <a:br>
              <a:rPr lang="en-US" dirty="0"/>
            </a:br>
            <a:r>
              <a:rPr lang="en-US" sz="3100" dirty="0"/>
              <a:t>ISO Reviewers </a:t>
            </a:r>
          </a:p>
        </p:txBody>
      </p:sp>
      <p:pic>
        <p:nvPicPr>
          <p:cNvPr id="5" name="Content Placeholder 4" descr="Practical Advice on SaaS Market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95800" y="685800"/>
            <a:ext cx="4191000" cy="3369032"/>
          </a:xfrm>
        </p:spPr>
      </p:pic>
      <p:sp>
        <p:nvSpPr>
          <p:cNvPr id="4" name="Text Placeholder 3"/>
          <p:cNvSpPr>
            <a:spLocks noGrp="1"/>
          </p:cNvSpPr>
          <p:nvPr>
            <p:ph type="body" sz="half" idx="2"/>
          </p:nvPr>
        </p:nvSpPr>
        <p:spPr>
          <a:xfrm>
            <a:off x="457200" y="2133601"/>
            <a:ext cx="3008313" cy="1828800"/>
          </a:xfrm>
        </p:spPr>
        <p:txBody>
          <a:bodyPr>
            <a:normAutofit fontScale="92500" lnSpcReduction="10000"/>
          </a:bodyPr>
          <a:lstStyle/>
          <a:p>
            <a:pPr marL="285750" indent="-285750">
              <a:buFont typeface="Arial" panose="020B0604020202020204" pitchFamily="34" charset="0"/>
              <a:buChar char="•"/>
            </a:pPr>
            <a:r>
              <a:rPr lang="en-US" sz="1600" dirty="0"/>
              <a:t>Recommendations from district educators </a:t>
            </a:r>
          </a:p>
          <a:p>
            <a:pPr marL="285750" indent="-285750">
              <a:buFont typeface="Arial" panose="020B0604020202020204" pitchFamily="34" charset="0"/>
              <a:buChar char="•"/>
            </a:pPr>
            <a:r>
              <a:rPr lang="en-US" sz="1600" dirty="0"/>
              <a:t>Local professionals</a:t>
            </a:r>
          </a:p>
          <a:p>
            <a:pPr marL="285750" indent="-285750">
              <a:buFont typeface="Arial" panose="020B0604020202020204" pitchFamily="34" charset="0"/>
              <a:buChar char="•"/>
            </a:pPr>
            <a:r>
              <a:rPr lang="en-US" sz="1600" dirty="0"/>
              <a:t>Social Networks </a:t>
            </a:r>
          </a:p>
          <a:p>
            <a:pPr marL="285750" indent="-285750">
              <a:buFont typeface="Arial" panose="020B0604020202020204" pitchFamily="34" charset="0"/>
              <a:buChar char="•"/>
            </a:pPr>
            <a:r>
              <a:rPr lang="en-US" sz="1600" dirty="0"/>
              <a:t>Area colleges or universities</a:t>
            </a:r>
          </a:p>
          <a:p>
            <a:pPr marL="285750" indent="-285750">
              <a:buFont typeface="Arial" panose="020B0604020202020204" pitchFamily="34" charset="0"/>
              <a:buChar char="•"/>
            </a:pPr>
            <a:r>
              <a:rPr lang="en-US" sz="1600" dirty="0"/>
              <a:t>Exchange reviewers with other schools in the district or council</a:t>
            </a:r>
          </a:p>
          <a:p>
            <a:pPr marL="285750" indent="-285750">
              <a:buFont typeface="Arial" panose="020B0604020202020204" pitchFamily="34" charset="0"/>
              <a:buChar char="•"/>
            </a:pPr>
            <a:endParaRPr lang="en-US" dirty="0"/>
          </a:p>
        </p:txBody>
      </p:sp>
      <p:sp>
        <p:nvSpPr>
          <p:cNvPr id="6" name="TextBox 5"/>
          <p:cNvSpPr txBox="1"/>
          <p:nvPr/>
        </p:nvSpPr>
        <p:spPr>
          <a:xfrm>
            <a:off x="685800" y="4800600"/>
            <a:ext cx="3581400" cy="1354217"/>
          </a:xfrm>
          <a:prstGeom prst="rect">
            <a:avLst/>
          </a:prstGeom>
          <a:noFill/>
        </p:spPr>
        <p:txBody>
          <a:bodyPr wrap="square" rtlCol="0">
            <a:spAutoFit/>
          </a:bodyPr>
          <a:lstStyle/>
          <a:p>
            <a:r>
              <a:rPr lang="en-US" b="1" dirty="0"/>
              <a:t>Reviewer Packet Contains:</a:t>
            </a:r>
          </a:p>
          <a:p>
            <a:pPr marL="285750" indent="-285750">
              <a:buFont typeface="Arial" panose="020B0604020202020204" pitchFamily="34" charset="0"/>
              <a:buChar char="•"/>
            </a:pPr>
            <a:r>
              <a:rPr lang="en-US" sz="1600" dirty="0"/>
              <a:t>Welcome Letter</a:t>
            </a:r>
          </a:p>
          <a:p>
            <a:pPr marL="285750" indent="-285750">
              <a:buFont typeface="Arial" panose="020B0604020202020204" pitchFamily="34" charset="0"/>
              <a:buChar char="•"/>
            </a:pPr>
            <a:r>
              <a:rPr lang="en-US" sz="1600" dirty="0"/>
              <a:t>Instructions</a:t>
            </a:r>
          </a:p>
          <a:p>
            <a:pPr marL="285750" indent="-285750">
              <a:buFont typeface="Arial" panose="020B0604020202020204" pitchFamily="34" charset="0"/>
              <a:buChar char="•"/>
            </a:pPr>
            <a:r>
              <a:rPr lang="en-US" sz="1600" dirty="0"/>
              <a:t>Rubric </a:t>
            </a:r>
          </a:p>
          <a:p>
            <a:pPr marL="285750" indent="-285750">
              <a:buFont typeface="Arial" panose="020B0604020202020204" pitchFamily="34" charset="0"/>
              <a:buChar char="•"/>
            </a:pPr>
            <a:r>
              <a:rPr lang="en-US" sz="1600" dirty="0"/>
              <a:t>Score Card</a:t>
            </a:r>
          </a:p>
        </p:txBody>
      </p:sp>
      <p:sp>
        <p:nvSpPr>
          <p:cNvPr id="3" name="TextBox 2"/>
          <p:cNvSpPr txBox="1"/>
          <p:nvPr/>
        </p:nvSpPr>
        <p:spPr>
          <a:xfrm>
            <a:off x="4495800" y="4343400"/>
            <a:ext cx="4419600" cy="2585323"/>
          </a:xfrm>
          <a:prstGeom prst="rect">
            <a:avLst/>
          </a:prstGeom>
          <a:noFill/>
        </p:spPr>
        <p:txBody>
          <a:bodyPr wrap="square" rtlCol="0">
            <a:spAutoFit/>
          </a:bodyPr>
          <a:lstStyle/>
          <a:p>
            <a:r>
              <a:rPr lang="en-US" b="1" dirty="0"/>
              <a:t>Other Reviewing/Judging Details:</a:t>
            </a:r>
          </a:p>
          <a:p>
            <a:pPr marL="285750" indent="-285750">
              <a:buFont typeface="Arial" panose="020B0604020202020204" pitchFamily="34" charset="0"/>
              <a:buChar char="•"/>
            </a:pPr>
            <a:r>
              <a:rPr lang="en-US" dirty="0"/>
              <a:t>Time Frame</a:t>
            </a:r>
          </a:p>
          <a:p>
            <a:pPr marL="285750" indent="-285750">
              <a:buFont typeface="Arial" panose="020B0604020202020204" pitchFamily="34" charset="0"/>
              <a:buChar char="•"/>
            </a:pPr>
            <a:r>
              <a:rPr lang="en-US" dirty="0"/>
              <a:t>Venue</a:t>
            </a:r>
          </a:p>
          <a:p>
            <a:pPr marL="285750" indent="-285750">
              <a:buFont typeface="Arial" panose="020B0604020202020204" pitchFamily="34" charset="0"/>
              <a:buChar char="•"/>
            </a:pPr>
            <a:r>
              <a:rPr lang="en-US" dirty="0"/>
              <a:t>“Blind Judging”</a:t>
            </a:r>
          </a:p>
          <a:p>
            <a:pPr marL="285750" indent="-285750">
              <a:buFont typeface="Arial" panose="020B0604020202020204" pitchFamily="34" charset="0"/>
              <a:buChar char="•"/>
            </a:pPr>
            <a:r>
              <a:rPr lang="en-US" dirty="0"/>
              <a:t>NO TIES!</a:t>
            </a:r>
          </a:p>
          <a:p>
            <a:pPr marL="285750" indent="-285750">
              <a:buFont typeface="Arial" panose="020B0604020202020204" pitchFamily="34" charset="0"/>
              <a:buChar char="•"/>
            </a:pPr>
            <a:r>
              <a:rPr lang="en-US" dirty="0"/>
              <a:t>Confidentiality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783236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3050"/>
            <a:ext cx="3236913" cy="1708150"/>
          </a:xfrm>
        </p:spPr>
        <p:txBody>
          <a:bodyPr>
            <a:noAutofit/>
          </a:bodyPr>
          <a:lstStyle/>
          <a:p>
            <a:r>
              <a:rPr lang="en-US" sz="4000" dirty="0">
                <a:solidFill>
                  <a:srgbClr val="740000"/>
                </a:solidFill>
              </a:rPr>
              <a:t>Promoting Your Program </a:t>
            </a:r>
            <a:br>
              <a:rPr lang="en-US" sz="4000" dirty="0">
                <a:solidFill>
                  <a:srgbClr val="740000"/>
                </a:solidFill>
              </a:rPr>
            </a:br>
            <a:r>
              <a:rPr lang="en-US" sz="2800" dirty="0"/>
              <a:t>Know your audience</a:t>
            </a:r>
          </a:p>
        </p:txBody>
      </p:sp>
      <p:sp>
        <p:nvSpPr>
          <p:cNvPr id="4" name="Text Placeholder 3"/>
          <p:cNvSpPr>
            <a:spLocks noGrp="1"/>
          </p:cNvSpPr>
          <p:nvPr>
            <p:ph type="body" sz="half" idx="2"/>
          </p:nvPr>
        </p:nvSpPr>
        <p:spPr>
          <a:xfrm>
            <a:off x="152400" y="2057400"/>
            <a:ext cx="3733800" cy="4800600"/>
          </a:xfrm>
        </p:spPr>
        <p:txBody>
          <a:bodyPr>
            <a:noAutofit/>
          </a:bodyPr>
          <a:lstStyle/>
          <a:p>
            <a:pPr marL="285750" indent="-285750">
              <a:buFont typeface="Arial" panose="020B0604020202020204" pitchFamily="34" charset="0"/>
              <a:buChar char="•"/>
            </a:pPr>
            <a:r>
              <a:rPr lang="en-US" sz="1600" dirty="0"/>
              <a:t>Kick off program during Arts in Education Week (Sept 10-16)</a:t>
            </a:r>
          </a:p>
          <a:p>
            <a:pPr marL="285750" indent="-285750">
              <a:buFont typeface="Arial" panose="020B0604020202020204" pitchFamily="34" charset="0"/>
              <a:buChar char="•"/>
            </a:pPr>
            <a:r>
              <a:rPr lang="en-US" sz="1600" dirty="0"/>
              <a:t>Introduce a new art area each day with did you know “fun” facts</a:t>
            </a:r>
          </a:p>
          <a:p>
            <a:pPr marL="285750" indent="-285750">
              <a:buFont typeface="Arial" panose="020B0604020202020204" pitchFamily="34" charset="0"/>
              <a:buChar char="•"/>
            </a:pPr>
            <a:r>
              <a:rPr lang="en-US" sz="1600" dirty="0"/>
              <a:t>Student announcements</a:t>
            </a:r>
          </a:p>
          <a:p>
            <a:pPr marL="285750" indent="-285750">
              <a:buFont typeface="Arial" panose="020B0604020202020204" pitchFamily="34" charset="0"/>
              <a:buChar char="•"/>
            </a:pPr>
            <a:r>
              <a:rPr lang="en-US" sz="1600" dirty="0"/>
              <a:t>Automated daily school bulletins</a:t>
            </a:r>
          </a:p>
          <a:p>
            <a:pPr marL="285750" indent="-285750">
              <a:buFont typeface="Arial" panose="020B0604020202020204" pitchFamily="34" charset="0"/>
              <a:buChar char="•"/>
            </a:pPr>
            <a:r>
              <a:rPr lang="en-US" sz="1600" dirty="0"/>
              <a:t>Local media</a:t>
            </a:r>
          </a:p>
          <a:p>
            <a:pPr marL="285750" indent="-285750">
              <a:buFont typeface="Arial" panose="020B0604020202020204" pitchFamily="34" charset="0"/>
              <a:buChar char="•"/>
            </a:pPr>
            <a:r>
              <a:rPr lang="en-US" sz="1600" dirty="0"/>
              <a:t>Social media</a:t>
            </a:r>
          </a:p>
          <a:p>
            <a:pPr marL="285750" indent="-285750">
              <a:buFont typeface="Arial" panose="020B0604020202020204" pitchFamily="34" charset="0"/>
              <a:buChar char="•"/>
            </a:pPr>
            <a:r>
              <a:rPr lang="en-US" sz="1600" dirty="0"/>
              <a:t>Student entry packet handed out</a:t>
            </a:r>
          </a:p>
          <a:p>
            <a:pPr marL="285750" indent="-285750">
              <a:buFont typeface="Arial" panose="020B0604020202020204" pitchFamily="34" charset="0"/>
              <a:buChar char="•"/>
            </a:pPr>
            <a:r>
              <a:rPr lang="en-US" sz="1600" dirty="0"/>
              <a:t>Posters over the water fountains &amp; cafeteria</a:t>
            </a:r>
          </a:p>
          <a:p>
            <a:pPr marL="285750" indent="-285750">
              <a:buFont typeface="Arial" panose="020B0604020202020204" pitchFamily="34" charset="0"/>
              <a:buChar char="•"/>
            </a:pPr>
            <a:r>
              <a:rPr lang="en-US" sz="1600" dirty="0"/>
              <a:t>Posters in local businesses               (bank drive-thru)</a:t>
            </a:r>
          </a:p>
          <a:p>
            <a:pPr marL="285750" indent="-285750">
              <a:buFont typeface="Arial" panose="020B0604020202020204" pitchFamily="34" charset="0"/>
              <a:buChar char="•"/>
            </a:pPr>
            <a:r>
              <a:rPr lang="en-US" sz="1600" dirty="0"/>
              <a:t>Class competition with sidewalk chalk</a:t>
            </a:r>
          </a:p>
          <a:p>
            <a:pPr marL="285750" indent="-285750">
              <a:buFont typeface="Arial" panose="020B0604020202020204" pitchFamily="34" charset="0"/>
              <a:buChar char="•"/>
            </a:pPr>
            <a:r>
              <a:rPr lang="en-US" sz="1600" dirty="0"/>
              <a:t>Art based class teachers promote it</a:t>
            </a:r>
          </a:p>
          <a:p>
            <a:pPr marL="285750" indent="-285750">
              <a:buFont typeface="Arial" panose="020B0604020202020204" pitchFamily="34" charset="0"/>
              <a:buChar char="•"/>
            </a:pPr>
            <a:r>
              <a:rPr lang="en-US" sz="1600" dirty="0"/>
              <a:t>Local dance studios</a:t>
            </a:r>
          </a:p>
        </p:txBody>
      </p:sp>
      <p:pic>
        <p:nvPicPr>
          <p:cNvPr id="13" name="Picture 12" descr="&lt;strong&gt;social-media&lt;/strong&gt;-communication-linchi-kwok-blo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861" y="-457200"/>
            <a:ext cx="5062378" cy="7467600"/>
          </a:xfrm>
          <a:prstGeom prst="rect">
            <a:avLst/>
          </a:prstGeom>
          <a:effectLst>
            <a:softEdge rad="127000"/>
          </a:effectLst>
        </p:spPr>
      </p:pic>
      <p:sp>
        <p:nvSpPr>
          <p:cNvPr id="14" name="Content Placeholder 13"/>
          <p:cNvSpPr>
            <a:spLocks noGrp="1"/>
          </p:cNvSpPr>
          <p:nvPr>
            <p:ph idx="1"/>
          </p:nvPr>
        </p:nvSpPr>
        <p:spPr>
          <a:xfrm>
            <a:off x="4191000" y="76200"/>
            <a:ext cx="4572000" cy="6126163"/>
          </a:xfrm>
        </p:spPr>
        <p:txBody>
          <a:bodyPr>
            <a:normAutofit/>
          </a:bodyPr>
          <a:lstStyle/>
          <a:p>
            <a:pPr marL="0" indent="0" algn="ctr">
              <a:buNone/>
            </a:pPr>
            <a:r>
              <a:rPr lang="en-US" sz="4800" b="1" dirty="0"/>
              <a:t> </a:t>
            </a:r>
          </a:p>
        </p:txBody>
      </p:sp>
      <p:sp>
        <p:nvSpPr>
          <p:cNvPr id="16" name="TextBox 15"/>
          <p:cNvSpPr txBox="1"/>
          <p:nvPr/>
        </p:nvSpPr>
        <p:spPr>
          <a:xfrm>
            <a:off x="4800600" y="4800600"/>
            <a:ext cx="4191000" cy="523220"/>
          </a:xfrm>
          <a:prstGeom prst="rect">
            <a:avLst/>
          </a:prstGeom>
          <a:noFill/>
        </p:spPr>
        <p:txBody>
          <a:bodyPr wrap="square" rtlCol="0">
            <a:spAutoFit/>
          </a:bodyPr>
          <a:lstStyle/>
          <a:p>
            <a:r>
              <a:rPr lang="en-US" sz="2800" b="1" dirty="0"/>
              <a:t>Communication is the key</a:t>
            </a:r>
          </a:p>
        </p:txBody>
      </p:sp>
    </p:spTree>
    <p:extLst>
      <p:ext uri="{BB962C8B-B14F-4D97-AF65-F5344CB8AC3E}">
        <p14:creationId xmlns:p14="http://schemas.microsoft.com/office/powerpoint/2010/main" val="4113307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3"/>
          <a:srcRect l="28685" t="7386" r="29648" b="3409"/>
          <a:stretch/>
        </p:blipFill>
        <p:spPr bwMode="auto">
          <a:xfrm>
            <a:off x="4495800" y="304800"/>
            <a:ext cx="4495800" cy="6248400"/>
          </a:xfrm>
          <a:prstGeom prst="rect">
            <a:avLst/>
          </a:prstGeom>
          <a:ln>
            <a:noFill/>
          </a:ln>
          <a:extLst>
            <a:ext uri="{53640926-AAD7-44D8-BBD7-CCE9431645EC}">
              <a14:shadowObscured xmlns:a14="http://schemas.microsoft.com/office/drawing/2010/main"/>
            </a:ext>
          </a:extLst>
        </p:spPr>
      </p:pic>
      <p:sp>
        <p:nvSpPr>
          <p:cNvPr id="10" name="Title 9"/>
          <p:cNvSpPr>
            <a:spLocks noGrp="1"/>
          </p:cNvSpPr>
          <p:nvPr>
            <p:ph type="title"/>
          </p:nvPr>
        </p:nvSpPr>
        <p:spPr>
          <a:xfrm>
            <a:off x="457200" y="273050"/>
            <a:ext cx="3008313" cy="1250950"/>
          </a:xfrm>
        </p:spPr>
        <p:txBody>
          <a:bodyPr>
            <a:normAutofit fontScale="90000"/>
          </a:bodyPr>
          <a:lstStyle/>
          <a:p>
            <a:r>
              <a:rPr lang="en-US" sz="4400" dirty="0">
                <a:solidFill>
                  <a:srgbClr val="740000"/>
                </a:solidFill>
              </a:rPr>
              <a:t>Within Reach</a:t>
            </a:r>
            <a:br>
              <a:rPr lang="en-US" dirty="0"/>
            </a:br>
            <a:r>
              <a:rPr lang="en-US" sz="3100" dirty="0"/>
              <a:t>Theme Search Handout  </a:t>
            </a:r>
          </a:p>
        </p:txBody>
      </p:sp>
      <p:sp>
        <p:nvSpPr>
          <p:cNvPr id="11" name="Content Placeholder 10"/>
          <p:cNvSpPr>
            <a:spLocks noGrp="1"/>
          </p:cNvSpPr>
          <p:nvPr>
            <p:ph idx="1"/>
          </p:nvPr>
        </p:nvSpPr>
        <p:spPr/>
        <p:txBody>
          <a:bodyPr/>
          <a:lstStyle/>
          <a:p>
            <a:endParaRPr lang="en-US" dirty="0"/>
          </a:p>
        </p:txBody>
      </p:sp>
      <p:sp>
        <p:nvSpPr>
          <p:cNvPr id="12" name="Text Placeholder 11"/>
          <p:cNvSpPr>
            <a:spLocks noGrp="1"/>
          </p:cNvSpPr>
          <p:nvPr>
            <p:ph type="body" sz="half" idx="2"/>
          </p:nvPr>
        </p:nvSpPr>
        <p:spPr>
          <a:xfrm>
            <a:off x="457200" y="1600200"/>
            <a:ext cx="3008313" cy="4953000"/>
          </a:xfrm>
        </p:spPr>
        <p:txBody>
          <a:bodyPr>
            <a:noAutofit/>
          </a:bodyPr>
          <a:lstStyle/>
          <a:p>
            <a:pPr marL="285750" indent="-285750">
              <a:buFont typeface="Arial" panose="020B0604020202020204" pitchFamily="34" charset="0"/>
              <a:buChar char="•"/>
            </a:pPr>
            <a:r>
              <a:rPr lang="en-US" sz="1600" dirty="0"/>
              <a:t>Ideas submitted by students</a:t>
            </a:r>
          </a:p>
          <a:p>
            <a:pPr marL="285750" indent="-285750">
              <a:buFont typeface="Arial" panose="020B0604020202020204" pitchFamily="34" charset="0"/>
              <a:buChar char="•"/>
            </a:pPr>
            <a:r>
              <a:rPr lang="en-US" sz="1600" dirty="0"/>
              <a:t>Complete information before coping for distributing</a:t>
            </a:r>
          </a:p>
          <a:p>
            <a:pPr marL="285750" indent="-285750">
              <a:buFont typeface="Arial" panose="020B0604020202020204" pitchFamily="34" charset="0"/>
              <a:buChar char="•"/>
            </a:pPr>
            <a:r>
              <a:rPr lang="en-US" sz="1600" dirty="0"/>
              <a:t>Copy the list of previous theme on the back</a:t>
            </a:r>
          </a:p>
          <a:p>
            <a:pPr marL="285750" indent="-285750">
              <a:buFont typeface="Arial" panose="020B0604020202020204" pitchFamily="34" charset="0"/>
              <a:buChar char="•"/>
            </a:pPr>
            <a:r>
              <a:rPr lang="en-US" sz="1600" dirty="0"/>
              <a:t>Unit in Good Standing</a:t>
            </a:r>
          </a:p>
          <a:p>
            <a:pPr marL="285750" indent="-285750">
              <a:buFont typeface="Arial" panose="020B0604020202020204" pitchFamily="34" charset="0"/>
              <a:buChar char="•"/>
            </a:pPr>
            <a:r>
              <a:rPr lang="en-US" sz="1600" dirty="0"/>
              <a:t>Entries for 2019-2020 need to be submitted to Missouri PTA by October 31, 2017</a:t>
            </a:r>
          </a:p>
          <a:p>
            <a:pPr marL="285750" indent="-285750">
              <a:buFont typeface="Arial" panose="020B0604020202020204" pitchFamily="34" charset="0"/>
              <a:buChar char="•"/>
            </a:pPr>
            <a:r>
              <a:rPr lang="en-US" sz="1600" dirty="0"/>
              <a:t>Each state can forward 5 to National PTA for consideration</a:t>
            </a:r>
          </a:p>
          <a:p>
            <a:pPr marL="285750" indent="-285750">
              <a:buFont typeface="Arial" panose="020B0604020202020204" pitchFamily="34" charset="0"/>
              <a:buChar char="•"/>
            </a:pPr>
            <a:r>
              <a:rPr lang="en-US" sz="1600" dirty="0"/>
              <a:t>$100</a:t>
            </a:r>
          </a:p>
          <a:p>
            <a:pPr marL="285750" indent="-285750">
              <a:buFont typeface="Arial" panose="020B0604020202020204" pitchFamily="34" charset="0"/>
              <a:buChar char="•"/>
            </a:pPr>
            <a:r>
              <a:rPr lang="en-US" sz="1600" dirty="0"/>
              <a:t>Missouri submitted winning theme, </a:t>
            </a:r>
            <a:r>
              <a:rPr lang="en-US" sz="1600" i="1" dirty="0"/>
              <a:t>“Diversity Means…” </a:t>
            </a:r>
            <a:r>
              <a:rPr lang="en-US" sz="1600" dirty="0"/>
              <a:t>selected for 2011-2012 </a:t>
            </a:r>
          </a:p>
          <a:p>
            <a:pPr marL="285750" indent="-285750">
              <a:buFont typeface="Arial" panose="020B0604020202020204" pitchFamily="34" charset="0"/>
              <a:buChar char="•"/>
            </a:pPr>
            <a:r>
              <a:rPr lang="en-US" sz="1600" dirty="0"/>
              <a:t>Picked two years in advance</a:t>
            </a:r>
          </a:p>
          <a:p>
            <a:pPr marL="285750" indent="-285750">
              <a:buFont typeface="Arial" panose="020B0604020202020204" pitchFamily="34" charset="0"/>
              <a:buChar char="•"/>
            </a:pPr>
            <a:r>
              <a:rPr lang="en-US" sz="1600" dirty="0"/>
              <a:t>2018-2019 will be </a:t>
            </a:r>
            <a:r>
              <a:rPr lang="en-US" sz="1600" i="1" dirty="0"/>
              <a:t>“Heroes Around Me”</a:t>
            </a:r>
          </a:p>
        </p:txBody>
      </p:sp>
    </p:spTree>
    <p:extLst>
      <p:ext uri="{BB962C8B-B14F-4D97-AF65-F5344CB8AC3E}">
        <p14:creationId xmlns:p14="http://schemas.microsoft.com/office/powerpoint/2010/main" val="3625932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499" y="273050"/>
            <a:ext cx="3008313" cy="1784350"/>
          </a:xfrm>
        </p:spPr>
        <p:txBody>
          <a:bodyPr>
            <a:noAutofit/>
          </a:bodyPr>
          <a:lstStyle/>
          <a:p>
            <a:r>
              <a:rPr lang="en-US" sz="4000" dirty="0">
                <a:solidFill>
                  <a:srgbClr val="740000"/>
                </a:solidFill>
              </a:rPr>
              <a:t>Student Entry Packet </a:t>
            </a:r>
            <a:br>
              <a:rPr lang="en-US" sz="2800" dirty="0">
                <a:solidFill>
                  <a:srgbClr val="C00000"/>
                </a:solidFill>
              </a:rPr>
            </a:br>
            <a:r>
              <a:rPr lang="en-US" sz="2800" dirty="0"/>
              <a:t>“</a:t>
            </a:r>
            <a:r>
              <a:rPr lang="en-US" sz="2800" dirty="0" err="1"/>
              <a:t>Gotta</a:t>
            </a:r>
            <a:r>
              <a:rPr lang="en-US" sz="2800" dirty="0"/>
              <a:t> Have it!”</a:t>
            </a:r>
          </a:p>
        </p:txBody>
      </p:sp>
      <p:sp>
        <p:nvSpPr>
          <p:cNvPr id="4" name="Text Placeholder 3"/>
          <p:cNvSpPr>
            <a:spLocks noGrp="1"/>
          </p:cNvSpPr>
          <p:nvPr>
            <p:ph type="body" sz="half" idx="2"/>
          </p:nvPr>
        </p:nvSpPr>
        <p:spPr>
          <a:xfrm>
            <a:off x="457200" y="2286000"/>
            <a:ext cx="3008313" cy="4495800"/>
          </a:xfrm>
        </p:spPr>
        <p:txBody>
          <a:bodyPr>
            <a:normAutofit lnSpcReduction="10000"/>
          </a:bodyPr>
          <a:lstStyle/>
          <a:p>
            <a:pPr marL="285750" indent="-285750">
              <a:buFont typeface="Arial" panose="020B0604020202020204" pitchFamily="34" charset="0"/>
              <a:buChar char="•"/>
            </a:pPr>
            <a:r>
              <a:rPr lang="en-US" sz="1600" dirty="0"/>
              <a:t>It’s only 3 pages</a:t>
            </a:r>
          </a:p>
          <a:p>
            <a:pPr marL="285750" indent="-285750">
              <a:buFont typeface="Arial" panose="020B0604020202020204" pitchFamily="34" charset="0"/>
              <a:buChar char="•"/>
            </a:pPr>
            <a:r>
              <a:rPr lang="en-US" sz="1600" dirty="0"/>
              <a:t>Official Rules &amp; Entry Form</a:t>
            </a:r>
          </a:p>
          <a:p>
            <a:pPr marL="285750" indent="-285750">
              <a:buFont typeface="Arial" panose="020B0604020202020204" pitchFamily="34" charset="0"/>
              <a:buChar char="•"/>
            </a:pPr>
            <a:r>
              <a:rPr lang="en-US" sz="1600" dirty="0"/>
              <a:t>Customize with submission details of when &amp; where</a:t>
            </a:r>
          </a:p>
          <a:p>
            <a:pPr marL="285750" indent="-285750">
              <a:buFont typeface="Arial" panose="020B0604020202020204" pitchFamily="34" charset="0"/>
              <a:buChar char="•"/>
            </a:pPr>
            <a:r>
              <a:rPr lang="en-US" sz="1600" dirty="0"/>
              <a:t>Copy it front to back &amp; staple</a:t>
            </a:r>
          </a:p>
          <a:p>
            <a:pPr marL="285750" indent="-285750">
              <a:buFont typeface="Arial" panose="020B0604020202020204" pitchFamily="34" charset="0"/>
              <a:buChar char="•"/>
            </a:pPr>
            <a:r>
              <a:rPr lang="en-US" sz="1600" dirty="0"/>
              <a:t>Official Rules – art category, special artist, eligibility, entry requirements, finalist notification, ownership and license , etc. </a:t>
            </a:r>
          </a:p>
          <a:p>
            <a:r>
              <a:rPr lang="en-US" sz="1600" dirty="0"/>
              <a:t> </a:t>
            </a:r>
          </a:p>
          <a:p>
            <a:r>
              <a:rPr lang="en-US" sz="1600" b="1" dirty="0">
                <a:solidFill>
                  <a:srgbClr val="FF0000"/>
                </a:solidFill>
              </a:rPr>
              <a:t>Stress Relieving Tips:  </a:t>
            </a:r>
          </a:p>
          <a:p>
            <a:pPr marL="285750" indent="-285750">
              <a:buFont typeface="Arial" panose="020B0604020202020204" pitchFamily="34" charset="0"/>
              <a:buChar char="•"/>
            </a:pPr>
            <a:r>
              <a:rPr lang="en-US" sz="1600" dirty="0">
                <a:solidFill>
                  <a:srgbClr val="FF0000"/>
                </a:solidFill>
              </a:rPr>
              <a:t>Visual Arts &amp; Photography – collect artwork  &amp; digital file</a:t>
            </a:r>
          </a:p>
          <a:p>
            <a:pPr marL="285750" indent="-285750">
              <a:buFont typeface="Arial" panose="020B0604020202020204" pitchFamily="34" charset="0"/>
              <a:buChar char="•"/>
            </a:pPr>
            <a:r>
              <a:rPr lang="en-US" sz="1600" dirty="0">
                <a:solidFill>
                  <a:srgbClr val="FF0000"/>
                </a:solidFill>
              </a:rPr>
              <a:t>Digital files in correct format</a:t>
            </a:r>
          </a:p>
          <a:p>
            <a:pPr marL="285750" indent="-285750">
              <a:buFont typeface="Arial" panose="020B0604020202020204" pitchFamily="34" charset="0"/>
              <a:buChar char="•"/>
            </a:pPr>
            <a:r>
              <a:rPr lang="en-US" sz="1600" dirty="0">
                <a:solidFill>
                  <a:srgbClr val="FF0000"/>
                </a:solidFill>
              </a:rPr>
              <a:t>Email, google </a:t>
            </a:r>
            <a:r>
              <a:rPr lang="en-US" sz="1600" dirty="0" err="1">
                <a:solidFill>
                  <a:srgbClr val="FF0000"/>
                </a:solidFill>
              </a:rPr>
              <a:t>docs,etc</a:t>
            </a:r>
            <a:endParaRPr lang="en-US" sz="1600" dirty="0">
              <a:solidFill>
                <a:srgbClr val="FF0000"/>
              </a:solidFill>
            </a:endParaRPr>
          </a:p>
          <a:p>
            <a:r>
              <a:rPr lang="en-US" sz="1600" dirty="0"/>
              <a:t> </a:t>
            </a:r>
          </a:p>
          <a:p>
            <a:endParaRPr lang="en-US" sz="1600" dirty="0"/>
          </a:p>
        </p:txBody>
      </p:sp>
      <p:pic>
        <p:nvPicPr>
          <p:cNvPr id="17" name="Content Placeholder 1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78274" y="380206"/>
            <a:ext cx="5165725" cy="6401594"/>
          </a:xfrm>
        </p:spPr>
      </p:pic>
    </p:spTree>
    <p:extLst>
      <p:ext uri="{BB962C8B-B14F-4D97-AF65-F5344CB8AC3E}">
        <p14:creationId xmlns:p14="http://schemas.microsoft.com/office/powerpoint/2010/main" val="2357479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784350"/>
          </a:xfrm>
        </p:spPr>
        <p:txBody>
          <a:bodyPr>
            <a:normAutofit fontScale="90000"/>
          </a:bodyPr>
          <a:lstStyle/>
          <a:p>
            <a:r>
              <a:rPr lang="en-US" sz="4400" dirty="0">
                <a:solidFill>
                  <a:srgbClr val="740000"/>
                </a:solidFill>
              </a:rPr>
              <a:t>Submissions</a:t>
            </a:r>
            <a:br>
              <a:rPr lang="en-US" dirty="0"/>
            </a:br>
            <a:r>
              <a:rPr lang="en-US" sz="3100" dirty="0"/>
              <a:t>Entry Form &amp; Judging</a:t>
            </a:r>
          </a:p>
        </p:txBody>
      </p:sp>
      <p:sp>
        <p:nvSpPr>
          <p:cNvPr id="4" name="Text Placeholder 3"/>
          <p:cNvSpPr>
            <a:spLocks noGrp="1"/>
          </p:cNvSpPr>
          <p:nvPr>
            <p:ph type="body" sz="half" idx="2"/>
          </p:nvPr>
        </p:nvSpPr>
        <p:spPr>
          <a:xfrm>
            <a:off x="457200" y="2209800"/>
            <a:ext cx="3008313" cy="4419600"/>
          </a:xfrm>
        </p:spPr>
        <p:txBody>
          <a:bodyPr>
            <a:normAutofit fontScale="92500" lnSpcReduction="10000"/>
          </a:bodyPr>
          <a:lstStyle/>
          <a:p>
            <a:pPr marL="285750" indent="-285750">
              <a:buFont typeface="Arial" panose="020B0604020202020204" pitchFamily="34" charset="0"/>
              <a:buChar char="•"/>
            </a:pPr>
            <a:r>
              <a:rPr lang="en-US" sz="1600" dirty="0"/>
              <a:t>Included in the Student Packet</a:t>
            </a:r>
          </a:p>
          <a:p>
            <a:pPr marL="285750" indent="-285750">
              <a:buFont typeface="Arial" panose="020B0604020202020204" pitchFamily="34" charset="0"/>
              <a:buChar char="•"/>
            </a:pPr>
            <a:r>
              <a:rPr lang="en-US" sz="1600" dirty="0"/>
              <a:t>Modify the template with your information</a:t>
            </a:r>
          </a:p>
          <a:p>
            <a:pPr marL="285750" indent="-285750">
              <a:buFont typeface="Arial" panose="020B0604020202020204" pitchFamily="34" charset="0"/>
              <a:buChar char="•"/>
            </a:pPr>
            <a:r>
              <a:rPr lang="en-US" sz="1600" dirty="0"/>
              <a:t>Displays the unit in good standing reminder</a:t>
            </a:r>
          </a:p>
          <a:p>
            <a:pPr marL="285750" indent="-285750">
              <a:buFont typeface="Arial" panose="020B0604020202020204" pitchFamily="34" charset="0"/>
              <a:buChar char="•"/>
            </a:pPr>
            <a:r>
              <a:rPr lang="en-US" sz="1600" dirty="0"/>
              <a:t>All sections need to be completed</a:t>
            </a:r>
          </a:p>
          <a:p>
            <a:pPr marL="285750" indent="-285750">
              <a:buFont typeface="Arial" panose="020B0604020202020204" pitchFamily="34" charset="0"/>
              <a:buChar char="•"/>
            </a:pPr>
            <a:r>
              <a:rPr lang="en-US" sz="1600" dirty="0"/>
              <a:t>Title of Artwork and Artists Statement are required areas</a:t>
            </a:r>
          </a:p>
          <a:p>
            <a:pPr marL="285750" indent="-285750">
              <a:buFont typeface="Arial" panose="020B0604020202020204" pitchFamily="34" charset="0"/>
              <a:buChar char="•"/>
            </a:pPr>
            <a:r>
              <a:rPr lang="en-US" sz="1600" dirty="0"/>
              <a:t>Very important that the student’s information is legible and accurate</a:t>
            </a:r>
          </a:p>
          <a:p>
            <a:r>
              <a:rPr lang="en-US" sz="1600" b="1" dirty="0">
                <a:solidFill>
                  <a:srgbClr val="FF0000"/>
                </a:solidFill>
              </a:rPr>
              <a:t>Stress Relieving Tip:</a:t>
            </a:r>
          </a:p>
          <a:p>
            <a:pPr marL="285750" indent="-285750">
              <a:buFont typeface="Arial" panose="020B0604020202020204" pitchFamily="34" charset="0"/>
              <a:buChar char="•"/>
            </a:pPr>
            <a:r>
              <a:rPr lang="en-US" sz="1600" dirty="0">
                <a:solidFill>
                  <a:srgbClr val="FF0000"/>
                </a:solidFill>
              </a:rPr>
              <a:t>Form provides the information for advancing entries to the state round via the online portal – keep it safe!</a:t>
            </a:r>
          </a:p>
          <a:p>
            <a:pPr marL="285750" indent="-285750">
              <a:buFont typeface="Arial" panose="020B0604020202020204" pitchFamily="34" charset="0"/>
              <a:buChar char="•"/>
            </a:pPr>
            <a:r>
              <a:rPr lang="en-US" sz="1600" dirty="0">
                <a:solidFill>
                  <a:srgbClr val="FF0000"/>
                </a:solidFill>
              </a:rPr>
              <a:t>One for </a:t>
            </a:r>
            <a:r>
              <a:rPr lang="en-US" sz="1600" u="sng" dirty="0">
                <a:solidFill>
                  <a:srgbClr val="FF0000"/>
                </a:solidFill>
              </a:rPr>
              <a:t>every entry, </a:t>
            </a:r>
            <a:r>
              <a:rPr lang="en-US" sz="1600" dirty="0">
                <a:solidFill>
                  <a:srgbClr val="FF0000"/>
                </a:solidFill>
              </a:rPr>
              <a:t>not one per student</a:t>
            </a:r>
            <a:endParaRPr lang="en-US" sz="1600" u="sng" dirty="0">
              <a:solidFill>
                <a:srgbClr val="FF0000"/>
              </a:solidFill>
            </a:endParaRPr>
          </a:p>
          <a:p>
            <a:pPr marL="285750" indent="-285750">
              <a:buFont typeface="Arial" panose="020B0604020202020204" pitchFamily="34" charset="0"/>
              <a:buChar char="•"/>
            </a:pPr>
            <a:endParaRPr lang="en-US" dirty="0"/>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1919333608"/>
              </p:ext>
            </p:extLst>
          </p:nvPr>
        </p:nvGraphicFramePr>
        <p:xfrm>
          <a:off x="3581401" y="76200"/>
          <a:ext cx="5410200" cy="6781800"/>
        </p:xfrm>
        <a:graphic>
          <a:graphicData uri="http://schemas.openxmlformats.org/presentationml/2006/ole">
            <mc:AlternateContent xmlns:mc="http://schemas.openxmlformats.org/markup-compatibility/2006">
              <mc:Choice xmlns:v="urn:schemas-microsoft-com:vml" Requires="v">
                <p:oleObj spid="_x0000_s5211" name="Document" r:id="rId4" imgW="6857129" imgH="8860536" progId="Word.Document.12">
                  <p:embed/>
                </p:oleObj>
              </mc:Choice>
              <mc:Fallback>
                <p:oleObj name="Document" r:id="rId4" imgW="6857129" imgH="8860536" progId="Word.Document.12">
                  <p:embed/>
                  <p:pic>
                    <p:nvPicPr>
                      <p:cNvPr id="0" name=""/>
                      <p:cNvPicPr/>
                      <p:nvPr/>
                    </p:nvPicPr>
                    <p:blipFill>
                      <a:blip r:embed="rId5"/>
                      <a:stretch>
                        <a:fillRect/>
                      </a:stretch>
                    </p:blipFill>
                    <p:spPr>
                      <a:xfrm>
                        <a:off x="3581401" y="76200"/>
                        <a:ext cx="5410200" cy="6781800"/>
                      </a:xfrm>
                      <a:prstGeom prst="rect">
                        <a:avLst/>
                      </a:prstGeom>
                    </p:spPr>
                  </p:pic>
                </p:oleObj>
              </mc:Fallback>
            </mc:AlternateContent>
          </a:graphicData>
        </a:graphic>
      </p:graphicFrame>
    </p:spTree>
    <p:extLst>
      <p:ext uri="{BB962C8B-B14F-4D97-AF65-F5344CB8AC3E}">
        <p14:creationId xmlns:p14="http://schemas.microsoft.com/office/powerpoint/2010/main" val="2472145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 Today </a:t>
            </a: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05505" y="1600200"/>
            <a:ext cx="3141990" cy="4525963"/>
          </a:xfrm>
        </p:spPr>
      </p:pic>
      <p:sp>
        <p:nvSpPr>
          <p:cNvPr id="3" name="Content Placeholder 2"/>
          <p:cNvSpPr>
            <a:spLocks noGrp="1"/>
          </p:cNvSpPr>
          <p:nvPr>
            <p:ph sz="half" idx="2"/>
          </p:nvPr>
        </p:nvSpPr>
        <p:spPr>
          <a:xfrm>
            <a:off x="4648200" y="1600200"/>
            <a:ext cx="4038600" cy="4525963"/>
          </a:xfrm>
        </p:spPr>
        <p:txBody>
          <a:bodyPr>
            <a:normAutofit fontScale="92500" lnSpcReduction="10000"/>
          </a:bodyPr>
          <a:lstStyle/>
          <a:p>
            <a:r>
              <a:rPr lang="en-US" dirty="0"/>
              <a:t>Brief history</a:t>
            </a:r>
          </a:p>
          <a:p>
            <a:r>
              <a:rPr lang="en-US" dirty="0"/>
              <a:t>Where to find resources </a:t>
            </a:r>
          </a:p>
          <a:p>
            <a:pPr marL="0" indent="0">
              <a:buNone/>
            </a:pPr>
            <a:endParaRPr lang="en-US" dirty="0"/>
          </a:p>
          <a:p>
            <a:pPr marL="0" indent="0">
              <a:buNone/>
            </a:pPr>
            <a:r>
              <a:rPr lang="en-US" dirty="0"/>
              <a:t>Basics of how to …… </a:t>
            </a:r>
          </a:p>
          <a:p>
            <a:r>
              <a:rPr lang="en-US" dirty="0"/>
              <a:t>Plan</a:t>
            </a:r>
          </a:p>
          <a:p>
            <a:r>
              <a:rPr lang="en-US" dirty="0"/>
              <a:t>Promote</a:t>
            </a:r>
          </a:p>
          <a:p>
            <a:r>
              <a:rPr lang="en-US" dirty="0"/>
              <a:t>Run</a:t>
            </a:r>
          </a:p>
          <a:p>
            <a:r>
              <a:rPr lang="en-US" dirty="0"/>
              <a:t>Celebrate</a:t>
            </a:r>
          </a:p>
          <a:p>
            <a:r>
              <a:rPr lang="en-US" dirty="0"/>
              <a:t>Wrap Up </a:t>
            </a:r>
          </a:p>
          <a:p>
            <a:r>
              <a:rPr lang="en-US" dirty="0"/>
              <a:t>Report Program Success</a:t>
            </a:r>
          </a:p>
          <a:p>
            <a:endParaRPr lang="en-US" dirty="0"/>
          </a:p>
        </p:txBody>
      </p:sp>
    </p:spTree>
    <p:extLst>
      <p:ext uri="{BB962C8B-B14F-4D97-AF65-F5344CB8AC3E}">
        <p14:creationId xmlns:p14="http://schemas.microsoft.com/office/powerpoint/2010/main" val="238301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936750"/>
          </a:xfrm>
        </p:spPr>
        <p:txBody>
          <a:bodyPr>
            <a:normAutofit fontScale="90000"/>
          </a:bodyPr>
          <a:lstStyle/>
          <a:p>
            <a:r>
              <a:rPr lang="en-US" sz="4400" dirty="0">
                <a:solidFill>
                  <a:srgbClr val="740000"/>
                </a:solidFill>
              </a:rPr>
              <a:t>Reviewing Submissions </a:t>
            </a:r>
            <a:r>
              <a:rPr lang="en-US" sz="3100" dirty="0"/>
              <a:t>Coordinating Entries </a:t>
            </a:r>
          </a:p>
        </p:txBody>
      </p:sp>
      <p:sp>
        <p:nvSpPr>
          <p:cNvPr id="3" name="Content Placeholder 2"/>
          <p:cNvSpPr>
            <a:spLocks noGrp="1"/>
          </p:cNvSpPr>
          <p:nvPr>
            <p:ph idx="1"/>
          </p:nvPr>
        </p:nvSpPr>
        <p:spPr>
          <a:xfrm>
            <a:off x="3465513" y="762000"/>
            <a:ext cx="5678487" cy="5364163"/>
          </a:xfrm>
        </p:spPr>
        <p:txBody>
          <a:bodyPr>
            <a:normAutofit/>
          </a:bodyPr>
          <a:lstStyle/>
          <a:p>
            <a:r>
              <a:rPr lang="en-US" sz="2000" dirty="0"/>
              <a:t>Announce the deadline, again, again, ….</a:t>
            </a:r>
          </a:p>
          <a:p>
            <a:r>
              <a:rPr lang="en-US" sz="2000" dirty="0"/>
              <a:t>Previously established collection process</a:t>
            </a:r>
          </a:p>
          <a:p>
            <a:r>
              <a:rPr lang="en-US" sz="2000" dirty="0"/>
              <a:t>Determine correction policy </a:t>
            </a:r>
          </a:p>
          <a:p>
            <a:r>
              <a:rPr lang="en-US" sz="2000" dirty="0"/>
              <a:t>Scan &amp; flag issue</a:t>
            </a:r>
          </a:p>
          <a:p>
            <a:r>
              <a:rPr lang="en-US" sz="2000" dirty="0"/>
              <a:t>Prepare entries for reviewing aka “blind judging”</a:t>
            </a:r>
          </a:p>
          <a:p>
            <a:r>
              <a:rPr lang="en-US" sz="2000" dirty="0"/>
              <a:t>Make entries available to reviewers </a:t>
            </a:r>
          </a:p>
          <a:p>
            <a:r>
              <a:rPr lang="en-US" sz="2000" dirty="0"/>
              <a:t>Remind reviewers of judging time frame and NO TIES!!!</a:t>
            </a:r>
          </a:p>
          <a:p>
            <a:r>
              <a:rPr lang="en-US" sz="2000" dirty="0"/>
              <a:t>Collect scores and ranking of entries</a:t>
            </a:r>
          </a:p>
          <a:p>
            <a:pPr marL="0" indent="0">
              <a:buNone/>
            </a:pPr>
            <a:endParaRPr lang="en-US" sz="2800" dirty="0"/>
          </a:p>
        </p:txBody>
      </p:sp>
      <p:sp>
        <p:nvSpPr>
          <p:cNvPr id="4" name="Text Placeholder 3"/>
          <p:cNvSpPr>
            <a:spLocks noGrp="1"/>
          </p:cNvSpPr>
          <p:nvPr>
            <p:ph type="body" sz="half" idx="2"/>
          </p:nvPr>
        </p:nvSpPr>
        <p:spPr>
          <a:xfrm>
            <a:off x="457200" y="2514600"/>
            <a:ext cx="3008313" cy="3611563"/>
          </a:xfrm>
        </p:spPr>
        <p:txBody>
          <a:bodyPr/>
          <a:lstStyle/>
          <a:p>
            <a:pPr marL="285750" indent="-285750">
              <a:buFont typeface="Arial" panose="020B0604020202020204" pitchFamily="34" charset="0"/>
              <a:buChar char="•"/>
            </a:pPr>
            <a:r>
              <a:rPr lang="en-US" sz="1600" dirty="0"/>
              <a:t>Collection of entries </a:t>
            </a:r>
          </a:p>
          <a:p>
            <a:pPr marL="285750" indent="-285750">
              <a:buFont typeface="Arial" panose="020B0604020202020204" pitchFamily="34" charset="0"/>
              <a:buChar char="•"/>
            </a:pPr>
            <a:r>
              <a:rPr lang="en-US" sz="1600" dirty="0"/>
              <a:t>Qualifying submissions</a:t>
            </a:r>
          </a:p>
          <a:p>
            <a:pPr marL="285750" indent="-285750">
              <a:buFont typeface="Arial" panose="020B0604020202020204" pitchFamily="34" charset="0"/>
              <a:buChar char="•"/>
            </a:pPr>
            <a:r>
              <a:rPr lang="en-US" sz="1600" dirty="0"/>
              <a:t>Preparing artwork for review</a:t>
            </a:r>
          </a:p>
          <a:p>
            <a:pPr marL="285750" indent="-285750">
              <a:buFont typeface="Arial" panose="020B0604020202020204" pitchFamily="34" charset="0"/>
              <a:buChar char="•"/>
            </a:pPr>
            <a:r>
              <a:rPr lang="en-US" sz="1600" dirty="0"/>
              <a:t>Providing directions to reviewers</a:t>
            </a:r>
          </a:p>
          <a:p>
            <a:endParaRPr lang="en-US" dirty="0"/>
          </a:p>
          <a:p>
            <a:endParaRPr lang="en-US" dirty="0"/>
          </a:p>
          <a:p>
            <a:endParaRPr lang="en-US" dirty="0"/>
          </a:p>
          <a:p>
            <a:endParaRPr lang="en-US" dirty="0"/>
          </a:p>
        </p:txBody>
      </p:sp>
      <p:pic>
        <p:nvPicPr>
          <p:cNvPr id="5" name="Picture 4" descr="&lt;strong&gt;blind&lt;/strong&gt;-leading-&lt;strong&gt;blind&lt;/strong&gt; illustration | Flickr - Photo Shar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4724400"/>
            <a:ext cx="7620000" cy="1981200"/>
          </a:xfrm>
          <a:prstGeom prst="rect">
            <a:avLst/>
          </a:prstGeom>
        </p:spPr>
      </p:pic>
    </p:spTree>
    <p:extLst>
      <p:ext uri="{BB962C8B-B14F-4D97-AF65-F5344CB8AC3E}">
        <p14:creationId xmlns:p14="http://schemas.microsoft.com/office/powerpoint/2010/main" val="1250715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740000"/>
                </a:solidFill>
              </a:rPr>
              <a:t>Time to Celebrate!!!</a:t>
            </a:r>
            <a:br>
              <a:rPr lang="en-US" dirty="0"/>
            </a:br>
            <a:r>
              <a:rPr lang="en-US" sz="3100" dirty="0"/>
              <a:t>Student Participants &amp; Program Success</a:t>
            </a:r>
          </a:p>
        </p:txBody>
      </p:sp>
      <p:pic>
        <p:nvPicPr>
          <p:cNvPr id="6" name="Content Placeholder 5" descr="Reading For Sanity : A Book Review Blog: Happy New Year ..."/>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04800" y="1417638"/>
            <a:ext cx="3901998" cy="4068762"/>
          </a:xfrm>
        </p:spPr>
      </p:pic>
      <p:sp>
        <p:nvSpPr>
          <p:cNvPr id="7" name="Content Placeholder 6"/>
          <p:cNvSpPr>
            <a:spLocks noGrp="1"/>
          </p:cNvSpPr>
          <p:nvPr>
            <p:ph sz="half" idx="2"/>
          </p:nvPr>
        </p:nvSpPr>
        <p:spPr/>
        <p:txBody>
          <a:bodyPr>
            <a:normAutofit lnSpcReduction="10000"/>
          </a:bodyPr>
          <a:lstStyle/>
          <a:p>
            <a:r>
              <a:rPr lang="en-US" dirty="0"/>
              <a:t>Celebration Guide</a:t>
            </a:r>
          </a:p>
          <a:p>
            <a:r>
              <a:rPr lang="en-US" dirty="0"/>
              <a:t>Announce awardees</a:t>
            </a:r>
          </a:p>
          <a:p>
            <a:r>
              <a:rPr lang="en-US" dirty="0"/>
              <a:t>Pictures with permission</a:t>
            </a:r>
          </a:p>
          <a:p>
            <a:r>
              <a:rPr lang="en-US" dirty="0"/>
              <a:t>Celebration event</a:t>
            </a:r>
          </a:p>
          <a:p>
            <a:r>
              <a:rPr lang="en-US" dirty="0"/>
              <a:t>Certificates/awards – MOPTA Online Store </a:t>
            </a:r>
          </a:p>
          <a:p>
            <a:r>
              <a:rPr lang="en-US" dirty="0"/>
              <a:t>Display artwork</a:t>
            </a:r>
          </a:p>
          <a:p>
            <a:r>
              <a:rPr lang="en-US" dirty="0"/>
              <a:t>Offer state &amp; national opportunities</a:t>
            </a:r>
          </a:p>
          <a:p>
            <a:endParaRPr lang="en-US" dirty="0"/>
          </a:p>
        </p:txBody>
      </p:sp>
      <p:sp>
        <p:nvSpPr>
          <p:cNvPr id="8" name="TextBox 7"/>
          <p:cNvSpPr txBox="1"/>
          <p:nvPr/>
        </p:nvSpPr>
        <p:spPr>
          <a:xfrm>
            <a:off x="685800" y="5486400"/>
            <a:ext cx="3520998" cy="369332"/>
          </a:xfrm>
          <a:prstGeom prst="rect">
            <a:avLst/>
          </a:prstGeom>
          <a:noFill/>
        </p:spPr>
        <p:txBody>
          <a:bodyPr wrap="square" rtlCol="0">
            <a:spAutoFit/>
          </a:bodyPr>
          <a:lstStyle/>
          <a:p>
            <a:r>
              <a:rPr lang="en-US" dirty="0"/>
              <a:t>P.S.   You are almost done!!!</a:t>
            </a:r>
          </a:p>
        </p:txBody>
      </p:sp>
    </p:spTree>
    <p:extLst>
      <p:ext uri="{BB962C8B-B14F-4D97-AF65-F5344CB8AC3E}">
        <p14:creationId xmlns:p14="http://schemas.microsoft.com/office/powerpoint/2010/main" val="2283044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740000"/>
                </a:solidFill>
              </a:rPr>
              <a:t>State and National Rounds</a:t>
            </a:r>
          </a:p>
        </p:txBody>
      </p:sp>
      <p:sp>
        <p:nvSpPr>
          <p:cNvPr id="3" name="Content Placeholder 2"/>
          <p:cNvSpPr>
            <a:spLocks noGrp="1"/>
          </p:cNvSpPr>
          <p:nvPr>
            <p:ph sz="half" idx="1"/>
          </p:nvPr>
        </p:nvSpPr>
        <p:spPr/>
        <p:txBody>
          <a:bodyPr>
            <a:normAutofit fontScale="77500" lnSpcReduction="20000"/>
          </a:bodyPr>
          <a:lstStyle/>
          <a:p>
            <a:pPr marL="0" indent="0">
              <a:buNone/>
            </a:pPr>
            <a:r>
              <a:rPr lang="en-US" b="1" dirty="0"/>
              <a:t>Missouri PTA</a:t>
            </a:r>
          </a:p>
          <a:p>
            <a:r>
              <a:rPr lang="en-US" dirty="0"/>
              <a:t>Units may submit up to 3 entries/division/category</a:t>
            </a:r>
          </a:p>
          <a:p>
            <a:r>
              <a:rPr lang="en-US" dirty="0"/>
              <a:t>Deadline December 16</a:t>
            </a:r>
            <a:r>
              <a:rPr lang="en-US" baseline="30000" dirty="0"/>
              <a:t>th</a:t>
            </a:r>
            <a:r>
              <a:rPr lang="en-US" dirty="0"/>
              <a:t> </a:t>
            </a:r>
          </a:p>
          <a:p>
            <a:r>
              <a:rPr lang="en-US" dirty="0"/>
              <a:t>Online Student Entry Portal </a:t>
            </a:r>
          </a:p>
          <a:p>
            <a:r>
              <a:rPr lang="en-US" dirty="0"/>
              <a:t>Experts in the fields review</a:t>
            </a:r>
          </a:p>
          <a:p>
            <a:r>
              <a:rPr lang="en-US" dirty="0"/>
              <a:t>1</a:t>
            </a:r>
            <a:r>
              <a:rPr lang="en-US" baseline="30000" dirty="0"/>
              <a:t>st</a:t>
            </a:r>
            <a:r>
              <a:rPr lang="en-US" dirty="0"/>
              <a:t> through 5</a:t>
            </a:r>
            <a:r>
              <a:rPr lang="en-US" baseline="30000" dirty="0"/>
              <a:t>th</a:t>
            </a:r>
            <a:r>
              <a:rPr lang="en-US" dirty="0"/>
              <a:t> Place and up to 6 Honorable Mention/division/category </a:t>
            </a:r>
          </a:p>
          <a:p>
            <a:r>
              <a:rPr lang="en-US" dirty="0"/>
              <a:t>Advance 1</a:t>
            </a:r>
            <a:r>
              <a:rPr lang="en-US" baseline="30000" dirty="0"/>
              <a:t>st</a:t>
            </a:r>
            <a:r>
              <a:rPr lang="en-US" dirty="0"/>
              <a:t> place entry to national round by March 1</a:t>
            </a:r>
            <a:r>
              <a:rPr lang="en-US" baseline="30000" dirty="0"/>
              <a:t>st</a:t>
            </a:r>
            <a:r>
              <a:rPr lang="en-US" dirty="0"/>
              <a:t>.</a:t>
            </a:r>
          </a:p>
          <a:p>
            <a:r>
              <a:rPr lang="en-US" dirty="0"/>
              <a:t>Announce state awardees mid March</a:t>
            </a:r>
          </a:p>
          <a:p>
            <a:r>
              <a:rPr lang="en-US" dirty="0"/>
              <a:t>Student Showcase late April</a:t>
            </a:r>
          </a:p>
        </p:txBody>
      </p:sp>
      <p:sp>
        <p:nvSpPr>
          <p:cNvPr id="4" name="Content Placeholder 3"/>
          <p:cNvSpPr>
            <a:spLocks noGrp="1"/>
          </p:cNvSpPr>
          <p:nvPr>
            <p:ph sz="half" idx="2"/>
          </p:nvPr>
        </p:nvSpPr>
        <p:spPr/>
        <p:txBody>
          <a:bodyPr>
            <a:normAutofit fontScale="77500" lnSpcReduction="20000"/>
          </a:bodyPr>
          <a:lstStyle/>
          <a:p>
            <a:pPr marL="0" indent="0">
              <a:buNone/>
            </a:pPr>
            <a:r>
              <a:rPr lang="en-US" b="1" dirty="0"/>
              <a:t>National PTA </a:t>
            </a:r>
          </a:p>
          <a:p>
            <a:r>
              <a:rPr lang="en-US" dirty="0"/>
              <a:t>Every state association may submit 1/division/category</a:t>
            </a:r>
          </a:p>
          <a:p>
            <a:r>
              <a:rPr lang="en-US" dirty="0"/>
              <a:t>Deadline March 1</a:t>
            </a:r>
            <a:r>
              <a:rPr lang="en-US" baseline="30000" dirty="0"/>
              <a:t>st</a:t>
            </a:r>
            <a:r>
              <a:rPr lang="en-US" dirty="0"/>
              <a:t> </a:t>
            </a:r>
          </a:p>
          <a:p>
            <a:r>
              <a:rPr lang="en-US" dirty="0"/>
              <a:t>Recognize 1 Outstanding Interpretation in each category, 3 Awards of Excellence  and 5 Awards of Merit/division/category  </a:t>
            </a:r>
          </a:p>
          <a:p>
            <a:r>
              <a:rPr lang="en-US" dirty="0"/>
              <a:t>Announces on May 1st</a:t>
            </a:r>
          </a:p>
          <a:p>
            <a:r>
              <a:rPr lang="en-US" dirty="0"/>
              <a:t>Online gallery</a:t>
            </a:r>
          </a:p>
        </p:txBody>
      </p:sp>
    </p:spTree>
    <p:extLst>
      <p:ext uri="{BB962C8B-B14F-4D97-AF65-F5344CB8AC3E}">
        <p14:creationId xmlns:p14="http://schemas.microsoft.com/office/powerpoint/2010/main" val="2637665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3200400" cy="1752600"/>
          </a:xfrm>
        </p:spPr>
        <p:txBody>
          <a:bodyPr>
            <a:normAutofit fontScale="90000"/>
          </a:bodyPr>
          <a:lstStyle/>
          <a:p>
            <a:r>
              <a:rPr lang="en-US" sz="4400" dirty="0">
                <a:solidFill>
                  <a:srgbClr val="740000"/>
                </a:solidFill>
              </a:rPr>
              <a:t>It’s a Wrap!</a:t>
            </a:r>
            <a:br>
              <a:rPr lang="en-US" sz="4400" dirty="0">
                <a:solidFill>
                  <a:srgbClr val="740000"/>
                </a:solidFill>
              </a:rPr>
            </a:br>
            <a:r>
              <a:rPr lang="en-US" sz="3100" dirty="0"/>
              <a:t>Report Participation Thank Volunteers</a:t>
            </a:r>
          </a:p>
        </p:txBody>
      </p:sp>
      <p:pic>
        <p:nvPicPr>
          <p:cNvPr id="5" name="Content Placeholder 4" descr="Visioneer 4 the World Entrepreneurship. :: 사람에게 받는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19600" y="0"/>
            <a:ext cx="4573554" cy="3810000"/>
          </a:xfrm>
        </p:spPr>
      </p:pic>
      <p:sp>
        <p:nvSpPr>
          <p:cNvPr id="4" name="Text Placeholder 3"/>
          <p:cNvSpPr>
            <a:spLocks noGrp="1"/>
          </p:cNvSpPr>
          <p:nvPr>
            <p:ph type="body" sz="half" idx="2"/>
          </p:nvPr>
        </p:nvSpPr>
        <p:spPr>
          <a:xfrm>
            <a:off x="457200" y="2057400"/>
            <a:ext cx="3008313" cy="4068763"/>
          </a:xfrm>
        </p:spPr>
        <p:txBody>
          <a:bodyPr>
            <a:normAutofit/>
          </a:bodyPr>
          <a:lstStyle/>
          <a:p>
            <a:pPr marL="285750" indent="-285750">
              <a:buFont typeface="Arial" panose="020B0604020202020204" pitchFamily="34" charset="0"/>
              <a:buChar char="•"/>
            </a:pPr>
            <a:r>
              <a:rPr lang="en-US" sz="1600" dirty="0"/>
              <a:t>Return non-advancing artwork</a:t>
            </a:r>
          </a:p>
          <a:p>
            <a:pPr marL="285750" indent="-285750">
              <a:buFont typeface="Arial" panose="020B0604020202020204" pitchFamily="34" charset="0"/>
              <a:buChar char="•"/>
            </a:pPr>
            <a:r>
              <a:rPr lang="en-US" sz="1600" dirty="0"/>
              <a:t>Ask for committee members for feed back on the program</a:t>
            </a:r>
          </a:p>
          <a:p>
            <a:pPr marL="285750" indent="-285750">
              <a:buFont typeface="Arial" panose="020B0604020202020204" pitchFamily="34" charset="0"/>
              <a:buChar char="•"/>
            </a:pPr>
            <a:r>
              <a:rPr lang="en-US" sz="1600" dirty="0"/>
              <a:t>Survey reviewers for their thoughts</a:t>
            </a:r>
          </a:p>
          <a:p>
            <a:pPr marL="285750" indent="-285750">
              <a:buFont typeface="Arial" panose="020B0604020202020204" pitchFamily="34" charset="0"/>
              <a:buChar char="•"/>
            </a:pPr>
            <a:r>
              <a:rPr lang="en-US" sz="1600" dirty="0"/>
              <a:t>Recognize &amp; thank your volunteers (committee members, reviewers, school staff) </a:t>
            </a:r>
          </a:p>
          <a:p>
            <a:pPr marL="285750" indent="-285750">
              <a:buFont typeface="Arial" panose="020B0604020202020204" pitchFamily="34" charset="0"/>
              <a:buChar char="•"/>
            </a:pPr>
            <a:r>
              <a:rPr lang="en-US" sz="1600" dirty="0"/>
              <a:t>Report your success at </a:t>
            </a:r>
            <a:r>
              <a:rPr lang="en-US" sz="1600" dirty="0">
                <a:hlinkClick r:id="rId4"/>
              </a:rPr>
              <a:t>www.pta.org/reflections </a:t>
            </a:r>
            <a:r>
              <a:rPr lang="en-US" sz="1600" dirty="0"/>
              <a:t> </a:t>
            </a:r>
          </a:p>
          <a:p>
            <a:pPr marL="285750" indent="-285750">
              <a:buFont typeface="Arial" panose="020B0604020202020204" pitchFamily="34" charset="0"/>
              <a:buChar char="•"/>
            </a:pPr>
            <a:r>
              <a:rPr lang="en-US" sz="1600" dirty="0"/>
              <a:t>Utilize final chair report to evaluate the program and ideas for improvement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6" name="TextBox 5"/>
          <p:cNvSpPr txBox="1"/>
          <p:nvPr/>
        </p:nvSpPr>
        <p:spPr>
          <a:xfrm>
            <a:off x="5562600" y="4343400"/>
            <a:ext cx="3276600" cy="1754326"/>
          </a:xfrm>
          <a:prstGeom prst="rect">
            <a:avLst/>
          </a:prstGeom>
          <a:noFill/>
        </p:spPr>
        <p:txBody>
          <a:bodyPr wrap="square" rtlCol="0">
            <a:spAutoFit/>
          </a:bodyPr>
          <a:lstStyle/>
          <a:p>
            <a:r>
              <a:rPr lang="en-US" dirty="0"/>
              <a:t>Plan to attend the </a:t>
            </a:r>
            <a:r>
              <a:rPr lang="en-US" i="1" dirty="0"/>
              <a:t>Annual State Convention and Reflections Student Showcase in April 2018 </a:t>
            </a:r>
            <a:r>
              <a:rPr lang="en-US" dirty="0"/>
              <a:t>or be sure to pass on your materials to the next chair</a:t>
            </a:r>
          </a:p>
          <a:p>
            <a:endParaRPr lang="en-US" dirty="0"/>
          </a:p>
        </p:txBody>
      </p:sp>
    </p:spTree>
    <p:extLst>
      <p:ext uri="{BB962C8B-B14F-4D97-AF65-F5344CB8AC3E}">
        <p14:creationId xmlns:p14="http://schemas.microsoft.com/office/powerpoint/2010/main" val="1161143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92162"/>
          </a:xfrm>
        </p:spPr>
        <p:txBody>
          <a:bodyPr/>
          <a:lstStyle/>
          <a:p>
            <a:r>
              <a:rPr lang="en-US" dirty="0">
                <a:solidFill>
                  <a:srgbClr val="740000"/>
                </a:solidFill>
              </a:rPr>
              <a:t>FAQs</a:t>
            </a:r>
          </a:p>
        </p:txBody>
      </p:sp>
      <p:sp>
        <p:nvSpPr>
          <p:cNvPr id="6" name="Content Placeholder 5"/>
          <p:cNvSpPr>
            <a:spLocks noGrp="1"/>
          </p:cNvSpPr>
          <p:nvPr>
            <p:ph idx="1"/>
          </p:nvPr>
        </p:nvSpPr>
        <p:spPr>
          <a:xfrm>
            <a:off x="76200" y="1219200"/>
            <a:ext cx="8991600" cy="4906963"/>
          </a:xfrm>
        </p:spPr>
        <p:txBody>
          <a:bodyPr>
            <a:normAutofit/>
          </a:bodyPr>
          <a:lstStyle/>
          <a:p>
            <a:r>
              <a:rPr lang="en-US" sz="2800" i="1" dirty="0"/>
              <a:t>Enter more than one category?</a:t>
            </a:r>
            <a:r>
              <a:rPr lang="en-US" sz="2800" dirty="0"/>
              <a:t>			</a:t>
            </a:r>
            <a:r>
              <a:rPr lang="en-US" sz="2800" dirty="0">
                <a:solidFill>
                  <a:srgbClr val="0070C0"/>
                </a:solidFill>
              </a:rPr>
              <a:t>Yes</a:t>
            </a:r>
          </a:p>
          <a:p>
            <a:r>
              <a:rPr lang="en-US" sz="2800" i="1" dirty="0"/>
              <a:t>Enter more than piece in a category?</a:t>
            </a:r>
            <a:r>
              <a:rPr lang="en-US" sz="2800" dirty="0"/>
              <a:t>		</a:t>
            </a:r>
            <a:r>
              <a:rPr lang="en-US" sz="2800" dirty="0">
                <a:solidFill>
                  <a:srgbClr val="0070C0"/>
                </a:solidFill>
              </a:rPr>
              <a:t>Yes</a:t>
            </a:r>
          </a:p>
          <a:p>
            <a:r>
              <a:rPr lang="en-US" sz="2800" i="1" dirty="0"/>
              <a:t>Multiple students or groups?</a:t>
            </a:r>
            <a:r>
              <a:rPr lang="en-US" sz="2800" dirty="0"/>
              <a:t>	</a:t>
            </a:r>
            <a:r>
              <a:rPr lang="en-US" sz="2800" dirty="0">
                <a:solidFill>
                  <a:srgbClr val="0070C0"/>
                </a:solidFill>
              </a:rPr>
              <a:t>Yes, but only one student is named as the participant/owner of the artwork.    </a:t>
            </a:r>
          </a:p>
          <a:p>
            <a:r>
              <a:rPr lang="en-US" sz="2800" i="1" dirty="0"/>
              <a:t>8 digit PTA ID?  </a:t>
            </a:r>
            <a:r>
              <a:rPr lang="en-US" sz="2800" dirty="0">
                <a:solidFill>
                  <a:srgbClr val="0070C0"/>
                </a:solidFill>
              </a:rPr>
              <a:t>Unique number assigned to each PTA unit, helps identify units with same name, President, Treasurer or MO PTA will have it. </a:t>
            </a:r>
          </a:p>
          <a:p>
            <a:r>
              <a:rPr lang="en-US" sz="2800" i="1" dirty="0"/>
              <a:t>Unit in Good Standing?</a:t>
            </a:r>
            <a:r>
              <a:rPr lang="en-US" sz="2800" dirty="0">
                <a:solidFill>
                  <a:srgbClr val="0070C0"/>
                </a:solidFill>
              </a:rPr>
              <a:t>  Requirements that units must meet in order to participate</a:t>
            </a:r>
            <a:endParaRPr lang="en-US" sz="2800" dirty="0"/>
          </a:p>
        </p:txBody>
      </p:sp>
    </p:spTree>
    <p:extLst>
      <p:ext uri="{BB962C8B-B14F-4D97-AF65-F5344CB8AC3E}">
        <p14:creationId xmlns:p14="http://schemas.microsoft.com/office/powerpoint/2010/main" val="2810221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40000"/>
                </a:solidFill>
              </a:rPr>
              <a:t>Final Thoughts</a:t>
            </a:r>
          </a:p>
        </p:txBody>
      </p:sp>
      <p:sp>
        <p:nvSpPr>
          <p:cNvPr id="3" name="Content Placeholder 2"/>
          <p:cNvSpPr>
            <a:spLocks noGrp="1"/>
          </p:cNvSpPr>
          <p:nvPr>
            <p:ph idx="1"/>
          </p:nvPr>
        </p:nvSpPr>
        <p:spPr>
          <a:xfrm>
            <a:off x="609600" y="1752600"/>
            <a:ext cx="8077200" cy="4373563"/>
          </a:xfrm>
        </p:spPr>
        <p:txBody>
          <a:bodyPr/>
          <a:lstStyle/>
          <a:p>
            <a:pPr marL="0" indent="0">
              <a:buNone/>
            </a:pPr>
            <a:endParaRPr lang="en-US" dirty="0"/>
          </a:p>
        </p:txBody>
      </p:sp>
      <p:sp>
        <p:nvSpPr>
          <p:cNvPr id="4" name="Rectangle 3"/>
          <p:cNvSpPr/>
          <p:nvPr/>
        </p:nvSpPr>
        <p:spPr>
          <a:xfrm>
            <a:off x="609600" y="2133600"/>
            <a:ext cx="7315200" cy="3539430"/>
          </a:xfrm>
          <a:prstGeom prst="rect">
            <a:avLst/>
          </a:prstGeom>
        </p:spPr>
        <p:txBody>
          <a:bodyPr wrap="square">
            <a:spAutoFit/>
          </a:bodyPr>
          <a:lstStyle/>
          <a:p>
            <a:pPr algn="ctr"/>
            <a:r>
              <a:rPr lang="en-US" sz="2800" dirty="0"/>
              <a:t>This premier art program is full of history, tradition and possibilities.  </a:t>
            </a:r>
          </a:p>
          <a:p>
            <a:pPr algn="ctr"/>
            <a:endParaRPr lang="en-US" sz="2800" dirty="0"/>
          </a:p>
          <a:p>
            <a:pPr algn="ctr"/>
            <a:r>
              <a:rPr lang="en-US" sz="2800" dirty="0"/>
              <a:t>It is a great way to build community, family and school partnerships because we all </a:t>
            </a:r>
          </a:p>
          <a:p>
            <a:pPr algn="ctr"/>
            <a:r>
              <a:rPr lang="en-US" sz="2800" b="1" i="1" dirty="0"/>
              <a:t>Aspire to Inspire</a:t>
            </a:r>
            <a:r>
              <a:rPr lang="en-US" sz="2800" dirty="0"/>
              <a:t> our students and strive to ensure the tools need to achieve their potential is </a:t>
            </a:r>
            <a:r>
              <a:rPr lang="en-US" sz="2800" b="1" i="1" dirty="0"/>
              <a:t>Within Reach</a:t>
            </a:r>
            <a:r>
              <a:rPr lang="en-US" sz="2800" dirty="0"/>
              <a:t>.  </a:t>
            </a:r>
          </a:p>
        </p:txBody>
      </p:sp>
    </p:spTree>
    <p:extLst>
      <p:ext uri="{BB962C8B-B14F-4D97-AF65-F5344CB8AC3E}">
        <p14:creationId xmlns:p14="http://schemas.microsoft.com/office/powerpoint/2010/main" val="1890202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eaLnBrk="1" fontAlgn="auto" hangingPunct="1">
              <a:spcAft>
                <a:spcPts val="0"/>
              </a:spcAft>
              <a:defRPr/>
            </a:pPr>
            <a:r>
              <a:rPr lang="en-US" b="1" dirty="0"/>
              <a:t>National PTA – Reflections Arts Recognition Program</a:t>
            </a:r>
            <a:br>
              <a:rPr lang="en-US" dirty="0"/>
            </a:br>
            <a:endParaRPr lang="en-US" dirty="0"/>
          </a:p>
        </p:txBody>
      </p:sp>
      <p:sp>
        <p:nvSpPr>
          <p:cNvPr id="5" name="Content Placeholder 4"/>
          <p:cNvSpPr>
            <a:spLocks noGrp="1"/>
          </p:cNvSpPr>
          <p:nvPr>
            <p:ph sz="half" idx="1"/>
          </p:nvPr>
        </p:nvSpPr>
        <p:spPr>
          <a:xfrm>
            <a:off x="457200" y="1600200"/>
            <a:ext cx="4572000" cy="4525963"/>
          </a:xfrm>
        </p:spPr>
        <p:txBody>
          <a:bodyPr rtlCol="0">
            <a:normAutofit fontScale="92500" lnSpcReduction="10000"/>
          </a:bodyPr>
          <a:lstStyle/>
          <a:p>
            <a:pPr eaLnBrk="1" fontAlgn="auto" hangingPunct="1">
              <a:spcAft>
                <a:spcPts val="0"/>
              </a:spcAft>
              <a:buFont typeface="Arial" pitchFamily="34" charset="0"/>
              <a:buChar char="•"/>
              <a:defRPr/>
            </a:pPr>
            <a:r>
              <a:rPr lang="en-US" dirty="0"/>
              <a:t>Started in 1969</a:t>
            </a:r>
          </a:p>
          <a:p>
            <a:pPr eaLnBrk="1" fontAlgn="auto" hangingPunct="1">
              <a:spcAft>
                <a:spcPts val="0"/>
              </a:spcAft>
              <a:buFont typeface="Arial" pitchFamily="34" charset="0"/>
              <a:buChar char="•"/>
              <a:defRPr/>
            </a:pPr>
            <a:r>
              <a:rPr lang="en-US" dirty="0"/>
              <a:t>Mary Lou Anderson</a:t>
            </a:r>
          </a:p>
          <a:p>
            <a:pPr eaLnBrk="1" fontAlgn="auto" hangingPunct="1">
              <a:spcAft>
                <a:spcPts val="0"/>
              </a:spcAft>
              <a:buFont typeface="Arial" pitchFamily="34" charset="0"/>
              <a:buChar char="•"/>
              <a:defRPr/>
            </a:pPr>
            <a:r>
              <a:rPr lang="en-US" dirty="0"/>
              <a:t>Explore their talents &amp; express themselves</a:t>
            </a:r>
          </a:p>
          <a:p>
            <a:pPr eaLnBrk="1" fontAlgn="auto" hangingPunct="1">
              <a:spcAft>
                <a:spcPts val="0"/>
              </a:spcAft>
              <a:buFont typeface="Arial" pitchFamily="34" charset="0"/>
              <a:buChar char="•"/>
              <a:defRPr/>
            </a:pPr>
            <a:r>
              <a:rPr lang="en-US" dirty="0"/>
              <a:t>10 million &lt; participants</a:t>
            </a:r>
          </a:p>
          <a:p>
            <a:pPr eaLnBrk="1" fontAlgn="auto" hangingPunct="1">
              <a:spcAft>
                <a:spcPts val="0"/>
              </a:spcAft>
              <a:buFont typeface="Arial" pitchFamily="34" charset="0"/>
              <a:buChar char="•"/>
              <a:defRPr/>
            </a:pPr>
            <a:r>
              <a:rPr lang="en-US" dirty="0"/>
              <a:t>Not a </a:t>
            </a:r>
            <a:r>
              <a:rPr lang="en-US" i="1" dirty="0"/>
              <a:t>contest</a:t>
            </a:r>
          </a:p>
          <a:p>
            <a:pPr eaLnBrk="1" fontAlgn="auto" hangingPunct="1">
              <a:spcAft>
                <a:spcPts val="0"/>
              </a:spcAft>
              <a:buFont typeface="Arial" pitchFamily="34" charset="0"/>
              <a:buChar char="•"/>
              <a:defRPr/>
            </a:pPr>
            <a:r>
              <a:rPr lang="en-US" dirty="0"/>
              <a:t>Theme</a:t>
            </a:r>
          </a:p>
          <a:p>
            <a:pPr eaLnBrk="1" fontAlgn="auto" hangingPunct="1">
              <a:spcAft>
                <a:spcPts val="0"/>
              </a:spcAft>
              <a:buFont typeface="Arial" pitchFamily="34" charset="0"/>
              <a:buChar char="•"/>
              <a:defRPr/>
            </a:pPr>
            <a:r>
              <a:rPr lang="en-US" dirty="0"/>
              <a:t>6 art areas</a:t>
            </a:r>
          </a:p>
          <a:p>
            <a:pPr eaLnBrk="1" fontAlgn="auto" hangingPunct="1">
              <a:spcAft>
                <a:spcPts val="0"/>
              </a:spcAft>
              <a:buFont typeface="Arial" pitchFamily="34" charset="0"/>
              <a:buChar char="•"/>
              <a:defRPr/>
            </a:pPr>
            <a:r>
              <a:rPr lang="en-US" dirty="0"/>
              <a:t>Pre K thru 12 grade</a:t>
            </a:r>
          </a:p>
          <a:p>
            <a:pPr eaLnBrk="1" fontAlgn="auto" hangingPunct="1">
              <a:spcAft>
                <a:spcPts val="0"/>
              </a:spcAft>
              <a:buFont typeface="Arial" pitchFamily="34" charset="0"/>
              <a:buChar char="•"/>
              <a:defRPr/>
            </a:pPr>
            <a:r>
              <a:rPr lang="en-US" dirty="0"/>
              <a:t>Local - State – National levels </a:t>
            </a:r>
          </a:p>
        </p:txBody>
      </p:sp>
      <p:pic>
        <p:nvPicPr>
          <p:cNvPr id="3" name="Content Placeholder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29200" y="1905000"/>
            <a:ext cx="3581400" cy="3276600"/>
          </a:xfrm>
        </p:spPr>
      </p:pic>
    </p:spTree>
    <p:extLst>
      <p:ext uri="{BB962C8B-B14F-4D97-AF65-F5344CB8AC3E}">
        <p14:creationId xmlns:p14="http://schemas.microsoft.com/office/powerpoint/2010/main" val="2783733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Resources</a:t>
            </a:r>
            <a:r>
              <a:rPr lang="en-US" dirty="0"/>
              <a:t> </a:t>
            </a:r>
          </a:p>
        </p:txBody>
      </p:sp>
      <p:sp>
        <p:nvSpPr>
          <p:cNvPr id="5" name="Text Placeholder 4"/>
          <p:cNvSpPr>
            <a:spLocks noGrp="1"/>
          </p:cNvSpPr>
          <p:nvPr>
            <p:ph type="body" idx="1"/>
          </p:nvPr>
        </p:nvSpPr>
        <p:spPr/>
        <p:txBody>
          <a:bodyPr/>
          <a:lstStyle/>
          <a:p>
            <a:r>
              <a:rPr lang="en-US" dirty="0"/>
              <a:t>Missouri PTA</a:t>
            </a:r>
          </a:p>
        </p:txBody>
      </p:sp>
      <p:sp>
        <p:nvSpPr>
          <p:cNvPr id="3" name="Content Placeholder 2"/>
          <p:cNvSpPr>
            <a:spLocks noGrp="1"/>
          </p:cNvSpPr>
          <p:nvPr>
            <p:ph sz="half" idx="2"/>
          </p:nvPr>
        </p:nvSpPr>
        <p:spPr/>
        <p:txBody>
          <a:bodyPr/>
          <a:lstStyle/>
          <a:p>
            <a:pPr marL="0" indent="0">
              <a:buNone/>
            </a:pPr>
            <a:r>
              <a:rPr lang="en-US" dirty="0"/>
              <a:t>Information is going to be specific to our state</a:t>
            </a:r>
          </a:p>
          <a:p>
            <a:r>
              <a:rPr lang="en-US" dirty="0"/>
              <a:t>Deadlines</a:t>
            </a:r>
          </a:p>
          <a:p>
            <a:r>
              <a:rPr lang="en-US" dirty="0"/>
              <a:t>Method of submission</a:t>
            </a:r>
          </a:p>
          <a:p>
            <a:r>
              <a:rPr lang="en-US" dirty="0">
                <a:hlinkClick r:id="rId3"/>
              </a:rPr>
              <a:t>www.mopta.org</a:t>
            </a:r>
            <a:r>
              <a:rPr lang="en-US" dirty="0"/>
              <a:t> </a:t>
            </a:r>
          </a:p>
          <a:p>
            <a:r>
              <a:rPr lang="en-US" dirty="0">
                <a:hlinkClick r:id="rId4"/>
              </a:rPr>
              <a:t>reflections@mopta.org</a:t>
            </a:r>
            <a:r>
              <a:rPr lang="en-US" dirty="0"/>
              <a:t> </a:t>
            </a:r>
          </a:p>
        </p:txBody>
      </p:sp>
      <p:sp>
        <p:nvSpPr>
          <p:cNvPr id="6" name="Text Placeholder 5"/>
          <p:cNvSpPr>
            <a:spLocks noGrp="1"/>
          </p:cNvSpPr>
          <p:nvPr>
            <p:ph type="body" sz="quarter" idx="3"/>
          </p:nvPr>
        </p:nvSpPr>
        <p:spPr/>
        <p:txBody>
          <a:bodyPr/>
          <a:lstStyle/>
          <a:p>
            <a:r>
              <a:rPr lang="en-US" dirty="0"/>
              <a:t>National PTA </a:t>
            </a:r>
          </a:p>
        </p:txBody>
      </p:sp>
      <p:sp>
        <p:nvSpPr>
          <p:cNvPr id="4" name="Content Placeholder 3"/>
          <p:cNvSpPr>
            <a:spLocks noGrp="1"/>
          </p:cNvSpPr>
          <p:nvPr>
            <p:ph sz="quarter" idx="4"/>
          </p:nvPr>
        </p:nvSpPr>
        <p:spPr/>
        <p:txBody>
          <a:bodyPr/>
          <a:lstStyle/>
          <a:p>
            <a:r>
              <a:rPr lang="en-US" dirty="0"/>
              <a:t>Information is broad and generic because it applies to every unit in every state that participates.  </a:t>
            </a:r>
          </a:p>
          <a:p>
            <a:r>
              <a:rPr lang="en-US" dirty="0">
                <a:hlinkClick r:id="rId5"/>
              </a:rPr>
              <a:t>www.pta.org</a:t>
            </a:r>
            <a:r>
              <a:rPr lang="en-US" dirty="0"/>
              <a:t> </a:t>
            </a:r>
          </a:p>
          <a:p>
            <a:r>
              <a:rPr lang="en-US" dirty="0"/>
              <a:t>Maintain the online submission portal</a:t>
            </a:r>
          </a:p>
          <a:p>
            <a:r>
              <a:rPr lang="en-US" dirty="0"/>
              <a:t>Technical issues – i.e. passwords</a:t>
            </a:r>
          </a:p>
        </p:txBody>
      </p:sp>
    </p:spTree>
    <p:extLst>
      <p:ext uri="{BB962C8B-B14F-4D97-AF65-F5344CB8AC3E}">
        <p14:creationId xmlns:p14="http://schemas.microsoft.com/office/powerpoint/2010/main" val="607904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4891072"/>
            <a:ext cx="7848600" cy="490538"/>
          </a:xfrm>
        </p:spPr>
        <p:txBody>
          <a:bodyPr>
            <a:normAutofit/>
          </a:bodyPr>
          <a:lstStyle/>
          <a:p>
            <a:r>
              <a:rPr lang="en-US" dirty="0"/>
              <a:t>To find Reflections information on National PTA’s website –www.pta.org </a:t>
            </a:r>
          </a:p>
        </p:txBody>
      </p:sp>
      <p:sp>
        <p:nvSpPr>
          <p:cNvPr id="5" name="Picture Placeholder 4"/>
          <p:cNvSpPr>
            <a:spLocks noGrp="1"/>
          </p:cNvSpPr>
          <p:nvPr>
            <p:ph type="pic" idx="1"/>
          </p:nvPr>
        </p:nvSpPr>
        <p:spPr/>
      </p:sp>
      <p:sp>
        <p:nvSpPr>
          <p:cNvPr id="6" name="Text Placeholder 5"/>
          <p:cNvSpPr>
            <a:spLocks noGrp="1"/>
          </p:cNvSpPr>
          <p:nvPr>
            <p:ph type="body" sz="half" idx="2"/>
          </p:nvPr>
        </p:nvSpPr>
        <p:spPr>
          <a:xfrm>
            <a:off x="2895600" y="5381610"/>
            <a:ext cx="3962400" cy="1262062"/>
          </a:xfrm>
        </p:spPr>
        <p:txBody>
          <a:bodyPr/>
          <a:lstStyle/>
          <a:p>
            <a:pPr marL="285750" indent="-285750">
              <a:buFont typeface="Arial" panose="020B0604020202020204" pitchFamily="34" charset="0"/>
              <a:buChar char="•"/>
            </a:pPr>
            <a:r>
              <a:rPr lang="en-US" dirty="0"/>
              <a:t>Click on School</a:t>
            </a:r>
          </a:p>
          <a:p>
            <a:pPr marL="285750" indent="-285750">
              <a:buFont typeface="Arial" panose="020B0604020202020204" pitchFamily="34" charset="0"/>
              <a:buChar char="•"/>
            </a:pPr>
            <a:r>
              <a:rPr lang="en-US" dirty="0"/>
              <a:t>Drop down menu appears </a:t>
            </a:r>
          </a:p>
          <a:p>
            <a:pPr marL="285750" indent="-285750">
              <a:buFont typeface="Arial" panose="020B0604020202020204" pitchFamily="34" charset="0"/>
              <a:buChar char="•"/>
            </a:pPr>
            <a:r>
              <a:rPr lang="en-US" dirty="0"/>
              <a:t>Click on Reflections Art Program</a:t>
            </a:r>
          </a:p>
        </p:txBody>
      </p:sp>
      <p:pic>
        <p:nvPicPr>
          <p:cNvPr id="3" name="Picture 2"/>
          <p:cNvPicPr/>
          <p:nvPr/>
        </p:nvPicPr>
        <p:blipFill>
          <a:blip r:embed="rId2"/>
          <a:stretch>
            <a:fillRect/>
          </a:stretch>
        </p:blipFill>
        <p:spPr>
          <a:xfrm>
            <a:off x="914400" y="228600"/>
            <a:ext cx="7467600" cy="4648200"/>
          </a:xfrm>
          <a:prstGeom prst="rect">
            <a:avLst/>
          </a:prstGeom>
        </p:spPr>
      </p:pic>
    </p:spTree>
    <p:extLst>
      <p:ext uri="{BB962C8B-B14F-4D97-AF65-F5344CB8AC3E}">
        <p14:creationId xmlns:p14="http://schemas.microsoft.com/office/powerpoint/2010/main" val="1983328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105400"/>
            <a:ext cx="6553200" cy="381000"/>
          </a:xfrm>
        </p:spPr>
        <p:txBody>
          <a:bodyPr>
            <a:noAutofit/>
          </a:bodyPr>
          <a:lstStyle/>
          <a:p>
            <a:r>
              <a:rPr lang="en-US" dirty="0"/>
              <a:t>The Reflections page offers access to many resources </a:t>
            </a:r>
          </a:p>
        </p:txBody>
      </p:sp>
      <p:sp>
        <p:nvSpPr>
          <p:cNvPr id="4" name="Text Placeholder 3"/>
          <p:cNvSpPr>
            <a:spLocks noGrp="1"/>
          </p:cNvSpPr>
          <p:nvPr>
            <p:ph type="body" sz="half" idx="2"/>
          </p:nvPr>
        </p:nvSpPr>
        <p:spPr>
          <a:xfrm>
            <a:off x="1905000" y="5410200"/>
            <a:ext cx="7086600" cy="1371600"/>
          </a:xfrm>
        </p:spPr>
        <p:txBody>
          <a:bodyPr>
            <a:normAutofit/>
          </a:bodyPr>
          <a:lstStyle/>
          <a:p>
            <a:pPr marL="285750" indent="-285750">
              <a:buFont typeface="Arial" panose="020B0604020202020204" pitchFamily="34" charset="0"/>
              <a:buChar char="•"/>
            </a:pPr>
            <a:r>
              <a:rPr lang="en-US" dirty="0"/>
              <a:t>Register your unit/reporting your participation numbers</a:t>
            </a:r>
          </a:p>
          <a:p>
            <a:pPr marL="285750" indent="-285750">
              <a:buFont typeface="Arial" panose="020B0604020202020204" pitchFamily="34" charset="0"/>
              <a:buChar char="•"/>
            </a:pPr>
            <a:r>
              <a:rPr lang="en-US" dirty="0"/>
              <a:t>Awards</a:t>
            </a:r>
          </a:p>
          <a:p>
            <a:pPr marL="285750" indent="-285750">
              <a:buFont typeface="Arial" panose="020B0604020202020204" pitchFamily="34" charset="0"/>
              <a:buChar char="•"/>
            </a:pPr>
            <a:r>
              <a:rPr lang="en-US" dirty="0"/>
              <a:t>Art Gallery </a:t>
            </a:r>
          </a:p>
          <a:p>
            <a:pPr marL="285750" indent="-285750">
              <a:buFont typeface="Arial" panose="020B0604020202020204" pitchFamily="34" charset="0"/>
              <a:buChar char="•"/>
            </a:pPr>
            <a:r>
              <a:rPr lang="en-US" dirty="0"/>
              <a:t>Reflections Toolkit</a:t>
            </a:r>
          </a:p>
          <a:p>
            <a:pPr marL="285750" indent="-285750">
              <a:buFont typeface="Arial" panose="020B0604020202020204" pitchFamily="34" charset="0"/>
              <a:buChar char="•"/>
            </a:pPr>
            <a:r>
              <a:rPr lang="en-US" dirty="0"/>
              <a:t>Student information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5" name="Picture Placeholder 4"/>
          <p:cNvPicPr>
            <a:picLocks noGrp="1"/>
          </p:cNvPicPr>
          <p:nvPr>
            <p:ph type="pic" idx="1"/>
          </p:nvPr>
        </p:nvPicPr>
        <p:blipFill>
          <a:blip r:embed="rId3"/>
          <a:srcRect l="12500" r="12500"/>
          <a:stretch>
            <a:fillRect/>
          </a:stretch>
        </p:blipFill>
        <p:spPr>
          <a:xfrm>
            <a:off x="228600" y="152400"/>
            <a:ext cx="8686800" cy="4876800"/>
          </a:xfrm>
          <a:prstGeom prst="rect">
            <a:avLst/>
          </a:prstGeom>
        </p:spPr>
      </p:pic>
    </p:spTree>
    <p:extLst>
      <p:ext uri="{BB962C8B-B14F-4D97-AF65-F5344CB8AC3E}">
        <p14:creationId xmlns:p14="http://schemas.microsoft.com/office/powerpoint/2010/main" val="3652944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4800600"/>
            <a:ext cx="7924800" cy="533400"/>
          </a:xfrm>
        </p:spPr>
        <p:txBody>
          <a:bodyPr>
            <a:normAutofit fontScale="90000"/>
          </a:bodyPr>
          <a:lstStyle/>
          <a:p>
            <a:pPr algn="ctr"/>
            <a:r>
              <a:rPr lang="en-US" dirty="0"/>
              <a:t>To find Reflections information on Missouri PTA’s website –www.mopta.org </a:t>
            </a:r>
          </a:p>
        </p:txBody>
      </p:sp>
      <p:sp>
        <p:nvSpPr>
          <p:cNvPr id="12" name="Text Placeholder 11"/>
          <p:cNvSpPr>
            <a:spLocks noGrp="1"/>
          </p:cNvSpPr>
          <p:nvPr>
            <p:ph type="body" sz="half" idx="2"/>
          </p:nvPr>
        </p:nvSpPr>
        <p:spPr>
          <a:xfrm>
            <a:off x="2895600" y="5486400"/>
            <a:ext cx="4383088" cy="1295400"/>
          </a:xfrm>
        </p:spPr>
        <p:txBody>
          <a:bodyPr/>
          <a:lstStyle/>
          <a:p>
            <a:pPr marL="285750" indent="-285750">
              <a:buFont typeface="Arial" panose="020B0604020202020204" pitchFamily="34" charset="0"/>
              <a:buChar char="•"/>
            </a:pPr>
            <a:r>
              <a:rPr lang="en-US" dirty="0"/>
              <a:t>Click on Programs/Services </a:t>
            </a:r>
          </a:p>
          <a:p>
            <a:pPr marL="285750" indent="-285750">
              <a:buFont typeface="Arial" panose="020B0604020202020204" pitchFamily="34" charset="0"/>
              <a:buChar char="•"/>
            </a:pPr>
            <a:r>
              <a:rPr lang="en-US" dirty="0"/>
              <a:t>Drop down menu appears </a:t>
            </a:r>
          </a:p>
          <a:p>
            <a:pPr marL="285750" indent="-285750">
              <a:buFont typeface="Arial" panose="020B0604020202020204" pitchFamily="34" charset="0"/>
              <a:buChar char="•"/>
            </a:pPr>
            <a:r>
              <a:rPr lang="en-US" dirty="0"/>
              <a:t>Click on Reflections </a:t>
            </a:r>
          </a:p>
          <a:p>
            <a:endParaRPr lang="en-US" dirty="0"/>
          </a:p>
        </p:txBody>
      </p:sp>
      <p:pic>
        <p:nvPicPr>
          <p:cNvPr id="10" name="Picture 9"/>
          <p:cNvPicPr/>
          <p:nvPr/>
        </p:nvPicPr>
        <p:blipFill>
          <a:blip r:embed="rId3"/>
          <a:stretch>
            <a:fillRect/>
          </a:stretch>
        </p:blipFill>
        <p:spPr>
          <a:xfrm>
            <a:off x="152400" y="76200"/>
            <a:ext cx="8839200" cy="4800600"/>
          </a:xfrm>
          <a:prstGeom prst="rect">
            <a:avLst/>
          </a:prstGeom>
        </p:spPr>
      </p:pic>
    </p:spTree>
    <p:extLst>
      <p:ext uri="{BB962C8B-B14F-4D97-AF65-F5344CB8AC3E}">
        <p14:creationId xmlns:p14="http://schemas.microsoft.com/office/powerpoint/2010/main" val="4159574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257800"/>
            <a:ext cx="5486400" cy="533400"/>
          </a:xfrm>
        </p:spPr>
        <p:txBody>
          <a:bodyPr/>
          <a:lstStyle/>
          <a:p>
            <a:r>
              <a:rPr lang="en-US" dirty="0"/>
              <a:t>Scroll down the screen to find </a:t>
            </a:r>
          </a:p>
        </p:txBody>
      </p:sp>
      <p:sp>
        <p:nvSpPr>
          <p:cNvPr id="4" name="Text Placeholder 3"/>
          <p:cNvSpPr>
            <a:spLocks noGrp="1"/>
          </p:cNvSpPr>
          <p:nvPr>
            <p:ph type="body" sz="half" idx="2"/>
          </p:nvPr>
        </p:nvSpPr>
        <p:spPr>
          <a:xfrm>
            <a:off x="1792288" y="5791200"/>
            <a:ext cx="5486400" cy="990600"/>
          </a:xfrm>
        </p:spPr>
        <p:txBody>
          <a:bodyPr/>
          <a:lstStyle/>
          <a:p>
            <a:r>
              <a:rPr lang="en-US" dirty="0"/>
              <a:t>Announcements – like the winners list</a:t>
            </a:r>
          </a:p>
          <a:p>
            <a:r>
              <a:rPr lang="en-US" dirty="0"/>
              <a:t>Reflections Toolkit – specific tools to walk you through the program</a:t>
            </a:r>
          </a:p>
        </p:txBody>
      </p:sp>
      <p:pic>
        <p:nvPicPr>
          <p:cNvPr id="5" name="Picture Placeholder 4"/>
          <p:cNvPicPr>
            <a:picLocks noGrp="1"/>
          </p:cNvPicPr>
          <p:nvPr>
            <p:ph type="pic" idx="1"/>
          </p:nvPr>
        </p:nvPicPr>
        <p:blipFill>
          <a:blip r:embed="rId3"/>
          <a:srcRect l="13889" r="13889"/>
          <a:stretch>
            <a:fillRect/>
          </a:stretch>
        </p:blipFill>
        <p:spPr>
          <a:xfrm>
            <a:off x="152400" y="228600"/>
            <a:ext cx="8915400" cy="5029200"/>
          </a:xfrm>
          <a:prstGeom prst="rect">
            <a:avLst/>
          </a:prstGeom>
        </p:spPr>
      </p:pic>
    </p:spTree>
    <p:extLst>
      <p:ext uri="{BB962C8B-B14F-4D97-AF65-F5344CB8AC3E}">
        <p14:creationId xmlns:p14="http://schemas.microsoft.com/office/powerpoint/2010/main" val="2483490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257800"/>
            <a:ext cx="5486400" cy="609600"/>
          </a:xfrm>
        </p:spPr>
        <p:txBody>
          <a:bodyPr/>
          <a:lstStyle/>
          <a:p>
            <a:r>
              <a:rPr lang="en-US" dirty="0"/>
              <a:t>Reflections Toolkit – the chair’s procedure book</a:t>
            </a:r>
          </a:p>
        </p:txBody>
      </p:sp>
      <p:sp>
        <p:nvSpPr>
          <p:cNvPr id="4" name="Text Placeholder 3"/>
          <p:cNvSpPr>
            <a:spLocks noGrp="1"/>
          </p:cNvSpPr>
          <p:nvPr>
            <p:ph type="body" sz="half" idx="2"/>
          </p:nvPr>
        </p:nvSpPr>
        <p:spPr>
          <a:xfrm>
            <a:off x="1792288" y="5867400"/>
            <a:ext cx="5486400" cy="838200"/>
          </a:xfrm>
        </p:spPr>
        <p:txBody>
          <a:bodyPr/>
          <a:lstStyle/>
          <a:p>
            <a:pPr marL="285750" indent="-285750">
              <a:buFont typeface="Arial" panose="020B0604020202020204" pitchFamily="34" charset="0"/>
              <a:buChar char="•"/>
            </a:pPr>
            <a:r>
              <a:rPr lang="en-US" dirty="0"/>
              <a:t>Missouri specific info</a:t>
            </a:r>
          </a:p>
          <a:p>
            <a:pPr marL="285750" indent="-285750">
              <a:buFont typeface="Arial" panose="020B0604020202020204" pitchFamily="34" charset="0"/>
              <a:buChar char="•"/>
            </a:pPr>
            <a:r>
              <a:rPr lang="en-US" dirty="0"/>
              <a:t>Links to checklists, rules, judging guidelines</a:t>
            </a:r>
          </a:p>
          <a:p>
            <a:pPr marL="285750" indent="-285750">
              <a:buFont typeface="Arial" panose="020B0604020202020204" pitchFamily="34" charset="0"/>
              <a:buChar char="•"/>
            </a:pPr>
            <a:r>
              <a:rPr lang="en-US" dirty="0"/>
              <a:t>Links to templates for letters, announcements, flyers &amp; posters</a:t>
            </a:r>
          </a:p>
        </p:txBody>
      </p:sp>
      <p:pic>
        <p:nvPicPr>
          <p:cNvPr id="7" name="Picture Placeholder 6"/>
          <p:cNvPicPr>
            <a:picLocks noGrp="1"/>
          </p:cNvPicPr>
          <p:nvPr>
            <p:ph type="pic" idx="1"/>
          </p:nvPr>
        </p:nvPicPr>
        <p:blipFill>
          <a:blip r:embed="rId2"/>
          <a:srcRect l="12500" r="12500"/>
          <a:stretch>
            <a:fillRect/>
          </a:stretch>
        </p:blipFill>
        <p:spPr>
          <a:xfrm>
            <a:off x="76200" y="76200"/>
            <a:ext cx="8915400" cy="5410199"/>
          </a:xfrm>
          <a:prstGeom prst="rect">
            <a:avLst/>
          </a:prstGeom>
        </p:spPr>
      </p:pic>
    </p:spTree>
    <p:extLst>
      <p:ext uri="{BB962C8B-B14F-4D97-AF65-F5344CB8AC3E}">
        <p14:creationId xmlns:p14="http://schemas.microsoft.com/office/powerpoint/2010/main" val="31155663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B78102AF60B04ABA205E3EF065642E" ma:contentTypeVersion="5" ma:contentTypeDescription="Create a new document." ma:contentTypeScope="" ma:versionID="b90a9eaac656c6e1abebedcca402727b">
  <xsd:schema xmlns:xsd="http://www.w3.org/2001/XMLSchema" xmlns:xs="http://www.w3.org/2001/XMLSchema" xmlns:p="http://schemas.microsoft.com/office/2006/metadata/properties" xmlns:ns2="c3a6e9ef-a1f6-4766-94ca-80364285655b" targetNamespace="http://schemas.microsoft.com/office/2006/metadata/properties" ma:root="true" ma:fieldsID="c7a0eb465eb3ae1621259bc5cb8a669e" ns2:_="">
    <xsd:import namespace="c3a6e9ef-a1f6-4766-94ca-80364285655b"/>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a6e9ef-a1f6-4766-94ca-80364285655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430C42F-CA7B-4FF9-BEA3-A1D87D1D5527}"/>
</file>

<file path=customXml/itemProps2.xml><?xml version="1.0" encoding="utf-8"?>
<ds:datastoreItem xmlns:ds="http://schemas.openxmlformats.org/officeDocument/2006/customXml" ds:itemID="{8684C4FA-9D99-4386-B987-F8D011E0A25A}"/>
</file>

<file path=customXml/itemProps3.xml><?xml version="1.0" encoding="utf-8"?>
<ds:datastoreItem xmlns:ds="http://schemas.openxmlformats.org/officeDocument/2006/customXml" ds:itemID="{42BE5D38-355A-4EB9-B5A5-FEF69734F08C}"/>
</file>

<file path=docProps/app.xml><?xml version="1.0" encoding="utf-8"?>
<Properties xmlns="http://schemas.openxmlformats.org/officeDocument/2006/extended-properties" xmlns:vt="http://schemas.openxmlformats.org/officeDocument/2006/docPropsVTypes">
  <TotalTime>1678</TotalTime>
  <Words>4704</Words>
  <Application>Microsoft Office PowerPoint</Application>
  <PresentationFormat>On-screen Show (4:3)</PresentationFormat>
  <Paragraphs>384</Paragraphs>
  <Slides>25</Slides>
  <Notes>21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30" baseType="lpstr">
      <vt:lpstr>Arial</vt:lpstr>
      <vt:lpstr>Calibri</vt:lpstr>
      <vt:lpstr>Office Theme</vt:lpstr>
      <vt:lpstr>Acrobat Document</vt:lpstr>
      <vt:lpstr>Document</vt:lpstr>
      <vt:lpstr>   Reflections I:    </vt:lpstr>
      <vt:lpstr>Objectives Today </vt:lpstr>
      <vt:lpstr>National PTA – Reflections Arts Recognition Program </vt:lpstr>
      <vt:lpstr>Resources </vt:lpstr>
      <vt:lpstr>To find Reflections information on National PTA’s website –www.pta.org </vt:lpstr>
      <vt:lpstr>The Reflections page offers access to many resources </vt:lpstr>
      <vt:lpstr>To find Reflections information on Missouri PTA’s website –www.mopta.org </vt:lpstr>
      <vt:lpstr>Scroll down the screen to find </vt:lpstr>
      <vt:lpstr>Reflections Toolkit – the chair’s procedure book</vt:lpstr>
      <vt:lpstr>Missouri PTA Local Leader’s Guide</vt:lpstr>
      <vt:lpstr>Getting Started Key Points</vt:lpstr>
      <vt:lpstr>Reflections Committee: Members &amp; Work</vt:lpstr>
      <vt:lpstr>Planning     Calendar of Events </vt:lpstr>
      <vt:lpstr>PowerPoint Presentation</vt:lpstr>
      <vt:lpstr>Professional Help  ISO Reviewers </vt:lpstr>
      <vt:lpstr>Promoting Your Program  Know your audience</vt:lpstr>
      <vt:lpstr>Within Reach Theme Search Handout  </vt:lpstr>
      <vt:lpstr>Student Entry Packet  “Gotta Have it!”</vt:lpstr>
      <vt:lpstr>Submissions Entry Form &amp; Judging</vt:lpstr>
      <vt:lpstr>Reviewing Submissions Coordinating Entries </vt:lpstr>
      <vt:lpstr>Time to Celebrate!!! Student Participants &amp; Program Success</vt:lpstr>
      <vt:lpstr>State and National Rounds</vt:lpstr>
      <vt:lpstr>It’s a Wrap! Report Participation Thank Volunteers</vt:lpstr>
      <vt:lpstr>FAQs</vt:lpstr>
      <vt:lpstr>Final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Reflections I:   Its Within Reach!</dc:title>
  <dc:creator>Susan Rupert</dc:creator>
  <cp:lastModifiedBy>Susan Rupert</cp:lastModifiedBy>
  <cp:revision>190</cp:revision>
  <dcterms:created xsi:type="dcterms:W3CDTF">2017-02-17T00:29:57Z</dcterms:created>
  <dcterms:modified xsi:type="dcterms:W3CDTF">2017-03-21T01:29:50Z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0x01010045B78102AF60B04ABA205E3EF065642E</vt:lpwstr>
  </property>
</Properties>
</file>