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5"/>
  </p:notesMasterIdLst>
  <p:sldIdLst>
    <p:sldId id="256" r:id="rId2"/>
    <p:sldId id="257" r:id="rId3"/>
    <p:sldId id="268" r:id="rId4"/>
    <p:sldId id="258" r:id="rId5"/>
    <p:sldId id="259" r:id="rId6"/>
    <p:sldId id="260" r:id="rId7"/>
    <p:sldId id="269" r:id="rId8"/>
    <p:sldId id="263" r:id="rId9"/>
    <p:sldId id="270" r:id="rId10"/>
    <p:sldId id="271" r:id="rId11"/>
    <p:sldId id="272" r:id="rId12"/>
    <p:sldId id="267" r:id="rId13"/>
    <p:sldId id="273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7" Type="http://schemas.openxmlformats.org/officeDocument/2006/relationships/slide" Target="slides/slide6.xml"/><Relationship Id="rId20" Type="http://schemas.openxmlformats.org/officeDocument/2006/relationships/tableStyles" Target="tableStyles.xml"/><Relationship Id="rId16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3687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hape 12"/>
          <p:cNvGrpSpPr/>
          <p:nvPr/>
        </p:nvGrpSpPr>
        <p:grpSpPr>
          <a:xfrm>
            <a:off x="0" y="3379694"/>
            <a:ext cx="7543801" cy="2604246"/>
            <a:chOff x="0" y="3379694"/>
            <a:chExt cx="7543801" cy="2604246"/>
          </a:xfrm>
        </p:grpSpPr>
        <p:grpSp>
          <p:nvGrpSpPr>
            <p:cNvPr id="13" name="Shape 13"/>
            <p:cNvGrpSpPr/>
            <p:nvPr/>
          </p:nvGrpSpPr>
          <p:grpSpPr>
            <a:xfrm>
              <a:off x="0" y="3379694"/>
              <a:ext cx="7543801" cy="2604246"/>
              <a:chOff x="0" y="3379694"/>
              <a:chExt cx="7543801" cy="2604246"/>
            </a:xfrm>
          </p:grpSpPr>
          <p:sp>
            <p:nvSpPr>
              <p:cNvPr id="14" name="Shape 14"/>
              <p:cNvSpPr/>
              <p:nvPr/>
            </p:nvSpPr>
            <p:spPr>
              <a:xfrm rot="10800000" flipH="1">
                <a:off x="0" y="3393140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799" dist="63500" dir="2700000" algn="tl" rotWithShape="0">
                  <a:srgbClr val="000000">
                    <a:alpha val="49803"/>
                  </a:srgb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15" name="Shape 15"/>
              <p:cNvCxnSpPr/>
              <p:nvPr/>
            </p:nvCxnSpPr>
            <p:spPr>
              <a:xfrm>
                <a:off x="0" y="3379694"/>
                <a:ext cx="7543800" cy="237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6" name="Shape 16"/>
            <p:cNvSpPr/>
            <p:nvPr/>
          </p:nvSpPr>
          <p:spPr>
            <a:xfrm>
              <a:off x="6817659" y="3621741"/>
              <a:ext cx="394446" cy="394446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371600" y="3913280"/>
            <a:ext cx="5867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46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 rot="-5400000">
            <a:off x="-734076" y="450373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 rot="-5400000">
            <a:off x="-356811" y="4503737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Shape 94"/>
          <p:cNvGrpSpPr/>
          <p:nvPr/>
        </p:nvGrpSpPr>
        <p:grpSpPr>
          <a:xfrm>
            <a:off x="228600" y="228600"/>
            <a:ext cx="4251960" cy="6387351"/>
            <a:chOff x="228600" y="228600"/>
            <a:chExt cx="4251960" cy="6387351"/>
          </a:xfrm>
        </p:grpSpPr>
        <p:sp>
          <p:nvSpPr>
            <p:cNvPr id="95" name="Shape 95"/>
            <p:cNvSpPr/>
            <p:nvPr/>
          </p:nvSpPr>
          <p:spPr>
            <a:xfrm rot="10800000" flipH="1">
              <a:off x="228600" y="228600"/>
              <a:ext cx="4251960" cy="6387351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lt1"/>
            </a:solidFill>
            <a:ln>
              <a:noFill/>
            </a:ln>
            <a:effectLst>
              <a:outerShdw blurRad="50799" dist="63500" dir="2700000" algn="tl" rotWithShape="0">
                <a:srgbClr val="000000">
                  <a:alpha val="49803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3886200" y="432547"/>
              <a:ext cx="355002" cy="355002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530352" y="2176272"/>
            <a:ext cx="3657600" cy="116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orbel"/>
              <a:buNone/>
              <a:defRPr sz="3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2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noFill/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758952" y="6300216"/>
            <a:ext cx="129844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2057400" y="6300216"/>
            <a:ext cx="234086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301752" y="6300216"/>
            <a:ext cx="44805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bove 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 rot="10800000" flipH="1">
            <a:off x="228600" y="4648200"/>
            <a:ext cx="8686800" cy="1963270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4648200"/>
            <a:ext cx="8153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orbel"/>
              <a:buNone/>
              <a:defRPr sz="3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5257798"/>
            <a:ext cx="8156448" cy="8202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 flipH="1">
            <a:off x="228599" y="228600"/>
            <a:ext cx="8677835" cy="4267199"/>
          </a:xfrm>
          <a:prstGeom prst="snip2DiagRect">
            <a:avLst>
              <a:gd name="adj1" fmla="val 0"/>
              <a:gd name="adj2" fmla="val 4332"/>
            </a:avLst>
          </a:prstGeom>
          <a:noFill/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7" name="Shape 117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 rot="5400000">
            <a:off x="2567594" y="161691"/>
            <a:ext cx="4007223" cy="75834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 rot="10800000" flipH="1">
            <a:off x="228600" y="228600"/>
            <a:ext cx="8686800" cy="6387351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 rot="5400000">
            <a:off x="5524500" y="2781300"/>
            <a:ext cx="5105399" cy="121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 rot="5400000">
            <a:off x="1380331" y="237331"/>
            <a:ext cx="5105399" cy="6307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" name="Shape 23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hape 30"/>
          <p:cNvGrpSpPr/>
          <p:nvPr/>
        </p:nvGrpSpPr>
        <p:grpSpPr>
          <a:xfrm>
            <a:off x="0" y="3379694"/>
            <a:ext cx="7543801" cy="2604246"/>
            <a:chOff x="0" y="3379694"/>
            <a:chExt cx="7543801" cy="2604246"/>
          </a:xfrm>
        </p:grpSpPr>
        <p:grpSp>
          <p:nvGrpSpPr>
            <p:cNvPr id="31" name="Shape 31"/>
            <p:cNvGrpSpPr/>
            <p:nvPr/>
          </p:nvGrpSpPr>
          <p:grpSpPr>
            <a:xfrm>
              <a:off x="0" y="3379694"/>
              <a:ext cx="7543801" cy="2604246"/>
              <a:chOff x="0" y="3379694"/>
              <a:chExt cx="7543801" cy="2604246"/>
            </a:xfrm>
          </p:grpSpPr>
          <p:sp>
            <p:nvSpPr>
              <p:cNvPr id="32" name="Shape 32"/>
              <p:cNvSpPr/>
              <p:nvPr/>
            </p:nvSpPr>
            <p:spPr>
              <a:xfrm rot="10800000" flipH="1">
                <a:off x="0" y="3393140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799" dist="63500" dir="2700000" algn="tl" rotWithShape="0">
                  <a:srgbClr val="000000">
                    <a:alpha val="49803"/>
                  </a:srgb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33" name="Shape 33"/>
              <p:cNvCxnSpPr/>
              <p:nvPr/>
            </p:nvCxnSpPr>
            <p:spPr>
              <a:xfrm>
                <a:off x="0" y="3379694"/>
                <a:ext cx="7543800" cy="237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4" name="Shape 34"/>
            <p:cNvSpPr/>
            <p:nvPr/>
          </p:nvSpPr>
          <p:spPr>
            <a:xfrm>
              <a:off x="6817659" y="3621741"/>
              <a:ext cx="394446" cy="394446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1371600" y="3913280"/>
            <a:ext cx="5867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46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 rot="-5400000">
            <a:off x="-734076" y="450373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4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 rot="-5400000">
            <a:off x="-356811" y="4503737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pic" idx="2"/>
          </p:nvPr>
        </p:nvSpPr>
        <p:spPr>
          <a:xfrm>
            <a:off x="0" y="676835"/>
            <a:ext cx="7543800" cy="2587751"/>
          </a:xfrm>
          <a:prstGeom prst="rect">
            <a:avLst/>
          </a:prstGeom>
          <a:noFill/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hape 41"/>
          <p:cNvGrpSpPr/>
          <p:nvPr/>
        </p:nvGrpSpPr>
        <p:grpSpPr>
          <a:xfrm flipH="1">
            <a:off x="1600199" y="2126877"/>
            <a:ext cx="7543801" cy="2604246"/>
            <a:chOff x="0" y="3379694"/>
            <a:chExt cx="7543801" cy="2604246"/>
          </a:xfrm>
        </p:grpSpPr>
        <p:grpSp>
          <p:nvGrpSpPr>
            <p:cNvPr id="42" name="Shape 42"/>
            <p:cNvGrpSpPr/>
            <p:nvPr/>
          </p:nvGrpSpPr>
          <p:grpSpPr>
            <a:xfrm>
              <a:off x="0" y="3379694"/>
              <a:ext cx="7543801" cy="2604246"/>
              <a:chOff x="0" y="3379694"/>
              <a:chExt cx="7543801" cy="2604246"/>
            </a:xfrm>
          </p:grpSpPr>
          <p:sp>
            <p:nvSpPr>
              <p:cNvPr id="43" name="Shape 43"/>
              <p:cNvSpPr/>
              <p:nvPr/>
            </p:nvSpPr>
            <p:spPr>
              <a:xfrm rot="10800000" flipH="1">
                <a:off x="0" y="3393140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799" dist="63500" dir="2700000" algn="tl" rotWithShape="0">
                  <a:srgbClr val="000000">
                    <a:alpha val="49803"/>
                  </a:srgb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44" name="Shape 44"/>
              <p:cNvCxnSpPr/>
              <p:nvPr/>
            </p:nvCxnSpPr>
            <p:spPr>
              <a:xfrm>
                <a:off x="0" y="3379694"/>
                <a:ext cx="7543800" cy="237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5" name="Shape 45"/>
            <p:cNvSpPr/>
            <p:nvPr/>
          </p:nvSpPr>
          <p:spPr>
            <a:xfrm flipH="1">
              <a:off x="228598" y="3621741"/>
              <a:ext cx="394446" cy="394446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736105" y="2653552"/>
            <a:ext cx="5870447" cy="1472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46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736105" y="4134880"/>
            <a:ext cx="5870447" cy="5760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 rot="-5400000">
            <a:off x="8033590" y="3475037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 rot="-5400000">
            <a:off x="7658009" y="3475037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4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2" name="Shape 52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779460" y="1981200"/>
            <a:ext cx="3657600" cy="397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58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055813" marR="0" lvl="7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055813" marR="0" lvl="8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705351" y="1981200"/>
            <a:ext cx="3657600" cy="397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946275" marR="0" lvl="5" indent="-243204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946275" marR="0" lvl="6" indent="-243204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46275" marR="0" lvl="7" indent="-243204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946275" marR="0" lvl="8" indent="-243204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" name="Shape 61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779462" y="1852425"/>
            <a:ext cx="3657600" cy="868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6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779462" y="2743200"/>
            <a:ext cx="3657600" cy="32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58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055813" marR="0" lvl="7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055813" marR="0" lvl="8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3"/>
          </p:nvPr>
        </p:nvSpPr>
        <p:spPr>
          <a:xfrm>
            <a:off x="4705351" y="1852425"/>
            <a:ext cx="3657600" cy="868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6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58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055813" marR="0" lvl="7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055813" marR="0" lvl="8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2" name="Shape 72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 rot="10800000" flipH="1">
            <a:off x="228600" y="228600"/>
            <a:ext cx="8686800" cy="6387351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Shape 83"/>
          <p:cNvGrpSpPr/>
          <p:nvPr/>
        </p:nvGrpSpPr>
        <p:grpSpPr>
          <a:xfrm>
            <a:off x="228600" y="228600"/>
            <a:ext cx="4251960" cy="6387351"/>
            <a:chOff x="228600" y="228600"/>
            <a:chExt cx="4251960" cy="6387351"/>
          </a:xfrm>
        </p:grpSpPr>
        <p:sp>
          <p:nvSpPr>
            <p:cNvPr id="84" name="Shape 84"/>
            <p:cNvSpPr/>
            <p:nvPr/>
          </p:nvSpPr>
          <p:spPr>
            <a:xfrm rot="10800000" flipH="1">
              <a:off x="228600" y="228600"/>
              <a:ext cx="4251960" cy="6387351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lt1"/>
            </a:solidFill>
            <a:ln>
              <a:noFill/>
            </a:ln>
            <a:effectLst>
              <a:outerShdw blurRad="50799" dist="63500" dir="2700000" algn="tl" rotWithShape="0">
                <a:srgbClr val="000000">
                  <a:alpha val="49803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3886200" y="432547"/>
              <a:ext cx="355002" cy="355002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6" name="Shape 86"/>
          <p:cNvSpPr/>
          <p:nvPr/>
        </p:nvSpPr>
        <p:spPr>
          <a:xfrm rot="10800000" flipH="1">
            <a:off x="4648200" y="228600"/>
            <a:ext cx="4251960" cy="6387351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525779" y="2177302"/>
            <a:ext cx="3657600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orbel"/>
              <a:buNone/>
              <a:defRPr sz="3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945380" y="609600"/>
            <a:ext cx="3657600" cy="533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525779" y="3352798"/>
            <a:ext cx="3657600" cy="25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762000" y="6297705"/>
            <a:ext cx="1295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2057400" y="6297705"/>
            <a:ext cx="233978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04800" y="6297705"/>
            <a:ext cx="44375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 i="0" u="none" strike="noStrike" cap="none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inaw@mopta.org" TargetMode="External"/><Relationship Id="rId4" Type="http://schemas.openxmlformats.org/officeDocument/2006/relationships/hyperlink" Target="mailto:andreab@mopta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ndreabcreative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211680" y="3585454"/>
            <a:ext cx="6495219" cy="1498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ct val="25000"/>
              <a:buFont typeface="Corbel"/>
              <a:buNone/>
            </a:pPr>
            <a:r>
              <a:rPr lang="en-US" sz="5400" b="1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Social </a:t>
            </a:r>
            <a:r>
              <a:rPr lang="en-US" sz="5400" b="1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Media Basics</a:t>
            </a:r>
            <a:endParaRPr lang="en-US" sz="5400" b="1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r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600" b="1" i="0" u="none" strike="noStrike" cap="none" dirty="0" smtClean="0">
                <a:solidFill>
                  <a:schemeClr val="accent1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What you need to know</a:t>
            </a:r>
            <a:endParaRPr lang="en-US" sz="3600" b="1" i="0" u="none" strike="noStrike" cap="none" dirty="0">
              <a:solidFill>
                <a:schemeClr val="accent1">
                  <a:lumMod val="7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434500" y="5084379"/>
            <a:ext cx="6272399" cy="875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Kristina </a:t>
            </a:r>
            <a:r>
              <a:rPr lang="en-US" sz="2300" b="0" i="0" u="none" strike="noStrike" cap="none" dirty="0" err="1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Wilmoth</a:t>
            </a:r>
            <a:r>
              <a:rPr lang="en-US" sz="23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Missouri PTA</a:t>
            </a:r>
            <a:r>
              <a:rPr lang="en-US" sz="23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 Chair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Andrea Battaglia </a:t>
            </a:r>
            <a:r>
              <a:rPr lang="mr-IN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–</a:t>
            </a:r>
            <a:r>
              <a:rPr lang="en-US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Missouri PTA Contact Editor</a:t>
            </a:r>
            <a:endParaRPr lang="en-US" sz="23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889820" y="483810"/>
            <a:ext cx="7583488" cy="8950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b="1" dirty="0" smtClean="0"/>
              <a:t>Use your Resources</a:t>
            </a:r>
            <a:br>
              <a:rPr lang="en-US" b="1" dirty="0" smtClean="0"/>
            </a:br>
            <a:r>
              <a:rPr lang="en-US" dirty="0" smtClean="0"/>
              <a:t>Don’t Reinvent the Wheel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79462" y="1850572"/>
            <a:ext cx="7583488" cy="41917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400" dirty="0" err="1"/>
              <a:t>Retweets</a:t>
            </a:r>
            <a:r>
              <a:rPr lang="en-US" sz="2400" dirty="0"/>
              <a:t>, shares, and </a:t>
            </a:r>
            <a:r>
              <a:rPr lang="en-US" sz="2400" dirty="0" smtClean="0"/>
              <a:t>reposts - </a:t>
            </a:r>
            <a:r>
              <a:rPr lang="en-US" sz="2400" dirty="0"/>
              <a:t>In short, do this!  And do it a lot.  </a:t>
            </a:r>
            <a:r>
              <a:rPr lang="en-US" dirty="0" smtClean="0"/>
              <a:t>Your </a:t>
            </a:r>
            <a:r>
              <a:rPr lang="en-US" dirty="0"/>
              <a:t>content should include over ½ reposts, shares, and </a:t>
            </a:r>
            <a:r>
              <a:rPr lang="en-US" dirty="0" err="1" smtClean="0"/>
              <a:t>retweets</a:t>
            </a:r>
            <a:r>
              <a:rPr lang="en-US" dirty="0"/>
              <a:t>:</a:t>
            </a:r>
            <a:endParaRPr lang="en-US" dirty="0" smtClean="0"/>
          </a:p>
          <a:p>
            <a:pPr lvl="2"/>
            <a:r>
              <a:rPr lang="en-US" dirty="0" smtClean="0"/>
              <a:t>from </a:t>
            </a:r>
            <a:r>
              <a:rPr lang="en-US" dirty="0"/>
              <a:t>organizations like your </a:t>
            </a:r>
            <a:r>
              <a:rPr lang="en-US" dirty="0" smtClean="0"/>
              <a:t>own</a:t>
            </a:r>
            <a:endParaRPr lang="en-US" dirty="0"/>
          </a:p>
          <a:p>
            <a:pPr lvl="2"/>
            <a:r>
              <a:rPr lang="en-US" dirty="0" smtClean="0"/>
              <a:t>news </a:t>
            </a:r>
            <a:r>
              <a:rPr lang="en-US" dirty="0"/>
              <a:t>postings that relate to your </a:t>
            </a:r>
            <a:r>
              <a:rPr lang="en-US" dirty="0" smtClean="0"/>
              <a:t>organizations</a:t>
            </a:r>
            <a:endParaRPr lang="en-US" dirty="0"/>
          </a:p>
          <a:p>
            <a:pPr lvl="2"/>
            <a:r>
              <a:rPr lang="en-US" dirty="0" smtClean="0"/>
              <a:t> </a:t>
            </a:r>
            <a:r>
              <a:rPr lang="en-US" dirty="0"/>
              <a:t>from a parent organization.  </a:t>
            </a:r>
            <a:endParaRPr lang="en-US" dirty="0" smtClean="0"/>
          </a:p>
          <a:p>
            <a:r>
              <a:rPr lang="en-US" sz="2400" dirty="0" smtClean="0"/>
              <a:t>Show </a:t>
            </a:r>
            <a:r>
              <a:rPr lang="en-US" sz="2400" dirty="0"/>
              <a:t>how your unit is an extension of the big picture.  </a:t>
            </a:r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engages more people (extends your reach) while also adding to your credibility as a unit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6614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_About_How_we_are_happy_together-----_2014-05-22_22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48" y="3877227"/>
            <a:ext cx="3464075" cy="2165047"/>
          </a:xfrm>
          <a:prstGeom prst="rect">
            <a:avLst/>
          </a:prstGeom>
        </p:spPr>
      </p:pic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889820" y="483810"/>
            <a:ext cx="7583488" cy="8950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b="1" dirty="0" smtClean="0"/>
              <a:t>Use Visuals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79462" y="1850572"/>
            <a:ext cx="7583488" cy="41917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US" sz="2400" dirty="0"/>
              <a:t>Use pictures, or create your own (there are tons of photo editing or graphic-creating apps for phones).  </a:t>
            </a:r>
            <a:endParaRPr lang="en-US" sz="2400" dirty="0" smtClean="0"/>
          </a:p>
          <a:p>
            <a:pPr lvl="0"/>
            <a:r>
              <a:rPr lang="en-US" sz="2400" dirty="0" smtClean="0"/>
              <a:t>This </a:t>
            </a:r>
            <a:r>
              <a:rPr lang="en-US" sz="2400" dirty="0"/>
              <a:t>catches attention and is more likely to be a post others interact with.</a:t>
            </a:r>
          </a:p>
        </p:txBody>
      </p:sp>
      <p:pic>
        <p:nvPicPr>
          <p:cNvPr id="2" name="Picture 1" descr="475306009cf35406520ba99ab6ddc2b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9" y="3653971"/>
            <a:ext cx="1885647" cy="1885647"/>
          </a:xfrm>
          <a:prstGeom prst="rect">
            <a:avLst/>
          </a:prstGeom>
        </p:spPr>
      </p:pic>
      <p:pic>
        <p:nvPicPr>
          <p:cNvPr id="4" name="Picture 3" descr="sentiment-998335_960_7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1" y="3460528"/>
            <a:ext cx="3990358" cy="28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9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Activity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b="1" dirty="0"/>
              <a:t>You receive this document </a:t>
            </a:r>
            <a:r>
              <a:rPr lang="en-US" dirty="0"/>
              <a:t>(approved for social media sharing) and have to create a FB and twitter post for the content. </a:t>
            </a:r>
            <a:endParaRPr lang="en-US" dirty="0" smtClean="0"/>
          </a:p>
          <a:p>
            <a:r>
              <a:rPr lang="en-US" dirty="0" smtClean="0"/>
              <a:t>Get </a:t>
            </a:r>
            <a:r>
              <a:rPr lang="en-US" dirty="0"/>
              <a:t>in groups </a:t>
            </a:r>
            <a:r>
              <a:rPr lang="en-US" dirty="0" smtClean="0"/>
              <a:t>of 2-3 and </a:t>
            </a:r>
            <a:r>
              <a:rPr lang="en-US" dirty="0"/>
              <a:t>create </a:t>
            </a:r>
            <a:r>
              <a:rPr lang="en-US" dirty="0" smtClean="0"/>
              <a:t>posts </a:t>
            </a:r>
            <a:r>
              <a:rPr lang="en-US" dirty="0"/>
              <a:t>using tools like </a:t>
            </a:r>
            <a:r>
              <a:rPr lang="en-US" dirty="0" err="1"/>
              <a:t>hashtags</a:t>
            </a:r>
            <a:r>
              <a:rPr lang="en-US" dirty="0"/>
              <a:t>, tagging, etc. and we will share your posts with the group. (file: Leg alert email)</a:t>
            </a:r>
          </a:p>
          <a:p>
            <a:pPr marL="342900" marR="0" lvl="0" indent="-3429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Thank You &amp; Contact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b="1" dirty="0" smtClean="0"/>
              <a:t>Kristina </a:t>
            </a:r>
            <a:r>
              <a:rPr lang="en-US" sz="3600" b="1" dirty="0" err="1" smtClean="0"/>
              <a:t>Wilmoth</a:t>
            </a:r>
            <a:r>
              <a:rPr lang="en-US" sz="3600" b="1" dirty="0" smtClean="0"/>
              <a:t> </a:t>
            </a:r>
            <a:br>
              <a:rPr lang="en-US" sz="3600" b="1" dirty="0" smtClean="0"/>
            </a:br>
            <a:r>
              <a:rPr lang="en-US" sz="3600" dirty="0" smtClean="0"/>
              <a:t>Missouri PTA PR Chair</a:t>
            </a:r>
          </a:p>
          <a:p>
            <a:pPr lvl="1"/>
            <a:r>
              <a:rPr lang="en-US" sz="3600" b="1" dirty="0" smtClean="0">
                <a:hlinkClick r:id="rId3"/>
              </a:rPr>
              <a:t>kristinaw@mopta.org</a:t>
            </a:r>
            <a:endParaRPr lang="en-US" sz="3600" b="1" dirty="0"/>
          </a:p>
          <a:p>
            <a:r>
              <a:rPr lang="en-US" sz="3600" b="1" dirty="0" smtClean="0"/>
              <a:t>Andrea Battaglia </a:t>
            </a:r>
            <a:br>
              <a:rPr lang="en-US" sz="3600" b="1" dirty="0" smtClean="0"/>
            </a:br>
            <a:r>
              <a:rPr lang="en-US" sz="3600" dirty="0" smtClean="0"/>
              <a:t>Missouri PTA Contact Editor</a:t>
            </a:r>
          </a:p>
          <a:p>
            <a:pPr lvl="1"/>
            <a:r>
              <a:rPr lang="en-US" sz="3600" b="1" dirty="0" smtClean="0">
                <a:hlinkClick r:id="rId4"/>
              </a:rPr>
              <a:t>andreab@mopta.org</a:t>
            </a:r>
            <a:r>
              <a:rPr lang="en-US" sz="3600" b="1" dirty="0" smtClean="0"/>
              <a:t> </a:t>
            </a:r>
            <a:endParaRPr lang="en-US" sz="3600" dirty="0"/>
          </a:p>
          <a:p>
            <a:pPr marL="342900" marR="0" lvl="0" indent="-3429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2363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553831" y="1698977"/>
            <a:ext cx="5513518" cy="4682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0" i="0" u="none" strike="noStrike" cap="none">
                <a:solidFill>
                  <a:srgbClr val="16457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Works in </a:t>
            </a:r>
            <a:r>
              <a:rPr lang="en-US" sz="1870" b="1" i="0" u="none" strike="noStrike" cap="none">
                <a:solidFill>
                  <a:srgbClr val="C50FE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Marketing &amp; Strategy</a:t>
            </a:r>
            <a:r>
              <a:rPr lang="en-US" sz="1870" b="0" i="0" u="none" strike="noStrike" cap="none">
                <a:solidFill>
                  <a:srgbClr val="16457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, helping non-profits create brand image and maintain constant presence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1" i="0" u="none" strike="noStrike" cap="none">
                <a:solidFill>
                  <a:srgbClr val="C610E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Manages 12 social media accounts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1" i="0" u="none" strike="noStrike" cap="none">
                <a:solidFill>
                  <a:srgbClr val="C610E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Full-Time Program manager for a poverty-addressing initiative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1" i="0" u="none" strike="noStrike" cap="none">
                <a:solidFill>
                  <a:srgbClr val="C610E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Writer and editor for enewsletters and print newsletters for multiple organizations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0" i="0" u="none" strike="noStrike" cap="none">
                <a:solidFill>
                  <a:srgbClr val="16457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Bachelor's Degree in Business-Advertising &amp; Promo (MSU)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0" i="0" u="none" strike="noStrike" cap="none">
                <a:solidFill>
                  <a:srgbClr val="16457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Master's Degree in Health Promotions &amp; Wellness Mgt (MSU)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None/>
            </a:pPr>
            <a:endParaRPr sz="1870" b="0" i="0" u="none" strike="noStrike" cap="none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  <a:buSzPct val="88578"/>
              <a:buFont typeface="Noto Sans Symbols"/>
              <a:buNone/>
            </a:pPr>
            <a:endParaRPr sz="1870" b="0" i="0" u="none" strike="noStrike" cap="none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779462" y="348089"/>
            <a:ext cx="4927653" cy="12562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Kristina Wilmoth </a:t>
            </a:r>
            <a:r>
              <a:rPr lang="en-US" sz="3800" b="1" i="0" u="none" strike="noStrike" cap="none">
                <a:solidFill>
                  <a:srgbClr val="FDA247"/>
                </a:solidFill>
                <a:latin typeface="Corbel"/>
                <a:ea typeface="Corbel"/>
                <a:cs typeface="Corbel"/>
                <a:sym typeface="Corbel"/>
              </a:rPr>
              <a:t>Presenter Information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0614" y="2409068"/>
            <a:ext cx="2743201" cy="274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7735" y="2010833"/>
            <a:ext cx="4481682" cy="455474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Work full-time in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Marketing &amp; Strategy</a:t>
            </a:r>
            <a:r>
              <a:rPr lang="en-US" dirty="0" smtClean="0"/>
              <a:t>, helping groups effectively manage communication and brand</a:t>
            </a:r>
          </a:p>
          <a:p>
            <a:r>
              <a:rPr lang="en-US" b="1" dirty="0" smtClean="0">
                <a:solidFill>
                  <a:srgbClr val="C610EB"/>
                </a:solidFill>
              </a:rPr>
              <a:t>Manage multiple social media sites</a:t>
            </a:r>
            <a:r>
              <a:rPr lang="en-US" dirty="0" smtClean="0"/>
              <a:t>, </a:t>
            </a:r>
            <a:r>
              <a:rPr lang="en-US" dirty="0" smtClean="0"/>
              <a:t>professional, volunteer and personal </a:t>
            </a:r>
            <a:r>
              <a:rPr lang="en-US" sz="1400" dirty="0" smtClean="0"/>
              <a:t>including </a:t>
            </a:r>
            <a:r>
              <a:rPr lang="en-US" sz="1400" dirty="0" smtClean="0">
                <a:hlinkClick r:id="rId2"/>
              </a:rPr>
              <a:t>www.andreabcreative.com</a:t>
            </a:r>
            <a:r>
              <a:rPr lang="en-US" sz="1400" dirty="0" smtClean="0"/>
              <a:t>, my personal brand.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Focus is Organized Living &amp; Meaningful Purpose </a:t>
            </a:r>
            <a:endParaRPr lang="en-US" sz="1400" dirty="0" smtClean="0"/>
          </a:p>
          <a:p>
            <a:r>
              <a:rPr lang="en-US" b="1" dirty="0" smtClean="0">
                <a:solidFill>
                  <a:srgbClr val="C610EB"/>
                </a:solidFill>
              </a:rPr>
              <a:t>Organization Expert &amp; Wellness Advocate</a:t>
            </a:r>
            <a:r>
              <a:rPr lang="en-US" dirty="0" smtClean="0"/>
              <a:t>, communicate consistent message through personal brand.</a:t>
            </a:r>
          </a:p>
          <a:p>
            <a:r>
              <a:rPr lang="en-US" b="1" dirty="0" smtClean="0">
                <a:solidFill>
                  <a:srgbClr val="C610EB"/>
                </a:solidFill>
              </a:rPr>
              <a:t>Professional Trainer &amp; Facilitator </a:t>
            </a:r>
            <a:r>
              <a:rPr lang="en-US" dirty="0" smtClean="0"/>
              <a:t>for groups of all sizes and competency levels – develop effective strategy and action plans to improve groups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7" name="Picture 6" descr="Screen Shot 2014-01-25 at 2.2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17" y="1900891"/>
            <a:ext cx="2647345" cy="190599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74" y="2995333"/>
            <a:ext cx="2749140" cy="2047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Andrea Battaglia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FDA247"/>
                </a:solidFill>
              </a:rPr>
              <a:t>Presenter Information</a:t>
            </a:r>
            <a:endParaRPr lang="en-US" b="1" dirty="0">
              <a:solidFill>
                <a:srgbClr val="FDA247"/>
              </a:solidFill>
            </a:endParaRPr>
          </a:p>
        </p:txBody>
      </p:sp>
      <p:pic>
        <p:nvPicPr>
          <p:cNvPr id="3" name="Picture 2" descr="IMG_449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17" y="4404178"/>
            <a:ext cx="2030488" cy="20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0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 Start with a Strategy 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511449" y="1666043"/>
            <a:ext cx="7861136" cy="444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2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Understanding the value of Social Media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200" b="1" i="0" u="none" strike="noStrike" cap="none">
                <a:solidFill>
                  <a:srgbClr val="C05F00"/>
                </a:solidFill>
                <a:latin typeface="Corbel"/>
                <a:ea typeface="Corbel"/>
                <a:cs typeface="Corbel"/>
                <a:sym typeface="Corbel"/>
              </a:rPr>
              <a:t>72% </a:t>
            </a:r>
            <a:r>
              <a:rPr lang="en-US"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of adults use social media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200" b="1" i="0" u="none" strike="noStrike" cap="none">
                <a:solidFill>
                  <a:srgbClr val="C05F00"/>
                </a:solidFill>
                <a:latin typeface="Corbel"/>
                <a:ea typeface="Corbel"/>
                <a:cs typeface="Corbel"/>
                <a:sym typeface="Corbel"/>
              </a:rPr>
              <a:t>21% </a:t>
            </a:r>
            <a:r>
              <a:rPr lang="en-US"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of internet time is spent on social media sites 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Social media sites are used more than any other type of site </a:t>
            </a:r>
          </a:p>
          <a:p>
            <a:pPr marL="342900" marR="0" lvl="0" indent="-3429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8553" y="3949260"/>
            <a:ext cx="4461665" cy="251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964" y="4471100"/>
            <a:ext cx="3657601" cy="1920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Start with a Strategy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4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Developing your social media brand: </a:t>
            </a:r>
            <a:r>
              <a:rPr lang="en-US" sz="2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Keep it simple – use 1-2 platforms </a:t>
            </a:r>
          </a:p>
          <a:p>
            <a:pPr marL="1035050" marR="0" lvl="2" indent="-3492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Facebook </a:t>
            </a:r>
            <a:r>
              <a:rPr lang="en-US"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(start here)</a:t>
            </a:r>
          </a:p>
          <a:p>
            <a:pPr marL="1035050" marR="0" lvl="2" indent="-3492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Twitter</a:t>
            </a:r>
          </a:p>
          <a:p>
            <a:pPr marL="1035050" marR="0" lvl="2" indent="-3492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Blog (WordPress), can be used as your website</a:t>
            </a:r>
          </a:p>
          <a:p>
            <a:pPr marL="1035050" marR="0" lvl="2" indent="-3492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Pinterest</a:t>
            </a:r>
          </a:p>
          <a:p>
            <a:pPr marL="1035050" marR="0" lvl="2" indent="-3492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Instagram</a:t>
            </a:r>
          </a:p>
          <a:p>
            <a:pPr marL="1035050" marR="0" lvl="2" indent="-3492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YouTube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2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Just because it’s available doesn’t mean you need to use it </a:t>
            </a:r>
            <a:r>
              <a:rPr lang="en-US"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– only choose what is relevant for your stakeholders and </a:t>
            </a:r>
            <a:r>
              <a:rPr lang="en-US" sz="2200" b="1" i="0" u="none" strike="noStrike" cap="none">
                <a:solidFill>
                  <a:srgbClr val="C50FEA"/>
                </a:solidFill>
                <a:latin typeface="Corbel"/>
                <a:ea typeface="Corbel"/>
                <a:cs typeface="Corbel"/>
                <a:sym typeface="Corbel"/>
              </a:rPr>
              <a:t>what you can manage</a:t>
            </a:r>
          </a:p>
        </p:txBody>
      </p:sp>
      <p:pic>
        <p:nvPicPr>
          <p:cNvPr id="157" name="Shape 157" descr="Image result for FB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2821" y="197861"/>
            <a:ext cx="1240971" cy="124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9342" y="248208"/>
            <a:ext cx="1466850" cy="119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6589" y="2488163"/>
            <a:ext cx="1967203" cy="1967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40504" y="-198695"/>
            <a:ext cx="4864591" cy="13358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Start with a Strategy 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161731" y="2401076"/>
            <a:ext cx="7874756" cy="4119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32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Create Social Media Team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The team should be as small as possible – but all relevant stakeholders should be represented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Set up a system to collect information sent to one key social media manager 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The Social Media team will </a:t>
            </a:r>
          </a:p>
          <a:p>
            <a:pPr marL="1035050" marR="0" lvl="2" indent="-3492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0" i="0" u="sng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Establish goals</a:t>
            </a:r>
            <a:r>
              <a:rPr lang="en-US"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, guidelines and direction</a:t>
            </a:r>
          </a:p>
          <a:p>
            <a:pPr marL="1035050" marR="0" lvl="2" indent="-3492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0" i="0" u="sng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Determine target audience</a:t>
            </a:r>
            <a:r>
              <a:rPr lang="en-US"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 and appropriate message</a:t>
            </a:r>
          </a:p>
          <a:p>
            <a:pPr marL="1035050" marR="0" lvl="2" indent="-34925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Review and approve content 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6853" y="197346"/>
            <a:ext cx="3657601" cy="2743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40504" y="-198695"/>
            <a:ext cx="4864591" cy="13358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Start with a Strategy 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161730" y="1753810"/>
            <a:ext cx="8691983" cy="4767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3200" b="1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Set up a system to collect information and send it to one social media manager</a:t>
            </a:r>
            <a:endParaRPr lang="en-US" sz="3200" b="1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/>
            <a:r>
              <a:rPr lang="en-US" dirty="0"/>
              <a:t>Example: Legislative Alert comes via email.  Forward to Social Media Manager.  They create a post (after approval channel) and post.  Communication is key!  If you don’t know what to say or when to post, ask those that do.</a:t>
            </a:r>
          </a:p>
          <a:p>
            <a:r>
              <a:rPr lang="en-US" sz="2400" dirty="0"/>
              <a:t>Social media team will: </a:t>
            </a:r>
            <a:endParaRPr lang="en-US" sz="2400" dirty="0" smtClean="0"/>
          </a:p>
          <a:p>
            <a:pPr lvl="1"/>
            <a:r>
              <a:rPr lang="en-US" dirty="0" smtClean="0"/>
              <a:t>establish </a:t>
            </a:r>
            <a:r>
              <a:rPr lang="en-US" dirty="0"/>
              <a:t>goals, </a:t>
            </a:r>
            <a:r>
              <a:rPr lang="en-US" dirty="0" smtClean="0"/>
              <a:t>guidelines</a:t>
            </a:r>
          </a:p>
          <a:p>
            <a:pPr lvl="1"/>
            <a:r>
              <a:rPr lang="en-US" dirty="0" smtClean="0"/>
              <a:t>direction </a:t>
            </a:r>
            <a:r>
              <a:rPr lang="en-US" dirty="0"/>
              <a:t>of the campaigns.  </a:t>
            </a:r>
            <a:endParaRPr lang="en-US" dirty="0" smtClean="0"/>
          </a:p>
          <a:p>
            <a:pPr lvl="1"/>
            <a:r>
              <a:rPr lang="en-US" dirty="0" smtClean="0"/>
              <a:t>Determine </a:t>
            </a:r>
            <a:r>
              <a:rPr lang="en-US" dirty="0"/>
              <a:t>target audience and appropriate messages.  </a:t>
            </a:r>
            <a:endParaRPr lang="en-US" dirty="0" smtClean="0"/>
          </a:p>
          <a:p>
            <a:pPr lvl="1"/>
            <a:r>
              <a:rPr lang="en-US" dirty="0" smtClean="0"/>
              <a:t>Review </a:t>
            </a:r>
            <a:r>
              <a:rPr lang="en-US" dirty="0"/>
              <a:t>and approve content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2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889820" y="315540"/>
            <a:ext cx="7583488" cy="9423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Perfectly Planned </a:t>
            </a: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Posts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79462" y="1850572"/>
            <a:ext cx="7583488" cy="41917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lnSpc>
                <a:spcPct val="90000"/>
              </a:lnSpc>
              <a:spcBef>
                <a:spcPts val="0"/>
              </a:spcBef>
            </a:pPr>
            <a:r>
              <a:rPr lang="en-US" sz="3200" b="1" dirty="0"/>
              <a:t>Develop interesting content and time it effectively.  </a:t>
            </a:r>
            <a:r>
              <a:rPr lang="en-US" sz="3200" dirty="0"/>
              <a:t>Research similar organizations and follow/like all of their social media </a:t>
            </a:r>
            <a:r>
              <a:rPr lang="en-US" sz="3200" dirty="0" smtClean="0"/>
              <a:t>pages.</a:t>
            </a:r>
            <a:endParaRPr lang="en-US" sz="3200" dirty="0"/>
          </a:p>
          <a:p>
            <a:pPr lvl="1" indent="-342900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What </a:t>
            </a:r>
            <a:r>
              <a:rPr lang="en-US" dirty="0"/>
              <a:t>are they doing well? What isn’t working? </a:t>
            </a:r>
            <a:endParaRPr lang="en-US" dirty="0" smtClean="0"/>
          </a:p>
          <a:p>
            <a:pPr lvl="1" indent="-342900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Check </a:t>
            </a:r>
            <a:r>
              <a:rPr lang="en-US" dirty="0"/>
              <a:t>with your audience to ensure your message is effectively communicated.  </a:t>
            </a:r>
            <a:endParaRPr lang="en-US" dirty="0" smtClean="0"/>
          </a:p>
          <a:p>
            <a:pPr lvl="1" indent="-342900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Utilize </a:t>
            </a:r>
            <a:r>
              <a:rPr lang="en-US" dirty="0"/>
              <a:t>tools including new </a:t>
            </a:r>
            <a:r>
              <a:rPr lang="en-US" dirty="0" err="1"/>
              <a:t>hashtags</a:t>
            </a:r>
            <a:r>
              <a:rPr lang="en-US" dirty="0"/>
              <a:t>, established </a:t>
            </a:r>
            <a:r>
              <a:rPr lang="en-US" dirty="0" err="1"/>
              <a:t>hashtags</a:t>
            </a:r>
            <a:r>
              <a:rPr lang="en-US" dirty="0"/>
              <a:t>, tagging members or community members, checking in, etc.</a:t>
            </a:r>
            <a:r>
              <a:rPr lang="en-US" dirty="0"/>
              <a:t> </a:t>
            </a:r>
            <a:endParaRPr sz="22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889820" y="315540"/>
            <a:ext cx="7583488" cy="9423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Be Responsive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79462" y="1850572"/>
            <a:ext cx="7583488" cy="41917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US" sz="3200" dirty="0"/>
              <a:t>It’s an ever-changing field and we have to be timely with everything from new posts (especially in the political climate we are experiencing) to direct messages and inquiries from the audience.  </a:t>
            </a:r>
            <a:endParaRPr lang="en-US" sz="3200" dirty="0" smtClean="0"/>
          </a:p>
          <a:p>
            <a:pPr lvl="0"/>
            <a:r>
              <a:rPr lang="en-US" sz="3200" dirty="0" smtClean="0"/>
              <a:t>Stay </a:t>
            </a:r>
            <a:r>
              <a:rPr lang="en-US" sz="3200" dirty="0"/>
              <a:t>on top of things, but don’t let it run your life.</a:t>
            </a:r>
          </a:p>
        </p:txBody>
      </p:sp>
    </p:spTree>
    <p:extLst>
      <p:ext uri="{BB962C8B-B14F-4D97-AF65-F5344CB8AC3E}">
        <p14:creationId xmlns:p14="http://schemas.microsoft.com/office/powerpoint/2010/main" val="1673713466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78102AF60B04ABA205E3EF065642E" ma:contentTypeVersion="5" ma:contentTypeDescription="Create a new document." ma:contentTypeScope="" ma:versionID="b90a9eaac656c6e1abebedcca402727b">
  <xsd:schema xmlns:xsd="http://www.w3.org/2001/XMLSchema" xmlns:xs="http://www.w3.org/2001/XMLSchema" xmlns:p="http://schemas.microsoft.com/office/2006/metadata/properties" xmlns:ns2="c3a6e9ef-a1f6-4766-94ca-80364285655b" targetNamespace="http://schemas.microsoft.com/office/2006/metadata/properties" ma:root="true" ma:fieldsID="c7a0eb465eb3ae1621259bc5cb8a669e" ns2:_="">
    <xsd:import namespace="c3a6e9ef-a1f6-4766-94ca-80364285655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6e9ef-a1f6-4766-94ca-8036428565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248303-8EBC-4E2E-9A09-0456AE3AB4EF}"/>
</file>

<file path=customXml/itemProps2.xml><?xml version="1.0" encoding="utf-8"?>
<ds:datastoreItem xmlns:ds="http://schemas.openxmlformats.org/officeDocument/2006/customXml" ds:itemID="{95383F5A-2577-4FE0-9D29-EF6AF35957D5}"/>
</file>

<file path=customXml/itemProps3.xml><?xml version="1.0" encoding="utf-8"?>
<ds:datastoreItem xmlns:ds="http://schemas.openxmlformats.org/officeDocument/2006/customXml" ds:itemID="{DCBC524C-0A70-47C5-9D4D-24600AB3E2CF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738</Words>
  <Application>Microsoft Macintosh PowerPoint</Application>
  <PresentationFormat>On-screen Show (4:3)</PresentationFormat>
  <Paragraphs>72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Pixel</vt:lpstr>
      <vt:lpstr>Social Media Basics What you need to know</vt:lpstr>
      <vt:lpstr>Kristina Wilmoth Presenter Information</vt:lpstr>
      <vt:lpstr>Andrea Battaglia Presenter Information</vt:lpstr>
      <vt:lpstr> Start with a Strategy </vt:lpstr>
      <vt:lpstr>Start with a Strategy</vt:lpstr>
      <vt:lpstr>Start with a Strategy </vt:lpstr>
      <vt:lpstr>Start with a Strategy </vt:lpstr>
      <vt:lpstr>Perfectly Planned Posts</vt:lpstr>
      <vt:lpstr>Be Responsive</vt:lpstr>
      <vt:lpstr>Use your Resources Don’t Reinvent the Wheel</vt:lpstr>
      <vt:lpstr>Use Visuals</vt:lpstr>
      <vt:lpstr>Activity</vt:lpstr>
      <vt:lpstr>Thank You &amp; 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Basics What you need to know</dc:title>
  <cp:lastModifiedBy>Andrea Battaglia</cp:lastModifiedBy>
  <cp:revision>6</cp:revision>
  <dcterms:modified xsi:type="dcterms:W3CDTF">2017-04-16T13:33:36Z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0x01010045B78102AF60B04ABA205E3EF065642E</vt:lpwstr>
  </property>
</Properties>
</file>