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6.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4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310" r:id="rId4"/>
    <p:sldId id="311" r:id="rId5"/>
    <p:sldId id="312" r:id="rId6"/>
    <p:sldId id="313" r:id="rId7"/>
    <p:sldId id="314" r:id="rId8"/>
    <p:sldId id="309" r:id="rId9"/>
    <p:sldId id="315" r:id="rId10"/>
    <p:sldId id="316" r:id="rId11"/>
    <p:sldId id="317" r:id="rId12"/>
    <p:sldId id="320" r:id="rId13"/>
    <p:sldId id="321" r:id="rId14"/>
    <p:sldId id="322" r:id="rId15"/>
    <p:sldId id="323" r:id="rId16"/>
    <p:sldId id="324" r:id="rId17"/>
    <p:sldId id="325" r:id="rId18"/>
    <p:sldId id="326" r:id="rId19"/>
    <p:sldId id="327" r:id="rId20"/>
    <p:sldId id="328" r:id="rId21"/>
    <p:sldId id="329" r:id="rId22"/>
    <p:sldId id="330" r:id="rId23"/>
    <p:sldId id="331" r:id="rId24"/>
    <p:sldId id="269" r:id="rId25"/>
    <p:sldId id="270" r:id="rId26"/>
    <p:sldId id="274" r:id="rId27"/>
    <p:sldId id="273" r:id="rId28"/>
    <p:sldId id="272" r:id="rId29"/>
    <p:sldId id="278" r:id="rId30"/>
    <p:sldId id="275" r:id="rId31"/>
    <p:sldId id="271" r:id="rId32"/>
    <p:sldId id="276" r:id="rId33"/>
    <p:sldId id="277" r:id="rId34"/>
    <p:sldId id="279" r:id="rId35"/>
    <p:sldId id="280" r:id="rId36"/>
    <p:sldId id="288" r:id="rId37"/>
    <p:sldId id="287" r:id="rId38"/>
    <p:sldId id="286" r:id="rId39"/>
    <p:sldId id="332" r:id="rId40"/>
    <p:sldId id="333" r:id="rId41"/>
    <p:sldId id="334" r:id="rId42"/>
    <p:sldId id="335" r:id="rId43"/>
    <p:sldId id="336" r:id="rId44"/>
    <p:sldId id="307" r:id="rId45"/>
    <p:sldId id="258" r:id="rId46"/>
  </p:sldIdLst>
  <p:sldSz cx="9144000" cy="5143500" type="screen16x9"/>
  <p:notesSz cx="6858000" cy="9144000"/>
  <p:custDataLst>
    <p:tags r:id="rId47"/>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48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1" d="100"/>
          <a:sy n="121" d="100"/>
        </p:scale>
        <p:origin x="-32" y="19"/>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6E32B27-0820-48E9-9DF8-C54AE3C703E7}" type="datetimeFigureOut">
              <a:rPr lang="en-US"/>
              <a:pPr>
                <a:defRPr/>
              </a:pPr>
              <a:t>12/31/2015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FB15A6-242F-4226-908F-A86F9050E938}" type="slidenum">
              <a:rPr lang="en-US"/>
              <a:pPr>
                <a:defRPr/>
              </a:pPr>
              <a:t>‹#›</a:t>
            </a:fld>
            <a:endParaRPr lang="en-US"/>
          </a:p>
        </p:txBody>
      </p:sp>
    </p:spTree>
    <p:extLst>
      <p:ext uri="{BB962C8B-B14F-4D97-AF65-F5344CB8AC3E}">
        <p14:creationId xmlns:p14="http://schemas.microsoft.com/office/powerpoint/2010/main" val="4075469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C93184-4DC9-4154-BA95-A45F4A9BA887}" type="datetimeFigureOut">
              <a:rPr lang="en-US"/>
              <a:pPr>
                <a:defRPr/>
              </a:pPr>
              <a:t>12/31/2015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3D8A40-1AF9-4CF4-BA3B-D963BEAF9F59}" type="slidenum">
              <a:rPr lang="en-US"/>
              <a:pPr>
                <a:defRPr/>
              </a:pPr>
              <a:t>‹#›</a:t>
            </a:fld>
            <a:endParaRPr lang="en-US"/>
          </a:p>
        </p:txBody>
      </p:sp>
    </p:spTree>
    <p:extLst>
      <p:ext uri="{BB962C8B-B14F-4D97-AF65-F5344CB8AC3E}">
        <p14:creationId xmlns:p14="http://schemas.microsoft.com/office/powerpoint/2010/main" val="2357461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25EEB5F-FDAA-4D87-90E0-B51AA0409F0F}" type="datetimeFigureOut">
              <a:rPr lang="en-US"/>
              <a:pPr>
                <a:defRPr/>
              </a:pPr>
              <a:t>12/31/2015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A8C6E9-F38A-42CC-9620-3147398860EB}" type="slidenum">
              <a:rPr lang="en-US"/>
              <a:pPr>
                <a:defRPr/>
              </a:pPr>
              <a:t>‹#›</a:t>
            </a:fld>
            <a:endParaRPr lang="en-US"/>
          </a:p>
        </p:txBody>
      </p:sp>
    </p:spTree>
    <p:extLst>
      <p:ext uri="{BB962C8B-B14F-4D97-AF65-F5344CB8AC3E}">
        <p14:creationId xmlns:p14="http://schemas.microsoft.com/office/powerpoint/2010/main" val="141177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747977-ADDD-4FD3-B198-CAFA19654ECD}" type="datetimeFigureOut">
              <a:rPr lang="en-US"/>
              <a:pPr>
                <a:defRPr/>
              </a:pPr>
              <a:t>12/31/2015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1A4486-9751-46DC-B951-7F794914D8DB}" type="slidenum">
              <a:rPr lang="en-US"/>
              <a:pPr>
                <a:defRPr/>
              </a:pPr>
              <a:t>‹#›</a:t>
            </a:fld>
            <a:endParaRPr lang="en-US"/>
          </a:p>
        </p:txBody>
      </p:sp>
    </p:spTree>
    <p:extLst>
      <p:ext uri="{BB962C8B-B14F-4D97-AF65-F5344CB8AC3E}">
        <p14:creationId xmlns:p14="http://schemas.microsoft.com/office/powerpoint/2010/main" val="4051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BCC192D-7B60-468E-A718-FF59A377EABD}" type="datetimeFigureOut">
              <a:rPr lang="en-US"/>
              <a:pPr>
                <a:defRPr/>
              </a:pPr>
              <a:t>12/31/2015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D6EDF2-D0EC-4C51-A332-FD5CB90B56B1}" type="slidenum">
              <a:rPr lang="en-US"/>
              <a:pPr>
                <a:defRPr/>
              </a:pPr>
              <a:t>‹#›</a:t>
            </a:fld>
            <a:endParaRPr lang="en-US"/>
          </a:p>
        </p:txBody>
      </p:sp>
    </p:spTree>
    <p:extLst>
      <p:ext uri="{BB962C8B-B14F-4D97-AF65-F5344CB8AC3E}">
        <p14:creationId xmlns:p14="http://schemas.microsoft.com/office/powerpoint/2010/main" val="175828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AC3849D-8141-4F53-AF1C-B2AE90248D04}" type="datetimeFigureOut">
              <a:rPr lang="en-US"/>
              <a:pPr>
                <a:defRPr/>
              </a:pPr>
              <a:t>12/31/2015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1127801-57E4-4D46-9F8C-A46B2D5F0E35}" type="slidenum">
              <a:rPr lang="en-US"/>
              <a:pPr>
                <a:defRPr/>
              </a:pPr>
              <a:t>‹#›</a:t>
            </a:fld>
            <a:endParaRPr lang="en-US"/>
          </a:p>
        </p:txBody>
      </p:sp>
    </p:spTree>
    <p:extLst>
      <p:ext uri="{BB962C8B-B14F-4D97-AF65-F5344CB8AC3E}">
        <p14:creationId xmlns:p14="http://schemas.microsoft.com/office/powerpoint/2010/main" val="3358976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104BD91-AFCC-4509-B6B2-A442B72959B0}" type="datetimeFigureOut">
              <a:rPr lang="en-US"/>
              <a:pPr>
                <a:defRPr/>
              </a:pPr>
              <a:t>12/31/2015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841E373-67E4-40E2-8622-F66465709E34}" type="slidenum">
              <a:rPr lang="en-US"/>
              <a:pPr>
                <a:defRPr/>
              </a:pPr>
              <a:t>‹#›</a:t>
            </a:fld>
            <a:endParaRPr lang="en-US"/>
          </a:p>
        </p:txBody>
      </p:sp>
    </p:spTree>
    <p:extLst>
      <p:ext uri="{BB962C8B-B14F-4D97-AF65-F5344CB8AC3E}">
        <p14:creationId xmlns:p14="http://schemas.microsoft.com/office/powerpoint/2010/main" val="323351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5379088-318C-4302-A4C7-919C8E2077EF}" type="datetimeFigureOut">
              <a:rPr lang="en-US"/>
              <a:pPr>
                <a:defRPr/>
              </a:pPr>
              <a:t>12/31/2015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CA7E378-4782-4CC8-868B-260594A20296}" type="slidenum">
              <a:rPr lang="en-US"/>
              <a:pPr>
                <a:defRPr/>
              </a:pPr>
              <a:t>‹#›</a:t>
            </a:fld>
            <a:endParaRPr lang="en-US"/>
          </a:p>
        </p:txBody>
      </p:sp>
    </p:spTree>
    <p:extLst>
      <p:ext uri="{BB962C8B-B14F-4D97-AF65-F5344CB8AC3E}">
        <p14:creationId xmlns:p14="http://schemas.microsoft.com/office/powerpoint/2010/main" val="2440149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98ED266-B5ED-4418-9326-8055178AB8D6}" type="datetimeFigureOut">
              <a:rPr lang="en-US"/>
              <a:pPr>
                <a:defRPr/>
              </a:pPr>
              <a:t>12/31/2015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B902FCB-8FD1-4353-A542-F184391E9F93}" type="slidenum">
              <a:rPr lang="en-US"/>
              <a:pPr>
                <a:defRPr/>
              </a:pPr>
              <a:t>‹#›</a:t>
            </a:fld>
            <a:endParaRPr lang="en-US"/>
          </a:p>
        </p:txBody>
      </p:sp>
    </p:spTree>
    <p:extLst>
      <p:ext uri="{BB962C8B-B14F-4D97-AF65-F5344CB8AC3E}">
        <p14:creationId xmlns:p14="http://schemas.microsoft.com/office/powerpoint/2010/main" val="649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D06EC0-E13A-4A18-930A-24EA91119B8B}" type="datetimeFigureOut">
              <a:rPr lang="en-US"/>
              <a:pPr>
                <a:defRPr/>
              </a:pPr>
              <a:t>12/31/2015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4FF7A2-A2ED-4276-A2E8-C7AE7A104741}" type="slidenum">
              <a:rPr lang="en-US"/>
              <a:pPr>
                <a:defRPr/>
              </a:pPr>
              <a:t>‹#›</a:t>
            </a:fld>
            <a:endParaRPr lang="en-US"/>
          </a:p>
        </p:txBody>
      </p:sp>
    </p:spTree>
    <p:extLst>
      <p:ext uri="{BB962C8B-B14F-4D97-AF65-F5344CB8AC3E}">
        <p14:creationId xmlns:p14="http://schemas.microsoft.com/office/powerpoint/2010/main" val="379318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160069-FA11-4B2A-A4A6-676B71DBBE4D}" type="datetimeFigureOut">
              <a:rPr lang="en-US"/>
              <a:pPr>
                <a:defRPr/>
              </a:pPr>
              <a:t>12/31/2015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53AF64-559D-480A-A635-0544AE4CF0A4}" type="slidenum">
              <a:rPr lang="en-US"/>
              <a:pPr>
                <a:defRPr/>
              </a:pPr>
              <a:t>‹#›</a:t>
            </a:fld>
            <a:endParaRPr lang="en-US"/>
          </a:p>
        </p:txBody>
      </p:sp>
    </p:spTree>
    <p:extLst>
      <p:ext uri="{BB962C8B-B14F-4D97-AF65-F5344CB8AC3E}">
        <p14:creationId xmlns:p14="http://schemas.microsoft.com/office/powerpoint/2010/main" val="119854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E767FE2-8C09-46E1-95F4-6791A44FB7FC}" type="datetimeFigureOut">
              <a:rPr lang="en-US"/>
              <a:pPr>
                <a:defRPr/>
              </a:pPr>
              <a:t>12/31/2015</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19C31D4-CFBD-4F82-8A47-49398199AD1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3350"/>
            <a:ext cx="7772400" cy="576263"/>
          </a:xfrm>
        </p:spPr>
        <p:txBody>
          <a:bodyPr rtlCol="0">
            <a:normAutofit fontScale="90000"/>
          </a:bodyPr>
          <a:lstStyle/>
          <a:p>
            <a:pPr fontAlgn="auto">
              <a:spcAft>
                <a:spcPts val="0"/>
              </a:spcAft>
              <a:defRPr/>
            </a:pPr>
            <a:r>
              <a:rPr lang="en-US" b="1" dirty="0" smtClean="0"/>
              <a:t>Leading an Excellent Meeting</a:t>
            </a:r>
            <a:endParaRPr lang="en-US" dirty="0" smtClean="0">
              <a:solidFill>
                <a:srgbClr val="9C4839"/>
              </a:solidFill>
            </a:endParaRPr>
          </a:p>
        </p:txBody>
      </p:sp>
      <p:sp>
        <p:nvSpPr>
          <p:cNvPr id="3" name="Subtitle 2"/>
          <p:cNvSpPr>
            <a:spLocks noGrp="1"/>
          </p:cNvSpPr>
          <p:nvPr>
            <p:ph type="subTitle" idx="1"/>
          </p:nvPr>
        </p:nvSpPr>
        <p:spPr>
          <a:xfrm>
            <a:off x="685800" y="819150"/>
            <a:ext cx="7848600" cy="1371600"/>
          </a:xfrm>
        </p:spPr>
        <p:txBody>
          <a:bodyPr rtlCol="0">
            <a:normAutofit fontScale="70000" lnSpcReduction="20000"/>
          </a:bodyPr>
          <a:lstStyle/>
          <a:p>
            <a:pPr>
              <a:lnSpc>
                <a:spcPct val="80000"/>
              </a:lnSpc>
              <a:defRPr/>
            </a:pPr>
            <a:r>
              <a:rPr lang="en-US" sz="3600" b="1" dirty="0" smtClean="0">
                <a:solidFill>
                  <a:srgbClr val="9C4839"/>
                </a:solidFill>
              </a:rPr>
              <a:t>How </a:t>
            </a:r>
            <a:r>
              <a:rPr lang="en-US" sz="3600" b="1" dirty="0">
                <a:solidFill>
                  <a:srgbClr val="9C4839"/>
                </a:solidFill>
              </a:rPr>
              <a:t>to make and keep your meetings running smoothly</a:t>
            </a:r>
          </a:p>
          <a:p>
            <a:pPr>
              <a:lnSpc>
                <a:spcPct val="80000"/>
              </a:lnSpc>
              <a:defRPr/>
            </a:pPr>
            <a:endParaRPr lang="en-US" sz="3600" b="1" dirty="0">
              <a:solidFill>
                <a:srgbClr val="9C4839"/>
              </a:solidFill>
            </a:endParaRPr>
          </a:p>
          <a:p>
            <a:pPr>
              <a:lnSpc>
                <a:spcPct val="80000"/>
              </a:lnSpc>
              <a:defRPr/>
            </a:pPr>
            <a:r>
              <a:rPr lang="en-US" b="1" dirty="0">
                <a:solidFill>
                  <a:srgbClr val="9C4839"/>
                </a:solidFill>
              </a:rPr>
              <a:t>Dr. Leonard M. Young</a:t>
            </a:r>
          </a:p>
          <a:p>
            <a:pPr>
              <a:lnSpc>
                <a:spcPct val="80000"/>
              </a:lnSpc>
              <a:defRPr/>
            </a:pPr>
            <a:r>
              <a:rPr lang="en-US" b="1" dirty="0">
                <a:solidFill>
                  <a:srgbClr val="9C4839"/>
                </a:solidFill>
              </a:rPr>
              <a:t>Professional Registered Parliamentarian</a:t>
            </a:r>
          </a:p>
          <a:p>
            <a:pPr fontAlgn="auto">
              <a:spcAft>
                <a:spcPts val="0"/>
              </a:spcAft>
              <a:defRPr/>
            </a:pPr>
            <a:endParaRPr lang="en-US" dirty="0" smtClean="0">
              <a:solidFill>
                <a:srgbClr val="9C483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133600" y="206374"/>
            <a:ext cx="6781800" cy="1146175"/>
          </a:xfrm>
        </p:spPr>
        <p:txBody>
          <a:bodyPr/>
          <a:lstStyle/>
          <a:p>
            <a:r>
              <a:rPr lang="en-US" b="1" dirty="0"/>
              <a:t>USUAL ORDER OF BUSINESS</a:t>
            </a:r>
            <a:endParaRPr lang="en-US" b="1" dirty="0" smtClean="0"/>
          </a:p>
        </p:txBody>
      </p:sp>
      <p:sp>
        <p:nvSpPr>
          <p:cNvPr id="3075" name="Content Placeholder 2"/>
          <p:cNvSpPr>
            <a:spLocks noGrp="1"/>
          </p:cNvSpPr>
          <p:nvPr>
            <p:ph idx="1"/>
          </p:nvPr>
        </p:nvSpPr>
        <p:spPr>
          <a:xfrm>
            <a:off x="2268538" y="1504950"/>
            <a:ext cx="6418262" cy="3089275"/>
          </a:xfrm>
        </p:spPr>
        <p:txBody>
          <a:bodyPr/>
          <a:lstStyle/>
          <a:p>
            <a:pPr marL="0" indent="0">
              <a:lnSpc>
                <a:spcPct val="90000"/>
              </a:lnSpc>
              <a:buNone/>
              <a:defRPr/>
            </a:pPr>
            <a:r>
              <a:rPr lang="en-US" i="1" dirty="0" smtClean="0"/>
              <a:t>4. Special </a:t>
            </a:r>
            <a:r>
              <a:rPr lang="en-US" i="1" dirty="0"/>
              <a:t>orders</a:t>
            </a:r>
          </a:p>
          <a:p>
            <a:pPr>
              <a:lnSpc>
                <a:spcPct val="90000"/>
              </a:lnSpc>
              <a:defRPr/>
            </a:pPr>
            <a:endParaRPr lang="en-US" sz="1000" i="1" dirty="0"/>
          </a:p>
          <a:p>
            <a:pPr marL="0" indent="0">
              <a:lnSpc>
                <a:spcPct val="90000"/>
              </a:lnSpc>
              <a:buNone/>
              <a:defRPr/>
            </a:pPr>
            <a:r>
              <a:rPr lang="en-US" i="1" dirty="0" smtClean="0"/>
              <a:t>5. Unfinished </a:t>
            </a:r>
            <a:r>
              <a:rPr lang="en-US" i="1" dirty="0"/>
              <a:t>business and general </a:t>
            </a:r>
            <a:r>
              <a:rPr lang="en-US" i="1" dirty="0" smtClean="0"/>
              <a:t>	orders</a:t>
            </a:r>
            <a:endParaRPr lang="en-US" i="1" dirty="0"/>
          </a:p>
          <a:p>
            <a:pPr>
              <a:lnSpc>
                <a:spcPct val="90000"/>
              </a:lnSpc>
              <a:defRPr/>
            </a:pPr>
            <a:endParaRPr lang="en-US" sz="1000" i="1" dirty="0"/>
          </a:p>
          <a:p>
            <a:pPr marL="0" indent="0">
              <a:lnSpc>
                <a:spcPct val="90000"/>
              </a:lnSpc>
              <a:buNone/>
              <a:defRPr/>
            </a:pPr>
            <a:r>
              <a:rPr lang="en-US" i="1" dirty="0" smtClean="0"/>
              <a:t>6.New </a:t>
            </a:r>
            <a:r>
              <a:rPr lang="en-US" i="1" dirty="0"/>
              <a:t>business</a:t>
            </a:r>
          </a:p>
          <a:p>
            <a:pPr marL="0" indent="0">
              <a:buFont typeface="Arial" pitchFamily="34" charset="0"/>
              <a:buNone/>
            </a:pPr>
            <a:endParaRPr lang="en-US" dirty="0" smtClean="0"/>
          </a:p>
        </p:txBody>
      </p:sp>
    </p:spTree>
    <p:extLst>
      <p:ext uri="{BB962C8B-B14F-4D97-AF65-F5344CB8AC3E}">
        <p14:creationId xmlns:p14="http://schemas.microsoft.com/office/powerpoint/2010/main" val="3518888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smtClean="0"/>
              <a:t>Developing a Fleshed-out Agenda</a:t>
            </a:r>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b="1" i="1" u="sng" dirty="0" smtClean="0"/>
              <a:t>1. CALL </a:t>
            </a:r>
            <a:r>
              <a:rPr lang="en-US" b="1" i="1" u="sng" dirty="0"/>
              <a:t>TO </a:t>
            </a:r>
            <a:r>
              <a:rPr lang="en-US" b="1" i="1" u="sng" dirty="0" smtClean="0"/>
              <a:t>ORDER </a:t>
            </a:r>
            <a:r>
              <a:rPr lang="en-US" i="1" dirty="0" smtClean="0"/>
              <a:t>(Start </a:t>
            </a:r>
            <a:r>
              <a:rPr lang="en-US" i="1" dirty="0"/>
              <a:t>on time, </a:t>
            </a:r>
            <a:r>
              <a:rPr lang="en-US" i="1" dirty="0" smtClean="0"/>
              <a:t>President </a:t>
            </a:r>
            <a:r>
              <a:rPr lang="en-US" i="1" dirty="0"/>
              <a:t>checks for quorum </a:t>
            </a:r>
            <a:r>
              <a:rPr lang="en-US" i="1" dirty="0" smtClean="0"/>
              <a:t>present</a:t>
            </a:r>
            <a:r>
              <a:rPr lang="en-US" i="1" dirty="0"/>
              <a:t>, Raps once with gavel, </a:t>
            </a:r>
            <a:r>
              <a:rPr lang="en-US" i="1" dirty="0" smtClean="0"/>
              <a:t>says</a:t>
            </a:r>
            <a:r>
              <a:rPr lang="en-US" i="1" dirty="0"/>
              <a:t>: "The meeting will come to </a:t>
            </a:r>
            <a:r>
              <a:rPr lang="en-US" i="1" dirty="0" smtClean="0"/>
              <a:t>	order</a:t>
            </a:r>
            <a:r>
              <a:rPr lang="en-US" i="1" dirty="0"/>
              <a:t>." Wait quietly for order.)</a:t>
            </a:r>
          </a:p>
          <a:p>
            <a:pPr marL="0" indent="0">
              <a:lnSpc>
                <a:spcPct val="90000"/>
              </a:lnSpc>
              <a:buNone/>
              <a:defRPr/>
            </a:pPr>
            <a:r>
              <a:rPr lang="en-US" b="1" i="1" u="sng" dirty="0" smtClean="0"/>
              <a:t>2. OPENING CEREMONIES </a:t>
            </a:r>
            <a:r>
              <a:rPr lang="en-US" i="1" dirty="0" smtClean="0"/>
              <a:t>(Optional-May </a:t>
            </a:r>
            <a:r>
              <a:rPr lang="en-US" i="1" dirty="0"/>
              <a:t>consist of PRAYER, WORDS </a:t>
            </a:r>
            <a:r>
              <a:rPr lang="en-US" i="1" dirty="0" smtClean="0"/>
              <a:t>	OF </a:t>
            </a:r>
            <a:r>
              <a:rPr lang="en-US" i="1" dirty="0"/>
              <a:t>INSPIRATION, etc.)</a:t>
            </a:r>
          </a:p>
          <a:p>
            <a:pPr marL="0" indent="0">
              <a:buFont typeface="Arial" pitchFamily="34" charset="0"/>
              <a:buNone/>
            </a:pPr>
            <a:endParaRPr lang="en-US" dirty="0" smtClean="0"/>
          </a:p>
        </p:txBody>
      </p:sp>
    </p:spTree>
    <p:extLst>
      <p:ext uri="{BB962C8B-B14F-4D97-AF65-F5344CB8AC3E}">
        <p14:creationId xmlns:p14="http://schemas.microsoft.com/office/powerpoint/2010/main" val="4122267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b="1" i="1" u="sng" dirty="0" smtClean="0"/>
              <a:t>3. INTRODUCTION </a:t>
            </a:r>
            <a:r>
              <a:rPr lang="en-US" b="1" i="1" u="sng" dirty="0"/>
              <a:t>OF </a:t>
            </a:r>
            <a:r>
              <a:rPr lang="en-US" b="1" i="1" u="sng" dirty="0" smtClean="0"/>
              <a:t>GUESTS </a:t>
            </a:r>
            <a:r>
              <a:rPr lang="en-US" i="1" dirty="0" smtClean="0"/>
              <a:t>(</a:t>
            </a:r>
            <a:r>
              <a:rPr lang="en-US" i="1" dirty="0"/>
              <a:t>Chair introduces guests from the one with the greatest scope of responsibility to the one with the least. Optional.)</a:t>
            </a:r>
          </a:p>
          <a:p>
            <a:pPr marL="0" indent="0">
              <a:lnSpc>
                <a:spcPct val="90000"/>
              </a:lnSpc>
              <a:buNone/>
              <a:defRPr/>
            </a:pPr>
            <a:r>
              <a:rPr lang="en-US" b="1" i="1" u="sng" dirty="0" smtClean="0"/>
              <a:t>4. ROLL CALL </a:t>
            </a:r>
            <a:r>
              <a:rPr lang="en-US" i="1" dirty="0" smtClean="0"/>
              <a:t>(</a:t>
            </a:r>
            <a:r>
              <a:rPr lang="en-US" i="1" dirty="0"/>
              <a:t>Rarely used. Some organizations have a roll call of officers. Secretary calls roll and it is recorded in the Minutes. Optional.)</a:t>
            </a:r>
          </a:p>
          <a:p>
            <a:pPr marL="0" indent="0">
              <a:buFont typeface="Arial" pitchFamily="34" charset="0"/>
              <a:buNone/>
            </a:pPr>
            <a:endParaRPr lang="en-US" dirty="0" smtClean="0"/>
          </a:p>
        </p:txBody>
      </p:sp>
    </p:spTree>
    <p:extLst>
      <p:ext uri="{BB962C8B-B14F-4D97-AF65-F5344CB8AC3E}">
        <p14:creationId xmlns:p14="http://schemas.microsoft.com/office/powerpoint/2010/main" val="344945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i="1" dirty="0" smtClean="0"/>
              <a:t>5. </a:t>
            </a:r>
            <a:r>
              <a:rPr lang="en-US" b="1" i="1" u="sng" dirty="0" smtClean="0"/>
              <a:t>READING </a:t>
            </a:r>
            <a:r>
              <a:rPr lang="en-US" b="1" i="1" u="sng" dirty="0"/>
              <a:t>AND APPROVAL OF THE </a:t>
            </a:r>
            <a:r>
              <a:rPr lang="en-US" b="1" i="1" u="sng" dirty="0" smtClean="0"/>
              <a:t>MINUTES</a:t>
            </a:r>
            <a:r>
              <a:rPr lang="en-US" i="1" dirty="0" smtClean="0"/>
              <a:t> (Minutes</a:t>
            </a:r>
            <a:r>
              <a:rPr lang="en-US" i="1" dirty="0"/>
              <a:t>, not printed and distributed, are read by the Secretary, and are approved by UNANIMOUS consent, the motion being assumed by the chair, either as read or printed or as corrected.)</a:t>
            </a:r>
          </a:p>
          <a:p>
            <a:pPr marL="0" indent="0">
              <a:buFont typeface="Arial" pitchFamily="34" charset="0"/>
              <a:buNone/>
            </a:pPr>
            <a:endParaRPr lang="en-US" dirty="0" smtClean="0"/>
          </a:p>
        </p:txBody>
      </p:sp>
    </p:spTree>
    <p:extLst>
      <p:ext uri="{BB962C8B-B14F-4D97-AF65-F5344CB8AC3E}">
        <p14:creationId xmlns:p14="http://schemas.microsoft.com/office/powerpoint/2010/main" val="198820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b="1" i="1" u="sng" dirty="0"/>
              <a:t>6</a:t>
            </a:r>
            <a:r>
              <a:rPr lang="en-US" b="1" i="1" u="sng" dirty="0" smtClean="0"/>
              <a:t>. REPORTS </a:t>
            </a:r>
            <a:r>
              <a:rPr lang="en-US" b="1" i="1" u="sng" dirty="0"/>
              <a:t>OF </a:t>
            </a:r>
            <a:r>
              <a:rPr lang="en-US" b="1" i="1" u="sng" dirty="0" smtClean="0"/>
              <a:t>OFFICERS </a:t>
            </a:r>
            <a:r>
              <a:rPr lang="en-US" i="1" dirty="0" smtClean="0"/>
              <a:t>(</a:t>
            </a:r>
            <a:r>
              <a:rPr lang="en-US" i="1" dirty="0"/>
              <a:t>The OFFICERS may make a report as necessary in relation to administrative duties.)</a:t>
            </a:r>
          </a:p>
          <a:p>
            <a:pPr marL="0" indent="0">
              <a:lnSpc>
                <a:spcPct val="90000"/>
              </a:lnSpc>
              <a:buNone/>
              <a:tabLst>
                <a:tab pos="284163" algn="l"/>
              </a:tabLst>
              <a:defRPr/>
            </a:pPr>
            <a:r>
              <a:rPr lang="en-US" b="1" i="1" dirty="0" smtClean="0"/>
              <a:t>   </a:t>
            </a:r>
            <a:r>
              <a:rPr lang="en-US" b="1" i="1" u="sng" dirty="0" smtClean="0"/>
              <a:t>A. Correspondence </a:t>
            </a:r>
            <a:r>
              <a:rPr lang="en-US" i="1" dirty="0" smtClean="0"/>
              <a:t>(</a:t>
            </a:r>
            <a:r>
              <a:rPr lang="en-US" i="1" dirty="0"/>
              <a:t>Secretary </a:t>
            </a:r>
            <a:r>
              <a:rPr lang="en-US" i="1" dirty="0" smtClean="0"/>
              <a:t>    	summarize </a:t>
            </a:r>
            <a:r>
              <a:rPr lang="en-US" i="1" dirty="0"/>
              <a:t>information when </a:t>
            </a:r>
            <a:r>
              <a:rPr lang="en-US" i="1" dirty="0" smtClean="0"/>
              <a:t>	possible</a:t>
            </a:r>
            <a:r>
              <a:rPr lang="en-US" i="1" dirty="0"/>
              <a:t>. Any action </a:t>
            </a:r>
            <a:r>
              <a:rPr lang="en-US" i="1" dirty="0" smtClean="0"/>
              <a:t>required is taken 	at that time; example-resignation</a:t>
            </a:r>
            <a:r>
              <a:rPr lang="en-US" i="1" dirty="0"/>
              <a:t>.)</a:t>
            </a:r>
          </a:p>
          <a:p>
            <a:pPr marL="0" indent="0">
              <a:buFont typeface="Arial" pitchFamily="34" charset="0"/>
              <a:buNone/>
            </a:pPr>
            <a:endParaRPr lang="en-US" dirty="0" smtClean="0"/>
          </a:p>
        </p:txBody>
      </p:sp>
    </p:spTree>
    <p:extLst>
      <p:ext uri="{BB962C8B-B14F-4D97-AF65-F5344CB8AC3E}">
        <p14:creationId xmlns:p14="http://schemas.microsoft.com/office/powerpoint/2010/main" val="24995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b="1" i="1" u="sng" dirty="0" smtClean="0"/>
              <a:t>B. Treasurer's Report</a:t>
            </a:r>
            <a:r>
              <a:rPr lang="en-US" b="1" i="1" dirty="0" smtClean="0"/>
              <a:t>  </a:t>
            </a:r>
            <a:r>
              <a:rPr lang="en-US" i="1" dirty="0" smtClean="0"/>
              <a:t>(</a:t>
            </a:r>
            <a:r>
              <a:rPr lang="en-US" i="1" dirty="0"/>
              <a:t>At regular meetings, very brief. After questions, it is filed. At annual meeting, very detailed and already audited. Auditor's report is adopted not the Treasurer's report.)</a:t>
            </a:r>
          </a:p>
          <a:p>
            <a:pPr marL="0" indent="0">
              <a:buFont typeface="Arial" pitchFamily="34" charset="0"/>
              <a:buNone/>
            </a:pPr>
            <a:endParaRPr lang="en-US" dirty="0" smtClean="0"/>
          </a:p>
        </p:txBody>
      </p:sp>
    </p:spTree>
    <p:extLst>
      <p:ext uri="{BB962C8B-B14F-4D97-AF65-F5344CB8AC3E}">
        <p14:creationId xmlns:p14="http://schemas.microsoft.com/office/powerpoint/2010/main" val="219968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133600" y="1276350"/>
            <a:ext cx="6934200" cy="3317875"/>
          </a:xfrm>
        </p:spPr>
        <p:txBody>
          <a:bodyPr/>
          <a:lstStyle/>
          <a:p>
            <a:pPr marL="0" indent="0">
              <a:lnSpc>
                <a:spcPct val="90000"/>
              </a:lnSpc>
              <a:buNone/>
              <a:defRPr/>
            </a:pPr>
            <a:r>
              <a:rPr lang="en-US" b="1" i="1" u="sng" dirty="0" smtClean="0"/>
              <a:t>7. REPORT </a:t>
            </a:r>
            <a:r>
              <a:rPr lang="en-US" b="1" i="1" u="sng" dirty="0"/>
              <a:t>OF EXECUTIVE BOARD</a:t>
            </a:r>
          </a:p>
          <a:p>
            <a:pPr marL="0" indent="0">
              <a:lnSpc>
                <a:spcPct val="90000"/>
              </a:lnSpc>
              <a:buNone/>
              <a:defRPr/>
            </a:pPr>
            <a:r>
              <a:rPr lang="en-US" i="1" dirty="0"/>
              <a:t>(Read by Secretary, generally for information only. Contains all action taken by the Board. </a:t>
            </a:r>
            <a:r>
              <a:rPr lang="en-US" i="1" dirty="0" smtClean="0"/>
              <a:t>If recommendations </a:t>
            </a:r>
            <a:r>
              <a:rPr lang="en-US" i="1" dirty="0"/>
              <a:t>included, Secretary makes motion to implement, and action taken immediately.)</a:t>
            </a:r>
          </a:p>
          <a:p>
            <a:pPr marL="0" indent="0">
              <a:buFont typeface="Arial" pitchFamily="34" charset="0"/>
              <a:buNone/>
            </a:pPr>
            <a:endParaRPr lang="en-US" dirty="0" smtClean="0"/>
          </a:p>
        </p:txBody>
      </p:sp>
    </p:spTree>
    <p:extLst>
      <p:ext uri="{BB962C8B-B14F-4D97-AF65-F5344CB8AC3E}">
        <p14:creationId xmlns:p14="http://schemas.microsoft.com/office/powerpoint/2010/main" val="3618408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b="1" i="1" u="sng" dirty="0" smtClean="0"/>
              <a:t>8. REPORTS </a:t>
            </a:r>
            <a:r>
              <a:rPr lang="en-US" b="1" i="1" u="sng" dirty="0"/>
              <a:t>OF STANDING COMMITTEES</a:t>
            </a:r>
          </a:p>
          <a:p>
            <a:pPr marL="0" indent="0">
              <a:lnSpc>
                <a:spcPct val="90000"/>
              </a:lnSpc>
              <a:buNone/>
              <a:defRPr/>
            </a:pPr>
            <a:r>
              <a:rPr lang="en-US" i="1" dirty="0"/>
              <a:t>(Made in order listed in bylaws. Chair calls on only those with reports to make. If recommendations included, chairman or reporting member makes motion to implement, any action taken immediately.)</a:t>
            </a:r>
          </a:p>
          <a:p>
            <a:pPr marL="0" indent="0">
              <a:buFont typeface="Arial" pitchFamily="34" charset="0"/>
              <a:buNone/>
            </a:pPr>
            <a:endParaRPr lang="en-US" dirty="0" smtClean="0"/>
          </a:p>
        </p:txBody>
      </p:sp>
    </p:spTree>
    <p:extLst>
      <p:ext uri="{BB962C8B-B14F-4D97-AF65-F5344CB8AC3E}">
        <p14:creationId xmlns:p14="http://schemas.microsoft.com/office/powerpoint/2010/main" val="303935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b="1" i="1" u="sng" dirty="0" smtClean="0"/>
              <a:t>9. REPORTS </a:t>
            </a:r>
            <a:r>
              <a:rPr lang="en-US" b="1" i="1" u="sng" dirty="0"/>
              <a:t>OF SPECIAL COMMITTEES</a:t>
            </a:r>
          </a:p>
          <a:p>
            <a:pPr marL="0" indent="0">
              <a:lnSpc>
                <a:spcPct val="90000"/>
              </a:lnSpc>
              <a:buNone/>
              <a:defRPr/>
            </a:pPr>
            <a:r>
              <a:rPr lang="en-US" i="1" dirty="0"/>
              <a:t>(Called upon in order they were appointed, and only those prepared or required to report. Recommendations handled as in ITEM 8. If committee makes its final report, its work is completed and it goes out of existence automatically.)</a:t>
            </a:r>
          </a:p>
          <a:p>
            <a:pPr marL="0" indent="0">
              <a:buFont typeface="Arial" pitchFamily="34" charset="0"/>
              <a:buNone/>
            </a:pPr>
            <a:endParaRPr lang="en-US" dirty="0" smtClean="0"/>
          </a:p>
        </p:txBody>
      </p:sp>
    </p:spTree>
    <p:extLst>
      <p:ext uri="{BB962C8B-B14F-4D97-AF65-F5344CB8AC3E}">
        <p14:creationId xmlns:p14="http://schemas.microsoft.com/office/powerpoint/2010/main" val="470539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b="1" i="1" u="sng" dirty="0" smtClean="0"/>
              <a:t>10. SPECIAL </a:t>
            </a:r>
            <a:r>
              <a:rPr lang="en-US" b="1" i="1" u="sng" dirty="0"/>
              <a:t>ORDERS</a:t>
            </a:r>
          </a:p>
          <a:p>
            <a:pPr marL="0" indent="0">
              <a:lnSpc>
                <a:spcPct val="90000"/>
              </a:lnSpc>
              <a:buNone/>
              <a:defRPr/>
            </a:pPr>
            <a:r>
              <a:rPr lang="en-US" sz="3000" i="1" dirty="0"/>
              <a:t>(Items of business postponed from a previous meeting or earlier in the current meeting by a 2/3rds vote are special orders and are taken up before other general business. Also matters required by the bylaws to be taken up at a specific meeting such as election of officers are special orders.)</a:t>
            </a:r>
          </a:p>
          <a:p>
            <a:pPr marL="0" indent="0">
              <a:buFont typeface="Arial" pitchFamily="34" charset="0"/>
              <a:buNone/>
            </a:pPr>
            <a:endParaRPr lang="en-US" dirty="0" smtClean="0"/>
          </a:p>
        </p:txBody>
      </p:sp>
    </p:spTree>
    <p:extLst>
      <p:ext uri="{BB962C8B-B14F-4D97-AF65-F5344CB8AC3E}">
        <p14:creationId xmlns:p14="http://schemas.microsoft.com/office/powerpoint/2010/main" val="53476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dirty="0" smtClean="0"/>
              <a:t>Quick Parliamentary Quiz</a:t>
            </a:r>
          </a:p>
        </p:txBody>
      </p:sp>
      <p:sp>
        <p:nvSpPr>
          <p:cNvPr id="3075" name="Content Placeholder 2"/>
          <p:cNvSpPr>
            <a:spLocks noGrp="1"/>
          </p:cNvSpPr>
          <p:nvPr>
            <p:ph idx="1"/>
          </p:nvPr>
        </p:nvSpPr>
        <p:spPr>
          <a:xfrm>
            <a:off x="2268538" y="1200150"/>
            <a:ext cx="6418262" cy="3394075"/>
          </a:xfrm>
        </p:spPr>
        <p:txBody>
          <a:bodyPr/>
          <a:lstStyle/>
          <a:p>
            <a:pPr marL="0" indent="0">
              <a:buNone/>
            </a:pPr>
            <a:r>
              <a:rPr lang="en-US" dirty="0"/>
              <a:t>______	1.	The mover of a motion can speak against his/her own motion.</a:t>
            </a:r>
          </a:p>
          <a:p>
            <a:pPr marL="0" indent="0">
              <a:buNone/>
            </a:pPr>
            <a:r>
              <a:rPr lang="en-US" dirty="0" smtClean="0"/>
              <a:t>______ </a:t>
            </a:r>
            <a:r>
              <a:rPr lang="en-US" dirty="0"/>
              <a:t>	2.	A motion is before the assembly when it has been moved and seconded.</a:t>
            </a:r>
          </a:p>
          <a:p>
            <a:pPr marL="0" indent="0">
              <a:buNone/>
            </a:pPr>
            <a:endParaRPr lang="en-US" dirty="0"/>
          </a:p>
          <a:p>
            <a:pPr marL="0" indent="0">
              <a:buFont typeface="Arial" pitchFamily="34" charset="0"/>
              <a:buNone/>
            </a:pPr>
            <a:endParaRPr lang="en-US" dirty="0" smtClean="0"/>
          </a:p>
        </p:txBody>
      </p:sp>
    </p:spTree>
    <p:extLst>
      <p:ext uri="{BB962C8B-B14F-4D97-AF65-F5344CB8AC3E}">
        <p14:creationId xmlns:p14="http://schemas.microsoft.com/office/powerpoint/2010/main" val="397825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b="1" i="1" u="sng" dirty="0" smtClean="0"/>
              <a:t>11. UNFINISHED </a:t>
            </a:r>
            <a:r>
              <a:rPr lang="en-US" b="1" i="1" u="sng" dirty="0"/>
              <a:t>BUSINESS AND GENERAL ORDERS</a:t>
            </a:r>
          </a:p>
          <a:p>
            <a:pPr marL="0" indent="0">
              <a:lnSpc>
                <a:spcPct val="90000"/>
              </a:lnSpc>
              <a:buNone/>
              <a:defRPr/>
            </a:pPr>
            <a:r>
              <a:rPr lang="en-US" i="1" dirty="0"/>
              <a:t>(Chair announced this item; does not call for it. Consists of business left unfinished at previous meeting or business postponed to this meeting by a majority vote, if the organization meets at least quarterly.)</a:t>
            </a:r>
          </a:p>
          <a:p>
            <a:pPr marL="0" indent="0">
              <a:buFont typeface="Arial" pitchFamily="34" charset="0"/>
              <a:buNone/>
            </a:pPr>
            <a:endParaRPr lang="en-US" dirty="0" smtClean="0"/>
          </a:p>
        </p:txBody>
      </p:sp>
    </p:spTree>
    <p:extLst>
      <p:ext uri="{BB962C8B-B14F-4D97-AF65-F5344CB8AC3E}">
        <p14:creationId xmlns:p14="http://schemas.microsoft.com/office/powerpoint/2010/main" val="3149473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b="1" i="1" u="sng" dirty="0" smtClean="0"/>
              <a:t>12. NEW </a:t>
            </a:r>
            <a:r>
              <a:rPr lang="en-US" b="1" i="1" u="sng" dirty="0"/>
              <a:t>BUSINESS</a:t>
            </a:r>
          </a:p>
          <a:p>
            <a:pPr marL="0" indent="0">
              <a:lnSpc>
                <a:spcPct val="90000"/>
              </a:lnSpc>
              <a:buNone/>
              <a:defRPr/>
            </a:pPr>
            <a:r>
              <a:rPr lang="en-US" i="1" dirty="0"/>
              <a:t>(Chair calls for new business. This is the members' opportunity to bring before the organization items in which they are interested. Must fall within the objects of the organization as provided in the bylaws. The main motion is used to introduce items of new business.)</a:t>
            </a:r>
          </a:p>
          <a:p>
            <a:pPr marL="0" indent="0">
              <a:buFont typeface="Arial" pitchFamily="34" charset="0"/>
              <a:buNone/>
            </a:pPr>
            <a:endParaRPr lang="en-US" dirty="0" smtClean="0"/>
          </a:p>
        </p:txBody>
      </p:sp>
    </p:spTree>
    <p:extLst>
      <p:ext uri="{BB962C8B-B14F-4D97-AF65-F5344CB8AC3E}">
        <p14:creationId xmlns:p14="http://schemas.microsoft.com/office/powerpoint/2010/main" val="193046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endParaRPr lang="en-US" b="1" i="1" u="sng" dirty="0" smtClean="0"/>
          </a:p>
          <a:p>
            <a:pPr marL="0" indent="0">
              <a:lnSpc>
                <a:spcPct val="90000"/>
              </a:lnSpc>
              <a:buNone/>
              <a:defRPr/>
            </a:pPr>
            <a:r>
              <a:rPr lang="en-US" b="1" i="1" u="sng" dirty="0" smtClean="0"/>
              <a:t>13. PROGRAM </a:t>
            </a:r>
            <a:r>
              <a:rPr lang="en-US" b="1" i="1" u="sng" dirty="0"/>
              <a:t>(OPTIONAL)</a:t>
            </a:r>
          </a:p>
          <a:p>
            <a:pPr marL="0" indent="0">
              <a:lnSpc>
                <a:spcPct val="90000"/>
              </a:lnSpc>
              <a:buNone/>
              <a:defRPr/>
            </a:pPr>
            <a:endParaRPr lang="en-US" b="1" i="1" u="sng" dirty="0" smtClean="0"/>
          </a:p>
          <a:p>
            <a:pPr marL="0" indent="0">
              <a:lnSpc>
                <a:spcPct val="90000"/>
              </a:lnSpc>
              <a:buNone/>
              <a:defRPr/>
            </a:pPr>
            <a:endParaRPr lang="en-US" b="1" i="1" u="sng" dirty="0"/>
          </a:p>
          <a:p>
            <a:pPr marL="0" indent="0">
              <a:lnSpc>
                <a:spcPct val="90000"/>
              </a:lnSpc>
              <a:buNone/>
              <a:defRPr/>
            </a:pPr>
            <a:r>
              <a:rPr lang="en-US" b="1" i="1" u="sng" dirty="0" smtClean="0"/>
              <a:t>14. ANNOUNCEMENTS </a:t>
            </a:r>
            <a:r>
              <a:rPr lang="en-US" b="1" i="1" u="sng" dirty="0"/>
              <a:t>(Optional)</a:t>
            </a:r>
          </a:p>
          <a:p>
            <a:pPr marL="0" indent="0">
              <a:buFont typeface="Arial" pitchFamily="34" charset="0"/>
              <a:buNone/>
            </a:pPr>
            <a:endParaRPr lang="en-US" dirty="0" smtClean="0"/>
          </a:p>
        </p:txBody>
      </p:sp>
    </p:spTree>
    <p:extLst>
      <p:ext uri="{BB962C8B-B14F-4D97-AF65-F5344CB8AC3E}">
        <p14:creationId xmlns:p14="http://schemas.microsoft.com/office/powerpoint/2010/main" val="1730891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b="1" i="1" u="sng" dirty="0" smtClean="0"/>
              <a:t>15. ADJOURNMENT</a:t>
            </a:r>
            <a:r>
              <a:rPr lang="en-US" i="1" dirty="0" smtClean="0"/>
              <a:t>  </a:t>
            </a:r>
            <a:r>
              <a:rPr lang="en-US" sz="2800" i="1" dirty="0" smtClean="0"/>
              <a:t>(</a:t>
            </a:r>
            <a:r>
              <a:rPr lang="en-US" sz="2800" i="1" dirty="0"/>
              <a:t>Chair asks: "Is there further business to come before the assembly?" If there is, it is handled. If not, the chair says: "There being no further business to come before the assembly, the meeting is adjourned." The chair does not need to call for a motion to adjourn from the assembly. He simply declares the meeting adjourned when there is no further business.)</a:t>
            </a:r>
          </a:p>
          <a:p>
            <a:pPr marL="0" indent="0">
              <a:buFont typeface="Arial" pitchFamily="34" charset="0"/>
              <a:buNone/>
            </a:pPr>
            <a:endParaRPr lang="en-US" dirty="0" smtClean="0"/>
          </a:p>
        </p:txBody>
      </p:sp>
    </p:spTree>
    <p:extLst>
      <p:ext uri="{BB962C8B-B14F-4D97-AF65-F5344CB8AC3E}">
        <p14:creationId xmlns:p14="http://schemas.microsoft.com/office/powerpoint/2010/main" val="23213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57151"/>
            <a:ext cx="6418262" cy="838200"/>
          </a:xfrm>
        </p:spPr>
        <p:txBody>
          <a:bodyPr/>
          <a:lstStyle/>
          <a:p>
            <a:pPr algn="l"/>
            <a:r>
              <a:rPr lang="en-US" b="1" dirty="0" smtClean="0"/>
              <a:t>Offering a Proposal</a:t>
            </a:r>
          </a:p>
        </p:txBody>
      </p:sp>
      <p:sp>
        <p:nvSpPr>
          <p:cNvPr id="3075" name="Content Placeholder 2"/>
          <p:cNvSpPr>
            <a:spLocks noGrp="1"/>
          </p:cNvSpPr>
          <p:nvPr>
            <p:ph idx="1"/>
          </p:nvPr>
        </p:nvSpPr>
        <p:spPr>
          <a:xfrm>
            <a:off x="2268538" y="819150"/>
            <a:ext cx="6723062" cy="3775075"/>
          </a:xfrm>
        </p:spPr>
        <p:txBody>
          <a:bodyPr/>
          <a:lstStyle/>
          <a:p>
            <a:pPr>
              <a:defRPr/>
            </a:pPr>
            <a:r>
              <a:rPr lang="en-US" dirty="0"/>
              <a:t>A motion is a proposal made by a member in a meeting that the assembly take certain action.</a:t>
            </a:r>
          </a:p>
          <a:p>
            <a:pPr>
              <a:defRPr/>
            </a:pPr>
            <a:r>
              <a:rPr lang="en-US" dirty="0"/>
              <a:t>Example:  </a:t>
            </a:r>
            <a:r>
              <a:rPr lang="en-US" b="1" dirty="0">
                <a:solidFill>
                  <a:srgbClr val="9C4839"/>
                </a:solidFill>
              </a:rPr>
              <a:t>“I move that we buy a desk and a chair for the club house.”</a:t>
            </a:r>
          </a:p>
          <a:p>
            <a:pPr>
              <a:defRPr/>
            </a:pPr>
            <a:r>
              <a:rPr lang="en-US" dirty="0" smtClean="0"/>
              <a:t>When recognized by the Chair the member is the only one who can speak.</a:t>
            </a:r>
          </a:p>
          <a:p>
            <a:pPr marL="0" indent="0">
              <a:buFont typeface="Arial" pitchFamily="34" charset="0"/>
              <a:buNone/>
            </a:pPr>
            <a:endParaRPr lang="en-US" dirty="0" smtClean="0"/>
          </a:p>
        </p:txBody>
      </p:sp>
    </p:spTree>
    <p:extLst>
      <p:ext uri="{BB962C8B-B14F-4D97-AF65-F5344CB8AC3E}">
        <p14:creationId xmlns:p14="http://schemas.microsoft.com/office/powerpoint/2010/main" val="3294544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133600" y="206375"/>
            <a:ext cx="6781800" cy="857250"/>
          </a:xfrm>
        </p:spPr>
        <p:txBody>
          <a:bodyPr/>
          <a:lstStyle/>
          <a:p>
            <a:pPr algn="l"/>
            <a:r>
              <a:rPr lang="en-US" b="1" dirty="0" smtClean="0"/>
              <a:t>Steps in Handling a Motion</a:t>
            </a:r>
          </a:p>
        </p:txBody>
      </p:sp>
      <p:sp>
        <p:nvSpPr>
          <p:cNvPr id="3075" name="Content Placeholder 2"/>
          <p:cNvSpPr>
            <a:spLocks noGrp="1"/>
          </p:cNvSpPr>
          <p:nvPr>
            <p:ph idx="1"/>
          </p:nvPr>
        </p:nvSpPr>
        <p:spPr>
          <a:xfrm>
            <a:off x="2268538" y="1428750"/>
            <a:ext cx="6418262" cy="3165475"/>
          </a:xfrm>
        </p:spPr>
        <p:txBody>
          <a:bodyPr/>
          <a:lstStyle/>
          <a:p>
            <a:pPr marL="0" indent="0">
              <a:buNone/>
              <a:defRPr/>
            </a:pPr>
            <a:r>
              <a:rPr lang="en-US" b="1" dirty="0" smtClean="0"/>
              <a:t>1. A </a:t>
            </a:r>
            <a:r>
              <a:rPr lang="en-US" b="1" dirty="0">
                <a:solidFill>
                  <a:srgbClr val="9C4839"/>
                </a:solidFill>
              </a:rPr>
              <a:t>member </a:t>
            </a:r>
            <a:r>
              <a:rPr lang="en-US" b="1" u="sng" dirty="0">
                <a:solidFill>
                  <a:srgbClr val="9C4839"/>
                </a:solidFill>
              </a:rPr>
              <a:t>makes</a:t>
            </a:r>
            <a:r>
              <a:rPr lang="en-US" b="1" dirty="0">
                <a:solidFill>
                  <a:srgbClr val="9C4839"/>
                </a:solidFill>
              </a:rPr>
              <a:t> the motion</a:t>
            </a:r>
            <a:r>
              <a:rPr lang="en-US" dirty="0">
                <a:solidFill>
                  <a:srgbClr val="9C4839"/>
                </a:solidFill>
              </a:rPr>
              <a:t>. </a:t>
            </a:r>
          </a:p>
          <a:p>
            <a:pPr marL="0" indent="0">
              <a:buNone/>
              <a:defRPr/>
            </a:pPr>
            <a:r>
              <a:rPr lang="en-US" b="1" dirty="0" smtClean="0">
                <a:solidFill>
                  <a:srgbClr val="9C4839"/>
                </a:solidFill>
              </a:rPr>
              <a:t>2. Another </a:t>
            </a:r>
            <a:r>
              <a:rPr lang="en-US" b="1" dirty="0">
                <a:solidFill>
                  <a:srgbClr val="9C4839"/>
                </a:solidFill>
              </a:rPr>
              <a:t>member </a:t>
            </a:r>
            <a:r>
              <a:rPr lang="en-US" b="1" u="sng" dirty="0">
                <a:solidFill>
                  <a:srgbClr val="9C4839"/>
                </a:solidFill>
              </a:rPr>
              <a:t>seconds</a:t>
            </a:r>
            <a:r>
              <a:rPr lang="en-US" b="1" dirty="0">
                <a:solidFill>
                  <a:srgbClr val="9C4839"/>
                </a:solidFill>
              </a:rPr>
              <a:t> the </a:t>
            </a:r>
            <a:r>
              <a:rPr lang="en-US" b="1" dirty="0" smtClean="0">
                <a:solidFill>
                  <a:srgbClr val="9C4839"/>
                </a:solidFill>
              </a:rPr>
              <a:t>	motion</a:t>
            </a:r>
            <a:r>
              <a:rPr lang="en-US" dirty="0">
                <a:solidFill>
                  <a:srgbClr val="9C4839"/>
                </a:solidFill>
              </a:rPr>
              <a:t>.</a:t>
            </a:r>
          </a:p>
          <a:p>
            <a:pPr marL="0" indent="0">
              <a:buNone/>
              <a:defRPr/>
            </a:pPr>
            <a:r>
              <a:rPr lang="en-US" b="1" dirty="0" smtClean="0">
                <a:solidFill>
                  <a:srgbClr val="9C4839"/>
                </a:solidFill>
              </a:rPr>
              <a:t>3. The </a:t>
            </a:r>
            <a:r>
              <a:rPr lang="en-US" b="1" dirty="0">
                <a:solidFill>
                  <a:srgbClr val="9C4839"/>
                </a:solidFill>
              </a:rPr>
              <a:t>Chair </a:t>
            </a:r>
            <a:r>
              <a:rPr lang="en-US" b="1" u="sng" dirty="0">
                <a:solidFill>
                  <a:srgbClr val="9C4839"/>
                </a:solidFill>
              </a:rPr>
              <a:t>states</a:t>
            </a:r>
            <a:r>
              <a:rPr lang="en-US" b="1" dirty="0">
                <a:solidFill>
                  <a:srgbClr val="9C4839"/>
                </a:solidFill>
              </a:rPr>
              <a:t> the </a:t>
            </a:r>
            <a:r>
              <a:rPr lang="en-US" b="1" dirty="0"/>
              <a:t>question</a:t>
            </a:r>
            <a:r>
              <a:rPr lang="en-US" dirty="0"/>
              <a:t> </a:t>
            </a:r>
          </a:p>
          <a:p>
            <a:pPr marL="0" indent="0">
              <a:buFont typeface="Arial" pitchFamily="34" charset="0"/>
              <a:buNone/>
            </a:pPr>
            <a:endParaRPr lang="en-US" dirty="0" smtClean="0"/>
          </a:p>
        </p:txBody>
      </p:sp>
    </p:spTree>
    <p:extLst>
      <p:ext uri="{BB962C8B-B14F-4D97-AF65-F5344CB8AC3E}">
        <p14:creationId xmlns:p14="http://schemas.microsoft.com/office/powerpoint/2010/main" val="3412565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133600" y="206375"/>
            <a:ext cx="6781800" cy="857250"/>
          </a:xfrm>
        </p:spPr>
        <p:txBody>
          <a:bodyPr/>
          <a:lstStyle/>
          <a:p>
            <a:pPr algn="l"/>
            <a:r>
              <a:rPr lang="en-US" b="1" dirty="0" smtClean="0"/>
              <a:t>Steps in Handling a Motion</a:t>
            </a:r>
          </a:p>
        </p:txBody>
      </p:sp>
      <p:sp>
        <p:nvSpPr>
          <p:cNvPr id="3075" name="Content Placeholder 2"/>
          <p:cNvSpPr>
            <a:spLocks noGrp="1"/>
          </p:cNvSpPr>
          <p:nvPr>
            <p:ph idx="1"/>
          </p:nvPr>
        </p:nvSpPr>
        <p:spPr>
          <a:xfrm>
            <a:off x="2268538" y="1428750"/>
            <a:ext cx="6418262" cy="3165475"/>
          </a:xfrm>
        </p:spPr>
        <p:txBody>
          <a:bodyPr/>
          <a:lstStyle/>
          <a:p>
            <a:pPr marL="0" indent="0">
              <a:buNone/>
              <a:defRPr/>
            </a:pPr>
            <a:r>
              <a:rPr lang="en-US" b="1" dirty="0" smtClean="0"/>
              <a:t>4. The </a:t>
            </a:r>
            <a:r>
              <a:rPr lang="en-US" b="1" dirty="0">
                <a:solidFill>
                  <a:srgbClr val="9C4839"/>
                </a:solidFill>
              </a:rPr>
              <a:t>members </a:t>
            </a:r>
            <a:r>
              <a:rPr lang="en-US" b="1" u="sng" dirty="0">
                <a:solidFill>
                  <a:srgbClr val="9C4839"/>
                </a:solidFill>
              </a:rPr>
              <a:t>debate</a:t>
            </a:r>
            <a:r>
              <a:rPr lang="en-US" b="1" dirty="0">
                <a:solidFill>
                  <a:srgbClr val="9C4839"/>
                </a:solidFill>
              </a:rPr>
              <a:t> the motion</a:t>
            </a:r>
            <a:r>
              <a:rPr lang="en-US" dirty="0">
                <a:solidFill>
                  <a:srgbClr val="9C4839"/>
                </a:solidFill>
              </a:rPr>
              <a:t>. </a:t>
            </a:r>
          </a:p>
          <a:p>
            <a:pPr marL="0" indent="0">
              <a:buNone/>
              <a:defRPr/>
            </a:pPr>
            <a:r>
              <a:rPr lang="en-US" b="1" dirty="0" smtClean="0">
                <a:solidFill>
                  <a:srgbClr val="9C4839"/>
                </a:solidFill>
              </a:rPr>
              <a:t>5. The </a:t>
            </a:r>
            <a:r>
              <a:rPr lang="en-US" b="1" dirty="0">
                <a:solidFill>
                  <a:srgbClr val="9C4839"/>
                </a:solidFill>
              </a:rPr>
              <a:t>Chair </a:t>
            </a:r>
            <a:r>
              <a:rPr lang="en-US" b="1" u="sng" dirty="0">
                <a:solidFill>
                  <a:srgbClr val="9C4839"/>
                </a:solidFill>
              </a:rPr>
              <a:t>puts</a:t>
            </a:r>
            <a:r>
              <a:rPr lang="en-US" b="1" dirty="0">
                <a:solidFill>
                  <a:srgbClr val="9C4839"/>
                </a:solidFill>
              </a:rPr>
              <a:t> the question</a:t>
            </a:r>
            <a:r>
              <a:rPr lang="en-US" dirty="0">
                <a:solidFill>
                  <a:srgbClr val="9C4839"/>
                </a:solidFill>
              </a:rPr>
              <a:t> (takes </a:t>
            </a:r>
            <a:r>
              <a:rPr lang="en-US" dirty="0" smtClean="0">
                <a:solidFill>
                  <a:srgbClr val="9C4839"/>
                </a:solidFill>
              </a:rPr>
              <a:t>	the </a:t>
            </a:r>
            <a:r>
              <a:rPr lang="en-US" dirty="0">
                <a:solidFill>
                  <a:srgbClr val="9C4839"/>
                </a:solidFill>
              </a:rPr>
              <a:t>vote).</a:t>
            </a:r>
          </a:p>
          <a:p>
            <a:pPr marL="0" indent="0">
              <a:buNone/>
              <a:defRPr/>
            </a:pPr>
            <a:r>
              <a:rPr lang="en-US" b="1" dirty="0" smtClean="0">
                <a:solidFill>
                  <a:srgbClr val="9C4839"/>
                </a:solidFill>
              </a:rPr>
              <a:t>6. The </a:t>
            </a:r>
            <a:r>
              <a:rPr lang="en-US" b="1" dirty="0">
                <a:solidFill>
                  <a:srgbClr val="9C4839"/>
                </a:solidFill>
              </a:rPr>
              <a:t>Chair </a:t>
            </a:r>
            <a:r>
              <a:rPr lang="en-US" b="1" u="sng" dirty="0">
                <a:solidFill>
                  <a:srgbClr val="9C4839"/>
                </a:solidFill>
              </a:rPr>
              <a:t>announces</a:t>
            </a:r>
            <a:r>
              <a:rPr lang="en-US" b="1" dirty="0">
                <a:solidFill>
                  <a:srgbClr val="9C4839"/>
                </a:solidFill>
              </a:rPr>
              <a:t> the results</a:t>
            </a:r>
            <a:r>
              <a:rPr lang="en-US" dirty="0">
                <a:solidFill>
                  <a:srgbClr val="9C4839"/>
                </a:solidFill>
              </a:rPr>
              <a:t> </a:t>
            </a:r>
            <a:r>
              <a:rPr lang="en-US" b="1" dirty="0">
                <a:solidFill>
                  <a:srgbClr val="9C4839"/>
                </a:solidFill>
              </a:rPr>
              <a:t>of </a:t>
            </a:r>
            <a:r>
              <a:rPr lang="en-US" b="1" dirty="0" smtClean="0">
                <a:solidFill>
                  <a:srgbClr val="9C4839"/>
                </a:solidFill>
              </a:rPr>
              <a:t>	the </a:t>
            </a:r>
            <a:r>
              <a:rPr lang="en-US" b="1" dirty="0">
                <a:solidFill>
                  <a:srgbClr val="9C4839"/>
                </a:solidFill>
              </a:rPr>
              <a:t>vote.</a:t>
            </a:r>
          </a:p>
          <a:p>
            <a:pPr marL="0" indent="0">
              <a:buFont typeface="Arial" pitchFamily="34" charset="0"/>
              <a:buNone/>
            </a:pPr>
            <a:endParaRPr lang="en-US" dirty="0" smtClean="0"/>
          </a:p>
        </p:txBody>
      </p:sp>
    </p:spTree>
    <p:extLst>
      <p:ext uri="{BB962C8B-B14F-4D97-AF65-F5344CB8AC3E}">
        <p14:creationId xmlns:p14="http://schemas.microsoft.com/office/powerpoint/2010/main" val="392506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b="1" dirty="0" smtClean="0"/>
              <a:t>Debate</a:t>
            </a:r>
          </a:p>
        </p:txBody>
      </p:sp>
      <p:sp>
        <p:nvSpPr>
          <p:cNvPr id="3075" name="Content Placeholder 2"/>
          <p:cNvSpPr>
            <a:spLocks noGrp="1"/>
          </p:cNvSpPr>
          <p:nvPr>
            <p:ph idx="1"/>
          </p:nvPr>
        </p:nvSpPr>
        <p:spPr>
          <a:xfrm>
            <a:off x="2268538" y="1200150"/>
            <a:ext cx="6418262" cy="3394075"/>
          </a:xfrm>
        </p:spPr>
        <p:txBody>
          <a:bodyPr/>
          <a:lstStyle/>
          <a:p>
            <a:pPr>
              <a:defRPr/>
            </a:pPr>
            <a:r>
              <a:rPr lang="en-US" dirty="0"/>
              <a:t>One at a time</a:t>
            </a:r>
          </a:p>
          <a:p>
            <a:pPr>
              <a:defRPr/>
            </a:pPr>
            <a:r>
              <a:rPr lang="en-US" dirty="0"/>
              <a:t>All remarks directed to the Chair</a:t>
            </a:r>
          </a:p>
          <a:p>
            <a:pPr>
              <a:defRPr/>
            </a:pPr>
            <a:r>
              <a:rPr lang="en-US" dirty="0"/>
              <a:t>Members do not speak directly to each other</a:t>
            </a:r>
          </a:p>
          <a:p>
            <a:pPr marL="0" indent="0">
              <a:buFont typeface="Arial" pitchFamily="34" charset="0"/>
              <a:buNone/>
            </a:pPr>
            <a:endParaRPr lang="en-US" dirty="0" smtClean="0"/>
          </a:p>
        </p:txBody>
      </p:sp>
    </p:spTree>
    <p:extLst>
      <p:ext uri="{BB962C8B-B14F-4D97-AF65-F5344CB8AC3E}">
        <p14:creationId xmlns:p14="http://schemas.microsoft.com/office/powerpoint/2010/main" val="600496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b="1" dirty="0" smtClean="0"/>
              <a:t>Debate</a:t>
            </a:r>
          </a:p>
        </p:txBody>
      </p:sp>
      <p:sp>
        <p:nvSpPr>
          <p:cNvPr id="3075" name="Content Placeholder 2"/>
          <p:cNvSpPr>
            <a:spLocks noGrp="1"/>
          </p:cNvSpPr>
          <p:nvPr>
            <p:ph idx="1"/>
          </p:nvPr>
        </p:nvSpPr>
        <p:spPr>
          <a:xfrm>
            <a:off x="2268538" y="1200150"/>
            <a:ext cx="6418262" cy="3394075"/>
          </a:xfrm>
        </p:spPr>
        <p:txBody>
          <a:bodyPr/>
          <a:lstStyle/>
          <a:p>
            <a:pPr>
              <a:defRPr/>
            </a:pPr>
            <a:r>
              <a:rPr lang="en-US" dirty="0"/>
              <a:t>A member does not call another member’s name</a:t>
            </a:r>
          </a:p>
          <a:p>
            <a:pPr>
              <a:defRPr/>
            </a:pPr>
            <a:r>
              <a:rPr lang="en-US" dirty="0"/>
              <a:t>10 minutes maximum per speech</a:t>
            </a:r>
          </a:p>
          <a:p>
            <a:pPr>
              <a:defRPr/>
            </a:pPr>
            <a:r>
              <a:rPr lang="en-US" dirty="0"/>
              <a:t>The Chair does not speak in </a:t>
            </a:r>
            <a:r>
              <a:rPr lang="en-US" dirty="0" smtClean="0"/>
              <a:t>debate, but may give information</a:t>
            </a:r>
            <a:endParaRPr lang="en-US" dirty="0"/>
          </a:p>
          <a:p>
            <a:pPr marL="0" indent="0">
              <a:buFont typeface="Arial" pitchFamily="34" charset="0"/>
              <a:buNone/>
            </a:pPr>
            <a:endParaRPr lang="en-US" dirty="0" smtClean="0"/>
          </a:p>
        </p:txBody>
      </p:sp>
    </p:spTree>
    <p:extLst>
      <p:ext uri="{BB962C8B-B14F-4D97-AF65-F5344CB8AC3E}">
        <p14:creationId xmlns:p14="http://schemas.microsoft.com/office/powerpoint/2010/main" val="86569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b="1" dirty="0" smtClean="0"/>
              <a:t>Amendments</a:t>
            </a:r>
          </a:p>
        </p:txBody>
      </p:sp>
      <p:sp>
        <p:nvSpPr>
          <p:cNvPr id="3075" name="Content Placeholder 2"/>
          <p:cNvSpPr>
            <a:spLocks noGrp="1"/>
          </p:cNvSpPr>
          <p:nvPr>
            <p:ph idx="1"/>
          </p:nvPr>
        </p:nvSpPr>
        <p:spPr>
          <a:xfrm>
            <a:off x="2268538" y="1200150"/>
            <a:ext cx="6646862" cy="3394075"/>
          </a:xfrm>
        </p:spPr>
        <p:txBody>
          <a:bodyPr/>
          <a:lstStyle/>
          <a:p>
            <a:pPr>
              <a:lnSpc>
                <a:spcPct val="90000"/>
              </a:lnSpc>
              <a:defRPr/>
            </a:pPr>
            <a:r>
              <a:rPr lang="en-US" dirty="0"/>
              <a:t>Amendments, like main motions, require a second, are amendable, are debatable, and require a majority vote.</a:t>
            </a:r>
          </a:p>
          <a:p>
            <a:pPr>
              <a:lnSpc>
                <a:spcPct val="90000"/>
              </a:lnSpc>
              <a:defRPr/>
            </a:pPr>
            <a:r>
              <a:rPr lang="en-US" dirty="0">
                <a:solidFill>
                  <a:srgbClr val="9C4839"/>
                </a:solidFill>
              </a:rPr>
              <a:t>An amendment should be stated so that indicates </a:t>
            </a:r>
            <a:r>
              <a:rPr lang="en-US" u="sng" dirty="0">
                <a:solidFill>
                  <a:srgbClr val="9C4839"/>
                </a:solidFill>
              </a:rPr>
              <a:t>exactly</a:t>
            </a:r>
            <a:r>
              <a:rPr lang="en-US" dirty="0">
                <a:solidFill>
                  <a:srgbClr val="9C4839"/>
                </a:solidFill>
              </a:rPr>
              <a:t> what is being done to the main motion.</a:t>
            </a:r>
          </a:p>
          <a:p>
            <a:pPr marL="0" indent="0">
              <a:buFont typeface="Arial" pitchFamily="34" charset="0"/>
              <a:buNone/>
            </a:pPr>
            <a:endParaRPr lang="en-US" dirty="0" smtClean="0"/>
          </a:p>
        </p:txBody>
      </p:sp>
    </p:spTree>
    <p:extLst>
      <p:ext uri="{BB962C8B-B14F-4D97-AF65-F5344CB8AC3E}">
        <p14:creationId xmlns:p14="http://schemas.microsoft.com/office/powerpoint/2010/main" val="371250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b="1" dirty="0" smtClean="0"/>
              <a:t>Quick Parliamentary Quiz</a:t>
            </a:r>
          </a:p>
        </p:txBody>
      </p:sp>
      <p:sp>
        <p:nvSpPr>
          <p:cNvPr id="3075" name="Content Placeholder 2"/>
          <p:cNvSpPr>
            <a:spLocks noGrp="1"/>
          </p:cNvSpPr>
          <p:nvPr>
            <p:ph idx="1"/>
          </p:nvPr>
        </p:nvSpPr>
        <p:spPr>
          <a:xfrm>
            <a:off x="2268538" y="1200150"/>
            <a:ext cx="6418262" cy="3394075"/>
          </a:xfrm>
        </p:spPr>
        <p:txBody>
          <a:bodyPr/>
          <a:lstStyle/>
          <a:p>
            <a:pPr marL="0" indent="0">
              <a:buNone/>
            </a:pPr>
            <a:r>
              <a:rPr lang="en-US" dirty="0" smtClean="0"/>
              <a:t>______ </a:t>
            </a:r>
            <a:r>
              <a:rPr lang="en-US" dirty="0"/>
              <a:t>	3.	The motion to </a:t>
            </a:r>
            <a:r>
              <a:rPr lang="en-US" dirty="0" smtClean="0"/>
              <a:t>“lay </a:t>
            </a:r>
            <a:r>
              <a:rPr lang="en-US" dirty="0"/>
              <a:t>on the </a:t>
            </a:r>
            <a:r>
              <a:rPr lang="en-US" dirty="0" smtClean="0"/>
              <a:t>table” </a:t>
            </a:r>
            <a:r>
              <a:rPr lang="en-US" dirty="0"/>
              <a:t>is used to kill a motion without a direct vote on it.</a:t>
            </a:r>
          </a:p>
          <a:p>
            <a:pPr marL="0" indent="0">
              <a:buNone/>
            </a:pPr>
            <a:r>
              <a:rPr lang="en-US" dirty="0"/>
              <a:t>______	4.	Amendments can be applied to any motion regardless of whether or not they are germane.</a:t>
            </a:r>
          </a:p>
          <a:p>
            <a:pPr marL="0" indent="0">
              <a:buFont typeface="Arial" pitchFamily="34" charset="0"/>
              <a:buNone/>
            </a:pPr>
            <a:endParaRPr lang="en-US" dirty="0" smtClean="0"/>
          </a:p>
        </p:txBody>
      </p:sp>
    </p:spTree>
    <p:extLst>
      <p:ext uri="{BB962C8B-B14F-4D97-AF65-F5344CB8AC3E}">
        <p14:creationId xmlns:p14="http://schemas.microsoft.com/office/powerpoint/2010/main" val="286801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smtClean="0"/>
              <a:t>Main Motion</a:t>
            </a:r>
          </a:p>
        </p:txBody>
      </p:sp>
      <p:sp>
        <p:nvSpPr>
          <p:cNvPr id="3075" name="Content Placeholder 2"/>
          <p:cNvSpPr>
            <a:spLocks noGrp="1"/>
          </p:cNvSpPr>
          <p:nvPr>
            <p:ph idx="1"/>
          </p:nvPr>
        </p:nvSpPr>
        <p:spPr>
          <a:xfrm>
            <a:off x="2268538" y="1809750"/>
            <a:ext cx="6418262" cy="2784475"/>
          </a:xfrm>
        </p:spPr>
        <p:txBody>
          <a:bodyPr/>
          <a:lstStyle/>
          <a:p>
            <a:pPr marL="0" indent="0" algn="ctr">
              <a:buNone/>
            </a:pPr>
            <a:r>
              <a:rPr lang="en-US" sz="4400" b="1" i="1" dirty="0" smtClean="0">
                <a:solidFill>
                  <a:srgbClr val="9C4839"/>
                </a:solidFill>
              </a:rPr>
              <a:t>“That we buy 20 desks and chairs for the club house."</a:t>
            </a:r>
          </a:p>
          <a:p>
            <a:pPr marL="0" indent="0">
              <a:buFont typeface="Arial" pitchFamily="34" charset="0"/>
              <a:buNone/>
            </a:pPr>
            <a:endParaRPr lang="en-US" dirty="0" smtClean="0"/>
          </a:p>
        </p:txBody>
      </p:sp>
    </p:spTree>
    <p:extLst>
      <p:ext uri="{BB962C8B-B14F-4D97-AF65-F5344CB8AC3E}">
        <p14:creationId xmlns:p14="http://schemas.microsoft.com/office/powerpoint/2010/main" val="60445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smtClean="0"/>
              <a:t>Amendments</a:t>
            </a:r>
          </a:p>
        </p:txBody>
      </p:sp>
      <p:sp>
        <p:nvSpPr>
          <p:cNvPr id="3075" name="Content Placeholder 2"/>
          <p:cNvSpPr>
            <a:spLocks noGrp="1"/>
          </p:cNvSpPr>
          <p:nvPr>
            <p:ph idx="1"/>
          </p:nvPr>
        </p:nvSpPr>
        <p:spPr>
          <a:xfrm>
            <a:off x="2268538" y="1200150"/>
            <a:ext cx="6418262" cy="3394075"/>
          </a:xfrm>
        </p:spPr>
        <p:txBody>
          <a:bodyPr/>
          <a:lstStyle/>
          <a:p>
            <a:pPr>
              <a:lnSpc>
                <a:spcPct val="90000"/>
              </a:lnSpc>
              <a:defRPr/>
            </a:pPr>
            <a:r>
              <a:rPr lang="en-US" dirty="0">
                <a:solidFill>
                  <a:srgbClr val="9C4839"/>
                </a:solidFill>
              </a:rPr>
              <a:t>An amendment must always be </a:t>
            </a:r>
            <a:r>
              <a:rPr lang="en-US" dirty="0"/>
              <a:t>handled </a:t>
            </a:r>
            <a:r>
              <a:rPr lang="en-US" u="sng" dirty="0"/>
              <a:t>before</a:t>
            </a:r>
            <a:r>
              <a:rPr lang="en-US" dirty="0"/>
              <a:t> voting on the motion to which it was applied.</a:t>
            </a:r>
          </a:p>
        </p:txBody>
      </p:sp>
    </p:spTree>
    <p:extLst>
      <p:ext uri="{BB962C8B-B14F-4D97-AF65-F5344CB8AC3E}">
        <p14:creationId xmlns:p14="http://schemas.microsoft.com/office/powerpoint/2010/main" val="88519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133600" y="206375"/>
            <a:ext cx="6858000" cy="857250"/>
          </a:xfrm>
        </p:spPr>
        <p:txBody>
          <a:bodyPr/>
          <a:lstStyle/>
          <a:p>
            <a:r>
              <a:rPr lang="en-US" b="1" dirty="0" smtClean="0"/>
              <a:t>Amendment by Striking Out</a:t>
            </a:r>
          </a:p>
        </p:txBody>
      </p:sp>
      <p:sp>
        <p:nvSpPr>
          <p:cNvPr id="3075" name="Content Placeholder 2"/>
          <p:cNvSpPr>
            <a:spLocks noGrp="1"/>
          </p:cNvSpPr>
          <p:nvPr>
            <p:ph idx="1"/>
          </p:nvPr>
        </p:nvSpPr>
        <p:spPr>
          <a:xfrm>
            <a:off x="2268538" y="1733550"/>
            <a:ext cx="6418262" cy="2860675"/>
          </a:xfrm>
        </p:spPr>
        <p:txBody>
          <a:bodyPr/>
          <a:lstStyle/>
          <a:p>
            <a:pPr marL="0" indent="0" algn="ctr">
              <a:buNone/>
            </a:pPr>
            <a:r>
              <a:rPr lang="en-US" i="1" dirty="0" smtClean="0">
                <a:solidFill>
                  <a:srgbClr val="9C4839"/>
                </a:solidFill>
              </a:rPr>
              <a:t>“</a:t>
            </a:r>
            <a:r>
              <a:rPr lang="en-US" sz="4400" b="1" dirty="0" smtClean="0">
                <a:solidFill>
                  <a:srgbClr val="9C4839"/>
                </a:solidFill>
              </a:rPr>
              <a:t>I move to amend by striking out the words “and chairs."</a:t>
            </a:r>
          </a:p>
          <a:p>
            <a:pPr marL="0" indent="0">
              <a:buFont typeface="Arial" pitchFamily="34" charset="0"/>
              <a:buNone/>
            </a:pPr>
            <a:endParaRPr lang="en-US" dirty="0" smtClean="0"/>
          </a:p>
        </p:txBody>
      </p:sp>
    </p:spTree>
    <p:extLst>
      <p:ext uri="{BB962C8B-B14F-4D97-AF65-F5344CB8AC3E}">
        <p14:creationId xmlns:p14="http://schemas.microsoft.com/office/powerpoint/2010/main" val="401032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Amendment by Adding </a:t>
            </a:r>
            <a:br>
              <a:rPr lang="en-US" b="1" dirty="0" smtClean="0"/>
            </a:br>
            <a:r>
              <a:rPr lang="en-US" b="1" dirty="0" smtClean="0"/>
              <a:t>(or inserting)</a:t>
            </a:r>
          </a:p>
        </p:txBody>
      </p:sp>
      <p:sp>
        <p:nvSpPr>
          <p:cNvPr id="3075" name="Content Placeholder 2"/>
          <p:cNvSpPr>
            <a:spLocks noGrp="1"/>
          </p:cNvSpPr>
          <p:nvPr>
            <p:ph idx="1"/>
          </p:nvPr>
        </p:nvSpPr>
        <p:spPr>
          <a:xfrm>
            <a:off x="2268538" y="2038350"/>
            <a:ext cx="6418262" cy="2555875"/>
          </a:xfrm>
        </p:spPr>
        <p:txBody>
          <a:bodyPr/>
          <a:lstStyle/>
          <a:p>
            <a:pPr marL="0" indent="0" algn="ctr">
              <a:buNone/>
            </a:pPr>
            <a:r>
              <a:rPr lang="en-US" sz="4400" b="1" dirty="0" smtClean="0">
                <a:solidFill>
                  <a:srgbClr val="9C4839"/>
                </a:solidFill>
              </a:rPr>
              <a:t>“I move to add the words, not to exceed $500.00."</a:t>
            </a:r>
          </a:p>
          <a:p>
            <a:pPr marL="0" indent="0">
              <a:buFont typeface="Arial" pitchFamily="34" charset="0"/>
              <a:buNone/>
            </a:pPr>
            <a:endParaRPr lang="en-US" dirty="0" smtClean="0"/>
          </a:p>
        </p:txBody>
      </p:sp>
    </p:spTree>
    <p:extLst>
      <p:ext uri="{BB962C8B-B14F-4D97-AF65-F5344CB8AC3E}">
        <p14:creationId xmlns:p14="http://schemas.microsoft.com/office/powerpoint/2010/main" val="1443043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Amendment by Striking out and Inserting</a:t>
            </a:r>
          </a:p>
        </p:txBody>
      </p:sp>
      <p:sp>
        <p:nvSpPr>
          <p:cNvPr id="3075" name="Content Placeholder 2"/>
          <p:cNvSpPr>
            <a:spLocks noGrp="1"/>
          </p:cNvSpPr>
          <p:nvPr>
            <p:ph idx="1"/>
          </p:nvPr>
        </p:nvSpPr>
        <p:spPr>
          <a:xfrm>
            <a:off x="2268538" y="1809750"/>
            <a:ext cx="6418262" cy="2784475"/>
          </a:xfrm>
        </p:spPr>
        <p:txBody>
          <a:bodyPr/>
          <a:lstStyle/>
          <a:p>
            <a:pPr marL="0" indent="0" algn="ctr">
              <a:buNone/>
            </a:pPr>
            <a:r>
              <a:rPr lang="en-US" sz="4400" b="1" dirty="0" smtClean="0">
                <a:solidFill>
                  <a:srgbClr val="9C4839"/>
                </a:solidFill>
              </a:rPr>
              <a:t>“I move to amend by striking out the word ‘chairs’ and inserting the word ‘stools.’”</a:t>
            </a:r>
          </a:p>
          <a:p>
            <a:pPr marL="0" indent="0">
              <a:buFont typeface="Arial" pitchFamily="34" charset="0"/>
              <a:buNone/>
            </a:pPr>
            <a:endParaRPr lang="en-US" dirty="0" smtClean="0"/>
          </a:p>
        </p:txBody>
      </p:sp>
    </p:spTree>
    <p:extLst>
      <p:ext uri="{BB962C8B-B14F-4D97-AF65-F5344CB8AC3E}">
        <p14:creationId xmlns:p14="http://schemas.microsoft.com/office/powerpoint/2010/main" val="185387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209550"/>
            <a:ext cx="8229600" cy="857250"/>
          </a:xfrm>
        </p:spPr>
        <p:txBody>
          <a:bodyPr/>
          <a:lstStyle/>
          <a:p>
            <a:r>
              <a:rPr lang="en-US" dirty="0" smtClean="0"/>
              <a:t>	</a:t>
            </a:r>
            <a:r>
              <a:rPr lang="en-US" b="1" dirty="0" smtClean="0"/>
              <a:t>Primary &amp; Secondary Amendments</a:t>
            </a:r>
            <a:endParaRPr lang="en-US" b="1" dirty="0"/>
          </a:p>
        </p:txBody>
      </p:sp>
      <p:sp>
        <p:nvSpPr>
          <p:cNvPr id="3" name="Text Placeholder 2"/>
          <p:cNvSpPr>
            <a:spLocks noGrp="1"/>
          </p:cNvSpPr>
          <p:nvPr>
            <p:ph type="body" idx="1"/>
          </p:nvPr>
        </p:nvSpPr>
        <p:spPr>
          <a:xfrm>
            <a:off x="457200" y="1428750"/>
            <a:ext cx="4040188" cy="479822"/>
          </a:xfrm>
        </p:spPr>
        <p:txBody>
          <a:bodyPr/>
          <a:lstStyle/>
          <a:p>
            <a:endParaRPr lang="en-US" dirty="0"/>
          </a:p>
        </p:txBody>
      </p:sp>
      <p:sp>
        <p:nvSpPr>
          <p:cNvPr id="5" name="Text Placeholder 4"/>
          <p:cNvSpPr>
            <a:spLocks noGrp="1"/>
          </p:cNvSpPr>
          <p:nvPr>
            <p:ph type="body" sz="quarter" idx="3"/>
          </p:nvPr>
        </p:nvSpPr>
        <p:spPr>
          <a:xfrm>
            <a:off x="4648200" y="1428750"/>
            <a:ext cx="4041775" cy="479822"/>
          </a:xfrm>
        </p:spPr>
        <p:txBody>
          <a:bodyPr/>
          <a:lstStyle/>
          <a:p>
            <a:endParaRPr lang="en-US" dirty="0"/>
          </a:p>
        </p:txBody>
      </p:sp>
      <p:sp>
        <p:nvSpPr>
          <p:cNvPr id="6" name="Content Placeholder 5"/>
          <p:cNvSpPr>
            <a:spLocks noGrp="1"/>
          </p:cNvSpPr>
          <p:nvPr>
            <p:ph sz="quarter" idx="4"/>
          </p:nvPr>
        </p:nvSpPr>
        <p:spPr>
          <a:xfrm>
            <a:off x="4645026" y="1962150"/>
            <a:ext cx="4041775" cy="2632472"/>
          </a:xfrm>
        </p:spPr>
        <p:txBody>
          <a:bodyPr/>
          <a:lstStyle/>
          <a:p>
            <a:pPr>
              <a:buNone/>
              <a:defRPr/>
            </a:pPr>
            <a:r>
              <a:rPr lang="en-US" b="1" dirty="0">
                <a:solidFill>
                  <a:srgbClr val="9C4839"/>
                </a:solidFill>
              </a:rPr>
              <a:t>SECONDARY AMENDMENT</a:t>
            </a:r>
          </a:p>
          <a:p>
            <a:pPr>
              <a:buNone/>
              <a:defRPr/>
            </a:pPr>
            <a:endParaRPr lang="en-US" b="1" dirty="0">
              <a:solidFill>
                <a:srgbClr val="9C4839"/>
              </a:solidFill>
            </a:endParaRPr>
          </a:p>
          <a:p>
            <a:pPr>
              <a:buNone/>
              <a:defRPr/>
            </a:pPr>
            <a:r>
              <a:rPr lang="en-US" b="1" dirty="0">
                <a:solidFill>
                  <a:srgbClr val="9C4839"/>
                </a:solidFill>
              </a:rPr>
              <a:t>PRIMARY AMENDMENT</a:t>
            </a:r>
          </a:p>
          <a:p>
            <a:pPr>
              <a:buNone/>
              <a:defRPr/>
            </a:pPr>
            <a:endParaRPr lang="en-US" b="1" dirty="0">
              <a:solidFill>
                <a:srgbClr val="9C4839"/>
              </a:solidFill>
            </a:endParaRPr>
          </a:p>
          <a:p>
            <a:pPr>
              <a:buNone/>
              <a:defRPr/>
            </a:pPr>
            <a:r>
              <a:rPr lang="en-US" b="1" dirty="0">
                <a:solidFill>
                  <a:srgbClr val="9C4839"/>
                </a:solidFill>
              </a:rPr>
              <a:t>MAIN MOTION</a:t>
            </a:r>
          </a:p>
          <a:p>
            <a:endParaRPr lang="en-US" dirty="0">
              <a:solidFill>
                <a:srgbClr val="9C4839"/>
              </a:solidFill>
            </a:endParaRPr>
          </a:p>
        </p:txBody>
      </p:sp>
      <p:sp>
        <p:nvSpPr>
          <p:cNvPr id="4" name="Content Placeholder 3"/>
          <p:cNvSpPr>
            <a:spLocks noGrp="1"/>
          </p:cNvSpPr>
          <p:nvPr>
            <p:ph sz="half" idx="2"/>
          </p:nvPr>
        </p:nvSpPr>
        <p:spPr>
          <a:xfrm>
            <a:off x="228600" y="590550"/>
            <a:ext cx="5638800" cy="3810000"/>
          </a:xfrm>
        </p:spPr>
        <p:txBody>
          <a:bodyPr anchor="ctr"/>
          <a:lstStyle/>
          <a:p>
            <a:pPr marL="0" indent="0">
              <a:buNone/>
            </a:pPr>
            <a:r>
              <a:rPr lang="en-US" sz="1000" dirty="0" smtClean="0"/>
              <a:t>                                                               </a:t>
            </a:r>
          </a:p>
          <a:p>
            <a:pPr marL="0" indent="0">
              <a:buNone/>
            </a:pPr>
            <a:endParaRPr lang="en-US" sz="1000" dirty="0"/>
          </a:p>
          <a:p>
            <a:pPr marL="0" indent="0">
              <a:buNone/>
            </a:pPr>
            <a:endParaRPr lang="en-US" sz="1000" dirty="0" smtClean="0"/>
          </a:p>
          <a:p>
            <a:pPr marL="0" indent="0">
              <a:buNone/>
            </a:pPr>
            <a:r>
              <a:rPr lang="en-US" sz="1000" dirty="0"/>
              <a:t> </a:t>
            </a:r>
            <a:r>
              <a:rPr lang="en-US" sz="1000" dirty="0" smtClean="0"/>
              <a:t>                                                                    </a:t>
            </a:r>
            <a:r>
              <a:rPr lang="en-US" sz="16000" dirty="0" smtClean="0"/>
              <a:t>▲</a:t>
            </a:r>
            <a:endParaRPr lang="en-US" sz="16000" dirty="0"/>
          </a:p>
        </p:txBody>
      </p:sp>
    </p:spTree>
    <p:extLst>
      <p:ext uri="{BB962C8B-B14F-4D97-AF65-F5344CB8AC3E}">
        <p14:creationId xmlns:p14="http://schemas.microsoft.com/office/powerpoint/2010/main" val="82862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4"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Primary Amendment</a:t>
            </a:r>
          </a:p>
        </p:txBody>
      </p:sp>
      <p:sp>
        <p:nvSpPr>
          <p:cNvPr id="3075" name="Content Placeholder 2"/>
          <p:cNvSpPr>
            <a:spLocks noGrp="1"/>
          </p:cNvSpPr>
          <p:nvPr>
            <p:ph idx="1"/>
          </p:nvPr>
        </p:nvSpPr>
        <p:spPr>
          <a:xfrm>
            <a:off x="2286000" y="1733550"/>
            <a:ext cx="6418262" cy="2860675"/>
          </a:xfrm>
        </p:spPr>
        <p:txBody>
          <a:bodyPr/>
          <a:lstStyle/>
          <a:p>
            <a:pPr marL="0" indent="0" algn="ctr">
              <a:buNone/>
            </a:pPr>
            <a:r>
              <a:rPr lang="en-US" sz="4400" b="1" dirty="0" smtClean="0">
                <a:solidFill>
                  <a:srgbClr val="9C4839"/>
                </a:solidFill>
              </a:rPr>
              <a:t>“I move to add the words, not to exceed $500.00."</a:t>
            </a:r>
          </a:p>
          <a:p>
            <a:pPr marL="0" indent="0">
              <a:buFont typeface="Arial" pitchFamily="34" charset="0"/>
              <a:buNone/>
            </a:pPr>
            <a:endParaRPr lang="en-US" dirty="0" smtClean="0"/>
          </a:p>
        </p:txBody>
      </p:sp>
    </p:spTree>
    <p:extLst>
      <p:ext uri="{BB962C8B-B14F-4D97-AF65-F5344CB8AC3E}">
        <p14:creationId xmlns:p14="http://schemas.microsoft.com/office/powerpoint/2010/main" val="224438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Secondary Amendment</a:t>
            </a:r>
          </a:p>
        </p:txBody>
      </p:sp>
      <p:sp>
        <p:nvSpPr>
          <p:cNvPr id="3075" name="Content Placeholder 2"/>
          <p:cNvSpPr>
            <a:spLocks noGrp="1"/>
          </p:cNvSpPr>
          <p:nvPr>
            <p:ph idx="1"/>
          </p:nvPr>
        </p:nvSpPr>
        <p:spPr>
          <a:xfrm>
            <a:off x="2268538" y="1657350"/>
            <a:ext cx="6418262" cy="2936875"/>
          </a:xfrm>
        </p:spPr>
        <p:txBody>
          <a:bodyPr/>
          <a:lstStyle/>
          <a:p>
            <a:pPr marL="0" indent="0" algn="ctr">
              <a:buNone/>
            </a:pPr>
            <a:r>
              <a:rPr lang="en-US" sz="4400" b="1" dirty="0" smtClean="0">
                <a:solidFill>
                  <a:srgbClr val="9C4839"/>
                </a:solidFill>
              </a:rPr>
              <a:t>“I move to amend the amendment by striking our $500 and inserting $1,000.”</a:t>
            </a:r>
          </a:p>
          <a:p>
            <a:pPr marL="0" indent="0">
              <a:buFont typeface="Arial" pitchFamily="34" charset="0"/>
              <a:buNone/>
            </a:pPr>
            <a:endParaRPr lang="en-US" dirty="0" smtClean="0"/>
          </a:p>
        </p:txBody>
      </p:sp>
    </p:spTree>
    <p:extLst>
      <p:ext uri="{BB962C8B-B14F-4D97-AF65-F5344CB8AC3E}">
        <p14:creationId xmlns:p14="http://schemas.microsoft.com/office/powerpoint/2010/main" val="8088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Substitute Motion</a:t>
            </a:r>
          </a:p>
        </p:txBody>
      </p:sp>
      <p:sp>
        <p:nvSpPr>
          <p:cNvPr id="3075" name="Content Placeholder 2"/>
          <p:cNvSpPr>
            <a:spLocks noGrp="1"/>
          </p:cNvSpPr>
          <p:nvPr>
            <p:ph idx="1"/>
          </p:nvPr>
        </p:nvSpPr>
        <p:spPr>
          <a:xfrm>
            <a:off x="2268538" y="1657350"/>
            <a:ext cx="6418262" cy="2936875"/>
          </a:xfrm>
        </p:spPr>
        <p:txBody>
          <a:bodyPr/>
          <a:lstStyle/>
          <a:p>
            <a:pPr marL="0" indent="0" algn="ctr">
              <a:buNone/>
            </a:pPr>
            <a:r>
              <a:rPr lang="en-US" sz="4000" b="1" i="1" dirty="0" smtClean="0">
                <a:solidFill>
                  <a:srgbClr val="9C4839"/>
                </a:solidFill>
              </a:rPr>
              <a:t>“I move that we amend the motion by substituting the words that we encourage everyone to bring his own chair to club meetings.”</a:t>
            </a:r>
            <a:endParaRPr lang="en-US" sz="4000" b="1" dirty="0" smtClean="0">
              <a:solidFill>
                <a:srgbClr val="9C4839"/>
              </a:solidFill>
            </a:endParaRPr>
          </a:p>
          <a:p>
            <a:pPr marL="0" indent="0">
              <a:buFont typeface="Arial" pitchFamily="34" charset="0"/>
              <a:buNone/>
            </a:pPr>
            <a:endParaRPr lang="en-US" dirty="0" smtClean="0"/>
          </a:p>
        </p:txBody>
      </p:sp>
    </p:spTree>
    <p:extLst>
      <p:ext uri="{BB962C8B-B14F-4D97-AF65-F5344CB8AC3E}">
        <p14:creationId xmlns:p14="http://schemas.microsoft.com/office/powerpoint/2010/main" val="914634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Procedure in Small Board</a:t>
            </a:r>
          </a:p>
        </p:txBody>
      </p:sp>
      <p:sp>
        <p:nvSpPr>
          <p:cNvPr id="3075" name="Content Placeholder 2"/>
          <p:cNvSpPr>
            <a:spLocks noGrp="1"/>
          </p:cNvSpPr>
          <p:nvPr>
            <p:ph idx="1"/>
          </p:nvPr>
        </p:nvSpPr>
        <p:spPr>
          <a:xfrm>
            <a:off x="2268538" y="1657350"/>
            <a:ext cx="6418262" cy="2936875"/>
          </a:xfrm>
        </p:spPr>
        <p:txBody>
          <a:bodyPr/>
          <a:lstStyle/>
          <a:p>
            <a:pPr marL="0" indent="0">
              <a:buNone/>
            </a:pPr>
            <a:r>
              <a:rPr lang="en-US" dirty="0"/>
              <a:t>Small Boards and Committees (general a dozen or less members) can use some simplified procedures.  These are specified on pages 470 and 471 of RONR:</a:t>
            </a:r>
          </a:p>
          <a:p>
            <a:pPr marL="0" indent="0">
              <a:buFont typeface="Arial" pitchFamily="34" charset="0"/>
              <a:buNone/>
            </a:pPr>
            <a:endParaRPr lang="en-US" dirty="0" smtClean="0"/>
          </a:p>
        </p:txBody>
      </p:sp>
    </p:spTree>
    <p:extLst>
      <p:ext uri="{BB962C8B-B14F-4D97-AF65-F5344CB8AC3E}">
        <p14:creationId xmlns:p14="http://schemas.microsoft.com/office/powerpoint/2010/main" val="708191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b="1" dirty="0" smtClean="0"/>
              <a:t>Quick Parliamentary Quiz</a:t>
            </a:r>
          </a:p>
        </p:txBody>
      </p:sp>
      <p:sp>
        <p:nvSpPr>
          <p:cNvPr id="3075" name="Content Placeholder 2"/>
          <p:cNvSpPr>
            <a:spLocks noGrp="1"/>
          </p:cNvSpPr>
          <p:nvPr>
            <p:ph idx="1"/>
          </p:nvPr>
        </p:nvSpPr>
        <p:spPr>
          <a:xfrm>
            <a:off x="2268538" y="1200150"/>
            <a:ext cx="6418262" cy="3394075"/>
          </a:xfrm>
        </p:spPr>
        <p:txBody>
          <a:bodyPr/>
          <a:lstStyle/>
          <a:p>
            <a:pPr marL="0" indent="0">
              <a:buNone/>
            </a:pPr>
            <a:r>
              <a:rPr lang="en-US" dirty="0"/>
              <a:t>______	5.	The minutes of a meeting must be approved by the use of a motion, a second, and a majority vote of the assembly.</a:t>
            </a:r>
          </a:p>
          <a:p>
            <a:pPr marL="0" indent="0">
              <a:buNone/>
            </a:pPr>
            <a:r>
              <a:rPr lang="en-US" dirty="0" smtClean="0"/>
              <a:t>______</a:t>
            </a:r>
            <a:r>
              <a:rPr lang="en-US" dirty="0"/>
              <a:t>	6.	</a:t>
            </a:r>
            <a:r>
              <a:rPr lang="en-US" dirty="0" smtClean="0"/>
              <a:t>“Majority” </a:t>
            </a:r>
            <a:r>
              <a:rPr lang="en-US" dirty="0"/>
              <a:t>means </a:t>
            </a:r>
            <a:r>
              <a:rPr lang="en-US" dirty="0" smtClean="0"/>
              <a:t>“one </a:t>
            </a:r>
            <a:r>
              <a:rPr lang="en-US" dirty="0"/>
              <a:t>more than half</a:t>
            </a:r>
            <a:r>
              <a:rPr lang="en-US" dirty="0" smtClean="0"/>
              <a:t>.”</a:t>
            </a:r>
            <a:endParaRPr lang="en-US" dirty="0"/>
          </a:p>
          <a:p>
            <a:pPr marL="0" indent="0">
              <a:buNone/>
            </a:pPr>
            <a:endParaRPr lang="en-US" dirty="0"/>
          </a:p>
          <a:p>
            <a:pPr marL="0" indent="0">
              <a:buFont typeface="Arial" pitchFamily="34" charset="0"/>
              <a:buNone/>
            </a:pPr>
            <a:endParaRPr lang="en-US" dirty="0" smtClean="0"/>
          </a:p>
        </p:txBody>
      </p:sp>
    </p:spTree>
    <p:extLst>
      <p:ext uri="{BB962C8B-B14F-4D97-AF65-F5344CB8AC3E}">
        <p14:creationId xmlns:p14="http://schemas.microsoft.com/office/powerpoint/2010/main" val="986010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Procedure in Small Board</a:t>
            </a:r>
          </a:p>
        </p:txBody>
      </p:sp>
      <p:sp>
        <p:nvSpPr>
          <p:cNvPr id="3075" name="Content Placeholder 2"/>
          <p:cNvSpPr>
            <a:spLocks noGrp="1"/>
          </p:cNvSpPr>
          <p:nvPr>
            <p:ph idx="1"/>
          </p:nvPr>
        </p:nvSpPr>
        <p:spPr>
          <a:xfrm>
            <a:off x="2268538" y="1657350"/>
            <a:ext cx="6418262" cy="2936875"/>
          </a:xfrm>
        </p:spPr>
        <p:txBody>
          <a:bodyPr/>
          <a:lstStyle/>
          <a:p>
            <a:pPr marL="0" indent="0">
              <a:buNone/>
            </a:pPr>
            <a:r>
              <a:rPr lang="en-US" dirty="0" smtClean="0"/>
              <a:t>1. Members </a:t>
            </a:r>
            <a:r>
              <a:rPr lang="en-US" dirty="0"/>
              <a:t>are not required to obtain the floor before making motions or speaking, which they can do while seated.</a:t>
            </a:r>
          </a:p>
          <a:p>
            <a:pPr marL="0" indent="0">
              <a:buNone/>
            </a:pPr>
            <a:r>
              <a:rPr lang="en-US" dirty="0"/>
              <a:t>2</a:t>
            </a:r>
            <a:r>
              <a:rPr lang="en-US" dirty="0" smtClean="0"/>
              <a:t>. Motions </a:t>
            </a:r>
            <a:r>
              <a:rPr lang="en-US" dirty="0"/>
              <a:t>need not be seconded.</a:t>
            </a:r>
          </a:p>
          <a:p>
            <a:pPr marL="0" indent="0">
              <a:buFont typeface="Arial" pitchFamily="34" charset="0"/>
              <a:buNone/>
            </a:pPr>
            <a:endParaRPr lang="en-US" dirty="0" smtClean="0"/>
          </a:p>
        </p:txBody>
      </p:sp>
    </p:spTree>
    <p:extLst>
      <p:ext uri="{BB962C8B-B14F-4D97-AF65-F5344CB8AC3E}">
        <p14:creationId xmlns:p14="http://schemas.microsoft.com/office/powerpoint/2010/main" val="336769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Procedure in Small Board</a:t>
            </a:r>
          </a:p>
        </p:txBody>
      </p:sp>
      <p:sp>
        <p:nvSpPr>
          <p:cNvPr id="3075" name="Content Placeholder 2"/>
          <p:cNvSpPr>
            <a:spLocks noGrp="1"/>
          </p:cNvSpPr>
          <p:nvPr>
            <p:ph idx="1"/>
          </p:nvPr>
        </p:nvSpPr>
        <p:spPr>
          <a:xfrm>
            <a:off x="2268538" y="1428750"/>
            <a:ext cx="6418262" cy="3165475"/>
          </a:xfrm>
        </p:spPr>
        <p:txBody>
          <a:bodyPr/>
          <a:lstStyle/>
          <a:p>
            <a:pPr marL="0" indent="0">
              <a:buNone/>
            </a:pPr>
            <a:r>
              <a:rPr lang="en-US" dirty="0"/>
              <a:t>3</a:t>
            </a:r>
            <a:r>
              <a:rPr lang="en-US" dirty="0" smtClean="0"/>
              <a:t>. There </a:t>
            </a:r>
            <a:r>
              <a:rPr lang="en-US" dirty="0"/>
              <a:t>is no limit to the number of times a member can speak to a question, and motions to close or limit debate generally should not be entertained</a:t>
            </a:r>
            <a:r>
              <a:rPr lang="en-US" dirty="0" smtClean="0"/>
              <a:t>.  Informal </a:t>
            </a:r>
            <a:r>
              <a:rPr lang="en-US" dirty="0"/>
              <a:t>discussion of a subject is permitted while no motion is pending.</a:t>
            </a:r>
          </a:p>
          <a:p>
            <a:pPr marL="0" indent="0">
              <a:buFont typeface="Arial" pitchFamily="34" charset="0"/>
              <a:buNone/>
            </a:pPr>
            <a:endParaRPr lang="en-US" dirty="0" smtClean="0"/>
          </a:p>
        </p:txBody>
      </p:sp>
    </p:spTree>
    <p:extLst>
      <p:ext uri="{BB962C8B-B14F-4D97-AF65-F5344CB8AC3E}">
        <p14:creationId xmlns:p14="http://schemas.microsoft.com/office/powerpoint/2010/main" val="82221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Procedure in Small Board</a:t>
            </a:r>
          </a:p>
        </p:txBody>
      </p:sp>
      <p:sp>
        <p:nvSpPr>
          <p:cNvPr id="3075" name="Content Placeholder 2"/>
          <p:cNvSpPr>
            <a:spLocks noGrp="1"/>
          </p:cNvSpPr>
          <p:nvPr>
            <p:ph idx="1"/>
          </p:nvPr>
        </p:nvSpPr>
        <p:spPr>
          <a:xfrm>
            <a:off x="2133600" y="1657350"/>
            <a:ext cx="6781800" cy="2936875"/>
          </a:xfrm>
        </p:spPr>
        <p:txBody>
          <a:bodyPr/>
          <a:lstStyle/>
          <a:p>
            <a:pPr marL="0" indent="0">
              <a:buNone/>
            </a:pPr>
            <a:r>
              <a:rPr lang="en-US" dirty="0"/>
              <a:t>4</a:t>
            </a:r>
            <a:r>
              <a:rPr lang="en-US" dirty="0" smtClean="0"/>
              <a:t>. Sometimes</a:t>
            </a:r>
            <a:r>
              <a:rPr lang="en-US" dirty="0"/>
              <a:t>, when a proposal is perfectly clear to all present, a vote can be taken without a motion's having been </a:t>
            </a:r>
            <a:r>
              <a:rPr lang="en-US" dirty="0" smtClean="0"/>
              <a:t>introduced by </a:t>
            </a:r>
            <a:r>
              <a:rPr lang="en-US" dirty="0"/>
              <a:t>unanimous </a:t>
            </a:r>
            <a:r>
              <a:rPr lang="en-US" dirty="0" smtClean="0"/>
              <a:t>consent.  Otherwise the usual rules apply.</a:t>
            </a:r>
          </a:p>
        </p:txBody>
      </p:sp>
    </p:spTree>
    <p:extLst>
      <p:ext uri="{BB962C8B-B14F-4D97-AF65-F5344CB8AC3E}">
        <p14:creationId xmlns:p14="http://schemas.microsoft.com/office/powerpoint/2010/main" val="2507633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Procedure in Small Board</a:t>
            </a:r>
          </a:p>
        </p:txBody>
      </p:sp>
      <p:sp>
        <p:nvSpPr>
          <p:cNvPr id="3075" name="Content Placeholder 2"/>
          <p:cNvSpPr>
            <a:spLocks noGrp="1"/>
          </p:cNvSpPr>
          <p:nvPr>
            <p:ph idx="1"/>
          </p:nvPr>
        </p:nvSpPr>
        <p:spPr>
          <a:xfrm>
            <a:off x="2133600" y="1657350"/>
            <a:ext cx="6781800" cy="2936875"/>
          </a:xfrm>
        </p:spPr>
        <p:txBody>
          <a:bodyPr/>
          <a:lstStyle/>
          <a:p>
            <a:pPr marL="0" indent="0">
              <a:buNone/>
            </a:pPr>
            <a:r>
              <a:rPr lang="en-US" dirty="0" smtClean="0"/>
              <a:t>5. The </a:t>
            </a:r>
            <a:r>
              <a:rPr lang="en-US" dirty="0"/>
              <a:t>chair need not rise while putting questions to vote.</a:t>
            </a:r>
          </a:p>
          <a:p>
            <a:pPr marL="0" indent="0">
              <a:buNone/>
            </a:pPr>
            <a:r>
              <a:rPr lang="en-US" dirty="0"/>
              <a:t>6</a:t>
            </a:r>
            <a:r>
              <a:rPr lang="en-US" dirty="0" smtClean="0"/>
              <a:t>. The </a:t>
            </a:r>
            <a:r>
              <a:rPr lang="en-US" dirty="0"/>
              <a:t>chair can speak in </a:t>
            </a:r>
            <a:r>
              <a:rPr lang="en-US" dirty="0" smtClean="0"/>
              <a:t>debate without leaving </a:t>
            </a:r>
            <a:r>
              <a:rPr lang="en-US" dirty="0"/>
              <a:t>the chair; </a:t>
            </a:r>
            <a:r>
              <a:rPr lang="en-US" dirty="0" smtClean="0"/>
              <a:t>and the chair </a:t>
            </a:r>
            <a:r>
              <a:rPr lang="en-US" dirty="0"/>
              <a:t>usually can make motions and usually vote on all questions. </a:t>
            </a:r>
          </a:p>
        </p:txBody>
      </p:sp>
    </p:spTree>
    <p:extLst>
      <p:ext uri="{BB962C8B-B14F-4D97-AF65-F5344CB8AC3E}">
        <p14:creationId xmlns:p14="http://schemas.microsoft.com/office/powerpoint/2010/main" val="40117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3350"/>
            <a:ext cx="7772400" cy="576263"/>
          </a:xfrm>
        </p:spPr>
        <p:txBody>
          <a:bodyPr rtlCol="0">
            <a:normAutofit fontScale="90000"/>
          </a:bodyPr>
          <a:lstStyle/>
          <a:p>
            <a:pPr fontAlgn="auto">
              <a:spcAft>
                <a:spcPts val="0"/>
              </a:spcAft>
              <a:defRPr/>
            </a:pPr>
            <a:r>
              <a:rPr lang="en-US" b="1" dirty="0" smtClean="0"/>
              <a:t>General Henry Martyn Robert:</a:t>
            </a:r>
            <a:endParaRPr lang="en-US" dirty="0" smtClean="0">
              <a:solidFill>
                <a:srgbClr val="9C4839"/>
              </a:solidFill>
            </a:endParaRPr>
          </a:p>
        </p:txBody>
      </p:sp>
      <p:sp>
        <p:nvSpPr>
          <p:cNvPr id="3" name="Subtitle 2"/>
          <p:cNvSpPr>
            <a:spLocks noGrp="1"/>
          </p:cNvSpPr>
          <p:nvPr>
            <p:ph type="subTitle" idx="1"/>
          </p:nvPr>
        </p:nvSpPr>
        <p:spPr>
          <a:xfrm>
            <a:off x="685800" y="971550"/>
            <a:ext cx="7848600" cy="1371600"/>
          </a:xfrm>
        </p:spPr>
        <p:txBody>
          <a:bodyPr rtlCol="0">
            <a:normAutofit lnSpcReduction="10000"/>
          </a:bodyPr>
          <a:lstStyle/>
          <a:p>
            <a:pPr>
              <a:lnSpc>
                <a:spcPct val="80000"/>
              </a:lnSpc>
              <a:defRPr/>
            </a:pPr>
            <a:r>
              <a:rPr lang="en-US" sz="3600" dirty="0" smtClean="0">
                <a:solidFill>
                  <a:srgbClr val="9C4839"/>
                </a:solidFill>
              </a:rPr>
              <a:t>“When every one does what is right in his own eyes, there is the least of real liberty.”</a:t>
            </a:r>
            <a:endParaRPr lang="en-US" dirty="0">
              <a:solidFill>
                <a:srgbClr val="9C4839"/>
              </a:solidFill>
            </a:endParaRPr>
          </a:p>
          <a:p>
            <a:pPr fontAlgn="auto">
              <a:spcAft>
                <a:spcPts val="0"/>
              </a:spcAft>
              <a:defRPr/>
            </a:pPr>
            <a:endParaRPr lang="en-US" dirty="0" smtClean="0">
              <a:solidFill>
                <a:srgbClr val="9C4839"/>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885950"/>
            <a:ext cx="1897380" cy="2362200"/>
          </a:xfrm>
          <a:prstGeom prst="rect">
            <a:avLst/>
          </a:prstGeom>
        </p:spPr>
      </p:pic>
    </p:spTree>
    <p:extLst>
      <p:ext uri="{BB962C8B-B14F-4D97-AF65-F5344CB8AC3E}">
        <p14:creationId xmlns:p14="http://schemas.microsoft.com/office/powerpoint/2010/main" val="15523194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dirty="0" smtClean="0"/>
          </a:p>
        </p:txBody>
      </p:sp>
      <p:sp>
        <p:nvSpPr>
          <p:cNvPr id="4099" name="Content Placeholder 2"/>
          <p:cNvSpPr>
            <a:spLocks noGrp="1"/>
          </p:cNvSpPr>
          <p:nvPr>
            <p:ph idx="1"/>
          </p:nvPr>
        </p:nvSpPr>
        <p:spPr>
          <a:xfrm>
            <a:off x="457200" y="590550"/>
            <a:ext cx="8229600" cy="4003675"/>
          </a:xfrm>
        </p:spPr>
        <p:txBody>
          <a:bodyPr/>
          <a:lstStyle/>
          <a:p>
            <a:pPr marL="0" indent="0" algn="ctr">
              <a:buFont typeface="Arial" pitchFamily="34" charset="0"/>
              <a:buNone/>
            </a:pPr>
            <a:r>
              <a:rPr lang="en-US" sz="5400" b="1" cap="small" dirty="0" smtClean="0">
                <a:solidFill>
                  <a:schemeClr val="accent4">
                    <a:lumMod val="75000"/>
                  </a:schemeClr>
                </a:solidFill>
                <a:latin typeface="Times New Roman" pitchFamily="18" charset="0"/>
                <a:cs typeface="Times New Roman" pitchFamily="18" charset="0"/>
              </a:rPr>
              <a:t>National Association </a:t>
            </a:r>
          </a:p>
          <a:p>
            <a:pPr marL="0" indent="0" algn="ctr">
              <a:buFont typeface="Arial" pitchFamily="34" charset="0"/>
              <a:buNone/>
            </a:pPr>
            <a:r>
              <a:rPr lang="en-US" sz="5400" b="1" cap="small" dirty="0" smtClean="0">
                <a:solidFill>
                  <a:schemeClr val="accent4">
                    <a:lumMod val="75000"/>
                  </a:schemeClr>
                </a:solidFill>
                <a:latin typeface="Times New Roman" pitchFamily="18" charset="0"/>
                <a:cs typeface="Times New Roman" pitchFamily="18" charset="0"/>
              </a:rPr>
              <a:t>of </a:t>
            </a:r>
          </a:p>
          <a:p>
            <a:pPr marL="0" indent="0" algn="ctr">
              <a:buFont typeface="Arial" pitchFamily="34" charset="0"/>
              <a:buNone/>
            </a:pPr>
            <a:r>
              <a:rPr lang="en-US" sz="5400" b="1" cap="small" dirty="0" smtClean="0">
                <a:solidFill>
                  <a:schemeClr val="accent4">
                    <a:lumMod val="75000"/>
                  </a:schemeClr>
                </a:solidFill>
                <a:latin typeface="Times New Roman" pitchFamily="18" charset="0"/>
                <a:cs typeface="Times New Roman" pitchFamily="18" charset="0"/>
              </a:rPr>
              <a:t>Parliamentarians</a:t>
            </a:r>
            <a:r>
              <a:rPr lang="en-US" sz="5400" b="1" cap="small" baseline="30000" dirty="0" smtClean="0">
                <a:solidFill>
                  <a:schemeClr val="accent4">
                    <a:lumMod val="75000"/>
                  </a:schemeClr>
                </a:solidFill>
                <a:latin typeface="Times New Roman"/>
                <a:cs typeface="Times New Roman"/>
              </a:rPr>
              <a:t>®</a:t>
            </a:r>
            <a:endParaRPr lang="en-US" sz="5400" b="1" cap="small" baseline="30000" dirty="0" smtClean="0">
              <a:solidFill>
                <a:schemeClr val="accent4">
                  <a:lumMod val="75000"/>
                </a:schemeClr>
              </a:solidFill>
            </a:endParaRPr>
          </a:p>
        </p:txBody>
      </p:sp>
      <p:pic>
        <p:nvPicPr>
          <p:cNvPr id="2" name="Picture 1"/>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04800" y="1581150"/>
            <a:ext cx="1031240" cy="3048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b="1" dirty="0" smtClean="0"/>
              <a:t>Quick Parliamentary Quiz</a:t>
            </a:r>
          </a:p>
        </p:txBody>
      </p:sp>
      <p:sp>
        <p:nvSpPr>
          <p:cNvPr id="3075" name="Content Placeholder 2"/>
          <p:cNvSpPr>
            <a:spLocks noGrp="1"/>
          </p:cNvSpPr>
          <p:nvPr>
            <p:ph idx="1"/>
          </p:nvPr>
        </p:nvSpPr>
        <p:spPr>
          <a:xfrm>
            <a:off x="2133600" y="971550"/>
            <a:ext cx="6858000" cy="3622675"/>
          </a:xfrm>
        </p:spPr>
        <p:txBody>
          <a:bodyPr/>
          <a:lstStyle/>
          <a:p>
            <a:pPr marL="0" indent="0">
              <a:buNone/>
            </a:pPr>
            <a:r>
              <a:rPr lang="en-US" dirty="0"/>
              <a:t>______	7</a:t>
            </a:r>
            <a:r>
              <a:rPr lang="en-US" dirty="0" smtClean="0"/>
              <a:t>. The </a:t>
            </a:r>
            <a:r>
              <a:rPr lang="en-US" dirty="0"/>
              <a:t>person seconding a motion must, by definition, be in favor of the motion being seconded.</a:t>
            </a:r>
          </a:p>
          <a:p>
            <a:pPr marL="0" indent="0">
              <a:buNone/>
            </a:pPr>
            <a:r>
              <a:rPr lang="en-US" dirty="0" smtClean="0"/>
              <a:t>______</a:t>
            </a:r>
            <a:r>
              <a:rPr lang="en-US" dirty="0"/>
              <a:t>	8</a:t>
            </a:r>
            <a:r>
              <a:rPr lang="en-US" dirty="0" smtClean="0"/>
              <a:t>. A </a:t>
            </a:r>
            <a:r>
              <a:rPr lang="en-US" dirty="0"/>
              <a:t>presiding officers should say “you are out of order” when ruling that a motion offered by a member is not in order at the time according to the parliamentary </a:t>
            </a:r>
            <a:r>
              <a:rPr lang="en-US" dirty="0" smtClean="0"/>
              <a:t>situation</a:t>
            </a:r>
            <a:r>
              <a:rPr lang="en-US" dirty="0"/>
              <a:t>.</a:t>
            </a:r>
          </a:p>
          <a:p>
            <a:pPr marL="0" indent="0">
              <a:buNone/>
            </a:pPr>
            <a:endParaRPr lang="en-US" dirty="0"/>
          </a:p>
          <a:p>
            <a:pPr marL="0" indent="0">
              <a:buFont typeface="Arial" pitchFamily="34" charset="0"/>
              <a:buNone/>
            </a:pPr>
            <a:endParaRPr lang="en-US" dirty="0" smtClean="0"/>
          </a:p>
        </p:txBody>
      </p:sp>
    </p:spTree>
    <p:extLst>
      <p:ext uri="{BB962C8B-B14F-4D97-AF65-F5344CB8AC3E}">
        <p14:creationId xmlns:p14="http://schemas.microsoft.com/office/powerpoint/2010/main" val="4121665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b="1" dirty="0" smtClean="0"/>
              <a:t>Quick Parliamentary Quiz</a:t>
            </a:r>
          </a:p>
        </p:txBody>
      </p:sp>
      <p:sp>
        <p:nvSpPr>
          <p:cNvPr id="3075" name="Content Placeholder 2"/>
          <p:cNvSpPr>
            <a:spLocks noGrp="1"/>
          </p:cNvSpPr>
          <p:nvPr>
            <p:ph idx="1"/>
          </p:nvPr>
        </p:nvSpPr>
        <p:spPr>
          <a:xfrm>
            <a:off x="2268538" y="1200150"/>
            <a:ext cx="6418262" cy="3394075"/>
          </a:xfrm>
        </p:spPr>
        <p:txBody>
          <a:bodyPr/>
          <a:lstStyle/>
          <a:p>
            <a:pPr marL="0" indent="0">
              <a:buNone/>
            </a:pPr>
            <a:r>
              <a:rPr lang="en-US" dirty="0"/>
              <a:t>______	9.	When an election is conducted for a position on a board where six people have been nominated, if no one receives a majority vote, it is proper to drop off all but the top two candidates and hold a run-off election.</a:t>
            </a:r>
          </a:p>
          <a:p>
            <a:pPr marL="0" indent="0">
              <a:buFont typeface="Arial" pitchFamily="34" charset="0"/>
              <a:buNone/>
            </a:pPr>
            <a:endParaRPr lang="en-US" dirty="0" smtClean="0"/>
          </a:p>
        </p:txBody>
      </p:sp>
    </p:spTree>
    <p:extLst>
      <p:ext uri="{BB962C8B-B14F-4D97-AF65-F5344CB8AC3E}">
        <p14:creationId xmlns:p14="http://schemas.microsoft.com/office/powerpoint/2010/main" val="3196973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b="1" dirty="0" smtClean="0"/>
              <a:t>Quick Parliamentary Quiz</a:t>
            </a:r>
          </a:p>
        </p:txBody>
      </p:sp>
      <p:sp>
        <p:nvSpPr>
          <p:cNvPr id="3075" name="Content Placeholder 2"/>
          <p:cNvSpPr>
            <a:spLocks noGrp="1"/>
          </p:cNvSpPr>
          <p:nvPr>
            <p:ph idx="1"/>
          </p:nvPr>
        </p:nvSpPr>
        <p:spPr>
          <a:xfrm>
            <a:off x="2268538" y="1200150"/>
            <a:ext cx="6418262" cy="3394075"/>
          </a:xfrm>
        </p:spPr>
        <p:txBody>
          <a:bodyPr/>
          <a:lstStyle/>
          <a:p>
            <a:pPr marL="0" indent="0">
              <a:buNone/>
            </a:pPr>
            <a:r>
              <a:rPr lang="en-US" dirty="0"/>
              <a:t>______	10.	A quorum is always a majority of the members in any parliamentary assembly.</a:t>
            </a:r>
            <a:endParaRPr lang="en-US" dirty="0" smtClean="0"/>
          </a:p>
        </p:txBody>
      </p:sp>
    </p:spTree>
    <p:extLst>
      <p:ext uri="{BB962C8B-B14F-4D97-AF65-F5344CB8AC3E}">
        <p14:creationId xmlns:p14="http://schemas.microsoft.com/office/powerpoint/2010/main" val="3943741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dirty="0" smtClean="0"/>
              <a:t>Parliamentary Procedure</a:t>
            </a:r>
          </a:p>
        </p:txBody>
      </p:sp>
      <p:sp>
        <p:nvSpPr>
          <p:cNvPr id="3075" name="Content Placeholder 2"/>
          <p:cNvSpPr>
            <a:spLocks noGrp="1"/>
          </p:cNvSpPr>
          <p:nvPr>
            <p:ph idx="1"/>
          </p:nvPr>
        </p:nvSpPr>
        <p:spPr>
          <a:xfrm>
            <a:off x="2268538" y="1200150"/>
            <a:ext cx="6418262" cy="3394075"/>
          </a:xfrm>
        </p:spPr>
        <p:txBody>
          <a:bodyPr/>
          <a:lstStyle/>
          <a:p>
            <a:pPr>
              <a:lnSpc>
                <a:spcPct val="90000"/>
              </a:lnSpc>
              <a:defRPr/>
            </a:pPr>
            <a:r>
              <a:rPr lang="en-US" i="1" dirty="0"/>
              <a:t>Robert's Rules of Order Newly Revised</a:t>
            </a:r>
            <a:r>
              <a:rPr lang="en-US" dirty="0"/>
              <a:t>. (</a:t>
            </a:r>
            <a:r>
              <a:rPr lang="en-US" i="1" dirty="0"/>
              <a:t>RONR</a:t>
            </a:r>
            <a:r>
              <a:rPr lang="en-US" dirty="0"/>
              <a:t>)  - 11</a:t>
            </a:r>
            <a:r>
              <a:rPr lang="en-US" baseline="30000" dirty="0"/>
              <a:t>th</a:t>
            </a:r>
            <a:r>
              <a:rPr lang="en-US" dirty="0"/>
              <a:t> Edition </a:t>
            </a:r>
            <a:endParaRPr lang="en-US" dirty="0" smtClean="0"/>
          </a:p>
          <a:p>
            <a:pPr marL="0" indent="0">
              <a:lnSpc>
                <a:spcPct val="90000"/>
              </a:lnSpc>
              <a:buNone/>
              <a:defRPr/>
            </a:pPr>
            <a:r>
              <a:rPr lang="en-US" dirty="0" smtClean="0"/>
              <a:t>    © </a:t>
            </a:r>
            <a:r>
              <a:rPr lang="en-US" dirty="0"/>
              <a:t>2011</a:t>
            </a:r>
          </a:p>
          <a:p>
            <a:pPr marL="0" indent="0">
              <a:lnSpc>
                <a:spcPct val="90000"/>
              </a:lnSpc>
              <a:buNone/>
              <a:defRPr/>
            </a:pPr>
            <a:endParaRPr lang="en-US" dirty="0"/>
          </a:p>
          <a:p>
            <a:pPr>
              <a:lnSpc>
                <a:spcPct val="90000"/>
              </a:lnSpc>
              <a:defRPr/>
            </a:pPr>
            <a:r>
              <a:rPr lang="en-US" i="1" dirty="0"/>
              <a:t>Robert’s Rules of Order Newly Revised In Brief </a:t>
            </a:r>
            <a:r>
              <a:rPr lang="en-US" dirty="0"/>
              <a:t>© 2011</a:t>
            </a:r>
          </a:p>
          <a:p>
            <a:pPr marL="0" indent="0">
              <a:buFont typeface="Arial" pitchFamily="34" charset="0"/>
              <a:buNone/>
            </a:pPr>
            <a:endParaRPr lang="en-US" dirty="0" smtClean="0"/>
          </a:p>
        </p:txBody>
      </p:sp>
    </p:spTree>
    <p:extLst>
      <p:ext uri="{BB962C8B-B14F-4D97-AF65-F5344CB8AC3E}">
        <p14:creationId xmlns:p14="http://schemas.microsoft.com/office/powerpoint/2010/main" val="178713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646862" cy="857250"/>
          </a:xfrm>
        </p:spPr>
        <p:txBody>
          <a:bodyPr/>
          <a:lstStyle/>
          <a:p>
            <a:pPr algn="l"/>
            <a:r>
              <a:rPr lang="en-US" b="1" dirty="0"/>
              <a:t>USUAL ORDER OF BUSINESS</a:t>
            </a:r>
            <a:endParaRPr lang="en-US" b="1" dirty="0" smtClean="0"/>
          </a:p>
        </p:txBody>
      </p:sp>
      <p:sp>
        <p:nvSpPr>
          <p:cNvPr id="3075" name="Content Placeholder 2"/>
          <p:cNvSpPr>
            <a:spLocks noGrp="1"/>
          </p:cNvSpPr>
          <p:nvPr>
            <p:ph idx="1"/>
          </p:nvPr>
        </p:nvSpPr>
        <p:spPr>
          <a:xfrm>
            <a:off x="2268538" y="1200150"/>
            <a:ext cx="6418262" cy="3394075"/>
          </a:xfrm>
        </p:spPr>
        <p:txBody>
          <a:bodyPr/>
          <a:lstStyle/>
          <a:p>
            <a:pPr marL="514350" indent="-514350">
              <a:lnSpc>
                <a:spcPct val="90000"/>
              </a:lnSpc>
              <a:buAutoNum type="arabicPeriod"/>
              <a:defRPr/>
            </a:pPr>
            <a:r>
              <a:rPr lang="en-US" i="1" dirty="0" smtClean="0"/>
              <a:t>Reading </a:t>
            </a:r>
            <a:r>
              <a:rPr lang="en-US" i="1" dirty="0"/>
              <a:t>and approval of </a:t>
            </a:r>
            <a:r>
              <a:rPr lang="en-US" i="1" dirty="0" smtClean="0"/>
              <a:t>	minutes</a:t>
            </a:r>
            <a:endParaRPr lang="en-US" sz="900" i="1" dirty="0" smtClean="0"/>
          </a:p>
          <a:p>
            <a:pPr marL="0" indent="0">
              <a:lnSpc>
                <a:spcPct val="90000"/>
              </a:lnSpc>
              <a:buNone/>
              <a:defRPr/>
            </a:pPr>
            <a:endParaRPr lang="en-US" sz="900" i="1" dirty="0"/>
          </a:p>
          <a:p>
            <a:pPr marL="0" indent="0">
              <a:lnSpc>
                <a:spcPct val="90000"/>
              </a:lnSpc>
              <a:buNone/>
              <a:defRPr/>
            </a:pPr>
            <a:r>
              <a:rPr lang="en-US" i="1" dirty="0" smtClean="0"/>
              <a:t>2. Reports </a:t>
            </a:r>
            <a:r>
              <a:rPr lang="en-US" i="1" dirty="0"/>
              <a:t>of officers, boards and </a:t>
            </a:r>
            <a:r>
              <a:rPr lang="en-US" i="1" dirty="0" smtClean="0"/>
              <a:t>	standing committee</a:t>
            </a:r>
          </a:p>
          <a:p>
            <a:pPr marL="0" indent="0">
              <a:lnSpc>
                <a:spcPct val="90000"/>
              </a:lnSpc>
              <a:buNone/>
              <a:defRPr/>
            </a:pPr>
            <a:endParaRPr lang="en-US" sz="900" i="1" dirty="0"/>
          </a:p>
          <a:p>
            <a:pPr marL="0" indent="0">
              <a:lnSpc>
                <a:spcPct val="90000"/>
              </a:lnSpc>
              <a:buNone/>
              <a:defRPr/>
            </a:pPr>
            <a:r>
              <a:rPr lang="en-US" i="1" dirty="0" smtClean="0"/>
              <a:t>3. Reports </a:t>
            </a:r>
            <a:r>
              <a:rPr lang="en-US" i="1" dirty="0"/>
              <a:t>of special committees </a:t>
            </a:r>
          </a:p>
          <a:p>
            <a:pPr marL="0" indent="0">
              <a:lnSpc>
                <a:spcPct val="90000"/>
              </a:lnSpc>
              <a:buNone/>
              <a:defRPr/>
            </a:pPr>
            <a:r>
              <a:rPr lang="en-US" i="1" dirty="0" smtClean="0"/>
              <a:t>	(</a:t>
            </a:r>
            <a:r>
              <a:rPr lang="en-US" i="1" dirty="0"/>
              <a:t>select or ad hoc)</a:t>
            </a:r>
          </a:p>
          <a:p>
            <a:pPr marL="0" indent="0">
              <a:buFont typeface="Arial" pitchFamily="34" charset="0"/>
              <a:buNone/>
            </a:pPr>
            <a:endParaRPr lang="en-US" dirty="0" smtClean="0"/>
          </a:p>
        </p:txBody>
      </p:sp>
    </p:spTree>
    <p:extLst>
      <p:ext uri="{BB962C8B-B14F-4D97-AF65-F5344CB8AC3E}">
        <p14:creationId xmlns:p14="http://schemas.microsoft.com/office/powerpoint/2010/main" val="293771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4"/>
  <p:tag name="TPOS" val="2"/>
</p:tagLst>
</file>

<file path=ppt/theme/theme1.xml><?xml version="1.0" encoding="utf-8"?>
<a:theme xmlns:a="http://schemas.openxmlformats.org/drawingml/2006/main" name="189">
  <a:themeElements>
    <a:clrScheme name="Justice gavel PowerPoint Template">
      <a:dk1>
        <a:srgbClr val="9C4839"/>
      </a:dk1>
      <a:lt1>
        <a:srgbClr val="FFFFFF"/>
      </a:lt1>
      <a:dk2>
        <a:srgbClr val="9C4839"/>
      </a:dk2>
      <a:lt2>
        <a:srgbClr val="FFFFFF"/>
      </a:lt2>
      <a:accent1>
        <a:srgbClr val="F79646"/>
      </a:accent1>
      <a:accent2>
        <a:srgbClr val="9BBB59"/>
      </a:accent2>
      <a:accent3>
        <a:srgbClr val="C0504D"/>
      </a:accent3>
      <a:accent4>
        <a:srgbClr val="4F81BD"/>
      </a:accent4>
      <a:accent5>
        <a:srgbClr val="800080"/>
      </a:accent5>
      <a:accent6>
        <a:srgbClr val="EEECE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B78102AF60B04ABA205E3EF065642E" ma:contentTypeVersion="5" ma:contentTypeDescription="Create a new document." ma:contentTypeScope="" ma:versionID="b90a9eaac656c6e1abebedcca402727b">
  <xsd:schema xmlns:xsd="http://www.w3.org/2001/XMLSchema" xmlns:xs="http://www.w3.org/2001/XMLSchema" xmlns:p="http://schemas.microsoft.com/office/2006/metadata/properties" xmlns:ns2="c3a6e9ef-a1f6-4766-94ca-80364285655b" targetNamespace="http://schemas.microsoft.com/office/2006/metadata/properties" ma:root="true" ma:fieldsID="c7a0eb465eb3ae1621259bc5cb8a669e" ns2:_="">
    <xsd:import namespace="c3a6e9ef-a1f6-4766-94ca-80364285655b"/>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a6e9ef-a1f6-4766-94ca-80364285655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954FEBC-4291-4026-B4D6-0CB2796BA2E2}"/>
</file>

<file path=customXml/itemProps2.xml><?xml version="1.0" encoding="utf-8"?>
<ds:datastoreItem xmlns:ds="http://schemas.openxmlformats.org/officeDocument/2006/customXml" ds:itemID="{76EF91F1-65DA-4532-90DE-5C3893345E05}"/>
</file>

<file path=customXml/itemProps3.xml><?xml version="1.0" encoding="utf-8"?>
<ds:datastoreItem xmlns:ds="http://schemas.openxmlformats.org/officeDocument/2006/customXml" ds:itemID="{05C9C15C-E300-465D-90CB-4B4C84A96D79}"/>
</file>

<file path=docProps/app.xml><?xml version="1.0" encoding="utf-8"?>
<Properties xmlns="http://schemas.openxmlformats.org/officeDocument/2006/extended-properties" xmlns:vt="http://schemas.openxmlformats.org/officeDocument/2006/docPropsVTypes">
  <Template>189</Template>
  <TotalTime>144</TotalTime>
  <Words>1303</Words>
  <Application>Microsoft Office PowerPoint</Application>
  <PresentationFormat>On-screen Show (16:9)</PresentationFormat>
  <Paragraphs>144</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189</vt:lpstr>
      <vt:lpstr>Leading an Excellent Meeting</vt:lpstr>
      <vt:lpstr>Quick Parliamentary Quiz</vt:lpstr>
      <vt:lpstr>Quick Parliamentary Quiz</vt:lpstr>
      <vt:lpstr>Quick Parliamentary Quiz</vt:lpstr>
      <vt:lpstr>Quick Parliamentary Quiz</vt:lpstr>
      <vt:lpstr>Quick Parliamentary Quiz</vt:lpstr>
      <vt:lpstr>Quick Parliamentary Quiz</vt:lpstr>
      <vt:lpstr>Parliamentary Procedure</vt:lpstr>
      <vt:lpstr>USUAL ORDER OF BUSINESS</vt:lpstr>
      <vt:lpstr>USUAL ORDER OF BUSINESS</vt:lpstr>
      <vt:lpstr>Developing a Fleshed-out Agenda</vt:lpstr>
      <vt:lpstr>Developing a Fleshed-out Agenda</vt:lpstr>
      <vt:lpstr>Developing a Fleshed-out Agenda</vt:lpstr>
      <vt:lpstr>Developing a Fleshed-out Agenda</vt:lpstr>
      <vt:lpstr>Developing a Fleshed-out Agenda</vt:lpstr>
      <vt:lpstr>DEVELOPING A FLESHED-OUT AGENDA</vt:lpstr>
      <vt:lpstr>Developing a Fleshed-out Agenda</vt:lpstr>
      <vt:lpstr>Developing a Fleshed-out Agenda</vt:lpstr>
      <vt:lpstr>Developing a Fleshed-out Agenda</vt:lpstr>
      <vt:lpstr>Developing a Fleshed-out Agenda</vt:lpstr>
      <vt:lpstr>Developing a Fleshed-out Agenda</vt:lpstr>
      <vt:lpstr>DEVELOPING A FLESHED-OUT AGENDA</vt:lpstr>
      <vt:lpstr>Developing a Fleshed-out Agenda</vt:lpstr>
      <vt:lpstr>Offering a Proposal</vt:lpstr>
      <vt:lpstr>Steps in Handling a Motion</vt:lpstr>
      <vt:lpstr>Steps in Handling a Motion</vt:lpstr>
      <vt:lpstr>Debate</vt:lpstr>
      <vt:lpstr>Debate</vt:lpstr>
      <vt:lpstr>Amendments</vt:lpstr>
      <vt:lpstr>Main Motion</vt:lpstr>
      <vt:lpstr>Amendments</vt:lpstr>
      <vt:lpstr>Amendment by Striking Out</vt:lpstr>
      <vt:lpstr>Amendment by Adding  (or inserting)</vt:lpstr>
      <vt:lpstr>Amendment by Striking out and Inserting</vt:lpstr>
      <vt:lpstr> Primary &amp; Secondary Amendments</vt:lpstr>
      <vt:lpstr>Primary Amendment</vt:lpstr>
      <vt:lpstr>Secondary Amendment</vt:lpstr>
      <vt:lpstr>Substitute Motion</vt:lpstr>
      <vt:lpstr>Procedure in Small Board</vt:lpstr>
      <vt:lpstr>Procedure in Small Board</vt:lpstr>
      <vt:lpstr>Procedure in Small Board</vt:lpstr>
      <vt:lpstr>Procedure in Small Board</vt:lpstr>
      <vt:lpstr>Procedure in Small Board</vt:lpstr>
      <vt:lpstr>General Henry Martyn Robert: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Parliamentary Procedure</dc:title>
  <dc:creator>Len Young</dc:creator>
  <cp:lastModifiedBy>Leonard Young</cp:lastModifiedBy>
  <cp:revision>26</cp:revision>
  <dcterms:created xsi:type="dcterms:W3CDTF">2012-01-28T17:11:18Z</dcterms:created>
  <dcterms:modified xsi:type="dcterms:W3CDTF">2015-12-31T16:02:47Z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0x01010045B78102AF60B04ABA205E3EF065642E</vt:lpwstr>
  </property>
</Properties>
</file>