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8.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345" r:id="rId4"/>
    <p:sldId id="346" r:id="rId5"/>
    <p:sldId id="270" r:id="rId6"/>
    <p:sldId id="274" r:id="rId7"/>
    <p:sldId id="273" r:id="rId8"/>
    <p:sldId id="272" r:id="rId9"/>
    <p:sldId id="313" r:id="rId10"/>
    <p:sldId id="314" r:id="rId11"/>
    <p:sldId id="315" r:id="rId12"/>
    <p:sldId id="316" r:id="rId13"/>
    <p:sldId id="275" r:id="rId14"/>
    <p:sldId id="276" r:id="rId15"/>
    <p:sldId id="277" r:id="rId16"/>
    <p:sldId id="279" r:id="rId17"/>
    <p:sldId id="280" r:id="rId18"/>
    <p:sldId id="288" r:id="rId19"/>
    <p:sldId id="287" r:id="rId20"/>
    <p:sldId id="286" r:id="rId21"/>
    <p:sldId id="285" r:id="rId22"/>
    <p:sldId id="283" r:id="rId23"/>
    <p:sldId id="289" r:id="rId24"/>
    <p:sldId id="284" r:id="rId25"/>
    <p:sldId id="281" r:id="rId26"/>
    <p:sldId id="348" r:id="rId27"/>
    <p:sldId id="299" r:id="rId28"/>
    <p:sldId id="298" r:id="rId29"/>
    <p:sldId id="297" r:id="rId30"/>
    <p:sldId id="296" r:id="rId31"/>
    <p:sldId id="295" r:id="rId32"/>
    <p:sldId id="349" r:id="rId33"/>
    <p:sldId id="350" r:id="rId34"/>
    <p:sldId id="320" r:id="rId35"/>
    <p:sldId id="321" r:id="rId36"/>
    <p:sldId id="351" r:id="rId37"/>
    <p:sldId id="322" r:id="rId38"/>
    <p:sldId id="353" r:id="rId39"/>
    <p:sldId id="354" r:id="rId40"/>
    <p:sldId id="355" r:id="rId41"/>
    <p:sldId id="356" r:id="rId42"/>
    <p:sldId id="357" r:id="rId43"/>
    <p:sldId id="358" r:id="rId44"/>
    <p:sldId id="359" r:id="rId45"/>
    <p:sldId id="360" r:id="rId46"/>
    <p:sldId id="361" r:id="rId47"/>
    <p:sldId id="307" r:id="rId48"/>
    <p:sldId id="258" r:id="rId49"/>
  </p:sldIdLst>
  <p:sldSz cx="9144000" cy="5143500" type="screen16x9"/>
  <p:notesSz cx="6858000" cy="9144000"/>
  <p:custDataLst>
    <p:tags r:id="rId50"/>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48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312" y="-7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ags" Target="tags/tag1.xml"/><Relationship Id="rId55" Type="http://schemas.openxmlformats.org/officeDocument/2006/relationships/customXml" Target="../customXml/item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ustomXml" Target="../customXml/item2.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customXml" Target="../customXml/item3.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E32B27-0820-48E9-9DF8-C54AE3C703E7}"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FB15A6-242F-4226-908F-A86F9050E938}" type="slidenum">
              <a:rPr lang="en-US"/>
              <a:pPr>
                <a:defRPr/>
              </a:pPr>
              <a:t>‹#›</a:t>
            </a:fld>
            <a:endParaRPr lang="en-US"/>
          </a:p>
        </p:txBody>
      </p:sp>
    </p:spTree>
    <p:extLst>
      <p:ext uri="{BB962C8B-B14F-4D97-AF65-F5344CB8AC3E}">
        <p14:creationId xmlns:p14="http://schemas.microsoft.com/office/powerpoint/2010/main" val="407546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93184-4DC9-4154-BA95-A45F4A9BA887}"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3D8A40-1AF9-4CF4-BA3B-D963BEAF9F59}" type="slidenum">
              <a:rPr lang="en-US"/>
              <a:pPr>
                <a:defRPr/>
              </a:pPr>
              <a:t>‹#›</a:t>
            </a:fld>
            <a:endParaRPr lang="en-US"/>
          </a:p>
        </p:txBody>
      </p:sp>
    </p:spTree>
    <p:extLst>
      <p:ext uri="{BB962C8B-B14F-4D97-AF65-F5344CB8AC3E}">
        <p14:creationId xmlns:p14="http://schemas.microsoft.com/office/powerpoint/2010/main" val="235746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5EEB5F-FDAA-4D87-90E0-B51AA0409F0F}"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A8C6E9-F38A-42CC-9620-3147398860EB}" type="slidenum">
              <a:rPr lang="en-US"/>
              <a:pPr>
                <a:defRPr/>
              </a:pPr>
              <a:t>‹#›</a:t>
            </a:fld>
            <a:endParaRPr lang="en-US"/>
          </a:p>
        </p:txBody>
      </p:sp>
    </p:spTree>
    <p:extLst>
      <p:ext uri="{BB962C8B-B14F-4D97-AF65-F5344CB8AC3E}">
        <p14:creationId xmlns:p14="http://schemas.microsoft.com/office/powerpoint/2010/main" val="1411772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6E32B27-0820-48E9-9DF8-C54AE3C703E7}"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FB15A6-242F-4226-908F-A86F9050E938}"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2974406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747977-ADDD-4FD3-B198-CAFA19654ECD}"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741A4486-9751-46DC-B951-7F794914D8DB}"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2287974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CC192D-7B60-468E-A718-FF59A377EABD}"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AD6EDF2-D0EC-4C51-A332-FD5CB90B56B1}"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983582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C3849D-8141-4F53-AF1C-B2AE90248D04}" type="datetimeFigureOut">
              <a:rPr lang="en-US">
                <a:solidFill>
                  <a:srgbClr val="9C4839">
                    <a:tint val="75000"/>
                  </a:srgbClr>
                </a:solidFill>
              </a:rPr>
              <a:pPr>
                <a:defRPr/>
              </a:pPr>
              <a:t>12/16/2016</a:t>
            </a:fld>
            <a:endParaRPr lang="en-US">
              <a:solidFill>
                <a:srgbClr val="9C4839">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01127801-57E4-4D46-9F8C-A46B2D5F0E35}"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1288210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4BD91-AFCC-4509-B6B2-A442B72959B0}" type="datetimeFigureOut">
              <a:rPr lang="en-US">
                <a:solidFill>
                  <a:srgbClr val="9C4839">
                    <a:tint val="75000"/>
                  </a:srgbClr>
                </a:solidFill>
              </a:rPr>
              <a:pPr>
                <a:defRPr/>
              </a:pPr>
              <a:t>12/16/2016</a:t>
            </a:fld>
            <a:endParaRPr lang="en-US">
              <a:solidFill>
                <a:srgbClr val="9C4839">
                  <a:tint val="75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9" name="Slide Number Placeholder 5"/>
          <p:cNvSpPr>
            <a:spLocks noGrp="1"/>
          </p:cNvSpPr>
          <p:nvPr>
            <p:ph type="sldNum" sz="quarter" idx="12"/>
          </p:nvPr>
        </p:nvSpPr>
        <p:spPr/>
        <p:txBody>
          <a:bodyPr/>
          <a:lstStyle>
            <a:lvl1pPr>
              <a:defRPr/>
            </a:lvl1pPr>
          </a:lstStyle>
          <a:p>
            <a:pPr>
              <a:defRPr/>
            </a:pPr>
            <a:fld id="{6841E373-67E4-40E2-8622-F66465709E34}"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3697581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379088-318C-4302-A4C7-919C8E2077EF}" type="datetimeFigureOut">
              <a:rPr lang="en-US">
                <a:solidFill>
                  <a:srgbClr val="9C4839">
                    <a:tint val="75000"/>
                  </a:srgbClr>
                </a:solidFill>
              </a:rPr>
              <a:pPr>
                <a:defRPr/>
              </a:pPr>
              <a:t>12/16/2016</a:t>
            </a:fld>
            <a:endParaRPr lang="en-US">
              <a:solidFill>
                <a:srgbClr val="9C4839">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BCA7E378-4782-4CC8-868B-260594A20296}"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3507093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8ED266-B5ED-4418-9326-8055178AB8D6}" type="datetimeFigureOut">
              <a:rPr lang="en-US">
                <a:solidFill>
                  <a:srgbClr val="9C4839">
                    <a:tint val="75000"/>
                  </a:srgbClr>
                </a:solidFill>
              </a:rPr>
              <a:pPr>
                <a:defRPr/>
              </a:pPr>
              <a:t>12/16/2016</a:t>
            </a:fld>
            <a:endParaRPr lang="en-US">
              <a:solidFill>
                <a:srgbClr val="9C4839">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B902FCB-8FD1-4353-A542-F184391E9F93}"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358957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D06EC0-E13A-4A18-930A-24EA91119B8B}" type="datetimeFigureOut">
              <a:rPr lang="en-US">
                <a:solidFill>
                  <a:srgbClr val="9C4839">
                    <a:tint val="75000"/>
                  </a:srgbClr>
                </a:solidFill>
              </a:rPr>
              <a:pPr>
                <a:defRPr/>
              </a:pPr>
              <a:t>12/16/2016</a:t>
            </a:fld>
            <a:endParaRPr lang="en-US">
              <a:solidFill>
                <a:srgbClr val="9C4839">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944FF7A2-A2ED-4276-A2E8-C7AE7A104741}"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295549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747977-ADDD-4FD3-B198-CAFA19654ECD}"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1A4486-9751-46DC-B951-7F794914D8DB}" type="slidenum">
              <a:rPr lang="en-US"/>
              <a:pPr>
                <a:defRPr/>
              </a:pPr>
              <a:t>‹#›</a:t>
            </a:fld>
            <a:endParaRPr lang="en-US"/>
          </a:p>
        </p:txBody>
      </p:sp>
    </p:spTree>
    <p:extLst>
      <p:ext uri="{BB962C8B-B14F-4D97-AF65-F5344CB8AC3E}">
        <p14:creationId xmlns:p14="http://schemas.microsoft.com/office/powerpoint/2010/main" val="405150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160069-FA11-4B2A-A4A6-676B71DBBE4D}" type="datetimeFigureOut">
              <a:rPr lang="en-US">
                <a:solidFill>
                  <a:srgbClr val="9C4839">
                    <a:tint val="75000"/>
                  </a:srgbClr>
                </a:solidFill>
              </a:rPr>
              <a:pPr>
                <a:defRPr/>
              </a:pPr>
              <a:t>12/16/2016</a:t>
            </a:fld>
            <a:endParaRPr lang="en-US">
              <a:solidFill>
                <a:srgbClr val="9C4839">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C053AF64-559D-480A-A635-0544AE4CF0A4}"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4246790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C93184-4DC9-4154-BA95-A45F4A9BA887}"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583D8A40-1AF9-4CF4-BA3B-D963BEAF9F59}"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804605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5EEB5F-FDAA-4D87-90E0-B51AA0409F0F}"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0A8C6E9-F38A-42CC-9620-3147398860EB}"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184432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BCC192D-7B60-468E-A718-FF59A377EABD}"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D6EDF2-D0EC-4C51-A332-FD5CB90B56B1}" type="slidenum">
              <a:rPr lang="en-US"/>
              <a:pPr>
                <a:defRPr/>
              </a:pPr>
              <a:t>‹#›</a:t>
            </a:fld>
            <a:endParaRPr lang="en-US"/>
          </a:p>
        </p:txBody>
      </p:sp>
    </p:spTree>
    <p:extLst>
      <p:ext uri="{BB962C8B-B14F-4D97-AF65-F5344CB8AC3E}">
        <p14:creationId xmlns:p14="http://schemas.microsoft.com/office/powerpoint/2010/main" val="17582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C3849D-8141-4F53-AF1C-B2AE90248D04}"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1127801-57E4-4D46-9F8C-A46B2D5F0E35}" type="slidenum">
              <a:rPr lang="en-US"/>
              <a:pPr>
                <a:defRPr/>
              </a:pPr>
              <a:t>‹#›</a:t>
            </a:fld>
            <a:endParaRPr lang="en-US"/>
          </a:p>
        </p:txBody>
      </p:sp>
    </p:spTree>
    <p:extLst>
      <p:ext uri="{BB962C8B-B14F-4D97-AF65-F5344CB8AC3E}">
        <p14:creationId xmlns:p14="http://schemas.microsoft.com/office/powerpoint/2010/main" val="3358976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04BD91-AFCC-4509-B6B2-A442B72959B0}" type="datetimeFigureOut">
              <a:rPr lang="en-US"/>
              <a:pPr>
                <a:defRPr/>
              </a:pPr>
              <a:t>12/16/2016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841E373-67E4-40E2-8622-F66465709E34}" type="slidenum">
              <a:rPr lang="en-US"/>
              <a:pPr>
                <a:defRPr/>
              </a:pPr>
              <a:t>‹#›</a:t>
            </a:fld>
            <a:endParaRPr lang="en-US"/>
          </a:p>
        </p:txBody>
      </p:sp>
    </p:spTree>
    <p:extLst>
      <p:ext uri="{BB962C8B-B14F-4D97-AF65-F5344CB8AC3E}">
        <p14:creationId xmlns:p14="http://schemas.microsoft.com/office/powerpoint/2010/main" val="323351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379088-318C-4302-A4C7-919C8E2077EF}" type="datetimeFigureOut">
              <a:rPr lang="en-US"/>
              <a:pPr>
                <a:defRPr/>
              </a:pPr>
              <a:t>12/16/2016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CA7E378-4782-4CC8-868B-260594A20296}" type="slidenum">
              <a:rPr lang="en-US"/>
              <a:pPr>
                <a:defRPr/>
              </a:pPr>
              <a:t>‹#›</a:t>
            </a:fld>
            <a:endParaRPr lang="en-US"/>
          </a:p>
        </p:txBody>
      </p:sp>
    </p:spTree>
    <p:extLst>
      <p:ext uri="{BB962C8B-B14F-4D97-AF65-F5344CB8AC3E}">
        <p14:creationId xmlns:p14="http://schemas.microsoft.com/office/powerpoint/2010/main" val="2440149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8ED266-B5ED-4418-9326-8055178AB8D6}" type="datetimeFigureOut">
              <a:rPr lang="en-US"/>
              <a:pPr>
                <a:defRPr/>
              </a:pPr>
              <a:t>12/16/2016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902FCB-8FD1-4353-A542-F184391E9F93}" type="slidenum">
              <a:rPr lang="en-US"/>
              <a:pPr>
                <a:defRPr/>
              </a:pPr>
              <a:t>‹#›</a:t>
            </a:fld>
            <a:endParaRPr lang="en-US"/>
          </a:p>
        </p:txBody>
      </p:sp>
    </p:spTree>
    <p:extLst>
      <p:ext uri="{BB962C8B-B14F-4D97-AF65-F5344CB8AC3E}">
        <p14:creationId xmlns:p14="http://schemas.microsoft.com/office/powerpoint/2010/main" val="649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D06EC0-E13A-4A18-930A-24EA91119B8B}"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4FF7A2-A2ED-4276-A2E8-C7AE7A104741}" type="slidenum">
              <a:rPr lang="en-US"/>
              <a:pPr>
                <a:defRPr/>
              </a:pPr>
              <a:t>‹#›</a:t>
            </a:fld>
            <a:endParaRPr lang="en-US"/>
          </a:p>
        </p:txBody>
      </p:sp>
    </p:spTree>
    <p:extLst>
      <p:ext uri="{BB962C8B-B14F-4D97-AF65-F5344CB8AC3E}">
        <p14:creationId xmlns:p14="http://schemas.microsoft.com/office/powerpoint/2010/main" val="379318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160069-FA11-4B2A-A4A6-676B71DBBE4D}"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053AF64-559D-480A-A635-0544AE4CF0A4}" type="slidenum">
              <a:rPr lang="en-US"/>
              <a:pPr>
                <a:defRPr/>
              </a:pPr>
              <a:t>‹#›</a:t>
            </a:fld>
            <a:endParaRPr lang="en-US"/>
          </a:p>
        </p:txBody>
      </p:sp>
    </p:spTree>
    <p:extLst>
      <p:ext uri="{BB962C8B-B14F-4D97-AF65-F5344CB8AC3E}">
        <p14:creationId xmlns:p14="http://schemas.microsoft.com/office/powerpoint/2010/main" val="119854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E767FE2-8C09-46E1-95F4-6791A44FB7FC}" type="datetimeFigureOut">
              <a:rPr lang="en-US"/>
              <a:pPr>
                <a:defRPr/>
              </a:pPr>
              <a:t>12/16/2016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19C31D4-CFBD-4F82-8A47-49398199AD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E767FE2-8C09-46E1-95F4-6791A44FB7FC}" type="datetimeFigureOut">
              <a:rPr lang="en-US">
                <a:solidFill>
                  <a:srgbClr val="9C4839">
                    <a:tint val="75000"/>
                  </a:srgbClr>
                </a:solidFill>
              </a:rPr>
              <a:pPr>
                <a:defRPr/>
              </a:pPr>
              <a:t>12/16/2016</a:t>
            </a:fld>
            <a:endParaRPr lang="en-US">
              <a:solidFill>
                <a:srgbClr val="9C4839">
                  <a:tint val="75000"/>
                </a:srgbClr>
              </a:solidFill>
            </a:endParaRP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solidFill>
                <a:srgbClr val="9C4839">
                  <a:tint val="75000"/>
                </a:srgb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19C31D4-CFBD-4F82-8A47-49398199AD1C}" type="slidenum">
              <a:rPr lang="en-US">
                <a:solidFill>
                  <a:srgbClr val="9C4839">
                    <a:tint val="75000"/>
                  </a:srgbClr>
                </a:solidFill>
              </a:rPr>
              <a:pPr>
                <a:defRPr/>
              </a:pPr>
              <a:t>‹#›</a:t>
            </a:fld>
            <a:endParaRPr lang="en-US">
              <a:solidFill>
                <a:srgbClr val="9C4839">
                  <a:tint val="75000"/>
                </a:srgbClr>
              </a:solidFill>
            </a:endParaRPr>
          </a:p>
        </p:txBody>
      </p:sp>
    </p:spTree>
    <p:extLst>
      <p:ext uri="{BB962C8B-B14F-4D97-AF65-F5344CB8AC3E}">
        <p14:creationId xmlns:p14="http://schemas.microsoft.com/office/powerpoint/2010/main" val="30419334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a:t>Parliamentary Procedure</a:t>
            </a:r>
            <a:endParaRPr lang="en-US" dirty="0" smtClean="0">
              <a:solidFill>
                <a:srgbClr val="9C4839"/>
              </a:solidFill>
            </a:endParaRPr>
          </a:p>
        </p:txBody>
      </p:sp>
      <p:sp>
        <p:nvSpPr>
          <p:cNvPr id="3" name="Subtitle 2"/>
          <p:cNvSpPr>
            <a:spLocks noGrp="1"/>
          </p:cNvSpPr>
          <p:nvPr>
            <p:ph type="subTitle" idx="1"/>
          </p:nvPr>
        </p:nvSpPr>
        <p:spPr>
          <a:xfrm>
            <a:off x="685800" y="742950"/>
            <a:ext cx="7848600" cy="1676400"/>
          </a:xfrm>
        </p:spPr>
        <p:txBody>
          <a:bodyPr rtlCol="0">
            <a:normAutofit fontScale="40000" lnSpcReduction="20000"/>
          </a:bodyPr>
          <a:lstStyle/>
          <a:p>
            <a:pPr>
              <a:lnSpc>
                <a:spcPct val="80000"/>
              </a:lnSpc>
              <a:defRPr/>
            </a:pPr>
            <a:r>
              <a:rPr lang="en-US" sz="6000" b="1" dirty="0" smtClean="0">
                <a:solidFill>
                  <a:srgbClr val="9C4839"/>
                </a:solidFill>
              </a:rPr>
              <a:t>How </a:t>
            </a:r>
            <a:r>
              <a:rPr lang="en-US" sz="6000" b="1" dirty="0">
                <a:solidFill>
                  <a:srgbClr val="9C4839"/>
                </a:solidFill>
              </a:rPr>
              <a:t>to make and keep your meetings running smoothly</a:t>
            </a:r>
          </a:p>
          <a:p>
            <a:pPr algn="l"/>
            <a:endParaRPr lang="en-US" sz="3300" dirty="0">
              <a:solidFill>
                <a:srgbClr val="000000"/>
              </a:solidFill>
              <a:latin typeface="Times New Roman"/>
            </a:endParaRPr>
          </a:p>
          <a:p>
            <a:r>
              <a:rPr lang="en-US" sz="7000" b="1" dirty="0">
                <a:solidFill>
                  <a:schemeClr val="tx2"/>
                </a:solidFill>
                <a:latin typeface="Times New Roman"/>
              </a:rPr>
              <a:t> </a:t>
            </a:r>
            <a:r>
              <a:rPr lang="en-US" sz="7000" b="1" dirty="0" smtClean="0">
                <a:solidFill>
                  <a:schemeClr val="tx2"/>
                </a:solidFill>
                <a:latin typeface="Times New Roman"/>
              </a:rPr>
              <a:t>Missouri PTA Board of Managers</a:t>
            </a:r>
            <a:endParaRPr lang="en-US" sz="7000" b="1" dirty="0">
              <a:solidFill>
                <a:schemeClr val="tx2"/>
              </a:solidFill>
            </a:endParaRPr>
          </a:p>
          <a:p>
            <a:pPr>
              <a:lnSpc>
                <a:spcPct val="80000"/>
              </a:lnSpc>
              <a:defRPr/>
            </a:pPr>
            <a:endParaRPr lang="en-US" b="1" dirty="0" smtClean="0">
              <a:solidFill>
                <a:srgbClr val="9C4839"/>
              </a:solidFill>
            </a:endParaRPr>
          </a:p>
          <a:p>
            <a:pPr>
              <a:lnSpc>
                <a:spcPct val="80000"/>
              </a:lnSpc>
              <a:defRPr/>
            </a:pPr>
            <a:r>
              <a:rPr lang="en-US" sz="4500" b="1" dirty="0" smtClean="0">
                <a:solidFill>
                  <a:srgbClr val="9C4839"/>
                </a:solidFill>
              </a:rPr>
              <a:t>Dr</a:t>
            </a:r>
            <a:r>
              <a:rPr lang="en-US" sz="4500" b="1" dirty="0">
                <a:solidFill>
                  <a:srgbClr val="9C4839"/>
                </a:solidFill>
              </a:rPr>
              <a:t>. Leonard M. Young</a:t>
            </a:r>
          </a:p>
          <a:p>
            <a:pPr>
              <a:lnSpc>
                <a:spcPct val="80000"/>
              </a:lnSpc>
              <a:defRPr/>
            </a:pPr>
            <a:r>
              <a:rPr lang="en-US" sz="4500" b="1" dirty="0">
                <a:solidFill>
                  <a:srgbClr val="9C4839"/>
                </a:solidFill>
              </a:rPr>
              <a:t>Professional Registered Parliamentarian</a:t>
            </a:r>
          </a:p>
          <a:p>
            <a:pPr fontAlgn="auto">
              <a:spcAft>
                <a:spcPts val="0"/>
              </a:spcAft>
              <a:defRPr/>
            </a:pPr>
            <a:endParaRPr lang="en-US" dirty="0" smtClean="0">
              <a:solidFill>
                <a:srgbClr val="9C483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0"/>
            <a:ext cx="6723062" cy="857250"/>
          </a:xfrm>
        </p:spPr>
        <p:txBody>
          <a:bodyPr/>
          <a:lstStyle/>
          <a:p>
            <a:pPr algn="r"/>
            <a:r>
              <a:rPr lang="en-US" b="1" dirty="0" smtClean="0"/>
              <a:t>Resolutions </a:t>
            </a:r>
            <a:r>
              <a:rPr lang="en-US" sz="2800" dirty="0" smtClean="0"/>
              <a:t>(Page 13 of 41)</a:t>
            </a:r>
          </a:p>
        </p:txBody>
      </p:sp>
      <p:sp>
        <p:nvSpPr>
          <p:cNvPr id="3075" name="Content Placeholder 2"/>
          <p:cNvSpPr>
            <a:spLocks noGrp="1"/>
          </p:cNvSpPr>
          <p:nvPr>
            <p:ph idx="1"/>
          </p:nvPr>
        </p:nvSpPr>
        <p:spPr>
          <a:xfrm>
            <a:off x="2133600" y="819150"/>
            <a:ext cx="6934200" cy="3775075"/>
          </a:xfrm>
        </p:spPr>
        <p:txBody>
          <a:bodyPr/>
          <a:lstStyle/>
          <a:p>
            <a:pPr marL="0" marR="0" indent="0">
              <a:spcBef>
                <a:spcPts val="0"/>
              </a:spcBef>
              <a:spcAft>
                <a:spcPts val="0"/>
              </a:spcAft>
              <a:buNone/>
            </a:pPr>
            <a:r>
              <a:rPr lang="en-US" sz="1900" b="1" i="1" dirty="0">
                <a:latin typeface="Cambria"/>
                <a:ea typeface="Times New Roman"/>
                <a:cs typeface="Arial"/>
              </a:rPr>
              <a:t>Whereas</a:t>
            </a:r>
            <a:r>
              <a:rPr lang="en-US" sz="1900" b="1" dirty="0">
                <a:latin typeface="Cambria"/>
                <a:ea typeface="Times New Roman"/>
                <a:cs typeface="Arial"/>
              </a:rPr>
              <a:t>,</a:t>
            </a:r>
            <a:r>
              <a:rPr lang="en-US" sz="1900" dirty="0">
                <a:latin typeface="Cambria"/>
                <a:ea typeface="Times New Roman"/>
                <a:cs typeface="Arial"/>
              </a:rPr>
              <a:t> The health and welfare of all children is a primary concern for all members; and</a:t>
            </a:r>
            <a:endParaRPr lang="en-US" sz="1900" dirty="0">
              <a:latin typeface="Times New Roman"/>
              <a:ea typeface="Times New Roman"/>
            </a:endParaRPr>
          </a:p>
          <a:p>
            <a:pPr marL="0" marR="0" indent="0">
              <a:spcBef>
                <a:spcPts val="0"/>
              </a:spcBef>
              <a:spcAft>
                <a:spcPts val="0"/>
              </a:spcAft>
              <a:buNone/>
            </a:pPr>
            <a:r>
              <a:rPr lang="en-US" sz="1900" b="1" i="1" dirty="0" smtClean="0">
                <a:latin typeface="Cambria"/>
                <a:ea typeface="Times New Roman"/>
                <a:cs typeface="Arial"/>
              </a:rPr>
              <a:t>Whereas</a:t>
            </a:r>
            <a:r>
              <a:rPr lang="en-US" sz="1900" b="1" dirty="0">
                <a:latin typeface="Cambria"/>
                <a:ea typeface="Times New Roman"/>
                <a:cs typeface="Arial"/>
              </a:rPr>
              <a:t>, </a:t>
            </a:r>
            <a:r>
              <a:rPr lang="en-US" sz="1900" dirty="0">
                <a:latin typeface="Cambria"/>
                <a:ea typeface="Times New Roman"/>
                <a:cs typeface="Arial"/>
              </a:rPr>
              <a:t>Pollution of the environment is becoming a matter of grave concern and an identifiable health hazard; and</a:t>
            </a:r>
            <a:endParaRPr lang="en-US" sz="1900" dirty="0">
              <a:latin typeface="Times New Roman"/>
              <a:ea typeface="Times New Roman"/>
            </a:endParaRPr>
          </a:p>
          <a:p>
            <a:pPr marL="0" marR="0" indent="0">
              <a:spcBef>
                <a:spcPts val="0"/>
              </a:spcBef>
              <a:spcAft>
                <a:spcPts val="0"/>
              </a:spcAft>
              <a:buNone/>
            </a:pPr>
            <a:r>
              <a:rPr lang="en-US" sz="1900" b="1" i="1" dirty="0" smtClean="0">
                <a:latin typeface="Cambria"/>
                <a:ea typeface="Times New Roman"/>
                <a:cs typeface="Arial"/>
              </a:rPr>
              <a:t>Whereas</a:t>
            </a:r>
            <a:r>
              <a:rPr lang="en-US" sz="1900" b="1" dirty="0">
                <a:latin typeface="Cambria"/>
                <a:ea typeface="Times New Roman"/>
                <a:cs typeface="Arial"/>
              </a:rPr>
              <a:t>, </a:t>
            </a:r>
            <a:r>
              <a:rPr lang="en-US" sz="1900" dirty="0">
                <a:latin typeface="Cambria"/>
                <a:ea typeface="Times New Roman"/>
                <a:cs typeface="Arial"/>
              </a:rPr>
              <a:t>Many organizations and concerned citizens are attempting to establish laws to set proper standards of environmental control; therefore, be it</a:t>
            </a:r>
            <a:endParaRPr lang="en-US" sz="1900" dirty="0">
              <a:latin typeface="Times New Roman"/>
              <a:ea typeface="Times New Roman"/>
            </a:endParaRPr>
          </a:p>
          <a:p>
            <a:pPr marL="0" marR="0" indent="0">
              <a:spcBef>
                <a:spcPts val="0"/>
              </a:spcBef>
              <a:spcAft>
                <a:spcPts val="0"/>
              </a:spcAft>
              <a:buNone/>
            </a:pPr>
            <a:r>
              <a:rPr lang="en-US" sz="1900" b="1" i="1" dirty="0" smtClean="0">
                <a:latin typeface="Cambria"/>
                <a:ea typeface="Times New Roman"/>
                <a:cs typeface="Arial"/>
              </a:rPr>
              <a:t>Resolved</a:t>
            </a:r>
            <a:r>
              <a:rPr lang="en-US" sz="1900" b="1" dirty="0">
                <a:latin typeface="Cambria"/>
                <a:ea typeface="Times New Roman"/>
                <a:cs typeface="Arial"/>
              </a:rPr>
              <a:t>,</a:t>
            </a:r>
            <a:r>
              <a:rPr lang="en-US" sz="1900" dirty="0">
                <a:latin typeface="Cambria"/>
                <a:ea typeface="Times New Roman"/>
                <a:cs typeface="Arial"/>
              </a:rPr>
              <a:t> That this Council urge the State General Assembly to provide needed legislation for environmental control and the funds to enforce such legislation; and</a:t>
            </a:r>
            <a:endParaRPr lang="en-US" sz="1900" dirty="0">
              <a:latin typeface="Times New Roman"/>
              <a:ea typeface="Times New Roman"/>
            </a:endParaRPr>
          </a:p>
          <a:p>
            <a:pPr marL="0" marR="0" indent="0">
              <a:spcBef>
                <a:spcPts val="0"/>
              </a:spcBef>
              <a:spcAft>
                <a:spcPts val="0"/>
              </a:spcAft>
              <a:buNone/>
            </a:pPr>
            <a:r>
              <a:rPr lang="en-US" sz="1900" b="1" i="1" dirty="0" smtClean="0">
                <a:latin typeface="Cambria"/>
                <a:ea typeface="Times New Roman"/>
                <a:cs typeface="Arial"/>
              </a:rPr>
              <a:t>Resolved</a:t>
            </a:r>
            <a:r>
              <a:rPr lang="en-US" sz="1900" b="1" dirty="0">
                <a:latin typeface="Cambria"/>
                <a:ea typeface="Times New Roman"/>
                <a:cs typeface="Arial"/>
              </a:rPr>
              <a:t>,</a:t>
            </a:r>
            <a:r>
              <a:rPr lang="en-US" sz="1900" dirty="0">
                <a:latin typeface="Cambria"/>
                <a:ea typeface="Times New Roman"/>
                <a:cs typeface="Arial"/>
              </a:rPr>
              <a:t> That this Council develop a campaign on environmental control and urge the National Association to support and encourage the immediate enactment of appropriate national legislation.</a:t>
            </a:r>
            <a:endParaRPr lang="en-US" sz="1900" dirty="0">
              <a:latin typeface="Times New Roman"/>
              <a:ea typeface="Times New Roman"/>
            </a:endParaRPr>
          </a:p>
          <a:p>
            <a:pPr marL="0" marR="0" indent="0">
              <a:spcBef>
                <a:spcPts val="0"/>
              </a:spcBef>
              <a:spcAft>
                <a:spcPts val="0"/>
              </a:spcAft>
              <a:buNone/>
            </a:pPr>
            <a:endParaRPr lang="en-US" sz="1900" dirty="0">
              <a:effectLst/>
              <a:ea typeface="Times New Roman"/>
            </a:endParaRPr>
          </a:p>
        </p:txBody>
      </p:sp>
    </p:spTree>
    <p:extLst>
      <p:ext uri="{BB962C8B-B14F-4D97-AF65-F5344CB8AC3E}">
        <p14:creationId xmlns:p14="http://schemas.microsoft.com/office/powerpoint/2010/main" val="288137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95250"/>
            <a:ext cx="6418262" cy="857250"/>
          </a:xfrm>
        </p:spPr>
        <p:txBody>
          <a:bodyPr/>
          <a:lstStyle/>
          <a:p>
            <a:r>
              <a:rPr lang="en-US" b="1" dirty="0" smtClean="0"/>
              <a:t>Amendments</a:t>
            </a:r>
          </a:p>
        </p:txBody>
      </p:sp>
      <p:sp>
        <p:nvSpPr>
          <p:cNvPr id="3075" name="Content Placeholder 2"/>
          <p:cNvSpPr>
            <a:spLocks noGrp="1"/>
          </p:cNvSpPr>
          <p:nvPr>
            <p:ph idx="1"/>
          </p:nvPr>
        </p:nvSpPr>
        <p:spPr>
          <a:xfrm>
            <a:off x="2268538" y="742950"/>
            <a:ext cx="6646862" cy="4191000"/>
          </a:xfrm>
        </p:spPr>
        <p:txBody>
          <a:bodyPr/>
          <a:lstStyle/>
          <a:p>
            <a:pPr>
              <a:lnSpc>
                <a:spcPct val="90000"/>
              </a:lnSpc>
              <a:defRPr/>
            </a:pPr>
            <a:r>
              <a:rPr lang="en-US" sz="3000" dirty="0"/>
              <a:t>Amendments, like main motions, require a second, are amendable, are debatable, and require a majority vote.</a:t>
            </a:r>
          </a:p>
          <a:p>
            <a:pPr>
              <a:lnSpc>
                <a:spcPct val="90000"/>
              </a:lnSpc>
              <a:defRPr/>
            </a:pPr>
            <a:r>
              <a:rPr lang="en-US" sz="3000" dirty="0">
                <a:solidFill>
                  <a:srgbClr val="9C4839"/>
                </a:solidFill>
              </a:rPr>
              <a:t>An amendment should be stated so that indicates </a:t>
            </a:r>
            <a:r>
              <a:rPr lang="en-US" sz="3000" u="sng" dirty="0">
                <a:solidFill>
                  <a:srgbClr val="9C4839"/>
                </a:solidFill>
              </a:rPr>
              <a:t>exactly</a:t>
            </a:r>
            <a:r>
              <a:rPr lang="en-US" sz="3000" dirty="0">
                <a:solidFill>
                  <a:srgbClr val="9C4839"/>
                </a:solidFill>
              </a:rPr>
              <a:t> what is being done to the main motion</a:t>
            </a:r>
            <a:r>
              <a:rPr lang="en-US" sz="3000" dirty="0" smtClean="0">
                <a:solidFill>
                  <a:srgbClr val="9C4839"/>
                </a:solidFill>
              </a:rPr>
              <a:t>.</a:t>
            </a:r>
          </a:p>
          <a:p>
            <a:pPr lvl="0">
              <a:lnSpc>
                <a:spcPct val="90000"/>
              </a:lnSpc>
              <a:defRPr/>
            </a:pPr>
            <a:r>
              <a:rPr lang="en-US" sz="3000" dirty="0">
                <a:solidFill>
                  <a:srgbClr val="9C4839"/>
                </a:solidFill>
              </a:rPr>
              <a:t>An amendment must always be handled </a:t>
            </a:r>
            <a:r>
              <a:rPr lang="en-US" sz="3000" u="sng" dirty="0">
                <a:solidFill>
                  <a:srgbClr val="9C4839"/>
                </a:solidFill>
              </a:rPr>
              <a:t>before</a:t>
            </a:r>
            <a:r>
              <a:rPr lang="en-US" sz="3000" dirty="0">
                <a:solidFill>
                  <a:srgbClr val="9C4839"/>
                </a:solidFill>
              </a:rPr>
              <a:t> voting on the motion to which it was applied.</a:t>
            </a:r>
          </a:p>
          <a:p>
            <a:pPr>
              <a:lnSpc>
                <a:spcPct val="90000"/>
              </a:lnSpc>
              <a:defRPr/>
            </a:pPr>
            <a:endParaRPr lang="en-US" dirty="0">
              <a:solidFill>
                <a:srgbClr val="9C4839"/>
              </a:solidFill>
            </a:endParaRPr>
          </a:p>
          <a:p>
            <a:pPr marL="0" indent="0">
              <a:buFont typeface="Arial" pitchFamily="34" charset="0"/>
              <a:buNone/>
            </a:pPr>
            <a:endParaRPr lang="en-US" dirty="0" smtClean="0"/>
          </a:p>
        </p:txBody>
      </p:sp>
    </p:spTree>
    <p:extLst>
      <p:ext uri="{BB962C8B-B14F-4D97-AF65-F5344CB8AC3E}">
        <p14:creationId xmlns:p14="http://schemas.microsoft.com/office/powerpoint/2010/main" val="317625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r>
              <a:rPr lang="en-US" b="1" dirty="0" smtClean="0"/>
              <a:t>Example:  Main Motion</a:t>
            </a:r>
          </a:p>
        </p:txBody>
      </p:sp>
      <p:sp>
        <p:nvSpPr>
          <p:cNvPr id="3075" name="Content Placeholder 2"/>
          <p:cNvSpPr>
            <a:spLocks noGrp="1"/>
          </p:cNvSpPr>
          <p:nvPr>
            <p:ph idx="1"/>
          </p:nvPr>
        </p:nvSpPr>
        <p:spPr>
          <a:xfrm>
            <a:off x="2268538" y="1504950"/>
            <a:ext cx="6418262" cy="3089275"/>
          </a:xfrm>
        </p:spPr>
        <p:txBody>
          <a:bodyPr/>
          <a:lstStyle/>
          <a:p>
            <a:pPr marL="0" indent="0" algn="ctr">
              <a:buNone/>
            </a:pPr>
            <a:r>
              <a:rPr lang="en-US" sz="4400" b="1" i="1" dirty="0">
                <a:solidFill>
                  <a:schemeClr val="accent5">
                    <a:lumMod val="75000"/>
                  </a:schemeClr>
                </a:solidFill>
                <a:latin typeface="Times New Roman" panose="02020603050405020304" pitchFamily="18" charset="0"/>
                <a:cs typeface="Times New Roman" panose="02020603050405020304" pitchFamily="18" charset="0"/>
              </a:rPr>
              <a:t>“That we sponsor a delegate to the PTA National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Convention in June” </a:t>
            </a:r>
          </a:p>
          <a:p>
            <a:pPr marL="0" indent="0">
              <a:buFont typeface="Arial" pitchFamily="34" charset="0"/>
              <a:buNone/>
            </a:pPr>
            <a:endParaRPr lang="en-US" dirty="0" smtClean="0"/>
          </a:p>
        </p:txBody>
      </p:sp>
    </p:spTree>
    <p:extLst>
      <p:ext uri="{BB962C8B-B14F-4D97-AF65-F5344CB8AC3E}">
        <p14:creationId xmlns:p14="http://schemas.microsoft.com/office/powerpoint/2010/main" val="6044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133600" y="206375"/>
            <a:ext cx="6858000" cy="857250"/>
          </a:xfrm>
        </p:spPr>
        <p:txBody>
          <a:bodyPr/>
          <a:lstStyle/>
          <a:p>
            <a:r>
              <a:rPr lang="en-US" b="1" dirty="0" smtClean="0"/>
              <a:t>Example:  Amendment by Striking Out</a:t>
            </a:r>
          </a:p>
        </p:txBody>
      </p:sp>
      <p:sp>
        <p:nvSpPr>
          <p:cNvPr id="3075" name="Content Placeholder 2"/>
          <p:cNvSpPr>
            <a:spLocks noGrp="1"/>
          </p:cNvSpPr>
          <p:nvPr>
            <p:ph idx="1"/>
          </p:nvPr>
        </p:nvSpPr>
        <p:spPr>
          <a:xfrm>
            <a:off x="2268538" y="1733550"/>
            <a:ext cx="6418262" cy="2860675"/>
          </a:xfrm>
        </p:spPr>
        <p:txBody>
          <a:bodyPr/>
          <a:lstStyle/>
          <a:p>
            <a:pPr marL="0" indent="0" algn="ctr">
              <a:buNone/>
            </a:pP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“I move to amend by striking out the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words ‘in June.’”</a:t>
            </a:r>
            <a:endParaRPr lang="en-US" sz="4400" b="1" i="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buFont typeface="Arial" pitchFamily="34" charset="0"/>
              <a:buNone/>
            </a:pPr>
            <a:endParaRPr lang="en-US" dirty="0" smtClean="0"/>
          </a:p>
        </p:txBody>
      </p:sp>
    </p:spTree>
    <p:extLst>
      <p:ext uri="{BB962C8B-B14F-4D97-AF65-F5344CB8AC3E}">
        <p14:creationId xmlns:p14="http://schemas.microsoft.com/office/powerpoint/2010/main" val="401032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Example:  Amendment by Adding (or inserting)</a:t>
            </a:r>
          </a:p>
        </p:txBody>
      </p:sp>
      <p:sp>
        <p:nvSpPr>
          <p:cNvPr id="3075" name="Content Placeholder 2"/>
          <p:cNvSpPr>
            <a:spLocks noGrp="1"/>
          </p:cNvSpPr>
          <p:nvPr>
            <p:ph idx="1"/>
          </p:nvPr>
        </p:nvSpPr>
        <p:spPr>
          <a:xfrm>
            <a:off x="2268538" y="2038350"/>
            <a:ext cx="6418262" cy="2555875"/>
          </a:xfrm>
        </p:spPr>
        <p:txBody>
          <a:bodyPr/>
          <a:lstStyle/>
          <a:p>
            <a:pPr marL="0" indent="0" algn="ctr">
              <a:buNone/>
            </a:pP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“I move to add the words,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‘with expenses not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to exceed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$150.00.’”</a:t>
            </a:r>
            <a:endParaRPr lang="en-US" sz="4400" b="1" i="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buFont typeface="Arial" pitchFamily="34" charset="0"/>
              <a:buNone/>
            </a:pPr>
            <a:endParaRPr lang="en-US" dirty="0" smtClean="0">
              <a:solidFill>
                <a:schemeClr val="accent5">
                  <a:lumMod val="75000"/>
                </a:schemeClr>
              </a:solidFill>
            </a:endParaRPr>
          </a:p>
        </p:txBody>
      </p:sp>
    </p:spTree>
    <p:extLst>
      <p:ext uri="{BB962C8B-B14F-4D97-AF65-F5344CB8AC3E}">
        <p14:creationId xmlns:p14="http://schemas.microsoft.com/office/powerpoint/2010/main" val="1443043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285750"/>
            <a:ext cx="6418262" cy="857250"/>
          </a:xfrm>
        </p:spPr>
        <p:txBody>
          <a:bodyPr/>
          <a:lstStyle/>
          <a:p>
            <a:r>
              <a:rPr lang="en-US" b="1" dirty="0" smtClean="0"/>
              <a:t>Example: Amendment by Striking out and Inserting</a:t>
            </a:r>
          </a:p>
        </p:txBody>
      </p:sp>
      <p:sp>
        <p:nvSpPr>
          <p:cNvPr id="3075" name="Content Placeholder 2"/>
          <p:cNvSpPr>
            <a:spLocks noGrp="1"/>
          </p:cNvSpPr>
          <p:nvPr>
            <p:ph idx="1"/>
          </p:nvPr>
        </p:nvSpPr>
        <p:spPr>
          <a:xfrm>
            <a:off x="2286000" y="1428750"/>
            <a:ext cx="6418262" cy="2784475"/>
          </a:xfrm>
        </p:spPr>
        <p:txBody>
          <a:bodyPr/>
          <a:lstStyle/>
          <a:p>
            <a:pPr marL="0" indent="0" algn="ctr">
              <a:buNone/>
            </a:pPr>
            <a:r>
              <a:rPr lang="en-US" sz="4400" b="1" i="1" dirty="0">
                <a:solidFill>
                  <a:schemeClr val="accent5">
                    <a:lumMod val="75000"/>
                  </a:schemeClr>
                </a:solidFill>
                <a:latin typeface="Times New Roman" panose="02020603050405020304" pitchFamily="18" charset="0"/>
                <a:cs typeface="Times New Roman" panose="02020603050405020304" pitchFamily="18" charset="0"/>
              </a:rPr>
              <a:t>“I move to amend the main motion by striking out the words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‘a delegate’ </a:t>
            </a:r>
            <a:r>
              <a:rPr lang="en-US" sz="4400" b="1" i="1" dirty="0">
                <a:solidFill>
                  <a:schemeClr val="accent5">
                    <a:lumMod val="75000"/>
                  </a:schemeClr>
                </a:solidFill>
                <a:latin typeface="Times New Roman" panose="02020603050405020304" pitchFamily="18" charset="0"/>
                <a:cs typeface="Times New Roman" panose="02020603050405020304" pitchFamily="18" charset="0"/>
              </a:rPr>
              <a:t>and inserting the words 'two delegates</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a:t>
            </a:r>
            <a:endParaRPr lang="en-US" sz="4400" b="1" i="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buFont typeface="Arial" pitchFamily="34" charset="0"/>
              <a:buNone/>
            </a:pPr>
            <a:endParaRPr lang="en-US" dirty="0" smtClean="0"/>
          </a:p>
        </p:txBody>
      </p:sp>
    </p:spTree>
    <p:extLst>
      <p:ext uri="{BB962C8B-B14F-4D97-AF65-F5344CB8AC3E}">
        <p14:creationId xmlns:p14="http://schemas.microsoft.com/office/powerpoint/2010/main" val="1853871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09550"/>
            <a:ext cx="8229600" cy="857250"/>
          </a:xfrm>
        </p:spPr>
        <p:txBody>
          <a:bodyPr/>
          <a:lstStyle/>
          <a:p>
            <a:r>
              <a:rPr lang="en-US" dirty="0" smtClean="0"/>
              <a:t>	</a:t>
            </a:r>
            <a:r>
              <a:rPr lang="en-US" b="1" dirty="0" smtClean="0"/>
              <a:t>Primary &amp; Secondary Amendments</a:t>
            </a:r>
            <a:endParaRPr lang="en-US" b="1" dirty="0"/>
          </a:p>
        </p:txBody>
      </p:sp>
      <p:sp>
        <p:nvSpPr>
          <p:cNvPr id="4" name="Content Placeholder 3"/>
          <p:cNvSpPr>
            <a:spLocks noGrp="1"/>
          </p:cNvSpPr>
          <p:nvPr>
            <p:ph sz="half" idx="2"/>
          </p:nvPr>
        </p:nvSpPr>
        <p:spPr>
          <a:xfrm>
            <a:off x="2133600" y="819150"/>
            <a:ext cx="1981200" cy="3877985"/>
          </a:xfrm>
        </p:spPr>
        <p:txBody>
          <a:bodyPr anchor="ctr">
            <a:spAutoFit/>
          </a:bodyPr>
          <a:lstStyle/>
          <a:p>
            <a:pPr marL="0" indent="0">
              <a:buNone/>
            </a:pPr>
            <a:r>
              <a:rPr lang="en-US" sz="1000" dirty="0" smtClean="0"/>
              <a:t>                                                               </a:t>
            </a:r>
          </a:p>
          <a:p>
            <a:pPr marL="0" indent="0">
              <a:buNone/>
            </a:pPr>
            <a:endParaRPr lang="en-US" sz="1000" dirty="0"/>
          </a:p>
          <a:p>
            <a:pPr marL="0" indent="0">
              <a:buNone/>
            </a:pPr>
            <a:endParaRPr lang="en-US" sz="1000" dirty="0" smtClean="0"/>
          </a:p>
          <a:p>
            <a:pPr marL="0" indent="0" algn="r">
              <a:buNone/>
            </a:pPr>
            <a:r>
              <a:rPr lang="en-US" sz="1000" dirty="0"/>
              <a:t> </a:t>
            </a:r>
            <a:r>
              <a:rPr lang="en-US" sz="1000" dirty="0" smtClean="0"/>
              <a:t>                                                                   </a:t>
            </a:r>
            <a:r>
              <a:rPr lang="en-US" sz="20000" dirty="0" smtClean="0"/>
              <a:t>▲</a:t>
            </a:r>
            <a:endParaRPr lang="en-US" sz="20000" dirty="0"/>
          </a:p>
        </p:txBody>
      </p:sp>
      <p:sp>
        <p:nvSpPr>
          <p:cNvPr id="6" name="Content Placeholder 5"/>
          <p:cNvSpPr>
            <a:spLocks noGrp="1"/>
          </p:cNvSpPr>
          <p:nvPr>
            <p:ph sz="quarter" idx="4"/>
          </p:nvPr>
        </p:nvSpPr>
        <p:spPr>
          <a:xfrm>
            <a:off x="4645026" y="1962150"/>
            <a:ext cx="4270374" cy="2632472"/>
          </a:xfrm>
        </p:spPr>
        <p:txBody>
          <a:bodyPr/>
          <a:lstStyle/>
          <a:p>
            <a:pPr>
              <a:buNone/>
              <a:defRPr/>
            </a:pPr>
            <a:r>
              <a:rPr lang="en-US" b="1" dirty="0">
                <a:solidFill>
                  <a:srgbClr val="9C4839"/>
                </a:solidFill>
                <a:latin typeface="Times New Roman" panose="02020603050405020304" pitchFamily="18" charset="0"/>
                <a:cs typeface="Times New Roman" panose="02020603050405020304" pitchFamily="18" charset="0"/>
              </a:rPr>
              <a:t>SECONDARY AMENDMENT</a:t>
            </a:r>
          </a:p>
          <a:p>
            <a:pPr>
              <a:buNone/>
              <a:defRPr/>
            </a:pPr>
            <a:endParaRPr lang="en-US" b="1" dirty="0">
              <a:solidFill>
                <a:srgbClr val="9C4839"/>
              </a:solidFill>
              <a:latin typeface="Times New Roman" panose="02020603050405020304" pitchFamily="18" charset="0"/>
              <a:cs typeface="Times New Roman" panose="02020603050405020304" pitchFamily="18" charset="0"/>
            </a:endParaRPr>
          </a:p>
          <a:p>
            <a:pPr>
              <a:buNone/>
              <a:defRPr/>
            </a:pPr>
            <a:r>
              <a:rPr lang="en-US" b="1" dirty="0">
                <a:solidFill>
                  <a:srgbClr val="9C4839"/>
                </a:solidFill>
                <a:latin typeface="Times New Roman" panose="02020603050405020304" pitchFamily="18" charset="0"/>
                <a:cs typeface="Times New Roman" panose="02020603050405020304" pitchFamily="18" charset="0"/>
              </a:rPr>
              <a:t>PRIMARY AMENDMENT</a:t>
            </a:r>
          </a:p>
          <a:p>
            <a:pPr>
              <a:buNone/>
              <a:defRPr/>
            </a:pPr>
            <a:endParaRPr lang="en-US" b="1" dirty="0">
              <a:solidFill>
                <a:srgbClr val="9C4839"/>
              </a:solidFill>
              <a:latin typeface="Times New Roman" panose="02020603050405020304" pitchFamily="18" charset="0"/>
              <a:cs typeface="Times New Roman" panose="02020603050405020304" pitchFamily="18" charset="0"/>
            </a:endParaRPr>
          </a:p>
          <a:p>
            <a:pPr>
              <a:buNone/>
              <a:defRPr/>
            </a:pPr>
            <a:r>
              <a:rPr lang="en-US" b="1" dirty="0">
                <a:solidFill>
                  <a:srgbClr val="9C4839"/>
                </a:solidFill>
                <a:latin typeface="Times New Roman" panose="02020603050405020304" pitchFamily="18" charset="0"/>
                <a:cs typeface="Times New Roman" panose="02020603050405020304" pitchFamily="18" charset="0"/>
              </a:rPr>
              <a:t>MAIN MOTION</a:t>
            </a:r>
          </a:p>
          <a:p>
            <a:endParaRPr lang="en-US" dirty="0">
              <a:solidFill>
                <a:srgbClr val="9C4839"/>
              </a:solidFill>
            </a:endParaRPr>
          </a:p>
        </p:txBody>
      </p:sp>
    </p:spTree>
    <p:extLst>
      <p:ext uri="{BB962C8B-B14F-4D97-AF65-F5344CB8AC3E}">
        <p14:creationId xmlns:p14="http://schemas.microsoft.com/office/powerpoint/2010/main" val="82862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Example:  Primary Amendment</a:t>
            </a:r>
          </a:p>
        </p:txBody>
      </p:sp>
      <p:sp>
        <p:nvSpPr>
          <p:cNvPr id="3075" name="Content Placeholder 2"/>
          <p:cNvSpPr>
            <a:spLocks noGrp="1"/>
          </p:cNvSpPr>
          <p:nvPr>
            <p:ph idx="1"/>
          </p:nvPr>
        </p:nvSpPr>
        <p:spPr>
          <a:xfrm>
            <a:off x="2286000" y="2038350"/>
            <a:ext cx="6418262" cy="2555875"/>
          </a:xfrm>
        </p:spPr>
        <p:txBody>
          <a:bodyPr/>
          <a:lstStyle/>
          <a:p>
            <a:pPr marL="0" indent="0" algn="ctr">
              <a:buNone/>
            </a:pP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“I move to add the words, not to exceed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$150.00</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a:t>
            </a:r>
          </a:p>
          <a:p>
            <a:pPr marL="0" indent="0">
              <a:buFont typeface="Arial" pitchFamily="34" charset="0"/>
              <a:buNone/>
            </a:pPr>
            <a:endParaRPr lang="en-US" dirty="0" smtClean="0"/>
          </a:p>
        </p:txBody>
      </p:sp>
    </p:spTree>
    <p:extLst>
      <p:ext uri="{BB962C8B-B14F-4D97-AF65-F5344CB8AC3E}">
        <p14:creationId xmlns:p14="http://schemas.microsoft.com/office/powerpoint/2010/main" val="22443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Example:  Secondary Amendment</a:t>
            </a:r>
          </a:p>
        </p:txBody>
      </p:sp>
      <p:sp>
        <p:nvSpPr>
          <p:cNvPr id="3075" name="Content Placeholder 2"/>
          <p:cNvSpPr>
            <a:spLocks noGrp="1"/>
          </p:cNvSpPr>
          <p:nvPr>
            <p:ph idx="1"/>
          </p:nvPr>
        </p:nvSpPr>
        <p:spPr>
          <a:xfrm>
            <a:off x="2268538" y="1885950"/>
            <a:ext cx="6418262" cy="2708275"/>
          </a:xfrm>
        </p:spPr>
        <p:txBody>
          <a:bodyPr/>
          <a:lstStyle/>
          <a:p>
            <a:pPr marL="0" indent="0" algn="ctr">
              <a:buNone/>
            </a:pP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“I move to amend the amendment by striking our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$150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and inserting </a:t>
            </a:r>
            <a:r>
              <a:rPr lang="en-US" sz="4400" b="1" i="1" dirty="0" smtClean="0">
                <a:solidFill>
                  <a:schemeClr val="accent5">
                    <a:lumMod val="75000"/>
                  </a:schemeClr>
                </a:solidFill>
                <a:latin typeface="Times New Roman" panose="02020603050405020304" pitchFamily="18" charset="0"/>
                <a:cs typeface="Times New Roman" panose="02020603050405020304" pitchFamily="18" charset="0"/>
              </a:rPr>
              <a:t>$100.”</a:t>
            </a:r>
            <a:endParaRPr lang="en-US" sz="4400" b="1" i="1" dirty="0" smtClean="0">
              <a:solidFill>
                <a:schemeClr val="accent5">
                  <a:lumMod val="75000"/>
                </a:schemeClr>
              </a:solidFill>
              <a:latin typeface="Times New Roman" panose="02020603050405020304" pitchFamily="18" charset="0"/>
              <a:cs typeface="Times New Roman" panose="02020603050405020304" pitchFamily="18" charset="0"/>
            </a:endParaRPr>
          </a:p>
          <a:p>
            <a:pPr marL="0" indent="0">
              <a:buFont typeface="Arial" pitchFamily="34" charset="0"/>
              <a:buNone/>
            </a:pPr>
            <a:endParaRPr lang="en-US" dirty="0" smtClean="0"/>
          </a:p>
        </p:txBody>
      </p:sp>
    </p:spTree>
    <p:extLst>
      <p:ext uri="{BB962C8B-B14F-4D97-AF65-F5344CB8AC3E}">
        <p14:creationId xmlns:p14="http://schemas.microsoft.com/office/powerpoint/2010/main" val="8088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90550"/>
            <a:ext cx="6418262" cy="857250"/>
          </a:xfrm>
        </p:spPr>
        <p:txBody>
          <a:bodyPr/>
          <a:lstStyle/>
          <a:p>
            <a:r>
              <a:rPr lang="en-US" b="1" dirty="0" smtClean="0"/>
              <a:t>Example: Substitute Motion</a:t>
            </a:r>
          </a:p>
        </p:txBody>
      </p:sp>
      <p:sp>
        <p:nvSpPr>
          <p:cNvPr id="3075" name="Content Placeholder 2"/>
          <p:cNvSpPr>
            <a:spLocks noGrp="1"/>
          </p:cNvSpPr>
          <p:nvPr>
            <p:ph idx="1"/>
          </p:nvPr>
        </p:nvSpPr>
        <p:spPr>
          <a:xfrm>
            <a:off x="2286000" y="1657350"/>
            <a:ext cx="6418262" cy="2936875"/>
          </a:xfrm>
        </p:spPr>
        <p:txBody>
          <a:bodyPr/>
          <a:lstStyle/>
          <a:p>
            <a:pPr marL="0" indent="0" algn="ctr">
              <a:buNone/>
            </a:pPr>
            <a:r>
              <a:rPr lang="en-US" sz="4000" b="1" i="1" dirty="0" smtClean="0">
                <a:solidFill>
                  <a:schemeClr val="accent5">
                    <a:lumMod val="75000"/>
                  </a:schemeClr>
                </a:solidFill>
                <a:latin typeface="Times New Roman" panose="02020603050405020304" pitchFamily="18" charset="0"/>
                <a:cs typeface="Times New Roman" panose="02020603050405020304" pitchFamily="18" charset="0"/>
              </a:rPr>
              <a:t>“I move that we amend the motion by substituting the words that we encourage all members to bring their own chairs to club meetings.”</a:t>
            </a:r>
          </a:p>
          <a:p>
            <a:pPr marL="0" indent="0">
              <a:buFont typeface="Arial" pitchFamily="34" charset="0"/>
              <a:buNone/>
            </a:pPr>
            <a:endParaRPr lang="en-US" dirty="0" smtClean="0"/>
          </a:p>
        </p:txBody>
      </p:sp>
    </p:spTree>
    <p:extLst>
      <p:ext uri="{BB962C8B-B14F-4D97-AF65-F5344CB8AC3E}">
        <p14:creationId xmlns:p14="http://schemas.microsoft.com/office/powerpoint/2010/main" val="914634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14350"/>
            <a:ext cx="7772400" cy="1219200"/>
          </a:xfrm>
        </p:spPr>
        <p:txBody>
          <a:bodyPr rtlCol="0">
            <a:normAutofit fontScale="90000"/>
          </a:bodyPr>
          <a:lstStyle/>
          <a:p>
            <a:pPr fontAlgn="auto">
              <a:spcAft>
                <a:spcPts val="0"/>
              </a:spcAft>
              <a:defRPr/>
            </a:pPr>
            <a:r>
              <a:rPr lang="en-US" b="1" dirty="0" smtClean="0"/>
              <a:t>And just who is this guy “Robert” anyway and why should I follow his rules of order?</a:t>
            </a:r>
            <a:endParaRPr lang="en-US" dirty="0" smtClean="0">
              <a:solidFill>
                <a:srgbClr val="9C4839"/>
              </a:solidFill>
            </a:endParaRPr>
          </a:p>
        </p:txBody>
      </p:sp>
    </p:spTree>
    <p:extLst>
      <p:ext uri="{BB962C8B-B14F-4D97-AF65-F5344CB8AC3E}">
        <p14:creationId xmlns:p14="http://schemas.microsoft.com/office/powerpoint/2010/main" val="7233740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97819"/>
            <a:ext cx="6400800" cy="1102519"/>
          </a:xfrm>
        </p:spPr>
        <p:txBody>
          <a:bodyPr/>
          <a:lstStyle/>
          <a:p>
            <a:r>
              <a:rPr lang="en-US" sz="5400" b="1" dirty="0" smtClean="0"/>
              <a:t>OTHER USEFUL        MOTIONS</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28447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705600" cy="857250"/>
          </a:xfrm>
        </p:spPr>
        <p:txBody>
          <a:bodyPr/>
          <a:lstStyle/>
          <a:p>
            <a:pPr algn="l"/>
            <a:r>
              <a:rPr lang="en-US" b="1" dirty="0" smtClean="0"/>
              <a:t>Postpone to a Definite Time</a:t>
            </a:r>
          </a:p>
        </p:txBody>
      </p:sp>
      <p:sp>
        <p:nvSpPr>
          <p:cNvPr id="3075" name="Content Placeholder 2"/>
          <p:cNvSpPr>
            <a:spLocks noGrp="1"/>
          </p:cNvSpPr>
          <p:nvPr>
            <p:ph idx="1"/>
          </p:nvPr>
        </p:nvSpPr>
        <p:spPr>
          <a:xfrm>
            <a:off x="2268538" y="895350"/>
            <a:ext cx="6418262" cy="3698875"/>
          </a:xfrm>
        </p:spPr>
        <p:txBody>
          <a:bodyPr/>
          <a:lstStyle/>
          <a:p>
            <a:pPr>
              <a:defRPr/>
            </a:pPr>
            <a:r>
              <a:rPr lang="en-US" dirty="0"/>
              <a:t>To postpone action until a certain time or until after a certain event</a:t>
            </a:r>
          </a:p>
          <a:p>
            <a:pPr>
              <a:defRPr/>
            </a:pPr>
            <a:r>
              <a:rPr lang="en-US" dirty="0"/>
              <a:t>Majority or 2/3rds</a:t>
            </a:r>
          </a:p>
          <a:p>
            <a:pPr>
              <a:defRPr/>
            </a:pPr>
            <a:r>
              <a:rPr lang="en-US" dirty="0">
                <a:solidFill>
                  <a:srgbClr val="9C4839"/>
                </a:solidFill>
              </a:rPr>
              <a:t>Form:  </a:t>
            </a:r>
            <a:r>
              <a:rPr lang="en-US" b="1" i="1" dirty="0">
                <a:solidFill>
                  <a:schemeClr val="accent5">
                    <a:lumMod val="75000"/>
                  </a:schemeClr>
                </a:solidFill>
              </a:rPr>
              <a:t>“I move to postpone the motion to the next meeting.”</a:t>
            </a:r>
          </a:p>
          <a:p>
            <a:pPr>
              <a:defRPr/>
            </a:pPr>
            <a:r>
              <a:rPr lang="en-US" dirty="0">
                <a:solidFill>
                  <a:srgbClr val="9C4839"/>
                </a:solidFill>
              </a:rPr>
              <a:t>Form:  </a:t>
            </a:r>
            <a:r>
              <a:rPr lang="en-US" b="1" i="1" dirty="0">
                <a:solidFill>
                  <a:schemeClr val="accent5">
                    <a:lumMod val="75000"/>
                  </a:schemeClr>
                </a:solidFill>
              </a:rPr>
              <a:t>“I move to postpone the question until 9:00 p.m.”</a:t>
            </a:r>
          </a:p>
          <a:p>
            <a:pPr marL="0" indent="0">
              <a:buFont typeface="Arial" pitchFamily="34" charset="0"/>
              <a:buNone/>
            </a:pPr>
            <a:endParaRPr lang="en-US" dirty="0" smtClean="0"/>
          </a:p>
        </p:txBody>
      </p:sp>
    </p:spTree>
    <p:extLst>
      <p:ext uri="{BB962C8B-B14F-4D97-AF65-F5344CB8AC3E}">
        <p14:creationId xmlns:p14="http://schemas.microsoft.com/office/powerpoint/2010/main" val="3050439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Lay on the Table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To temporarily set aside pending business because something more urgent needs immediate attention.</a:t>
            </a:r>
          </a:p>
          <a:p>
            <a:pPr>
              <a:defRPr/>
            </a:pPr>
            <a:r>
              <a:rPr lang="en-US" dirty="0">
                <a:solidFill>
                  <a:srgbClr val="9C4839"/>
                </a:solidFill>
              </a:rPr>
              <a:t>Form:  </a:t>
            </a:r>
            <a:r>
              <a:rPr lang="en-US" b="1" i="1" dirty="0">
                <a:solidFill>
                  <a:schemeClr val="accent5">
                    <a:lumMod val="75000"/>
                  </a:schemeClr>
                </a:solidFill>
              </a:rPr>
              <a:t>“I move to lay the question on the table.”</a:t>
            </a:r>
          </a:p>
          <a:p>
            <a:pPr>
              <a:defRPr/>
            </a:pPr>
            <a:endParaRPr lang="en-US" dirty="0">
              <a:solidFill>
                <a:srgbClr val="FFC000"/>
              </a:solidFill>
            </a:endParaRPr>
          </a:p>
        </p:txBody>
      </p:sp>
    </p:spTree>
    <p:extLst>
      <p:ext uri="{BB962C8B-B14F-4D97-AF65-F5344CB8AC3E}">
        <p14:creationId xmlns:p14="http://schemas.microsoft.com/office/powerpoint/2010/main" val="2341871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Commit/Refer</a:t>
            </a:r>
          </a:p>
        </p:txBody>
      </p:sp>
      <p:sp>
        <p:nvSpPr>
          <p:cNvPr id="3075" name="Content Placeholder 2"/>
          <p:cNvSpPr>
            <a:spLocks noGrp="1"/>
          </p:cNvSpPr>
          <p:nvPr>
            <p:ph idx="1"/>
          </p:nvPr>
        </p:nvSpPr>
        <p:spPr>
          <a:xfrm>
            <a:off x="2268538" y="895350"/>
            <a:ext cx="6418262" cy="3698875"/>
          </a:xfrm>
        </p:spPr>
        <p:txBody>
          <a:bodyPr/>
          <a:lstStyle/>
          <a:p>
            <a:pPr>
              <a:defRPr/>
            </a:pPr>
            <a:r>
              <a:rPr lang="en-US" dirty="0"/>
              <a:t>To send a pending motion to a committee so it can be carefully considered and/or put into better condition for the members to consider.  </a:t>
            </a:r>
            <a:endParaRPr lang="en-US" dirty="0">
              <a:sym typeface="WP TypographicSymbols" pitchFamily="2" charset="0"/>
            </a:endParaRPr>
          </a:p>
          <a:p>
            <a:pPr>
              <a:defRPr/>
            </a:pPr>
            <a:r>
              <a:rPr lang="en-US" dirty="0">
                <a:solidFill>
                  <a:srgbClr val="9C4839"/>
                </a:solidFill>
              </a:rPr>
              <a:t>FORM:  </a:t>
            </a:r>
            <a:r>
              <a:rPr lang="en-US" b="1" i="1" dirty="0">
                <a:solidFill>
                  <a:schemeClr val="accent5">
                    <a:lumMod val="75000"/>
                  </a:schemeClr>
                </a:solidFill>
              </a:rPr>
              <a:t>“I move to refer the motion to the Finance Committee.”</a:t>
            </a:r>
            <a:endParaRPr lang="en-US" b="1" i="1" dirty="0">
              <a:solidFill>
                <a:schemeClr val="accent5">
                  <a:lumMod val="75000"/>
                </a:schemeClr>
              </a:solidFill>
              <a:sym typeface="WP TypographicSymbols" pitchFamily="2" charset="0"/>
            </a:endParaRPr>
          </a:p>
          <a:p>
            <a:pPr marL="0" indent="0">
              <a:buFont typeface="Arial" pitchFamily="34" charset="0"/>
              <a:buNone/>
            </a:pPr>
            <a:endParaRPr lang="en-US" dirty="0" smtClean="0"/>
          </a:p>
        </p:txBody>
      </p:sp>
    </p:spTree>
    <p:extLst>
      <p:ext uri="{BB962C8B-B14F-4D97-AF65-F5344CB8AC3E}">
        <p14:creationId xmlns:p14="http://schemas.microsoft.com/office/powerpoint/2010/main" val="297656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Previous Question</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To immediately close debate and take a vote. </a:t>
            </a:r>
          </a:p>
          <a:p>
            <a:pPr>
              <a:defRPr/>
            </a:pPr>
            <a:r>
              <a:rPr lang="en-US" dirty="0">
                <a:solidFill>
                  <a:srgbClr val="9C4839"/>
                </a:solidFill>
              </a:rPr>
              <a:t>Form:  </a:t>
            </a:r>
            <a:r>
              <a:rPr lang="en-US" b="1" i="1" dirty="0">
                <a:solidFill>
                  <a:schemeClr val="accent5">
                    <a:lumMod val="75000"/>
                  </a:schemeClr>
                </a:solidFill>
              </a:rPr>
              <a:t>“I move the previous question (on all pending questions).” </a:t>
            </a:r>
          </a:p>
        </p:txBody>
      </p:sp>
    </p:spTree>
    <p:extLst>
      <p:ext uri="{BB962C8B-B14F-4D97-AF65-F5344CB8AC3E}">
        <p14:creationId xmlns:p14="http://schemas.microsoft.com/office/powerpoint/2010/main" val="279030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97819"/>
            <a:ext cx="6400800" cy="1102519"/>
          </a:xfrm>
        </p:spPr>
        <p:txBody>
          <a:bodyPr/>
          <a:lstStyle/>
          <a:p>
            <a:r>
              <a:rPr lang="en-US" sz="5400" b="1" dirty="0" smtClean="0"/>
              <a:t>DOING THINGS</a:t>
            </a:r>
            <a:br>
              <a:rPr lang="en-US" sz="5400" b="1" dirty="0" smtClean="0"/>
            </a:br>
            <a:r>
              <a:rPr lang="en-US" sz="5400" b="1" dirty="0" smtClean="0"/>
              <a:t>AGAIN</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76544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Reconsider</a:t>
            </a:r>
          </a:p>
        </p:txBody>
      </p:sp>
      <p:sp>
        <p:nvSpPr>
          <p:cNvPr id="3075" name="Content Placeholder 2"/>
          <p:cNvSpPr>
            <a:spLocks noGrp="1"/>
          </p:cNvSpPr>
          <p:nvPr>
            <p:ph idx="1"/>
          </p:nvPr>
        </p:nvSpPr>
        <p:spPr>
          <a:xfrm>
            <a:off x="2268538" y="1200150"/>
            <a:ext cx="6418262" cy="3394075"/>
          </a:xfrm>
        </p:spPr>
        <p:txBody>
          <a:bodyPr/>
          <a:lstStyle/>
          <a:p>
            <a:pPr>
              <a:defRPr/>
            </a:pPr>
            <a:r>
              <a:rPr lang="en-US" i="1" dirty="0"/>
              <a:t>“...enables a majority in an assembly, within a limited time and without notice, to bring back for further consideration a motion which has already been voted on.” </a:t>
            </a:r>
            <a:r>
              <a:rPr lang="en-US" dirty="0"/>
              <a:t>(RONR, p. </a:t>
            </a:r>
            <a:r>
              <a:rPr lang="en-US" dirty="0" smtClean="0"/>
              <a:t>315)</a:t>
            </a:r>
            <a:endParaRPr lang="en-US" dirty="0"/>
          </a:p>
          <a:p>
            <a:pPr>
              <a:defRPr/>
            </a:pPr>
            <a:endParaRPr lang="en-US" dirty="0">
              <a:solidFill>
                <a:srgbClr val="FFC000"/>
              </a:solidFill>
            </a:endParaRPr>
          </a:p>
        </p:txBody>
      </p:sp>
    </p:spTree>
    <p:extLst>
      <p:ext uri="{BB962C8B-B14F-4D97-AF65-F5344CB8AC3E}">
        <p14:creationId xmlns:p14="http://schemas.microsoft.com/office/powerpoint/2010/main" val="2504482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Reconsider</a:t>
            </a:r>
          </a:p>
        </p:txBody>
      </p:sp>
      <p:sp>
        <p:nvSpPr>
          <p:cNvPr id="3075" name="Content Placeholder 2"/>
          <p:cNvSpPr>
            <a:spLocks noGrp="1"/>
          </p:cNvSpPr>
          <p:nvPr>
            <p:ph idx="1"/>
          </p:nvPr>
        </p:nvSpPr>
        <p:spPr>
          <a:xfrm>
            <a:off x="2268538" y="1200150"/>
            <a:ext cx="6418262" cy="3394075"/>
          </a:xfrm>
        </p:spPr>
        <p:txBody>
          <a:bodyPr/>
          <a:lstStyle/>
          <a:p>
            <a:pPr>
              <a:lnSpc>
                <a:spcPct val="80000"/>
              </a:lnSpc>
              <a:defRPr/>
            </a:pPr>
            <a:r>
              <a:rPr lang="en-US" dirty="0"/>
              <a:t>PURPOSE: to permit correction of hasty, ill-advised or erroneous action to </a:t>
            </a:r>
          </a:p>
          <a:p>
            <a:pPr>
              <a:lnSpc>
                <a:spcPct val="80000"/>
              </a:lnSpc>
              <a:defRPr/>
            </a:pPr>
            <a:r>
              <a:rPr lang="en-US" dirty="0"/>
              <a:t>can be moved only by a member who VOTED ON THE PREVAILING SIDE</a:t>
            </a:r>
          </a:p>
          <a:p>
            <a:pPr>
              <a:defRPr/>
            </a:pPr>
            <a:endParaRPr lang="en-US" dirty="0">
              <a:solidFill>
                <a:srgbClr val="FFC000"/>
              </a:solidFill>
            </a:endParaRPr>
          </a:p>
        </p:txBody>
      </p:sp>
    </p:spTree>
    <p:extLst>
      <p:ext uri="{BB962C8B-B14F-4D97-AF65-F5344CB8AC3E}">
        <p14:creationId xmlns:p14="http://schemas.microsoft.com/office/powerpoint/2010/main" val="263314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418262" cy="857250"/>
          </a:xfrm>
        </p:spPr>
        <p:txBody>
          <a:bodyPr/>
          <a:lstStyle/>
          <a:p>
            <a:pPr algn="l"/>
            <a:r>
              <a:rPr lang="en-US" b="1" dirty="0" smtClean="0"/>
              <a:t>Reconsider</a:t>
            </a:r>
          </a:p>
        </p:txBody>
      </p:sp>
      <p:sp>
        <p:nvSpPr>
          <p:cNvPr id="3075" name="Content Placeholder 2"/>
          <p:cNvSpPr>
            <a:spLocks noGrp="1"/>
          </p:cNvSpPr>
          <p:nvPr>
            <p:ph idx="1"/>
          </p:nvPr>
        </p:nvSpPr>
        <p:spPr>
          <a:xfrm>
            <a:off x="2268538" y="1200150"/>
            <a:ext cx="6418262" cy="3394075"/>
          </a:xfrm>
        </p:spPr>
        <p:txBody>
          <a:bodyPr/>
          <a:lstStyle/>
          <a:p>
            <a:pPr>
              <a:lnSpc>
                <a:spcPct val="80000"/>
              </a:lnSpc>
              <a:defRPr/>
            </a:pPr>
            <a:r>
              <a:rPr lang="en-US" dirty="0"/>
              <a:t>Time Limits:	</a:t>
            </a:r>
            <a:endParaRPr lang="en-US" dirty="0" smtClean="0"/>
          </a:p>
          <a:p>
            <a:pPr marL="0" indent="0">
              <a:lnSpc>
                <a:spcPct val="80000"/>
              </a:lnSpc>
              <a:buNone/>
              <a:defRPr/>
            </a:pPr>
            <a:endParaRPr lang="en-US" dirty="0" smtClean="0"/>
          </a:p>
          <a:p>
            <a:pPr lvl="1">
              <a:lnSpc>
                <a:spcPct val="80000"/>
              </a:lnSpc>
              <a:defRPr/>
            </a:pPr>
            <a:r>
              <a:rPr lang="en-US" dirty="0" smtClean="0">
                <a:solidFill>
                  <a:srgbClr val="9C4839"/>
                </a:solidFill>
              </a:rPr>
              <a:t>1 </a:t>
            </a:r>
            <a:r>
              <a:rPr lang="en-US" dirty="0">
                <a:solidFill>
                  <a:srgbClr val="9C4839"/>
                </a:solidFill>
              </a:rPr>
              <a:t>day session—only on that </a:t>
            </a:r>
            <a:r>
              <a:rPr lang="en-US" dirty="0" smtClean="0">
                <a:solidFill>
                  <a:srgbClr val="9C4839"/>
                </a:solidFill>
              </a:rPr>
              <a:t>day</a:t>
            </a:r>
          </a:p>
          <a:p>
            <a:pPr marL="457200" lvl="1" indent="0">
              <a:lnSpc>
                <a:spcPct val="80000"/>
              </a:lnSpc>
              <a:buNone/>
              <a:defRPr/>
            </a:pPr>
            <a:endParaRPr lang="en-US" dirty="0" smtClean="0">
              <a:solidFill>
                <a:srgbClr val="9C4839"/>
              </a:solidFill>
            </a:endParaRPr>
          </a:p>
          <a:p>
            <a:pPr lvl="1">
              <a:lnSpc>
                <a:spcPct val="80000"/>
              </a:lnSpc>
              <a:defRPr/>
            </a:pPr>
            <a:r>
              <a:rPr lang="en-US" dirty="0" smtClean="0">
                <a:solidFill>
                  <a:srgbClr val="9C4839"/>
                </a:solidFill>
              </a:rPr>
              <a:t>Multi-day </a:t>
            </a:r>
            <a:r>
              <a:rPr lang="en-US" dirty="0">
                <a:solidFill>
                  <a:srgbClr val="9C4839"/>
                </a:solidFill>
              </a:rPr>
              <a:t>session—on the same or next calendar </a:t>
            </a:r>
            <a:r>
              <a:rPr lang="en-US" dirty="0"/>
              <a:t>day</a:t>
            </a:r>
          </a:p>
          <a:p>
            <a:pPr>
              <a:defRPr/>
            </a:pPr>
            <a:endParaRPr lang="en-US" dirty="0">
              <a:solidFill>
                <a:srgbClr val="FFC000"/>
              </a:solidFill>
            </a:endParaRPr>
          </a:p>
        </p:txBody>
      </p:sp>
    </p:spTree>
    <p:extLst>
      <p:ext uri="{BB962C8B-B14F-4D97-AF65-F5344CB8AC3E}">
        <p14:creationId xmlns:p14="http://schemas.microsoft.com/office/powerpoint/2010/main" val="13869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705600" cy="1143000"/>
          </a:xfrm>
        </p:spPr>
        <p:txBody>
          <a:bodyPr/>
          <a:lstStyle/>
          <a:p>
            <a:pPr algn="l"/>
            <a:r>
              <a:rPr lang="en-US" b="1" dirty="0" smtClean="0"/>
              <a:t>Rescind/Amend Something Previously Adopted</a:t>
            </a:r>
            <a:endParaRPr lang="en-US" dirty="0" smtClean="0"/>
          </a:p>
        </p:txBody>
      </p:sp>
      <p:sp>
        <p:nvSpPr>
          <p:cNvPr id="3075" name="Content Placeholder 2"/>
          <p:cNvSpPr>
            <a:spLocks noGrp="1"/>
          </p:cNvSpPr>
          <p:nvPr>
            <p:ph idx="1"/>
          </p:nvPr>
        </p:nvSpPr>
        <p:spPr>
          <a:xfrm>
            <a:off x="2268538" y="1428750"/>
            <a:ext cx="6418262" cy="3165475"/>
          </a:xfrm>
        </p:spPr>
        <p:txBody>
          <a:bodyPr/>
          <a:lstStyle/>
          <a:p>
            <a:pPr>
              <a:defRPr/>
            </a:pPr>
            <a:r>
              <a:rPr lang="en-US" i="1" dirty="0" smtClean="0"/>
              <a:t>“...previous action or orders can be canceled or countermanded (Rescind) . . . Or to change only a part of the text, or to substitute a different version.” (RONR, Page 305)</a:t>
            </a:r>
            <a:endParaRPr lang="en-US" dirty="0"/>
          </a:p>
          <a:p>
            <a:pPr>
              <a:defRPr/>
            </a:pPr>
            <a:endParaRPr lang="en-US" dirty="0">
              <a:solidFill>
                <a:srgbClr val="FFC000"/>
              </a:solidFill>
            </a:endParaRPr>
          </a:p>
        </p:txBody>
      </p:sp>
    </p:spTree>
    <p:extLst>
      <p:ext uri="{BB962C8B-B14F-4D97-AF65-F5344CB8AC3E}">
        <p14:creationId xmlns:p14="http://schemas.microsoft.com/office/powerpoint/2010/main" val="230652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General Henry Martyn Robert:</a:t>
            </a:r>
            <a:endParaRPr lang="en-US" dirty="0" smtClean="0">
              <a:solidFill>
                <a:srgbClr val="9C4839"/>
              </a:solidFill>
            </a:endParaRPr>
          </a:p>
        </p:txBody>
      </p:sp>
      <p:sp>
        <p:nvSpPr>
          <p:cNvPr id="3" name="Subtitle 2"/>
          <p:cNvSpPr>
            <a:spLocks noGrp="1"/>
          </p:cNvSpPr>
          <p:nvPr>
            <p:ph type="subTitle" idx="1"/>
          </p:nvPr>
        </p:nvSpPr>
        <p:spPr>
          <a:xfrm>
            <a:off x="152400" y="742950"/>
            <a:ext cx="8686800" cy="1371600"/>
          </a:xfrm>
        </p:spPr>
        <p:txBody>
          <a:bodyPr rtlCol="0">
            <a:normAutofit/>
          </a:bodyPr>
          <a:lstStyle/>
          <a:p>
            <a:pPr lvl="0">
              <a:defRPr/>
            </a:pPr>
            <a:r>
              <a:rPr lang="en-US" dirty="0">
                <a:solidFill>
                  <a:srgbClr val="9C4839"/>
                </a:solidFill>
              </a:rPr>
              <a:t>Henry Martyn Robert (1837-1923) </a:t>
            </a:r>
            <a:endParaRPr lang="en-US" dirty="0" smtClean="0">
              <a:solidFill>
                <a:srgbClr val="9C4839"/>
              </a:solidFill>
            </a:endParaRPr>
          </a:p>
          <a:p>
            <a:pPr lvl="0">
              <a:defRPr/>
            </a:pPr>
            <a:r>
              <a:rPr lang="en-US" dirty="0" smtClean="0">
                <a:solidFill>
                  <a:srgbClr val="9C4839"/>
                </a:solidFill>
              </a:rPr>
              <a:t>engineering </a:t>
            </a:r>
            <a:r>
              <a:rPr lang="en-US" dirty="0">
                <a:solidFill>
                  <a:srgbClr val="9C4839"/>
                </a:solidFill>
              </a:rPr>
              <a:t>officer in U.S. Army Corp of Engineers</a:t>
            </a:r>
          </a:p>
          <a:p>
            <a:pPr fontAlgn="auto">
              <a:spcAft>
                <a:spcPts val="0"/>
              </a:spcAft>
              <a:defRPr/>
            </a:pPr>
            <a:endParaRPr lang="en-US" dirty="0" smtClean="0">
              <a:solidFill>
                <a:srgbClr val="9C4839"/>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885950"/>
            <a:ext cx="1897380" cy="2362200"/>
          </a:xfrm>
          <a:prstGeom prst="rect">
            <a:avLst/>
          </a:prstGeom>
        </p:spPr>
      </p:pic>
    </p:spTree>
    <p:extLst>
      <p:ext uri="{BB962C8B-B14F-4D97-AF65-F5344CB8AC3E}">
        <p14:creationId xmlns:p14="http://schemas.microsoft.com/office/powerpoint/2010/main" val="4021418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1143000"/>
          </a:xfrm>
        </p:spPr>
        <p:txBody>
          <a:bodyPr/>
          <a:lstStyle/>
          <a:p>
            <a:pPr algn="l"/>
            <a:r>
              <a:rPr lang="en-US" b="1" dirty="0" smtClean="0"/>
              <a:t>Rescind/Amend Something Previously Adopted</a:t>
            </a:r>
            <a:endParaRPr lang="en-US" dirty="0" smtClean="0"/>
          </a:p>
        </p:txBody>
      </p:sp>
      <p:sp>
        <p:nvSpPr>
          <p:cNvPr id="3075" name="Content Placeholder 2"/>
          <p:cNvSpPr>
            <a:spLocks noGrp="1"/>
          </p:cNvSpPr>
          <p:nvPr>
            <p:ph idx="1"/>
          </p:nvPr>
        </p:nvSpPr>
        <p:spPr>
          <a:xfrm>
            <a:off x="2268538" y="1428750"/>
            <a:ext cx="6418262" cy="3165475"/>
          </a:xfrm>
        </p:spPr>
        <p:txBody>
          <a:bodyPr/>
          <a:lstStyle/>
          <a:p>
            <a:pPr>
              <a:lnSpc>
                <a:spcPct val="90000"/>
              </a:lnSpc>
              <a:defRPr/>
            </a:pPr>
            <a:r>
              <a:rPr lang="en-US" dirty="0"/>
              <a:t>Vote Required:  2/3rds without previous notice or a majority with previous notice</a:t>
            </a:r>
          </a:p>
          <a:p>
            <a:pPr>
              <a:lnSpc>
                <a:spcPct val="90000"/>
              </a:lnSpc>
              <a:defRPr/>
            </a:pPr>
            <a:r>
              <a:rPr lang="en-US" dirty="0"/>
              <a:t>no time limit to be moved and can be moved by anyone regardless of how they voted originally </a:t>
            </a:r>
          </a:p>
          <a:p>
            <a:pPr>
              <a:defRPr/>
            </a:pPr>
            <a:endParaRPr lang="en-US" dirty="0">
              <a:solidFill>
                <a:srgbClr val="FFC000"/>
              </a:solidFill>
            </a:endParaRPr>
          </a:p>
        </p:txBody>
      </p:sp>
    </p:spTree>
    <p:extLst>
      <p:ext uri="{BB962C8B-B14F-4D97-AF65-F5344CB8AC3E}">
        <p14:creationId xmlns:p14="http://schemas.microsoft.com/office/powerpoint/2010/main" val="284619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1143000"/>
          </a:xfrm>
        </p:spPr>
        <p:txBody>
          <a:bodyPr/>
          <a:lstStyle/>
          <a:p>
            <a:r>
              <a:rPr lang="en-US" b="1" dirty="0"/>
              <a:t>Renewal of </a:t>
            </a:r>
            <a:r>
              <a:rPr lang="en-US" b="1" dirty="0" smtClean="0"/>
              <a:t>Motions </a:t>
            </a:r>
            <a:br>
              <a:rPr lang="en-US" b="1" dirty="0" smtClean="0"/>
            </a:br>
            <a:r>
              <a:rPr lang="en-US" sz="3200" b="1" dirty="0" smtClean="0"/>
              <a:t>(Same Session)</a:t>
            </a:r>
            <a:endParaRPr lang="en-US" sz="3200" b="1" dirty="0" smtClean="0"/>
          </a:p>
        </p:txBody>
      </p:sp>
      <p:sp>
        <p:nvSpPr>
          <p:cNvPr id="3075" name="Content Placeholder 2"/>
          <p:cNvSpPr>
            <a:spLocks noGrp="1"/>
          </p:cNvSpPr>
          <p:nvPr>
            <p:ph idx="1"/>
          </p:nvPr>
        </p:nvSpPr>
        <p:spPr>
          <a:xfrm>
            <a:off x="2268538" y="1428750"/>
            <a:ext cx="6418262" cy="3165475"/>
          </a:xfrm>
        </p:spPr>
        <p:txBody>
          <a:bodyPr/>
          <a:lstStyle/>
          <a:p>
            <a:pPr>
              <a:lnSpc>
                <a:spcPct val="90000"/>
              </a:lnSpc>
              <a:defRPr/>
            </a:pPr>
            <a:r>
              <a:rPr lang="en-US" dirty="0"/>
              <a:t>“If a motion is made and disposed of without being adopted, and is later allowed to come before the assembly after being made again by any member in essentially the same connection, the motion is said to be renewed.” </a:t>
            </a:r>
            <a:endParaRPr lang="en-US" dirty="0">
              <a:solidFill>
                <a:srgbClr val="FFC000"/>
              </a:solidFill>
            </a:endParaRPr>
          </a:p>
        </p:txBody>
      </p:sp>
    </p:spTree>
    <p:extLst>
      <p:ext uri="{BB962C8B-B14F-4D97-AF65-F5344CB8AC3E}">
        <p14:creationId xmlns:p14="http://schemas.microsoft.com/office/powerpoint/2010/main" val="168187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97819"/>
            <a:ext cx="6400800" cy="1102519"/>
          </a:xfrm>
        </p:spPr>
        <p:txBody>
          <a:bodyPr/>
          <a:lstStyle/>
          <a:p>
            <a:r>
              <a:rPr lang="en-US" sz="5400" b="1" dirty="0" smtClean="0"/>
              <a:t>DECIDING</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865631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1143000"/>
          </a:xfrm>
        </p:spPr>
        <p:txBody>
          <a:bodyPr/>
          <a:lstStyle/>
          <a:p>
            <a:pPr algn="l"/>
            <a:r>
              <a:rPr lang="en-US" b="1" dirty="0" smtClean="0"/>
              <a:t>Voting </a:t>
            </a:r>
            <a:r>
              <a:rPr lang="en-US" sz="2800" b="1" dirty="0" smtClean="0"/>
              <a:t>(Page 18 of 41)</a:t>
            </a:r>
            <a:endParaRPr lang="en-US" sz="2800" dirty="0" smtClean="0"/>
          </a:p>
        </p:txBody>
      </p:sp>
      <p:sp>
        <p:nvSpPr>
          <p:cNvPr id="3075" name="Content Placeholder 2"/>
          <p:cNvSpPr>
            <a:spLocks noGrp="1"/>
          </p:cNvSpPr>
          <p:nvPr>
            <p:ph idx="1"/>
          </p:nvPr>
        </p:nvSpPr>
        <p:spPr>
          <a:xfrm>
            <a:off x="2268538" y="1428750"/>
            <a:ext cx="6418262" cy="3165475"/>
          </a:xfrm>
        </p:spPr>
        <p:txBody>
          <a:bodyPr/>
          <a:lstStyle/>
          <a:p>
            <a:pPr>
              <a:lnSpc>
                <a:spcPct val="90000"/>
              </a:lnSpc>
              <a:defRPr/>
            </a:pPr>
            <a:r>
              <a:rPr lang="en-US" dirty="0" smtClean="0"/>
              <a:t>Majority – more than half</a:t>
            </a:r>
          </a:p>
          <a:p>
            <a:pPr marL="0" indent="0">
              <a:lnSpc>
                <a:spcPct val="90000"/>
              </a:lnSpc>
              <a:buNone/>
              <a:defRPr/>
            </a:pPr>
            <a:endParaRPr lang="en-US" dirty="0" smtClean="0"/>
          </a:p>
          <a:p>
            <a:pPr>
              <a:lnSpc>
                <a:spcPct val="90000"/>
              </a:lnSpc>
              <a:defRPr/>
            </a:pPr>
            <a:r>
              <a:rPr lang="en-US" dirty="0" smtClean="0"/>
              <a:t>2/3rds – at least 2 out of 3</a:t>
            </a:r>
          </a:p>
          <a:p>
            <a:pPr marL="0" indent="0">
              <a:lnSpc>
                <a:spcPct val="90000"/>
              </a:lnSpc>
              <a:buNone/>
              <a:defRPr/>
            </a:pPr>
            <a:endParaRPr lang="en-US" dirty="0" smtClean="0"/>
          </a:p>
          <a:p>
            <a:pPr>
              <a:lnSpc>
                <a:spcPct val="90000"/>
              </a:lnSpc>
              <a:defRPr/>
            </a:pPr>
            <a:r>
              <a:rPr lang="en-US" dirty="0" smtClean="0"/>
              <a:t>Plurality – more than any other</a:t>
            </a:r>
          </a:p>
          <a:p>
            <a:pPr>
              <a:lnSpc>
                <a:spcPct val="90000"/>
              </a:lnSpc>
              <a:defRPr/>
            </a:pPr>
            <a:endParaRPr lang="en-US" dirty="0"/>
          </a:p>
          <a:p>
            <a:pPr>
              <a:defRPr/>
            </a:pPr>
            <a:endParaRPr lang="en-US" dirty="0">
              <a:solidFill>
                <a:srgbClr val="FFC000"/>
              </a:solidFill>
            </a:endParaRPr>
          </a:p>
        </p:txBody>
      </p:sp>
    </p:spTree>
    <p:extLst>
      <p:ext uri="{BB962C8B-B14F-4D97-AF65-F5344CB8AC3E}">
        <p14:creationId xmlns:p14="http://schemas.microsoft.com/office/powerpoint/2010/main" val="386048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2" end="2"/>
                                            </p:txEl>
                                          </p:spTgt>
                                        </p:tgtEl>
                                        <p:attrNameLst>
                                          <p:attrName>style.visibility</p:attrName>
                                        </p:attrNameLst>
                                      </p:cBhvr>
                                      <p:to>
                                        <p:strVal val="visible"/>
                                      </p:to>
                                    </p:set>
                                    <p:animEffect transition="in" filter="fade">
                                      <p:cBhvr>
                                        <p:cTn id="14" dur="1000"/>
                                        <p:tgtEl>
                                          <p:spTgt spid="3075">
                                            <p:txEl>
                                              <p:pRg st="2" end="2"/>
                                            </p:txEl>
                                          </p:spTgt>
                                        </p:tgtEl>
                                      </p:cBhvr>
                                    </p:animEffect>
                                    <p:anim calcmode="lin" valueType="num">
                                      <p:cBhvr>
                                        <p:cTn id="15"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1000"/>
                                        <p:tgtEl>
                                          <p:spTgt spid="3075">
                                            <p:txEl>
                                              <p:pRg st="4" end="4"/>
                                            </p:txEl>
                                          </p:spTgt>
                                        </p:tgtEl>
                                      </p:cBhvr>
                                    </p:animEffect>
                                    <p:anim calcmode="lin" valueType="num">
                                      <p:cBhvr>
                                        <p:cTn id="2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7150"/>
            <a:ext cx="6629400" cy="762000"/>
          </a:xfrm>
        </p:spPr>
        <p:txBody>
          <a:bodyPr/>
          <a:lstStyle/>
          <a:p>
            <a:pPr algn="l"/>
            <a:r>
              <a:rPr lang="en-US" b="1" dirty="0" smtClean="0"/>
              <a:t>Voting </a:t>
            </a:r>
            <a:r>
              <a:rPr lang="en-US" sz="2800" b="1" dirty="0" smtClean="0"/>
              <a:t>(Page 18 of 41)</a:t>
            </a:r>
            <a:endParaRPr lang="en-US" sz="2800" dirty="0" smtClean="0"/>
          </a:p>
        </p:txBody>
      </p:sp>
      <p:sp>
        <p:nvSpPr>
          <p:cNvPr id="3075" name="Content Placeholder 2"/>
          <p:cNvSpPr>
            <a:spLocks noGrp="1"/>
          </p:cNvSpPr>
          <p:nvPr>
            <p:ph idx="1"/>
          </p:nvPr>
        </p:nvSpPr>
        <p:spPr>
          <a:xfrm>
            <a:off x="2268538" y="819150"/>
            <a:ext cx="6646862" cy="3775075"/>
          </a:xfrm>
        </p:spPr>
        <p:txBody>
          <a:bodyPr/>
          <a:lstStyle/>
          <a:p>
            <a:pPr marL="0" marR="0" indent="0" algn="just">
              <a:spcBef>
                <a:spcPts val="0"/>
              </a:spcBef>
              <a:spcAft>
                <a:spcPts val="0"/>
              </a:spcAft>
              <a:buNone/>
            </a:pPr>
            <a:r>
              <a:rPr lang="en-US" sz="2400" dirty="0">
                <a:ea typeface="Times New Roman"/>
              </a:rPr>
              <a:t>All officers of a group (assuming they are members) have the same voting privileges as other members. However, except in small boards or committees (as distinguished from an assembly), </a:t>
            </a:r>
            <a:r>
              <a:rPr lang="en-US" sz="2400" b="1" u="sng" dirty="0">
                <a:ea typeface="Times New Roman"/>
              </a:rPr>
              <a:t>the presiding officer </a:t>
            </a:r>
            <a:r>
              <a:rPr lang="en-US" sz="2400" dirty="0">
                <a:ea typeface="Times New Roman"/>
              </a:rPr>
              <a:t>should protect his impartiality by voting only:</a:t>
            </a:r>
          </a:p>
          <a:p>
            <a:pPr marL="0" marR="0" indent="0" algn="just">
              <a:spcBef>
                <a:spcPts val="0"/>
              </a:spcBef>
              <a:spcAft>
                <a:spcPts val="0"/>
              </a:spcAft>
              <a:buNone/>
            </a:pPr>
            <a:r>
              <a:rPr lang="en-US" sz="2400" dirty="0" smtClean="0">
                <a:ea typeface="Times New Roman"/>
              </a:rPr>
              <a:t>   1</a:t>
            </a:r>
            <a:r>
              <a:rPr lang="en-US" sz="2400" dirty="0">
                <a:ea typeface="Times New Roman"/>
              </a:rPr>
              <a:t>.  When the vote is by secret ballot.</a:t>
            </a:r>
          </a:p>
          <a:p>
            <a:pPr marL="0" marR="0" indent="0" algn="just">
              <a:spcBef>
                <a:spcPts val="0"/>
              </a:spcBef>
              <a:spcAft>
                <a:spcPts val="0"/>
              </a:spcAft>
              <a:buNone/>
            </a:pPr>
            <a:r>
              <a:rPr lang="en-US" sz="2400" dirty="0" smtClean="0">
                <a:ea typeface="Times New Roman"/>
              </a:rPr>
              <a:t>   2</a:t>
            </a:r>
            <a:r>
              <a:rPr lang="en-US" sz="2400" dirty="0">
                <a:ea typeface="Times New Roman"/>
              </a:rPr>
              <a:t>. </a:t>
            </a:r>
            <a:r>
              <a:rPr lang="en-US" sz="2400" dirty="0" smtClean="0">
                <a:ea typeface="Times New Roman"/>
              </a:rPr>
              <a:t>When </a:t>
            </a:r>
            <a:r>
              <a:rPr lang="en-US" sz="2400" dirty="0">
                <a:ea typeface="Times New Roman"/>
              </a:rPr>
              <a:t>his/her vote will change the outcome: break a tie, thus passing a motion; make a tie, thus defeating a motion; or cast a deciding vote in the case of a motion requiring a 2/3rds vote. </a:t>
            </a:r>
            <a:endParaRPr lang="en-US" dirty="0">
              <a:ea typeface="Times New Roman"/>
            </a:endParaRPr>
          </a:p>
          <a:p>
            <a:pPr marL="0" indent="0">
              <a:lnSpc>
                <a:spcPct val="90000"/>
              </a:lnSpc>
              <a:buNone/>
              <a:defRPr/>
            </a:pPr>
            <a:endParaRPr lang="en-US" dirty="0"/>
          </a:p>
          <a:p>
            <a:pPr>
              <a:defRPr/>
            </a:pPr>
            <a:endParaRPr lang="en-US" dirty="0">
              <a:solidFill>
                <a:srgbClr val="FFC000"/>
              </a:solidFill>
            </a:endParaRPr>
          </a:p>
        </p:txBody>
      </p:sp>
    </p:spTree>
    <p:extLst>
      <p:ext uri="{BB962C8B-B14F-4D97-AF65-F5344CB8AC3E}">
        <p14:creationId xmlns:p14="http://schemas.microsoft.com/office/powerpoint/2010/main" val="208800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57150"/>
            <a:ext cx="6629400" cy="762000"/>
          </a:xfrm>
        </p:spPr>
        <p:txBody>
          <a:bodyPr/>
          <a:lstStyle/>
          <a:p>
            <a:r>
              <a:rPr lang="en-US" b="1" dirty="0" smtClean="0"/>
              <a:t>Methods of Voting</a:t>
            </a:r>
            <a:endParaRPr lang="en-US" sz="2800" dirty="0" smtClean="0"/>
          </a:p>
        </p:txBody>
      </p:sp>
      <p:sp>
        <p:nvSpPr>
          <p:cNvPr id="3075" name="Content Placeholder 2"/>
          <p:cNvSpPr>
            <a:spLocks noGrp="1"/>
          </p:cNvSpPr>
          <p:nvPr>
            <p:ph idx="1"/>
          </p:nvPr>
        </p:nvSpPr>
        <p:spPr>
          <a:xfrm>
            <a:off x="2268538" y="819150"/>
            <a:ext cx="6646862" cy="3775075"/>
          </a:xfrm>
        </p:spPr>
        <p:txBody>
          <a:bodyPr/>
          <a:lstStyle/>
          <a:p>
            <a:pPr marL="0" indent="0">
              <a:lnSpc>
                <a:spcPct val="90000"/>
              </a:lnSpc>
              <a:buNone/>
              <a:defRPr/>
            </a:pPr>
            <a:r>
              <a:rPr lang="en-US" dirty="0" smtClean="0"/>
              <a:t>A. </a:t>
            </a:r>
            <a:r>
              <a:rPr lang="en-US" b="1" dirty="0" smtClean="0"/>
              <a:t>Voice</a:t>
            </a:r>
            <a:r>
              <a:rPr lang="en-US" dirty="0" smtClean="0"/>
              <a:t>—the </a:t>
            </a:r>
            <a:r>
              <a:rPr lang="en-US" dirty="0"/>
              <a:t>normal method of voting on motions</a:t>
            </a:r>
          </a:p>
          <a:p>
            <a:pPr marL="0" indent="0">
              <a:lnSpc>
                <a:spcPct val="90000"/>
              </a:lnSpc>
              <a:buNone/>
              <a:defRPr/>
            </a:pPr>
            <a:r>
              <a:rPr lang="en-US" dirty="0" smtClean="0"/>
              <a:t>B. </a:t>
            </a:r>
            <a:r>
              <a:rPr lang="en-US" b="1" dirty="0" smtClean="0"/>
              <a:t>Rising</a:t>
            </a:r>
            <a:r>
              <a:rPr lang="en-US" dirty="0" smtClean="0"/>
              <a:t>—used </a:t>
            </a:r>
            <a:r>
              <a:rPr lang="en-US" dirty="0"/>
              <a:t>in verifying an inconclusive voice vote and is the usual method in a 2/3rds vote</a:t>
            </a:r>
          </a:p>
          <a:p>
            <a:pPr marL="0" indent="0">
              <a:lnSpc>
                <a:spcPct val="90000"/>
              </a:lnSpc>
              <a:buNone/>
              <a:defRPr/>
            </a:pPr>
            <a:r>
              <a:rPr lang="en-US" dirty="0" smtClean="0"/>
              <a:t>C. </a:t>
            </a:r>
            <a:r>
              <a:rPr lang="en-US" b="1" dirty="0" smtClean="0"/>
              <a:t>Show </a:t>
            </a:r>
            <a:r>
              <a:rPr lang="en-US" b="1" dirty="0"/>
              <a:t>of Hands</a:t>
            </a:r>
            <a:r>
              <a:rPr lang="en-US" dirty="0"/>
              <a:t>—in very small assemblies only</a:t>
            </a:r>
          </a:p>
          <a:p>
            <a:pPr marL="0" indent="0">
              <a:lnSpc>
                <a:spcPct val="90000"/>
              </a:lnSpc>
              <a:buNone/>
              <a:defRPr/>
            </a:pPr>
            <a:r>
              <a:rPr lang="en-US" dirty="0" smtClean="0"/>
              <a:t>D. </a:t>
            </a:r>
            <a:r>
              <a:rPr lang="en-US" b="1" dirty="0" smtClean="0"/>
              <a:t>Counted </a:t>
            </a:r>
            <a:r>
              <a:rPr lang="en-US" b="1" dirty="0"/>
              <a:t>Vote </a:t>
            </a:r>
            <a:r>
              <a:rPr lang="en-US" dirty="0">
                <a:solidFill>
                  <a:srgbClr val="9C4839"/>
                </a:solidFill>
              </a:rPr>
              <a:t>—</a:t>
            </a:r>
            <a:r>
              <a:rPr lang="en-US" dirty="0" smtClean="0"/>
              <a:t>when </a:t>
            </a:r>
            <a:r>
              <a:rPr lang="en-US" dirty="0"/>
              <a:t>ordered by the Assembly or the Chair</a:t>
            </a:r>
          </a:p>
          <a:p>
            <a:pPr marL="0" indent="0">
              <a:lnSpc>
                <a:spcPct val="90000"/>
              </a:lnSpc>
              <a:buNone/>
              <a:defRPr/>
            </a:pPr>
            <a:endParaRPr lang="en-US" dirty="0"/>
          </a:p>
          <a:p>
            <a:pPr>
              <a:defRPr/>
            </a:pPr>
            <a:endParaRPr lang="en-US" dirty="0">
              <a:solidFill>
                <a:srgbClr val="FFC000"/>
              </a:solidFill>
            </a:endParaRPr>
          </a:p>
        </p:txBody>
      </p:sp>
    </p:spTree>
    <p:extLst>
      <p:ext uri="{BB962C8B-B14F-4D97-AF65-F5344CB8AC3E}">
        <p14:creationId xmlns:p14="http://schemas.microsoft.com/office/powerpoint/2010/main" val="848793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1143000"/>
          </a:xfrm>
        </p:spPr>
        <p:txBody>
          <a:bodyPr/>
          <a:lstStyle/>
          <a:p>
            <a:pPr algn="l"/>
            <a:r>
              <a:rPr lang="en-US" b="1" dirty="0" smtClean="0"/>
              <a:t>Quorum </a:t>
            </a:r>
            <a:r>
              <a:rPr lang="en-US" sz="2800" b="1" dirty="0" smtClean="0"/>
              <a:t>(Page 19 of 41)</a:t>
            </a:r>
            <a:endParaRPr lang="en-US" sz="2800" dirty="0" smtClean="0"/>
          </a:p>
        </p:txBody>
      </p:sp>
      <p:sp>
        <p:nvSpPr>
          <p:cNvPr id="3075" name="Content Placeholder 2"/>
          <p:cNvSpPr>
            <a:spLocks noGrp="1"/>
          </p:cNvSpPr>
          <p:nvPr>
            <p:ph idx="1"/>
          </p:nvPr>
        </p:nvSpPr>
        <p:spPr>
          <a:xfrm>
            <a:off x="2268538" y="1276350"/>
            <a:ext cx="6646862" cy="3581400"/>
          </a:xfrm>
        </p:spPr>
        <p:txBody>
          <a:bodyPr/>
          <a:lstStyle/>
          <a:p>
            <a:pPr>
              <a:lnSpc>
                <a:spcPct val="90000"/>
              </a:lnSpc>
              <a:defRPr/>
            </a:pPr>
            <a:r>
              <a:rPr lang="en-US" dirty="0"/>
              <a:t>A quorum in an assembly is the number of members entitled to vote who </a:t>
            </a:r>
            <a:r>
              <a:rPr lang="en-US" b="1" u="sng" dirty="0"/>
              <a:t>must be present </a:t>
            </a:r>
            <a:r>
              <a:rPr lang="en-US" dirty="0"/>
              <a:t>in order that business can be legally </a:t>
            </a:r>
            <a:r>
              <a:rPr lang="en-US" dirty="0" smtClean="0"/>
              <a:t>transacted.</a:t>
            </a:r>
          </a:p>
          <a:p>
            <a:pPr>
              <a:lnSpc>
                <a:spcPct val="90000"/>
              </a:lnSpc>
              <a:defRPr/>
            </a:pPr>
            <a:r>
              <a:rPr lang="en-US" dirty="0" smtClean="0"/>
              <a:t>The </a:t>
            </a:r>
            <a:r>
              <a:rPr lang="en-US" dirty="0"/>
              <a:t>quorum refers to the number of such members present, </a:t>
            </a:r>
            <a:r>
              <a:rPr lang="en-US" b="1" u="sng" dirty="0"/>
              <a:t>not to the number actually voting</a:t>
            </a:r>
            <a:r>
              <a:rPr lang="en-US" dirty="0"/>
              <a:t> on a particular question.</a:t>
            </a:r>
          </a:p>
          <a:p>
            <a:pPr>
              <a:defRPr/>
            </a:pPr>
            <a:endParaRPr lang="en-US" dirty="0">
              <a:solidFill>
                <a:srgbClr val="FFC000"/>
              </a:solidFill>
            </a:endParaRPr>
          </a:p>
        </p:txBody>
      </p:sp>
    </p:spTree>
    <p:extLst>
      <p:ext uri="{BB962C8B-B14F-4D97-AF65-F5344CB8AC3E}">
        <p14:creationId xmlns:p14="http://schemas.microsoft.com/office/powerpoint/2010/main" val="74182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1597819"/>
            <a:ext cx="6400800" cy="1102519"/>
          </a:xfrm>
        </p:spPr>
        <p:txBody>
          <a:bodyPr/>
          <a:lstStyle/>
          <a:p>
            <a:r>
              <a:rPr lang="en-US" sz="5400" b="1" dirty="0" smtClean="0"/>
              <a:t>Committees</a:t>
            </a:r>
            <a:endParaRPr lang="en-US" sz="5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181106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1143000"/>
          </a:xfrm>
        </p:spPr>
        <p:txBody>
          <a:bodyPr/>
          <a:lstStyle/>
          <a:p>
            <a:r>
              <a:rPr lang="en-US" b="1" dirty="0" smtClean="0"/>
              <a:t>Definition</a:t>
            </a:r>
            <a:endParaRPr lang="en-US" sz="2800" dirty="0" smtClean="0"/>
          </a:p>
        </p:txBody>
      </p:sp>
      <p:sp>
        <p:nvSpPr>
          <p:cNvPr id="3075" name="Content Placeholder 2"/>
          <p:cNvSpPr>
            <a:spLocks noGrp="1"/>
          </p:cNvSpPr>
          <p:nvPr>
            <p:ph idx="1"/>
          </p:nvPr>
        </p:nvSpPr>
        <p:spPr>
          <a:xfrm>
            <a:off x="2268538" y="1276350"/>
            <a:ext cx="6646862" cy="3581400"/>
          </a:xfrm>
        </p:spPr>
        <p:txBody>
          <a:bodyPr/>
          <a:lstStyle/>
          <a:p>
            <a:pPr marL="457200" marR="0" indent="-457200">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dirty="0" smtClean="0">
                <a:ea typeface="Times New Roman"/>
              </a:rPr>
              <a:t>a </a:t>
            </a:r>
            <a:r>
              <a:rPr lang="en-US" dirty="0">
                <a:ea typeface="Times New Roman"/>
              </a:rPr>
              <a:t>body of one or more persons elected or appointed to consider, investigate, or take action on certain matters or subjects or to do all of these things.</a:t>
            </a:r>
            <a:endParaRPr lang="en-US" sz="3600" dirty="0">
              <a:ea typeface="Times New Roman"/>
            </a:endParaRPr>
          </a:p>
          <a:p>
            <a:pPr>
              <a:defRPr/>
            </a:pPr>
            <a:endParaRPr lang="en-US" dirty="0">
              <a:solidFill>
                <a:srgbClr val="FFC000"/>
              </a:solidFill>
            </a:endParaRPr>
          </a:p>
        </p:txBody>
      </p:sp>
    </p:spTree>
    <p:extLst>
      <p:ext uri="{BB962C8B-B14F-4D97-AF65-F5344CB8AC3E}">
        <p14:creationId xmlns:p14="http://schemas.microsoft.com/office/powerpoint/2010/main" val="21676977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b="1" dirty="0" smtClean="0"/>
              <a:t>Purpose and Function</a:t>
            </a:r>
            <a:endParaRPr lang="en-US" sz="2800" dirty="0" smtClean="0"/>
          </a:p>
        </p:txBody>
      </p:sp>
      <p:sp>
        <p:nvSpPr>
          <p:cNvPr id="3075" name="Content Placeholder 2"/>
          <p:cNvSpPr>
            <a:spLocks noGrp="1"/>
          </p:cNvSpPr>
          <p:nvPr>
            <p:ph idx="1"/>
          </p:nvPr>
        </p:nvSpPr>
        <p:spPr>
          <a:xfrm>
            <a:off x="2209800" y="819150"/>
            <a:ext cx="6858000" cy="3581400"/>
          </a:xfrm>
        </p:spPr>
        <p:txBody>
          <a:bodyPr/>
          <a:lstStyle/>
          <a:p>
            <a:pPr marL="457200" marR="0" indent="-457200">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dirty="0" smtClean="0">
                <a:ea typeface="Times New Roman"/>
              </a:rPr>
              <a:t>Expedite </a:t>
            </a:r>
            <a:r>
              <a:rPr lang="en-US" dirty="0">
                <a:ea typeface="Times New Roman"/>
              </a:rPr>
              <a:t>business by saving the time of the </a:t>
            </a:r>
            <a:r>
              <a:rPr lang="en-US" dirty="0" smtClean="0">
                <a:ea typeface="Times New Roman"/>
              </a:rPr>
              <a:t>assembly</a:t>
            </a:r>
            <a:endParaRPr lang="en-US" dirty="0">
              <a:ea typeface="Times New Roman"/>
            </a:endParaRPr>
          </a:p>
          <a:p>
            <a:pPr marL="457200" marR="0" indent="-457200">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dirty="0" smtClean="0">
                <a:ea typeface="Times New Roman"/>
              </a:rPr>
              <a:t>Carry </a:t>
            </a:r>
            <a:r>
              <a:rPr lang="en-US" dirty="0">
                <a:ea typeface="Times New Roman"/>
              </a:rPr>
              <a:t>out </a:t>
            </a:r>
            <a:r>
              <a:rPr lang="en-US" dirty="0" smtClean="0">
                <a:ea typeface="Times New Roman"/>
              </a:rPr>
              <a:t>instructions</a:t>
            </a:r>
            <a:endParaRPr lang="en-US" dirty="0">
              <a:ea typeface="Times New Roman"/>
            </a:endParaRPr>
          </a:p>
          <a:p>
            <a:pPr marL="457200" marR="0" indent="-457200">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dirty="0" smtClean="0">
                <a:ea typeface="Times New Roman"/>
              </a:rPr>
              <a:t>Investigate </a:t>
            </a:r>
            <a:r>
              <a:rPr lang="en-US" dirty="0">
                <a:ea typeface="Times New Roman"/>
              </a:rPr>
              <a:t>matters thoroughly and reach logical </a:t>
            </a:r>
            <a:r>
              <a:rPr lang="en-US" dirty="0" smtClean="0">
                <a:ea typeface="Times New Roman"/>
              </a:rPr>
              <a:t>conclusion</a:t>
            </a:r>
            <a:endParaRPr lang="en-US" dirty="0">
              <a:ea typeface="Times New Roman"/>
            </a:endParaRPr>
          </a:p>
          <a:p>
            <a:pPr marL="457200" marR="0" indent="-457200">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dirty="0" smtClean="0">
                <a:ea typeface="Times New Roman"/>
              </a:rPr>
              <a:t>Report </a:t>
            </a:r>
            <a:r>
              <a:rPr lang="en-US" dirty="0">
                <a:ea typeface="Times New Roman"/>
              </a:rPr>
              <a:t>back to assembly with any </a:t>
            </a:r>
            <a:r>
              <a:rPr lang="en-US" dirty="0" smtClean="0">
                <a:ea typeface="Times New Roman"/>
              </a:rPr>
              <a:t>recommendations</a:t>
            </a:r>
            <a:endParaRPr lang="en-US" dirty="0">
              <a:ea typeface="Times New Roman"/>
            </a:endParaRPr>
          </a:p>
          <a:p>
            <a:pPr>
              <a:defRPr/>
            </a:pPr>
            <a:endParaRPr lang="en-US" dirty="0">
              <a:solidFill>
                <a:srgbClr val="FFC000"/>
              </a:solidFill>
            </a:endParaRPr>
          </a:p>
        </p:txBody>
      </p:sp>
    </p:spTree>
    <p:extLst>
      <p:ext uri="{BB962C8B-B14F-4D97-AF65-F5344CB8AC3E}">
        <p14:creationId xmlns:p14="http://schemas.microsoft.com/office/powerpoint/2010/main" val="121345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4"/>
            <a:ext cx="6799262" cy="993775"/>
          </a:xfrm>
        </p:spPr>
        <p:txBody>
          <a:bodyPr/>
          <a:lstStyle/>
          <a:p>
            <a:r>
              <a:rPr lang="en-US" b="1" dirty="0" smtClean="0"/>
              <a:t>Steps in Handling a Motion</a:t>
            </a:r>
            <a:br>
              <a:rPr lang="en-US" b="1" dirty="0" smtClean="0"/>
            </a:br>
            <a:r>
              <a:rPr lang="en-US" sz="2800" b="1" dirty="0" smtClean="0"/>
              <a:t>(Page 9 of 41)</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1. A </a:t>
            </a:r>
            <a:r>
              <a:rPr lang="en-US" b="1" dirty="0">
                <a:solidFill>
                  <a:srgbClr val="9C4839"/>
                </a:solidFill>
              </a:rPr>
              <a:t>member </a:t>
            </a:r>
            <a:r>
              <a:rPr lang="en-US" b="1" u="sng" dirty="0">
                <a:solidFill>
                  <a:srgbClr val="9C4839"/>
                </a:solidFill>
              </a:rPr>
              <a:t>makes</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2. Another </a:t>
            </a:r>
            <a:r>
              <a:rPr lang="en-US" b="1" dirty="0">
                <a:solidFill>
                  <a:srgbClr val="9C4839"/>
                </a:solidFill>
              </a:rPr>
              <a:t>member </a:t>
            </a:r>
            <a:r>
              <a:rPr lang="en-US" b="1" u="sng" dirty="0">
                <a:solidFill>
                  <a:srgbClr val="9C4839"/>
                </a:solidFill>
              </a:rPr>
              <a:t>seconds</a:t>
            </a:r>
            <a:r>
              <a:rPr lang="en-US" b="1" dirty="0">
                <a:solidFill>
                  <a:srgbClr val="9C4839"/>
                </a:solidFill>
              </a:rPr>
              <a:t> the </a:t>
            </a:r>
            <a:r>
              <a:rPr lang="en-US" b="1" dirty="0" smtClean="0">
                <a:solidFill>
                  <a:srgbClr val="9C4839"/>
                </a:solidFill>
              </a:rPr>
              <a:t>	motion</a:t>
            </a:r>
            <a:r>
              <a:rPr lang="en-US" dirty="0">
                <a:solidFill>
                  <a:srgbClr val="9C4839"/>
                </a:solidFill>
              </a:rPr>
              <a:t>.</a:t>
            </a:r>
          </a:p>
          <a:p>
            <a:pPr marL="0" indent="0">
              <a:buNone/>
              <a:defRPr/>
            </a:pPr>
            <a:r>
              <a:rPr lang="en-US" b="1" dirty="0" smtClean="0">
                <a:solidFill>
                  <a:srgbClr val="9C4839"/>
                </a:solidFill>
              </a:rPr>
              <a:t>3. The </a:t>
            </a:r>
            <a:r>
              <a:rPr lang="en-US" b="1" dirty="0">
                <a:solidFill>
                  <a:srgbClr val="9C4839"/>
                </a:solidFill>
              </a:rPr>
              <a:t>Chair </a:t>
            </a:r>
            <a:r>
              <a:rPr lang="en-US" b="1" u="sng" dirty="0">
                <a:solidFill>
                  <a:srgbClr val="9C4839"/>
                </a:solidFill>
              </a:rPr>
              <a:t>states</a:t>
            </a:r>
            <a:r>
              <a:rPr lang="en-US" b="1" dirty="0">
                <a:solidFill>
                  <a:srgbClr val="9C4839"/>
                </a:solidFill>
              </a:rPr>
              <a:t> the </a:t>
            </a:r>
            <a:r>
              <a:rPr lang="en-US" b="1" dirty="0"/>
              <a:t>question</a:t>
            </a:r>
            <a:r>
              <a:rPr lang="en-US" dirty="0"/>
              <a:t> </a:t>
            </a:r>
          </a:p>
          <a:p>
            <a:pPr marL="0" indent="0">
              <a:buFont typeface="Arial" pitchFamily="34" charset="0"/>
              <a:buNone/>
            </a:pPr>
            <a:endParaRPr lang="en-US" dirty="0" smtClean="0"/>
          </a:p>
        </p:txBody>
      </p:sp>
    </p:spTree>
    <p:extLst>
      <p:ext uri="{BB962C8B-B14F-4D97-AF65-F5344CB8AC3E}">
        <p14:creationId xmlns:p14="http://schemas.microsoft.com/office/powerpoint/2010/main" val="341256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b="1" dirty="0" smtClean="0"/>
              <a:t>Ex Officio</a:t>
            </a:r>
            <a:endParaRPr lang="en-US" sz="2800" dirty="0" smtClean="0"/>
          </a:p>
        </p:txBody>
      </p:sp>
      <p:sp>
        <p:nvSpPr>
          <p:cNvPr id="3075" name="Content Placeholder 2"/>
          <p:cNvSpPr>
            <a:spLocks noGrp="1"/>
          </p:cNvSpPr>
          <p:nvPr>
            <p:ph idx="1"/>
          </p:nvPr>
        </p:nvSpPr>
        <p:spPr>
          <a:xfrm>
            <a:off x="2209800" y="819150"/>
            <a:ext cx="6858000" cy="3581400"/>
          </a:xfrm>
        </p:spPr>
        <p:txBody>
          <a:bodyPr/>
          <a:lstStyle/>
          <a:p>
            <a:pPr>
              <a:defRPr/>
            </a:pPr>
            <a:r>
              <a:rPr lang="en-US" dirty="0" smtClean="0"/>
              <a:t>Ex Officio means “by right of office.”</a:t>
            </a:r>
          </a:p>
          <a:p>
            <a:pPr>
              <a:defRPr/>
            </a:pPr>
            <a:r>
              <a:rPr lang="en-US" dirty="0" smtClean="0"/>
              <a:t>The president is ex officio a member of all committees except the nominating committee.</a:t>
            </a:r>
            <a:endParaRPr lang="en-US" dirty="0"/>
          </a:p>
          <a:p>
            <a:pPr>
              <a:defRPr/>
            </a:pPr>
            <a:r>
              <a:rPr lang="en-US" dirty="0" smtClean="0"/>
              <a:t>Because the president cannot be expected to attend all meetings of every committee, the president is not counted in the quorum.</a:t>
            </a:r>
          </a:p>
        </p:txBody>
      </p:sp>
    </p:spTree>
    <p:extLst>
      <p:ext uri="{BB962C8B-B14F-4D97-AF65-F5344CB8AC3E}">
        <p14:creationId xmlns:p14="http://schemas.microsoft.com/office/powerpoint/2010/main" val="333689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0"/>
            <a:ext cx="6629400" cy="533400"/>
          </a:xfrm>
        </p:spPr>
        <p:txBody>
          <a:bodyPr/>
          <a:lstStyle/>
          <a:p>
            <a:r>
              <a:rPr lang="en-US" sz="2800" b="1" dirty="0" smtClean="0"/>
              <a:t>Types of Committees</a:t>
            </a:r>
            <a:endParaRPr lang="en-US" sz="2800" b="1"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9583425"/>
              </p:ext>
            </p:extLst>
          </p:nvPr>
        </p:nvGraphicFramePr>
        <p:xfrm>
          <a:off x="2133600" y="590550"/>
          <a:ext cx="6781798" cy="4452321"/>
        </p:xfrm>
        <a:graphic>
          <a:graphicData uri="http://schemas.openxmlformats.org/drawingml/2006/table">
            <a:tbl>
              <a:tblPr/>
              <a:tblGrid>
                <a:gridCol w="1391138"/>
                <a:gridCol w="2695330"/>
                <a:gridCol w="2695330"/>
              </a:tblGrid>
              <a:tr h="484239">
                <a:tc>
                  <a:txBody>
                    <a:bodyPr/>
                    <a:lstStyle/>
                    <a:p>
                      <a:pPr marL="0" marR="0">
                        <a:lnSpc>
                          <a:spcPts val="1005"/>
                        </a:lnSpc>
                        <a:spcBef>
                          <a:spcPts val="0"/>
                        </a:spcBef>
                        <a:spcAft>
                          <a:spcPts val="0"/>
                        </a:spcAft>
                      </a:pPr>
                      <a:r>
                        <a:rPr lang="en-US" sz="1200" b="1" dirty="0">
                          <a:effectLst/>
                          <a:latin typeface="Times New Roman"/>
                          <a:ea typeface="MingLiU-ExtB"/>
                          <a:cs typeface="Times New Roman"/>
                        </a:rPr>
                        <a:t> </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 </a:t>
                      </a:r>
                      <a:endParaRPr lang="en-US" sz="1200" b="1" dirty="0">
                        <a:effectLst/>
                        <a:latin typeface="Times New Roman"/>
                        <a:ea typeface="Times New Roman"/>
                        <a:cs typeface="Times New Roman"/>
                      </a:endParaRPr>
                    </a:p>
                  </a:txBody>
                  <a:tcPr marL="92075" marR="92075"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STANDING COMMITTEES</a:t>
                      </a:r>
                      <a:endParaRPr lang="en-US" sz="1200" b="1" dirty="0">
                        <a:effectLst/>
                        <a:latin typeface="Times New Roman"/>
                        <a:ea typeface="Times New Roman"/>
                        <a:cs typeface="Times New Roman"/>
                      </a:endParaRPr>
                    </a:p>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(On-going)</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SPECIAL COMMITTEES</a:t>
                      </a:r>
                      <a:endParaRPr lang="en-US" sz="1200" b="1" dirty="0">
                        <a:effectLst/>
                        <a:latin typeface="Times New Roman"/>
                        <a:ea typeface="Times New Roman"/>
                        <a:cs typeface="Times New Roman"/>
                      </a:endParaRPr>
                    </a:p>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("Select" or "Ad Hoc")</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853574">
                <a:tc>
                  <a:txBody>
                    <a:bodyPr/>
                    <a:lstStyle/>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Authorization</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Established by specific provision in the bylaws, and perform a continuing function, which is described in the bylaws</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Created as needed to carry out specific tasks specified by the assembly, and cease to exist when task is accomplished or when discharged</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1724638">
                <a:tc>
                  <a:txBody>
                    <a:bodyPr/>
                    <a:lstStyle/>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Members</a:t>
                      </a:r>
                      <a:endParaRPr lang="en-US" sz="1200" b="1">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Selected as bylaws prescribe, usually after new officers have been elected.  Chosen to provide the most capable group possible to carry out responsibilities.</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Elected or appointed to carry out needs of the assembly.</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u="none" strike="noStrike" dirty="0">
                          <a:effectLst/>
                          <a:latin typeface="Times New Roman"/>
                          <a:ea typeface="MingLiU-ExtB"/>
                          <a:cs typeface="Times New Roman"/>
                        </a:rPr>
                        <a:t> </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u="sng" dirty="0">
                          <a:effectLst/>
                          <a:latin typeface="Times New Roman"/>
                          <a:ea typeface="MingLiU-ExtB"/>
                          <a:cs typeface="Times New Roman"/>
                        </a:rPr>
                        <a:t>Empowered to Act</a:t>
                      </a:r>
                      <a:r>
                        <a:rPr lang="en-US" sz="1200" b="1" dirty="0">
                          <a:effectLst/>
                          <a:latin typeface="Times New Roman"/>
                          <a:ea typeface="MingLiU-ExtB"/>
                          <a:cs typeface="Times New Roman"/>
                        </a:rPr>
                        <a:t>:	small number of those who favor the purpose </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u="none" strike="noStrike" dirty="0">
                          <a:effectLst/>
                          <a:latin typeface="Times New Roman"/>
                          <a:ea typeface="MingLiU-ExtB"/>
                          <a:cs typeface="Times New Roman"/>
                        </a:rPr>
                        <a:t> </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u="sng" dirty="0">
                          <a:effectLst/>
                          <a:latin typeface="Times New Roman"/>
                          <a:ea typeface="MingLiU-ExtB"/>
                          <a:cs typeface="Times New Roman"/>
                        </a:rPr>
                        <a:t>Study/Investigate</a:t>
                      </a:r>
                      <a:r>
                        <a:rPr lang="en-US" sz="1200" b="1" dirty="0">
                          <a:effectLst/>
                          <a:latin typeface="Times New Roman"/>
                          <a:ea typeface="MingLiU-ExtB"/>
                          <a:cs typeface="Times New Roman"/>
                        </a:rPr>
                        <a:t>: large number to reflect all points of view</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566376">
                <a:tc>
                  <a:txBody>
                    <a:bodyPr/>
                    <a:lstStyle/>
                    <a:p>
                      <a:pPr marL="0" marR="0" algn="ctr">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Term</a:t>
                      </a:r>
                      <a:endParaRPr lang="en-US" sz="1200" b="1">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Corresponds to that of officers or until successors</a:t>
                      </a:r>
                      <a:endParaRPr lang="en-US" sz="1200" b="1">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Until responsibility completed or committee is discharged.</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r h="823494">
                <a:tc>
                  <a:txBody>
                    <a:bodyPr/>
                    <a:lstStyle/>
                    <a:p>
                      <a:pPr marL="0" marR="0" algn="ctr">
                        <a:lnSpc>
                          <a:spcPct val="115000"/>
                        </a:lnSpc>
                        <a:spcBef>
                          <a:spcPts val="0"/>
                        </a:spcBef>
                        <a:spcAft>
                          <a:spcPts val="29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Chair</a:t>
                      </a:r>
                      <a:endParaRPr lang="en-US" sz="1200" b="1">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Bylaws often provide it be</a:t>
                      </a:r>
                      <a:endParaRPr lang="en-US" sz="1200" b="1">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a member of the Executive</a:t>
                      </a:r>
                      <a:endParaRPr lang="en-US" sz="1200" b="1">
                        <a:effectLst/>
                        <a:latin typeface="Times New Roman"/>
                        <a:ea typeface="Times New Roman"/>
                        <a:cs typeface="Times New Roman"/>
                      </a:endParaRPr>
                    </a:p>
                    <a:p>
                      <a:pPr marL="0" marR="0">
                        <a:lnSpc>
                          <a:spcPct val="115000"/>
                        </a:lnSpc>
                        <a:spcBef>
                          <a:spcPts val="0"/>
                        </a:spcBef>
                        <a:spcAft>
                          <a:spcPts val="29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a:effectLst/>
                          <a:latin typeface="Times New Roman"/>
                          <a:ea typeface="MingLiU-ExtB"/>
                          <a:cs typeface="Times New Roman"/>
                        </a:rPr>
                        <a:t>Board or Executive Committee</a:t>
                      </a:r>
                      <a:endParaRPr lang="en-US" sz="1200" b="1">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If chair is not named at time of appointment or election, the first</a:t>
                      </a:r>
                      <a:endParaRPr lang="en-US" sz="1200" b="1" dirty="0">
                        <a:effectLst/>
                        <a:latin typeface="Times New Roman"/>
                        <a:ea typeface="Times New Roman"/>
                        <a:cs typeface="Times New Roman"/>
                      </a:endParaRPr>
                    </a:p>
                    <a:p>
                      <a:pPr marL="0" marR="0">
                        <a:lnSpc>
                          <a:spcPct val="115000"/>
                        </a:lnSpc>
                        <a:spcBef>
                          <a:spcPts val="0"/>
                        </a:spcBef>
                        <a:spcAft>
                          <a:spcPts val="0"/>
                        </a:spcAft>
                        <a:tabLst>
                          <a:tab pos="-685800" algn="l"/>
                          <a:tab pos="-457200" algn="l"/>
                          <a:tab pos="0" algn="l"/>
                          <a:tab pos="457200" algn="l"/>
                          <a:tab pos="571500" algn="l"/>
                          <a:tab pos="685800" algn="l"/>
                          <a:tab pos="800100" algn="l"/>
                          <a:tab pos="914400" algn="l"/>
                          <a:tab pos="1143000" algn="l"/>
                          <a:tab pos="1371600" algn="l"/>
                          <a:tab pos="1600200" algn="l"/>
                        </a:tabLst>
                      </a:pPr>
                      <a:r>
                        <a:rPr lang="en-US" sz="1200" b="1" dirty="0">
                          <a:effectLst/>
                          <a:latin typeface="Times New Roman"/>
                          <a:ea typeface="MingLiU-ExtB"/>
                          <a:cs typeface="Times New Roman"/>
                        </a:rPr>
                        <a:t>named member serves as chair</a:t>
                      </a:r>
                      <a:endParaRPr lang="en-US" sz="1200" b="1" dirty="0">
                        <a:effectLst/>
                        <a:latin typeface="Times New Roman"/>
                        <a:ea typeface="Times New Roman"/>
                        <a:cs typeface="Times New Roman"/>
                      </a:endParaRPr>
                    </a:p>
                  </a:txBody>
                  <a:tcPr marL="92075" marR="92075"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677682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sz="4000" b="1" dirty="0" smtClean="0"/>
              <a:t>Reports of Committees</a:t>
            </a:r>
            <a:endParaRPr lang="en-US" sz="4000" b="1" dirty="0" smtClean="0"/>
          </a:p>
        </p:txBody>
      </p:sp>
      <p:sp>
        <p:nvSpPr>
          <p:cNvPr id="3075" name="Content Placeholder 2"/>
          <p:cNvSpPr>
            <a:spLocks noGrp="1"/>
          </p:cNvSpPr>
          <p:nvPr>
            <p:ph idx="1"/>
          </p:nvPr>
        </p:nvSpPr>
        <p:spPr>
          <a:xfrm>
            <a:off x="2209800" y="819150"/>
            <a:ext cx="6858000" cy="3581400"/>
          </a:xfrm>
        </p:spPr>
        <p:txBody>
          <a:bodyPr/>
          <a:lstStyle/>
          <a:p>
            <a:pPr>
              <a:defRPr/>
            </a:pPr>
            <a:r>
              <a:rPr lang="en-US" dirty="0"/>
              <a:t>Use the A-B-C Method (Accurate-Brief-Concise)</a:t>
            </a:r>
          </a:p>
          <a:p>
            <a:pPr>
              <a:defRPr/>
            </a:pPr>
            <a:r>
              <a:rPr lang="en-US" dirty="0" smtClean="0"/>
              <a:t>The </a:t>
            </a:r>
            <a:r>
              <a:rPr lang="en-US" dirty="0"/>
              <a:t>report is an official statement submitted in the name of entire committee. It is formally adopted within the committee.</a:t>
            </a:r>
          </a:p>
          <a:p>
            <a:pPr marL="0" indent="0">
              <a:buNone/>
              <a:defRPr/>
            </a:pPr>
            <a:endParaRPr lang="en-US" dirty="0" smtClean="0"/>
          </a:p>
        </p:txBody>
      </p:sp>
    </p:spTree>
    <p:extLst>
      <p:ext uri="{BB962C8B-B14F-4D97-AF65-F5344CB8AC3E}">
        <p14:creationId xmlns:p14="http://schemas.microsoft.com/office/powerpoint/2010/main" val="568967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sz="4000" b="1" dirty="0" smtClean="0"/>
              <a:t>Reports of Committees</a:t>
            </a:r>
            <a:endParaRPr lang="en-US" sz="4000" b="1" dirty="0" smtClean="0"/>
          </a:p>
        </p:txBody>
      </p:sp>
      <p:sp>
        <p:nvSpPr>
          <p:cNvPr id="3075" name="Content Placeholder 2"/>
          <p:cNvSpPr>
            <a:spLocks noGrp="1"/>
          </p:cNvSpPr>
          <p:nvPr>
            <p:ph idx="1"/>
          </p:nvPr>
        </p:nvSpPr>
        <p:spPr>
          <a:xfrm>
            <a:off x="2209800" y="819150"/>
            <a:ext cx="6858000" cy="3581400"/>
          </a:xfrm>
        </p:spPr>
        <p:txBody>
          <a:bodyPr/>
          <a:lstStyle/>
          <a:p>
            <a:pPr>
              <a:defRPr/>
            </a:pPr>
            <a:r>
              <a:rPr lang="en-US" dirty="0" smtClean="0"/>
              <a:t>Begins </a:t>
            </a:r>
            <a:r>
              <a:rPr lang="en-US" dirty="0"/>
              <a:t>with a description of the way in which the committee took its charge:</a:t>
            </a:r>
          </a:p>
          <a:p>
            <a:pPr marL="0" indent="0">
              <a:buNone/>
              <a:defRPr/>
            </a:pPr>
            <a:r>
              <a:rPr lang="en-US" b="1" dirty="0" smtClean="0"/>
              <a:t>STANDING </a:t>
            </a:r>
            <a:r>
              <a:rPr lang="en-US" b="1" dirty="0"/>
              <a:t>COMMITTEES:</a:t>
            </a:r>
          </a:p>
          <a:p>
            <a:pPr>
              <a:defRPr/>
            </a:pPr>
            <a:r>
              <a:rPr lang="en-US" sz="2400" b="1" dirty="0"/>
              <a:t>"The committee on __________ wishes to report that" or</a:t>
            </a:r>
          </a:p>
          <a:p>
            <a:pPr>
              <a:defRPr/>
            </a:pPr>
            <a:r>
              <a:rPr lang="en-US" sz="2400" b="1" dirty="0"/>
              <a:t>"The committee on __________ reports that or</a:t>
            </a:r>
          </a:p>
          <a:p>
            <a:pPr>
              <a:defRPr/>
            </a:pPr>
            <a:r>
              <a:rPr lang="en-US" sz="2400" b="1" dirty="0"/>
              <a:t>"The committee on __________ submits the following report:"</a:t>
            </a:r>
          </a:p>
          <a:p>
            <a:pPr>
              <a:defRPr/>
            </a:pPr>
            <a:endParaRPr lang="en-US" dirty="0"/>
          </a:p>
          <a:p>
            <a:pPr>
              <a:defRPr/>
            </a:pPr>
            <a:r>
              <a:rPr lang="en-US" dirty="0"/>
              <a:t>		SPECIAL COMMITTEES:</a:t>
            </a:r>
          </a:p>
          <a:p>
            <a:pPr>
              <a:defRPr/>
            </a:pPr>
            <a:r>
              <a:rPr lang="en-US" dirty="0"/>
              <a:t>"The committee to which was referred 		reports that" or</a:t>
            </a:r>
          </a:p>
          <a:p>
            <a:pPr>
              <a:defRPr/>
            </a:pPr>
            <a:r>
              <a:rPr lang="en-US" dirty="0"/>
              <a:t>"The committee appointed to 			 reports that"</a:t>
            </a:r>
          </a:p>
          <a:p>
            <a:pPr marL="0" indent="0">
              <a:buNone/>
              <a:defRPr/>
            </a:pPr>
            <a:endParaRPr lang="en-US" dirty="0" smtClean="0"/>
          </a:p>
        </p:txBody>
      </p:sp>
    </p:spTree>
    <p:extLst>
      <p:ext uri="{BB962C8B-B14F-4D97-AF65-F5344CB8AC3E}">
        <p14:creationId xmlns:p14="http://schemas.microsoft.com/office/powerpoint/2010/main" val="343667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sz="4000" b="1" dirty="0" smtClean="0"/>
              <a:t>Reports of Committees</a:t>
            </a:r>
            <a:endParaRPr lang="en-US" sz="4000" b="1" dirty="0" smtClean="0"/>
          </a:p>
        </p:txBody>
      </p:sp>
      <p:sp>
        <p:nvSpPr>
          <p:cNvPr id="3075" name="Content Placeholder 2"/>
          <p:cNvSpPr>
            <a:spLocks noGrp="1"/>
          </p:cNvSpPr>
          <p:nvPr>
            <p:ph idx="1"/>
          </p:nvPr>
        </p:nvSpPr>
        <p:spPr>
          <a:xfrm>
            <a:off x="2209800" y="819150"/>
            <a:ext cx="6858000" cy="3581400"/>
          </a:xfrm>
        </p:spPr>
        <p:txBody>
          <a:bodyPr/>
          <a:lstStyle/>
          <a:p>
            <a:pPr marL="0" indent="0">
              <a:buNone/>
              <a:defRPr/>
            </a:pPr>
            <a:r>
              <a:rPr lang="en-US" b="1" u="sng" dirty="0"/>
              <a:t>SPECIAL COMMITTEES:</a:t>
            </a:r>
          </a:p>
          <a:p>
            <a:pPr>
              <a:defRPr/>
            </a:pPr>
            <a:r>
              <a:rPr lang="en-US" dirty="0"/>
              <a:t>"The committee to which was referred </a:t>
            </a:r>
            <a:r>
              <a:rPr lang="en-US" dirty="0" smtClean="0"/>
              <a:t>_________</a:t>
            </a:r>
            <a:r>
              <a:rPr lang="en-US" dirty="0"/>
              <a:t>	reports that" or</a:t>
            </a:r>
          </a:p>
          <a:p>
            <a:pPr>
              <a:defRPr/>
            </a:pPr>
            <a:r>
              <a:rPr lang="en-US" dirty="0"/>
              <a:t>"The committee appointed to </a:t>
            </a:r>
            <a:r>
              <a:rPr lang="en-US" dirty="0" smtClean="0"/>
              <a:t>_____ reports </a:t>
            </a:r>
            <a:r>
              <a:rPr lang="en-US" dirty="0"/>
              <a:t>that"</a:t>
            </a:r>
          </a:p>
          <a:p>
            <a:pPr marL="0" indent="0">
              <a:buNone/>
              <a:defRPr/>
            </a:pPr>
            <a:endParaRPr lang="en-US" dirty="0" smtClean="0"/>
          </a:p>
        </p:txBody>
      </p:sp>
    </p:spTree>
    <p:extLst>
      <p:ext uri="{BB962C8B-B14F-4D97-AF65-F5344CB8AC3E}">
        <p14:creationId xmlns:p14="http://schemas.microsoft.com/office/powerpoint/2010/main" val="22451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86000" y="133350"/>
            <a:ext cx="6629400" cy="762000"/>
          </a:xfrm>
        </p:spPr>
        <p:txBody>
          <a:bodyPr/>
          <a:lstStyle/>
          <a:p>
            <a:r>
              <a:rPr lang="en-US" sz="4000" b="1" dirty="0" smtClean="0"/>
              <a:t>Reports of Committees</a:t>
            </a:r>
            <a:endParaRPr lang="en-US" sz="4000" b="1" dirty="0" smtClean="0"/>
          </a:p>
        </p:txBody>
      </p:sp>
      <p:sp>
        <p:nvSpPr>
          <p:cNvPr id="3075" name="Content Placeholder 2"/>
          <p:cNvSpPr>
            <a:spLocks noGrp="1"/>
          </p:cNvSpPr>
          <p:nvPr>
            <p:ph idx="1"/>
          </p:nvPr>
        </p:nvSpPr>
        <p:spPr>
          <a:xfrm>
            <a:off x="2209800" y="819150"/>
            <a:ext cx="6858000" cy="3581400"/>
          </a:xfrm>
        </p:spPr>
        <p:txBody>
          <a:bodyPr/>
          <a:lstStyle/>
          <a:p>
            <a:pPr marL="0" indent="0">
              <a:buNone/>
            </a:pPr>
            <a:r>
              <a:rPr lang="en-US" b="1" u="sng" dirty="0" smtClean="0"/>
              <a:t>Contents of the Report</a:t>
            </a:r>
          </a:p>
          <a:p>
            <a:r>
              <a:rPr lang="en-US" sz="3000" dirty="0" smtClean="0"/>
              <a:t>Facts </a:t>
            </a:r>
            <a:r>
              <a:rPr lang="en-US" sz="3000" dirty="0"/>
              <a:t>uncovered or information obtained</a:t>
            </a:r>
          </a:p>
          <a:p>
            <a:r>
              <a:rPr lang="en-US" sz="3000" dirty="0" smtClean="0"/>
              <a:t>Findings </a:t>
            </a:r>
            <a:r>
              <a:rPr lang="en-US" sz="3000" dirty="0"/>
              <a:t>or conclusions derived from the facts or the information</a:t>
            </a:r>
          </a:p>
          <a:p>
            <a:r>
              <a:rPr lang="en-US" sz="3000" dirty="0" smtClean="0"/>
              <a:t>Recommendations </a:t>
            </a:r>
            <a:r>
              <a:rPr lang="en-US" sz="3000" dirty="0"/>
              <a:t>phrased in the form of motions or resolutions at the end of the report.</a:t>
            </a:r>
          </a:p>
          <a:p>
            <a:pPr marL="0" indent="0">
              <a:buNone/>
              <a:defRPr/>
            </a:pPr>
            <a:endParaRPr lang="en-US" dirty="0" smtClean="0"/>
          </a:p>
        </p:txBody>
      </p:sp>
    </p:spTree>
    <p:extLst>
      <p:ext uri="{BB962C8B-B14F-4D97-AF65-F5344CB8AC3E}">
        <p14:creationId xmlns:p14="http://schemas.microsoft.com/office/powerpoint/2010/main" val="261658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350"/>
            <a:ext cx="7772400" cy="576263"/>
          </a:xfrm>
        </p:spPr>
        <p:txBody>
          <a:bodyPr rtlCol="0">
            <a:normAutofit fontScale="90000"/>
          </a:bodyPr>
          <a:lstStyle/>
          <a:p>
            <a:pPr fontAlgn="auto">
              <a:spcAft>
                <a:spcPts val="0"/>
              </a:spcAft>
              <a:defRPr/>
            </a:pPr>
            <a:r>
              <a:rPr lang="en-US" b="1" dirty="0" smtClean="0"/>
              <a:t>General Henry Martyn Robert:</a:t>
            </a:r>
            <a:endParaRPr lang="en-US" dirty="0" smtClean="0">
              <a:solidFill>
                <a:srgbClr val="9C4839"/>
              </a:solidFill>
            </a:endParaRPr>
          </a:p>
        </p:txBody>
      </p:sp>
      <p:sp>
        <p:nvSpPr>
          <p:cNvPr id="3" name="Subtitle 2"/>
          <p:cNvSpPr>
            <a:spLocks noGrp="1"/>
          </p:cNvSpPr>
          <p:nvPr>
            <p:ph type="subTitle" idx="1"/>
          </p:nvPr>
        </p:nvSpPr>
        <p:spPr>
          <a:xfrm>
            <a:off x="152400" y="819150"/>
            <a:ext cx="8686800" cy="1371600"/>
          </a:xfrm>
        </p:spPr>
        <p:txBody>
          <a:bodyPr rtlCol="0">
            <a:normAutofit/>
          </a:bodyPr>
          <a:lstStyle/>
          <a:p>
            <a:pPr>
              <a:lnSpc>
                <a:spcPct val="80000"/>
              </a:lnSpc>
              <a:defRPr/>
            </a:pPr>
            <a:r>
              <a:rPr lang="en-US" sz="3600" dirty="0" smtClean="0">
                <a:solidFill>
                  <a:srgbClr val="9C4839"/>
                </a:solidFill>
              </a:rPr>
              <a:t>“When every one does what is right in his own eyes, there is the least of real liberty.”</a:t>
            </a:r>
            <a:endParaRPr lang="en-US" dirty="0">
              <a:solidFill>
                <a:srgbClr val="9C4839"/>
              </a:solidFill>
            </a:endParaRPr>
          </a:p>
          <a:p>
            <a:pPr fontAlgn="auto">
              <a:spcAft>
                <a:spcPts val="0"/>
              </a:spcAft>
              <a:defRPr/>
            </a:pPr>
            <a:endParaRPr lang="en-US" dirty="0" smtClean="0">
              <a:solidFill>
                <a:srgbClr val="9C4839"/>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885950"/>
            <a:ext cx="1897380" cy="2362200"/>
          </a:xfrm>
          <a:prstGeom prst="rect">
            <a:avLst/>
          </a:prstGeom>
        </p:spPr>
      </p:pic>
    </p:spTree>
    <p:extLst>
      <p:ext uri="{BB962C8B-B14F-4D97-AF65-F5344CB8AC3E}">
        <p14:creationId xmlns:p14="http://schemas.microsoft.com/office/powerpoint/2010/main" val="15523194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457200" y="209551"/>
            <a:ext cx="8229600" cy="2971800"/>
          </a:xfrm>
        </p:spPr>
        <p:txBody>
          <a:bodyPr/>
          <a:lstStyle/>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National Association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of </a:t>
            </a:r>
          </a:p>
          <a:p>
            <a:pPr marL="0" indent="0" algn="ctr">
              <a:buFont typeface="Arial" pitchFamily="34" charset="0"/>
              <a:buNone/>
            </a:pPr>
            <a:r>
              <a:rPr lang="en-US" sz="5400" b="1" cap="small" dirty="0" smtClean="0">
                <a:solidFill>
                  <a:schemeClr val="accent4">
                    <a:lumMod val="75000"/>
                  </a:schemeClr>
                </a:solidFill>
                <a:latin typeface="Times New Roman" pitchFamily="18" charset="0"/>
                <a:cs typeface="Times New Roman" pitchFamily="18" charset="0"/>
              </a:rPr>
              <a:t>Parliamentarians</a:t>
            </a:r>
            <a:r>
              <a:rPr lang="en-US" sz="5400" b="1" cap="small" baseline="30000" dirty="0" smtClean="0">
                <a:solidFill>
                  <a:schemeClr val="accent4">
                    <a:lumMod val="75000"/>
                  </a:schemeClr>
                </a:solidFill>
                <a:latin typeface="Times New Roman"/>
                <a:cs typeface="Times New Roman"/>
              </a:rPr>
              <a:t>®</a:t>
            </a:r>
          </a:p>
          <a:p>
            <a:pPr marL="0" indent="0" algn="ctr">
              <a:buFont typeface="Arial" pitchFamily="34" charset="0"/>
              <a:buNone/>
            </a:pPr>
            <a:endParaRPr lang="en-US" sz="5400" b="1" cap="small" baseline="30000" dirty="0" smtClean="0">
              <a:solidFill>
                <a:schemeClr val="accent4">
                  <a:lumMod val="75000"/>
                </a:schemeClr>
              </a:solidFill>
            </a:endParaRPr>
          </a:p>
        </p:txBody>
      </p:sp>
      <p:pic>
        <p:nvPicPr>
          <p:cNvPr id="2" name="Picture 1"/>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04800" y="1581150"/>
            <a:ext cx="1031240" cy="3048000"/>
          </a:xfrm>
          <a:prstGeom prst="rect">
            <a:avLst/>
          </a:prstGeom>
        </p:spPr>
      </p:pic>
      <p:sp>
        <p:nvSpPr>
          <p:cNvPr id="3" name="TextBox 2"/>
          <p:cNvSpPr txBox="1"/>
          <p:nvPr/>
        </p:nvSpPr>
        <p:spPr>
          <a:xfrm>
            <a:off x="2209800" y="3178570"/>
            <a:ext cx="4876800" cy="1384995"/>
          </a:xfrm>
          <a:prstGeom prst="rect">
            <a:avLst/>
          </a:prstGeom>
          <a:noFill/>
        </p:spPr>
        <p:txBody>
          <a:bodyPr wrap="square" rtlCol="0">
            <a:spAutoFit/>
          </a:bodyPr>
          <a:lstStyle/>
          <a:p>
            <a:pPr algn="ctr"/>
            <a:r>
              <a:rPr lang="en-US" sz="2800" b="1" dirty="0" smtClean="0"/>
              <a:t>Dr. Leonard M. Young</a:t>
            </a:r>
          </a:p>
          <a:p>
            <a:pPr algn="ctr"/>
            <a:r>
              <a:rPr lang="en-US" sz="2800" b="1" dirty="0" smtClean="0"/>
              <a:t>Professional Registered Parliamentarian</a:t>
            </a:r>
            <a:endParaRPr lang="en-US" sz="2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dirty="0" smtClean="0"/>
              <a:t>Steps in Handling a Motion</a:t>
            </a:r>
          </a:p>
        </p:txBody>
      </p:sp>
      <p:sp>
        <p:nvSpPr>
          <p:cNvPr id="3075" name="Content Placeholder 2"/>
          <p:cNvSpPr>
            <a:spLocks noGrp="1"/>
          </p:cNvSpPr>
          <p:nvPr>
            <p:ph idx="1"/>
          </p:nvPr>
        </p:nvSpPr>
        <p:spPr>
          <a:xfrm>
            <a:off x="2268538" y="1428750"/>
            <a:ext cx="6418262" cy="3165475"/>
          </a:xfrm>
        </p:spPr>
        <p:txBody>
          <a:bodyPr/>
          <a:lstStyle/>
          <a:p>
            <a:pPr marL="0" indent="0">
              <a:buNone/>
              <a:defRPr/>
            </a:pPr>
            <a:r>
              <a:rPr lang="en-US" b="1" dirty="0" smtClean="0"/>
              <a:t>4. The </a:t>
            </a:r>
            <a:r>
              <a:rPr lang="en-US" b="1" dirty="0">
                <a:solidFill>
                  <a:srgbClr val="9C4839"/>
                </a:solidFill>
              </a:rPr>
              <a:t>members </a:t>
            </a:r>
            <a:r>
              <a:rPr lang="en-US" b="1" u="sng" dirty="0">
                <a:solidFill>
                  <a:srgbClr val="9C4839"/>
                </a:solidFill>
              </a:rPr>
              <a:t>debate</a:t>
            </a:r>
            <a:r>
              <a:rPr lang="en-US" b="1" dirty="0">
                <a:solidFill>
                  <a:srgbClr val="9C4839"/>
                </a:solidFill>
              </a:rPr>
              <a:t> the motion</a:t>
            </a:r>
            <a:r>
              <a:rPr lang="en-US" dirty="0">
                <a:solidFill>
                  <a:srgbClr val="9C4839"/>
                </a:solidFill>
              </a:rPr>
              <a:t>. </a:t>
            </a:r>
          </a:p>
          <a:p>
            <a:pPr marL="0" indent="0">
              <a:buNone/>
              <a:defRPr/>
            </a:pPr>
            <a:r>
              <a:rPr lang="en-US" b="1" dirty="0" smtClean="0">
                <a:solidFill>
                  <a:srgbClr val="9C4839"/>
                </a:solidFill>
              </a:rPr>
              <a:t>5. The </a:t>
            </a:r>
            <a:r>
              <a:rPr lang="en-US" b="1" dirty="0">
                <a:solidFill>
                  <a:srgbClr val="9C4839"/>
                </a:solidFill>
              </a:rPr>
              <a:t>Chair </a:t>
            </a:r>
            <a:r>
              <a:rPr lang="en-US" b="1" u="sng" dirty="0">
                <a:solidFill>
                  <a:srgbClr val="9C4839"/>
                </a:solidFill>
              </a:rPr>
              <a:t>puts</a:t>
            </a:r>
            <a:r>
              <a:rPr lang="en-US" b="1" dirty="0">
                <a:solidFill>
                  <a:srgbClr val="9C4839"/>
                </a:solidFill>
              </a:rPr>
              <a:t> the question</a:t>
            </a:r>
            <a:r>
              <a:rPr lang="en-US" dirty="0">
                <a:solidFill>
                  <a:srgbClr val="9C4839"/>
                </a:solidFill>
              </a:rPr>
              <a:t> (takes </a:t>
            </a:r>
            <a:r>
              <a:rPr lang="en-US" dirty="0" smtClean="0">
                <a:solidFill>
                  <a:srgbClr val="9C4839"/>
                </a:solidFill>
              </a:rPr>
              <a:t>	the </a:t>
            </a:r>
            <a:r>
              <a:rPr lang="en-US" dirty="0">
                <a:solidFill>
                  <a:srgbClr val="9C4839"/>
                </a:solidFill>
              </a:rPr>
              <a:t>vote).</a:t>
            </a:r>
          </a:p>
          <a:p>
            <a:pPr marL="0" indent="0">
              <a:buNone/>
              <a:defRPr/>
            </a:pPr>
            <a:r>
              <a:rPr lang="en-US" b="1" dirty="0" smtClean="0">
                <a:solidFill>
                  <a:srgbClr val="9C4839"/>
                </a:solidFill>
              </a:rPr>
              <a:t>6. The </a:t>
            </a:r>
            <a:r>
              <a:rPr lang="en-US" b="1" dirty="0">
                <a:solidFill>
                  <a:srgbClr val="9C4839"/>
                </a:solidFill>
              </a:rPr>
              <a:t>Chair </a:t>
            </a:r>
            <a:r>
              <a:rPr lang="en-US" b="1" u="sng" dirty="0">
                <a:solidFill>
                  <a:srgbClr val="9C4839"/>
                </a:solidFill>
              </a:rPr>
              <a:t>announces</a:t>
            </a:r>
            <a:r>
              <a:rPr lang="en-US" b="1" dirty="0">
                <a:solidFill>
                  <a:srgbClr val="9C4839"/>
                </a:solidFill>
              </a:rPr>
              <a:t> the results</a:t>
            </a:r>
            <a:r>
              <a:rPr lang="en-US" dirty="0">
                <a:solidFill>
                  <a:srgbClr val="9C4839"/>
                </a:solidFill>
              </a:rPr>
              <a:t> </a:t>
            </a:r>
            <a:r>
              <a:rPr lang="en-US" b="1" dirty="0">
                <a:solidFill>
                  <a:srgbClr val="9C4839"/>
                </a:solidFill>
              </a:rPr>
              <a:t>of </a:t>
            </a:r>
            <a:r>
              <a:rPr lang="en-US" b="1" dirty="0" smtClean="0">
                <a:solidFill>
                  <a:srgbClr val="9C4839"/>
                </a:solidFill>
              </a:rPr>
              <a:t>	the </a:t>
            </a:r>
            <a:r>
              <a:rPr lang="en-US" b="1" dirty="0">
                <a:solidFill>
                  <a:srgbClr val="9C4839"/>
                </a:solidFill>
              </a:rPr>
              <a:t>vote.</a:t>
            </a:r>
          </a:p>
          <a:p>
            <a:pPr marL="0" indent="0">
              <a:buFont typeface="Arial" pitchFamily="34" charset="0"/>
              <a:buNone/>
            </a:pPr>
            <a:endParaRPr lang="en-US" dirty="0" smtClean="0"/>
          </a:p>
        </p:txBody>
      </p:sp>
    </p:spTree>
    <p:extLst>
      <p:ext uri="{BB962C8B-B14F-4D97-AF65-F5344CB8AC3E}">
        <p14:creationId xmlns:p14="http://schemas.microsoft.com/office/powerpoint/2010/main" val="392506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 </a:t>
            </a:r>
            <a:r>
              <a:rPr lang="en-US" sz="2800" b="1" dirty="0" smtClean="0"/>
              <a:t>(Page 10 of 41)</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One at a time</a:t>
            </a:r>
          </a:p>
          <a:p>
            <a:pPr>
              <a:defRPr/>
            </a:pPr>
            <a:r>
              <a:rPr lang="en-US" dirty="0"/>
              <a:t>All remarks directed to the Chair</a:t>
            </a:r>
          </a:p>
          <a:p>
            <a:pPr>
              <a:defRPr/>
            </a:pPr>
            <a:r>
              <a:rPr lang="en-US" dirty="0"/>
              <a:t>Members do not speak directly to each other</a:t>
            </a:r>
          </a:p>
          <a:p>
            <a:pPr marL="0" indent="0">
              <a:buFont typeface="Arial" pitchFamily="34" charset="0"/>
              <a:buNone/>
            </a:pPr>
            <a:endParaRPr lang="en-US" dirty="0" smtClean="0"/>
          </a:p>
        </p:txBody>
      </p:sp>
    </p:spTree>
    <p:extLst>
      <p:ext uri="{BB962C8B-B14F-4D97-AF65-F5344CB8AC3E}">
        <p14:creationId xmlns:p14="http://schemas.microsoft.com/office/powerpoint/2010/main" val="60049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68538" y="206375"/>
            <a:ext cx="6418262" cy="857250"/>
          </a:xfrm>
        </p:spPr>
        <p:txBody>
          <a:bodyPr/>
          <a:lstStyle/>
          <a:p>
            <a:pPr algn="l"/>
            <a:r>
              <a:rPr lang="en-US" b="1" dirty="0" smtClean="0"/>
              <a:t>Debate</a:t>
            </a:r>
          </a:p>
        </p:txBody>
      </p:sp>
      <p:sp>
        <p:nvSpPr>
          <p:cNvPr id="3075" name="Content Placeholder 2"/>
          <p:cNvSpPr>
            <a:spLocks noGrp="1"/>
          </p:cNvSpPr>
          <p:nvPr>
            <p:ph idx="1"/>
          </p:nvPr>
        </p:nvSpPr>
        <p:spPr>
          <a:xfrm>
            <a:off x="2268538" y="1200150"/>
            <a:ext cx="6418262" cy="3394075"/>
          </a:xfrm>
        </p:spPr>
        <p:txBody>
          <a:bodyPr/>
          <a:lstStyle/>
          <a:p>
            <a:pPr>
              <a:defRPr/>
            </a:pPr>
            <a:r>
              <a:rPr lang="en-US" dirty="0"/>
              <a:t>A member does not call another member’s name</a:t>
            </a:r>
          </a:p>
          <a:p>
            <a:pPr>
              <a:defRPr/>
            </a:pPr>
            <a:r>
              <a:rPr lang="en-US" dirty="0"/>
              <a:t>10 minutes maximum per speech</a:t>
            </a:r>
          </a:p>
          <a:p>
            <a:pPr>
              <a:defRPr/>
            </a:pPr>
            <a:r>
              <a:rPr lang="en-US" dirty="0"/>
              <a:t>The Chair does not speak in </a:t>
            </a:r>
            <a:r>
              <a:rPr lang="en-US" dirty="0" smtClean="0"/>
              <a:t>debate, but may give information</a:t>
            </a:r>
            <a:endParaRPr lang="en-US" dirty="0"/>
          </a:p>
          <a:p>
            <a:pPr marL="0" indent="0">
              <a:buFont typeface="Arial" pitchFamily="34" charset="0"/>
              <a:buNone/>
            </a:pPr>
            <a:endParaRPr lang="en-US" dirty="0" smtClean="0"/>
          </a:p>
        </p:txBody>
      </p:sp>
    </p:spTree>
    <p:extLst>
      <p:ext uri="{BB962C8B-B14F-4D97-AF65-F5344CB8AC3E}">
        <p14:creationId xmlns:p14="http://schemas.microsoft.com/office/powerpoint/2010/main" val="86569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133350"/>
            <a:ext cx="6723062" cy="857250"/>
          </a:xfrm>
        </p:spPr>
        <p:txBody>
          <a:bodyPr/>
          <a:lstStyle/>
          <a:p>
            <a:pPr algn="r"/>
            <a:r>
              <a:rPr lang="en-US" b="1" dirty="0" smtClean="0"/>
              <a:t>Main Motions </a:t>
            </a:r>
            <a:r>
              <a:rPr lang="en-US" sz="2800" dirty="0" smtClean="0"/>
              <a:t>(Page 12 of 41)</a:t>
            </a:r>
          </a:p>
        </p:txBody>
      </p:sp>
      <p:sp>
        <p:nvSpPr>
          <p:cNvPr id="3075" name="Content Placeholder 2"/>
          <p:cNvSpPr>
            <a:spLocks noGrp="1"/>
          </p:cNvSpPr>
          <p:nvPr>
            <p:ph idx="1"/>
          </p:nvPr>
        </p:nvSpPr>
        <p:spPr>
          <a:xfrm>
            <a:off x="2133600" y="971550"/>
            <a:ext cx="6858000" cy="3622675"/>
          </a:xfrm>
        </p:spPr>
        <p:txBody>
          <a:bodyPr/>
          <a:lstStyle/>
          <a:p>
            <a:pPr marL="0" indent="0">
              <a:buNone/>
            </a:pPr>
            <a:r>
              <a:rPr lang="en-US" sz="3100" dirty="0"/>
              <a:t>The motion heard most frequently in almost any business meeting of a deliberative assembly is the main motion.  A member who wishes to propose that the organization take certain action or express itself as holding certain views introduces these ideas to the assembly by means of a main motion.</a:t>
            </a:r>
            <a:endParaRPr lang="en-US" sz="3100" dirty="0" smtClean="0"/>
          </a:p>
        </p:txBody>
      </p:sp>
    </p:spTree>
    <p:extLst>
      <p:ext uri="{BB962C8B-B14F-4D97-AF65-F5344CB8AC3E}">
        <p14:creationId xmlns:p14="http://schemas.microsoft.com/office/powerpoint/2010/main" val="148346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133350"/>
            <a:ext cx="6723062" cy="857250"/>
          </a:xfrm>
        </p:spPr>
        <p:txBody>
          <a:bodyPr/>
          <a:lstStyle/>
          <a:p>
            <a:pPr algn="r"/>
            <a:r>
              <a:rPr lang="en-US" b="1" dirty="0" smtClean="0"/>
              <a:t>Resolutions </a:t>
            </a:r>
            <a:r>
              <a:rPr lang="en-US" sz="2800" dirty="0" smtClean="0"/>
              <a:t>(Page 12 of 41)</a:t>
            </a:r>
          </a:p>
        </p:txBody>
      </p:sp>
      <p:sp>
        <p:nvSpPr>
          <p:cNvPr id="3075" name="Content Placeholder 2"/>
          <p:cNvSpPr>
            <a:spLocks noGrp="1"/>
          </p:cNvSpPr>
          <p:nvPr>
            <p:ph idx="1"/>
          </p:nvPr>
        </p:nvSpPr>
        <p:spPr>
          <a:xfrm>
            <a:off x="2133600" y="971550"/>
            <a:ext cx="6858000" cy="3622675"/>
          </a:xfrm>
        </p:spPr>
        <p:txBody>
          <a:bodyPr/>
          <a:lstStyle/>
          <a:p>
            <a:pPr marL="0" marR="0" indent="0">
              <a:spcBef>
                <a:spcPts val="0"/>
              </a:spcBef>
              <a:spcAft>
                <a:spcPts val="0"/>
              </a:spcAft>
              <a:buNone/>
            </a:pPr>
            <a:r>
              <a:rPr lang="en-US" sz="2800" dirty="0">
                <a:ea typeface="Times New Roman"/>
                <a:cs typeface="Arial"/>
              </a:rPr>
              <a:t>When a main motion is of great importance or lengthy, it is usually written in the form of a </a:t>
            </a:r>
            <a:r>
              <a:rPr lang="en-US" sz="2800" b="1" dirty="0">
                <a:ea typeface="Times New Roman"/>
                <a:cs typeface="Arial"/>
              </a:rPr>
              <a:t>resolution</a:t>
            </a:r>
            <a:r>
              <a:rPr lang="en-US" sz="2800" dirty="0">
                <a:ea typeface="Times New Roman"/>
                <a:cs typeface="Arial"/>
              </a:rPr>
              <a:t>. In this case, the member, having obtained the floor, says, </a:t>
            </a:r>
            <a:r>
              <a:rPr lang="en-US" sz="2800" b="1" dirty="0">
                <a:ea typeface="Times New Roman"/>
                <a:cs typeface="Arial"/>
              </a:rPr>
              <a:t>"I move the adoption of the following resolution..."</a:t>
            </a:r>
            <a:r>
              <a:rPr lang="en-US" sz="2800" dirty="0">
                <a:ea typeface="Times New Roman"/>
                <a:cs typeface="Arial"/>
              </a:rPr>
              <a:t> or </a:t>
            </a:r>
            <a:r>
              <a:rPr lang="en-US" sz="2800" b="1" dirty="0">
                <a:ea typeface="Times New Roman"/>
                <a:cs typeface="Arial"/>
              </a:rPr>
              <a:t>"I offer the following resolution..."</a:t>
            </a:r>
            <a:r>
              <a:rPr lang="en-US" sz="2800" dirty="0">
                <a:ea typeface="Times New Roman"/>
                <a:cs typeface="Arial"/>
              </a:rPr>
              <a:t> The member then reads the resolution and hands it to the presiding officer.</a:t>
            </a:r>
            <a:endParaRPr lang="en-US" sz="2800" dirty="0">
              <a:effectLst/>
              <a:ea typeface="Times New Roman"/>
            </a:endParaRPr>
          </a:p>
        </p:txBody>
      </p:sp>
    </p:spTree>
    <p:extLst>
      <p:ext uri="{BB962C8B-B14F-4D97-AF65-F5344CB8AC3E}">
        <p14:creationId xmlns:p14="http://schemas.microsoft.com/office/powerpoint/2010/main" val="390029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4"/>
  <p:tag name="TPOS" val="2"/>
</p:tagLst>
</file>

<file path=ppt/theme/theme1.xml><?xml version="1.0" encoding="utf-8"?>
<a:theme xmlns:a="http://schemas.openxmlformats.org/drawingml/2006/main" name="189">
  <a:themeElements>
    <a:clrScheme name="Justice gavel PowerPoint Template">
      <a:dk1>
        <a:srgbClr val="9C4839"/>
      </a:dk1>
      <a:lt1>
        <a:srgbClr val="FFFFFF"/>
      </a:lt1>
      <a:dk2>
        <a:srgbClr val="9C4839"/>
      </a:dk2>
      <a:lt2>
        <a:srgbClr val="FFFFFF"/>
      </a:lt2>
      <a:accent1>
        <a:srgbClr val="F79646"/>
      </a:accent1>
      <a:accent2>
        <a:srgbClr val="9BBB59"/>
      </a:accent2>
      <a:accent3>
        <a:srgbClr val="C0504D"/>
      </a:accent3>
      <a:accent4>
        <a:srgbClr val="4F81BD"/>
      </a:accent4>
      <a:accent5>
        <a:srgbClr val="800080"/>
      </a:accent5>
      <a:accent6>
        <a:srgbClr val="EEECE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89">
  <a:themeElements>
    <a:clrScheme name="Justice gavel PowerPoint Template">
      <a:dk1>
        <a:srgbClr val="9C4839"/>
      </a:dk1>
      <a:lt1>
        <a:srgbClr val="FFFFFF"/>
      </a:lt1>
      <a:dk2>
        <a:srgbClr val="9C4839"/>
      </a:dk2>
      <a:lt2>
        <a:srgbClr val="FFFFFF"/>
      </a:lt2>
      <a:accent1>
        <a:srgbClr val="F79646"/>
      </a:accent1>
      <a:accent2>
        <a:srgbClr val="9BBB59"/>
      </a:accent2>
      <a:accent3>
        <a:srgbClr val="C0504D"/>
      </a:accent3>
      <a:accent4>
        <a:srgbClr val="4F81BD"/>
      </a:accent4>
      <a:accent5>
        <a:srgbClr val="800080"/>
      </a:accent5>
      <a:accent6>
        <a:srgbClr val="EEECE1"/>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B78102AF60B04ABA205E3EF065642E" ma:contentTypeVersion="5" ma:contentTypeDescription="Create a new document." ma:contentTypeScope="" ma:versionID="b90a9eaac656c6e1abebedcca402727b">
  <xsd:schema xmlns:xsd="http://www.w3.org/2001/XMLSchema" xmlns:xs="http://www.w3.org/2001/XMLSchema" xmlns:p="http://schemas.microsoft.com/office/2006/metadata/properties" xmlns:ns2="c3a6e9ef-a1f6-4766-94ca-80364285655b" targetNamespace="http://schemas.microsoft.com/office/2006/metadata/properties" ma:root="true" ma:fieldsID="c7a0eb465eb3ae1621259bc5cb8a669e" ns2:_="">
    <xsd:import namespace="c3a6e9ef-a1f6-4766-94ca-80364285655b"/>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6e9ef-a1f6-4766-94ca-80364285655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C55F8E-182E-491F-8A9F-B96F72444B73}"/>
</file>

<file path=customXml/itemProps2.xml><?xml version="1.0" encoding="utf-8"?>
<ds:datastoreItem xmlns:ds="http://schemas.openxmlformats.org/officeDocument/2006/customXml" ds:itemID="{9CFA2D7E-85EE-4A0E-BB39-EA7AA439A157}"/>
</file>

<file path=customXml/itemProps3.xml><?xml version="1.0" encoding="utf-8"?>
<ds:datastoreItem xmlns:ds="http://schemas.openxmlformats.org/officeDocument/2006/customXml" ds:itemID="{3246294F-BD76-4B7F-ACC4-F4A142609F27}"/>
</file>

<file path=docProps/app.xml><?xml version="1.0" encoding="utf-8"?>
<Properties xmlns="http://schemas.openxmlformats.org/officeDocument/2006/extended-properties" xmlns:vt="http://schemas.openxmlformats.org/officeDocument/2006/docPropsVTypes">
  <Template>189</Template>
  <TotalTime>314</TotalTime>
  <Words>1670</Words>
  <Application>Microsoft Office PowerPoint</Application>
  <PresentationFormat>On-screen Show (16:9)</PresentationFormat>
  <Paragraphs>185</Paragraphs>
  <Slides>47</Slides>
  <Notes>0</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189</vt:lpstr>
      <vt:lpstr>1_189</vt:lpstr>
      <vt:lpstr>Parliamentary Procedure</vt:lpstr>
      <vt:lpstr>And just who is this guy “Robert” anyway and why should I follow his rules of order?</vt:lpstr>
      <vt:lpstr>General Henry Martyn Robert:</vt:lpstr>
      <vt:lpstr>Steps in Handling a Motion (Page 9 of 41)</vt:lpstr>
      <vt:lpstr>Steps in Handling a Motion</vt:lpstr>
      <vt:lpstr>Debate (Page 10 of 41)</vt:lpstr>
      <vt:lpstr>Debate</vt:lpstr>
      <vt:lpstr>Main Motions (Page 12 of 41)</vt:lpstr>
      <vt:lpstr>Resolutions (Page 12 of 41)</vt:lpstr>
      <vt:lpstr>Resolutions (Page 13 of 41)</vt:lpstr>
      <vt:lpstr>Amendments</vt:lpstr>
      <vt:lpstr>Example:  Main Motion</vt:lpstr>
      <vt:lpstr>Example:  Amendment by Striking Out</vt:lpstr>
      <vt:lpstr>Example:  Amendment by Adding (or inserting)</vt:lpstr>
      <vt:lpstr>Example: Amendment by Striking out and Inserting</vt:lpstr>
      <vt:lpstr> Primary &amp; Secondary Amendments</vt:lpstr>
      <vt:lpstr>Example:  Primary Amendment</vt:lpstr>
      <vt:lpstr>Example:  Secondary Amendment</vt:lpstr>
      <vt:lpstr>Example: Substitute Motion</vt:lpstr>
      <vt:lpstr>OTHER USEFUL        MOTIONS</vt:lpstr>
      <vt:lpstr>Postpone to a Definite Time</vt:lpstr>
      <vt:lpstr>Lay on the Table</vt:lpstr>
      <vt:lpstr>Commit/Refer</vt:lpstr>
      <vt:lpstr>Previous Question</vt:lpstr>
      <vt:lpstr>DOING THINGS AGAIN</vt:lpstr>
      <vt:lpstr>Reconsider</vt:lpstr>
      <vt:lpstr>Reconsider</vt:lpstr>
      <vt:lpstr>Reconsider</vt:lpstr>
      <vt:lpstr>Rescind/Amend Something Previously Adopted</vt:lpstr>
      <vt:lpstr>Rescind/Amend Something Previously Adopted</vt:lpstr>
      <vt:lpstr>Renewal of Motions  (Same Session)</vt:lpstr>
      <vt:lpstr>DECIDING</vt:lpstr>
      <vt:lpstr>Voting (Page 18 of 41)</vt:lpstr>
      <vt:lpstr>Voting (Page 18 of 41)</vt:lpstr>
      <vt:lpstr>Methods of Voting</vt:lpstr>
      <vt:lpstr>Quorum (Page 19 of 41)</vt:lpstr>
      <vt:lpstr>Committees</vt:lpstr>
      <vt:lpstr>Definition</vt:lpstr>
      <vt:lpstr>Purpose and Function</vt:lpstr>
      <vt:lpstr>Ex Officio</vt:lpstr>
      <vt:lpstr>Types of Committees</vt:lpstr>
      <vt:lpstr>Reports of Committees</vt:lpstr>
      <vt:lpstr>Reports of Committees</vt:lpstr>
      <vt:lpstr>Reports of Committees</vt:lpstr>
      <vt:lpstr>Reports of Committees</vt:lpstr>
      <vt:lpstr>General Henry Martyn Robert: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Procedure</dc:title>
  <dc:creator>Len Young</dc:creator>
  <cp:lastModifiedBy>Len Young</cp:lastModifiedBy>
  <cp:revision>81</cp:revision>
  <dcterms:created xsi:type="dcterms:W3CDTF">2012-01-28T17:11:18Z</dcterms:created>
  <dcterms:modified xsi:type="dcterms:W3CDTF">2016-12-16T19:55:18Z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0x01010045B78102AF60B04ABA205E3EF065642E</vt:lpwstr>
  </property>
</Properties>
</file>