
<file path=[Content_Types].xml><?xml version="1.0" encoding="utf-8"?>
<Types xmlns="http://schemas.openxmlformats.org/package/2006/content-types">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49"/>
  </p:normalViewPr>
  <p:slideViewPr>
    <p:cSldViewPr snapToGrid="0" snapToObjects="1">
      <p:cViewPr varScale="1">
        <p:scale>
          <a:sx n="80" d="100"/>
          <a:sy n="80" d="100"/>
        </p:scale>
        <p:origin x="192" y="6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6" Type="http://schemas.openxmlformats.org/officeDocument/2006/relationships/customXml" Target="../customXml/item3.xml"/><Relationship Id="rId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5" Type="http://schemas.openxmlformats.org/officeDocument/2006/relationships/customXml" Target="../customXml/item2.xml"/><Relationship Id="rId20" Type="http://schemas.openxmlformats.org/officeDocument/2006/relationships/presProps" Target="presProps.xml"/><Relationship Id="rId16" Type="http://schemas.openxmlformats.org/officeDocument/2006/relationships/slide" Target="slides/slide15.xml"/><Relationship Id="rId2" Type="http://schemas.openxmlformats.org/officeDocument/2006/relationships/slide" Target="slides/slid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customXml" Target="../customXml/item1.xml"/><Relationship Id="rId23" Type="http://schemas.openxmlformats.org/officeDocument/2006/relationships/tableStyles" Target="tableStyles.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DDFEF1-43D6-E643-B2F3-BAA0D1EBF5C3}" type="datetimeFigureOut">
              <a:rPr lang="en-US" smtClean="0"/>
              <a:t>3/6/17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9740-048B-D940-ADA1-5216A8DE2D2C}"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DFEF1-43D6-E643-B2F3-BAA0D1EBF5C3}" type="datetimeFigureOut">
              <a:rPr lang="en-US" smtClean="0"/>
              <a:t>3/6/17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9740-048B-D940-ADA1-5216A8DE2D2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DFEF1-43D6-E643-B2F3-BAA0D1EBF5C3}" type="datetimeFigureOut">
              <a:rPr lang="en-US" smtClean="0"/>
              <a:t>3/6/17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9740-048B-D940-ADA1-5216A8DE2D2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DFEF1-43D6-E643-B2F3-BAA0D1EBF5C3}" type="datetimeFigureOut">
              <a:rPr lang="en-US" smtClean="0"/>
              <a:t>3/6/17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9740-048B-D940-ADA1-5216A8DE2D2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DFEF1-43D6-E643-B2F3-BAA0D1EBF5C3}" type="datetimeFigureOut">
              <a:rPr lang="en-US" smtClean="0"/>
              <a:t>3/6/17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9740-048B-D940-ADA1-5216A8DE2D2C}"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DDFEF1-43D6-E643-B2F3-BAA0D1EBF5C3}" type="datetimeFigureOut">
              <a:rPr lang="en-US" smtClean="0"/>
              <a:t>3/6/17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EB9740-048B-D940-ADA1-5216A8DE2D2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DDFEF1-43D6-E643-B2F3-BAA0D1EBF5C3}" type="datetimeFigureOut">
              <a:rPr lang="en-US" smtClean="0"/>
              <a:t>3/6/17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EB9740-048B-D940-ADA1-5216A8DE2D2C}"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DDFEF1-43D6-E643-B2F3-BAA0D1EBF5C3}" type="datetimeFigureOut">
              <a:rPr lang="en-US" smtClean="0"/>
              <a:t>3/6/17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EB9740-048B-D940-ADA1-5216A8DE2D2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DFEF1-43D6-E643-B2F3-BAA0D1EBF5C3}" type="datetimeFigureOut">
              <a:rPr lang="en-US" smtClean="0"/>
              <a:t>3/6/17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EB9740-048B-D940-ADA1-5216A8DE2D2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DFEF1-43D6-E643-B2F3-BAA0D1EBF5C3}" type="datetimeFigureOut">
              <a:rPr lang="en-US" smtClean="0"/>
              <a:t>3/6/17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EB9740-048B-D940-ADA1-5216A8DE2D2C}"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DFEF1-43D6-E643-B2F3-BAA0D1EBF5C3}" type="datetimeFigureOut">
              <a:rPr lang="en-US" smtClean="0"/>
              <a:t>3/6/17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EB9740-048B-D940-ADA1-5216A8DE2D2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7DDFEF1-43D6-E643-B2F3-BAA0D1EBF5C3}" type="datetimeFigureOut">
              <a:rPr lang="en-US" smtClean="0"/>
              <a:t>3/6/17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1EB9740-048B-D940-ADA1-5216A8DE2D2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680" y="445596"/>
            <a:ext cx="6325320" cy="4259759"/>
          </a:xfrm>
          <a:prstGeom prst="rect">
            <a:avLst/>
          </a:prstGeom>
        </p:spPr>
      </p:pic>
      <p:sp>
        <p:nvSpPr>
          <p:cNvPr id="2" name="Title 1"/>
          <p:cNvSpPr>
            <a:spLocks noGrp="1"/>
          </p:cNvSpPr>
          <p:nvPr>
            <p:ph type="ctrTitle"/>
          </p:nvPr>
        </p:nvSpPr>
        <p:spPr>
          <a:xfrm>
            <a:off x="206736" y="3497928"/>
            <a:ext cx="5620022" cy="2227980"/>
          </a:xfrm>
        </p:spPr>
        <p:txBody>
          <a:bodyPr/>
          <a:lstStyle/>
          <a:p>
            <a:r>
              <a:rPr lang="en-US" sz="4800" dirty="0" smtClean="0"/>
              <a:t>Bylaws &amp; resolutions briefing</a:t>
            </a:r>
            <a:endParaRPr lang="en-US" sz="4800" dirty="0"/>
          </a:p>
        </p:txBody>
      </p:sp>
      <p:sp>
        <p:nvSpPr>
          <p:cNvPr id="3" name="Subtitle 2"/>
          <p:cNvSpPr>
            <a:spLocks noGrp="1"/>
          </p:cNvSpPr>
          <p:nvPr>
            <p:ph type="subTitle" idx="1"/>
          </p:nvPr>
        </p:nvSpPr>
        <p:spPr>
          <a:xfrm>
            <a:off x="206736" y="5893006"/>
            <a:ext cx="8661524" cy="824318"/>
          </a:xfrm>
        </p:spPr>
        <p:txBody>
          <a:bodyPr>
            <a:normAutofit lnSpcReduction="10000"/>
          </a:bodyPr>
          <a:lstStyle/>
          <a:p>
            <a:r>
              <a:rPr lang="en-US" dirty="0" smtClean="0"/>
              <a:t>Susan Rupert, President-Elect</a:t>
            </a:r>
          </a:p>
          <a:p>
            <a:r>
              <a:rPr lang="en-US" dirty="0" smtClean="0"/>
              <a:t>Carla Wiese, VP and Director of Legislation &amp; Advocacy</a:t>
            </a:r>
            <a:endParaRPr lang="en-US" dirty="0"/>
          </a:p>
        </p:txBody>
      </p:sp>
    </p:spTree>
    <p:extLst>
      <p:ext uri="{BB962C8B-B14F-4D97-AF65-F5344CB8AC3E}">
        <p14:creationId xmlns:p14="http://schemas.microsoft.com/office/powerpoint/2010/main" val="3554095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Amendment #3 </a:t>
            </a:r>
            <a:r>
              <a:rPr lang="mr-IN" dirty="0" smtClean="0"/>
              <a:t>–</a:t>
            </a:r>
            <a:r>
              <a:rPr lang="en-US" dirty="0" smtClean="0"/>
              <a:t> proposed wording</a:t>
            </a:r>
            <a:endParaRPr lang="en-US" dirty="0"/>
          </a:p>
        </p:txBody>
      </p:sp>
      <p:sp>
        <p:nvSpPr>
          <p:cNvPr id="3" name="Content Placeholder 2"/>
          <p:cNvSpPr>
            <a:spLocks noGrp="1"/>
          </p:cNvSpPr>
          <p:nvPr>
            <p:ph idx="1"/>
          </p:nvPr>
        </p:nvSpPr>
        <p:spPr/>
        <p:txBody>
          <a:bodyPr/>
          <a:lstStyle/>
          <a:p>
            <a:pPr marL="0" indent="0">
              <a:buNone/>
            </a:pPr>
            <a:r>
              <a:rPr lang="en-US" dirty="0"/>
              <a:t>Section 1.  The Missouri PTA shall be entitled to accredit to the annual convention as its delegates:</a:t>
            </a:r>
          </a:p>
          <a:p>
            <a:pPr marL="0" indent="0">
              <a:buNone/>
            </a:pPr>
            <a:r>
              <a:rPr lang="en-US" dirty="0"/>
              <a:t> </a:t>
            </a:r>
          </a:p>
          <a:p>
            <a:pPr marL="457200" lvl="0" indent="-457200">
              <a:buFont typeface="+mj-lt"/>
              <a:buAutoNum type="alphaLcPeriod"/>
            </a:pPr>
            <a:r>
              <a:rPr lang="en-US" dirty="0"/>
              <a:t>The president of the Missouri PTA;</a:t>
            </a:r>
          </a:p>
          <a:p>
            <a:pPr marL="457200" lvl="0" indent="-457200">
              <a:buFont typeface="+mj-lt"/>
              <a:buAutoNum type="alphaLcPeriod"/>
            </a:pPr>
            <a:r>
              <a:rPr lang="en-US" dirty="0"/>
              <a:t>Nominating Committee</a:t>
            </a:r>
          </a:p>
          <a:p>
            <a:pPr marL="457200" indent="-457200">
              <a:buFont typeface="+mj-lt"/>
              <a:buAutoNum type="alphaLcPeriod"/>
            </a:pPr>
            <a:r>
              <a:rPr lang="en-US" dirty="0" smtClean="0"/>
              <a:t>Five </a:t>
            </a:r>
            <a:r>
              <a:rPr lang="en-US" dirty="0"/>
              <a:t>(5) delegates plus one (1) additional delegate from among the members of the state PTA for each one thousand (1,000) members, or major fraction thereof, of the Missouri PTA, as shown on the books of the treasurer of the National PTA as of March 31 preceding the annual convention.</a:t>
            </a:r>
            <a:endParaRPr lang="en-US" dirty="0"/>
          </a:p>
        </p:txBody>
      </p:sp>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189230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Amendment #4</a:t>
            </a:r>
            <a:endParaRPr lang="en-US" dirty="0"/>
          </a:p>
        </p:txBody>
      </p:sp>
      <p:sp>
        <p:nvSpPr>
          <p:cNvPr id="3" name="Content Placeholder 2"/>
          <p:cNvSpPr>
            <a:spLocks noGrp="1"/>
          </p:cNvSpPr>
          <p:nvPr>
            <p:ph idx="1"/>
          </p:nvPr>
        </p:nvSpPr>
        <p:spPr/>
        <p:txBody>
          <a:bodyPr/>
          <a:lstStyle/>
          <a:p>
            <a:pPr marL="0" indent="0">
              <a:buNone/>
            </a:pPr>
            <a:r>
              <a:rPr lang="en-US" dirty="0"/>
              <a:t>Amend Article X, Nominations and Elections, Section 1 by striking out the words “at the first meeting following convention” and inserting in their place the following, “at a board of managers meeting held anytime between the end of the Missouri PTA Convention and September 1</a:t>
            </a:r>
            <a:r>
              <a:rPr lang="en-US" dirty="0" smtClean="0"/>
              <a:t>.”</a:t>
            </a:r>
            <a:endParaRPr lang="en-US" dirty="0"/>
          </a:p>
          <a:p>
            <a:pPr marL="0" indent="0">
              <a:buNone/>
            </a:pPr>
            <a:r>
              <a:rPr lang="en-US" b="1" dirty="0"/>
              <a:t>Rationale:  </a:t>
            </a:r>
            <a:r>
              <a:rPr lang="en-US" dirty="0"/>
              <a:t>To provide sufficient time after the national convention for the board to meet.  Sometimes meetings are difficult in the middle of the summer so it is felt helpful to provide a range of dates within which the nominating committee must be elected.</a:t>
            </a:r>
          </a:p>
          <a:p>
            <a:endParaRPr lang="en-US" dirty="0"/>
          </a:p>
        </p:txBody>
      </p:sp>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94182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Amendment #4 </a:t>
            </a:r>
            <a:r>
              <a:rPr lang="mr-IN" dirty="0" smtClean="0"/>
              <a:t>–</a:t>
            </a:r>
            <a:r>
              <a:rPr lang="en-US" dirty="0" smtClean="0"/>
              <a:t> current wording</a:t>
            </a:r>
            <a:endParaRPr lang="en-US" dirty="0"/>
          </a:p>
        </p:txBody>
      </p:sp>
      <p:sp>
        <p:nvSpPr>
          <p:cNvPr id="3" name="Content Placeholder 2"/>
          <p:cNvSpPr>
            <a:spLocks noGrp="1"/>
          </p:cNvSpPr>
          <p:nvPr>
            <p:ph idx="1"/>
          </p:nvPr>
        </p:nvSpPr>
        <p:spPr/>
        <p:txBody>
          <a:bodyPr/>
          <a:lstStyle/>
          <a:p>
            <a:pPr marL="0" indent="0">
              <a:buNone/>
            </a:pPr>
            <a:r>
              <a:rPr lang="en-US" dirty="0"/>
              <a:t>Section 1. A nominating committee of five (5) members shall be elected by ballot by the board of managers at the first meeting following convention in the odd numbered years. To be eligible to serve on the nominating committee, a member shall have served on the board of managers at least ten (10) months prior to being elected to the committee. No member shall serve on this committee who was a member of the nominating committee during the previous administration. This committee shall consist of two (2) members from the executive committee and three (3) members of the board who are not members of the executive committee.</a:t>
            </a:r>
            <a:endParaRPr lang="en-US" dirty="0"/>
          </a:p>
        </p:txBody>
      </p:sp>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183435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Amendment #4 </a:t>
            </a:r>
            <a:r>
              <a:rPr lang="mr-IN" dirty="0" smtClean="0"/>
              <a:t>–</a:t>
            </a:r>
            <a:r>
              <a:rPr lang="en-US" dirty="0" smtClean="0"/>
              <a:t> proposed wording</a:t>
            </a:r>
            <a:endParaRPr lang="en-US" dirty="0"/>
          </a:p>
        </p:txBody>
      </p:sp>
      <p:sp>
        <p:nvSpPr>
          <p:cNvPr id="3" name="Content Placeholder 2"/>
          <p:cNvSpPr>
            <a:spLocks noGrp="1"/>
          </p:cNvSpPr>
          <p:nvPr>
            <p:ph idx="1"/>
          </p:nvPr>
        </p:nvSpPr>
        <p:spPr/>
        <p:txBody>
          <a:bodyPr>
            <a:normAutofit/>
          </a:bodyPr>
          <a:lstStyle/>
          <a:p>
            <a:pPr marL="0" indent="0">
              <a:buNone/>
            </a:pPr>
            <a:r>
              <a:rPr lang="en-US" sz="2100" dirty="0"/>
              <a:t>Section 1. A nominating committee of five (5) members shall be elected by ballot by the board of managers at a board of managers meeting held anytime between the end of the </a:t>
            </a:r>
            <a:r>
              <a:rPr lang="en-US" sz="2100" strike="sngStrike" dirty="0"/>
              <a:t>National </a:t>
            </a:r>
            <a:r>
              <a:rPr lang="en-US" sz="2100" dirty="0"/>
              <a:t>Missouri PTA Convention and September 1 in the odd numbered years. To be eligible to serve on the nominating committee, a member shall have served on the board of managers at least ten (10) months prior to being elected to the committee. No member shall serve on this committee who was a member of the nominating committee during the previous administration. This committee shall consist of two (2) members from the executive committee and three (3) members of the board who are not members of the executive committee.</a:t>
            </a:r>
            <a:endParaRPr lang="en-US" sz="2100" dirty="0"/>
          </a:p>
        </p:txBody>
      </p:sp>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1741350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Resolution</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endParaRPr lang="en-US" dirty="0" smtClean="0"/>
          </a:p>
          <a:p>
            <a:pPr marL="0" indent="0" algn="ctr">
              <a:buNone/>
            </a:pPr>
            <a:r>
              <a:rPr lang="en-US" sz="2900" dirty="0" smtClean="0"/>
              <a:t>Radicalization of Youth</a:t>
            </a:r>
          </a:p>
          <a:p>
            <a:pPr marL="0" indent="0" algn="ctr">
              <a:buNone/>
            </a:pPr>
            <a:endParaRPr lang="en-US" dirty="0"/>
          </a:p>
          <a:p>
            <a:pPr marL="0" indent="0">
              <a:buNone/>
            </a:pPr>
            <a:r>
              <a:rPr lang="en-US" dirty="0" smtClean="0"/>
              <a:t>Whereas</a:t>
            </a:r>
            <a:r>
              <a:rPr lang="en-US" dirty="0"/>
              <a:t>, Youth are actively being targeted for recruitment by extremist groups and research conducted has documented youth, due to their normal cognitive and physical development, are particularly vulnerable to the influence of violent extremism; and  </a:t>
            </a:r>
          </a:p>
          <a:p>
            <a:pPr marL="0" indent="0">
              <a:buNone/>
            </a:pPr>
            <a:r>
              <a:rPr lang="en-US" dirty="0"/>
              <a:t> </a:t>
            </a:r>
          </a:p>
          <a:p>
            <a:pPr marL="0" indent="0">
              <a:buNone/>
            </a:pPr>
            <a:r>
              <a:rPr lang="en-US" dirty="0"/>
              <a:t>Whereas, Extremist organizations are utilizing online technologies of which youth are often tech-savvy in using and spend large quantities engaging in such as social media to contact and communicate, online gaming to communicate and train, online forums to spread and stream propaganda, and detailed online magazines serving as how-to-guides and decimating information; and</a:t>
            </a:r>
          </a:p>
          <a:p>
            <a:pPr marL="0" indent="0">
              <a:buNone/>
            </a:pPr>
            <a:r>
              <a:rPr lang="en-US" dirty="0"/>
              <a:t> </a:t>
            </a:r>
          </a:p>
          <a:p>
            <a:pPr marL="0" indent="0">
              <a:buNone/>
            </a:pPr>
            <a:r>
              <a:rPr lang="en-US" dirty="0"/>
              <a:t>Whereas, Schools and communities are at increased risk of being a target of radicalized extremist violent actions but are also the most effective at instituting preventative measures and legislation designed to identify and diminish the occurrences of radicalization among youth; and </a:t>
            </a:r>
          </a:p>
          <a:p>
            <a:pPr marL="0" indent="0">
              <a:buNone/>
            </a:pPr>
            <a:r>
              <a:rPr lang="en-US" dirty="0"/>
              <a:t> </a:t>
            </a:r>
          </a:p>
          <a:p>
            <a:pPr marL="0" indent="0">
              <a:buNone/>
            </a:pPr>
            <a:r>
              <a:rPr lang="en-US" dirty="0"/>
              <a:t>Whereas, Family engagement, through positive messaging and mentoring, open dialogue, monitoring of online interaction, and awareness of radicalization or mobilization of activities or behaviors has been identified to reduce the likelihood of youth becoming radicalized or engaging in radicalized behavior; therefore be it</a:t>
            </a:r>
          </a:p>
          <a:p>
            <a:pPr marL="0" indent="0">
              <a:buNone/>
            </a:pPr>
            <a:r>
              <a:rPr lang="en-US" dirty="0"/>
              <a:t> </a:t>
            </a:r>
          </a:p>
          <a:p>
            <a:pPr marL="0" indent="0">
              <a:buNone/>
            </a:pPr>
            <a:r>
              <a:rPr lang="en-US" dirty="0"/>
              <a:t>Resolved, That the Missouri Congress of Parents and Teachers (Missouri PTA), its units and councils support legislation requiring school districts to establish threat assessment teams; and</a:t>
            </a:r>
          </a:p>
          <a:p>
            <a:pPr marL="0" indent="0">
              <a:buNone/>
            </a:pPr>
            <a:r>
              <a:rPr lang="en-US" dirty="0"/>
              <a:t> </a:t>
            </a:r>
          </a:p>
          <a:p>
            <a:pPr marL="0" indent="0">
              <a:buNone/>
            </a:pPr>
            <a:r>
              <a:rPr lang="en-US" dirty="0"/>
              <a:t>Resolved, That the Missouri Congress of Parent and Teachers (Missouri PTA), its units and councils collaborate with community partners, mental health practitioners, social services, school districts, and state and local law enforcement to promote and enhance awareness of resources and effective technics to identify and prevent radicalization of youth; and </a:t>
            </a:r>
          </a:p>
          <a:p>
            <a:pPr marL="0" indent="0">
              <a:buNone/>
            </a:pPr>
            <a:r>
              <a:rPr lang="en-US" dirty="0"/>
              <a:t> </a:t>
            </a:r>
          </a:p>
          <a:p>
            <a:pPr marL="0" indent="0">
              <a:buNone/>
            </a:pPr>
            <a:r>
              <a:rPr lang="en-US" dirty="0"/>
              <a:t>Resolved, That the Missouri Congress of Parents and Teachers (Missouri PTA), its units and councils strongly encourage the empowering of school boards, administrators, teachers, and families to initiate disengagement activities, engage in positive messaging and mentoring, and educate bystanders on the radicalization of youth</a:t>
            </a:r>
            <a:endParaRPr lang="en-US" dirty="0"/>
          </a:p>
        </p:txBody>
      </p:sp>
    </p:spTree>
    <p:extLst>
      <p:ext uri="{BB962C8B-B14F-4D97-AF65-F5344CB8AC3E}">
        <p14:creationId xmlns:p14="http://schemas.microsoft.com/office/powerpoint/2010/main" val="975468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Resolved #1</a:t>
            </a:r>
            <a:endParaRPr lang="en-US" dirty="0"/>
          </a:p>
        </p:txBody>
      </p:sp>
      <p:sp>
        <p:nvSpPr>
          <p:cNvPr id="3" name="Content Placeholder 2"/>
          <p:cNvSpPr>
            <a:spLocks noGrp="1"/>
          </p:cNvSpPr>
          <p:nvPr>
            <p:ph idx="1"/>
          </p:nvPr>
        </p:nvSpPr>
        <p:spPr/>
        <p:txBody>
          <a:bodyPr>
            <a:normAutofit/>
          </a:bodyPr>
          <a:lstStyle/>
          <a:p>
            <a:pPr marL="0" indent="0">
              <a:buNone/>
            </a:pPr>
            <a:r>
              <a:rPr lang="en-US" sz="2000" b="1" i="1" dirty="0"/>
              <a:t>Resolved</a:t>
            </a:r>
            <a:r>
              <a:rPr lang="en-US" sz="2000" dirty="0"/>
              <a:t>, That the Missouri Congress of Parents and Teachers (Missouri PTA), its units and councils support legislation requiring school districts to establish threat assessment teams; and</a:t>
            </a:r>
          </a:p>
        </p:txBody>
      </p:sp>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91472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Resolved #2</a:t>
            </a:r>
            <a:endParaRPr lang="en-US" dirty="0"/>
          </a:p>
        </p:txBody>
      </p:sp>
      <p:sp>
        <p:nvSpPr>
          <p:cNvPr id="3" name="Content Placeholder 2"/>
          <p:cNvSpPr>
            <a:spLocks noGrp="1"/>
          </p:cNvSpPr>
          <p:nvPr>
            <p:ph idx="1"/>
          </p:nvPr>
        </p:nvSpPr>
        <p:spPr/>
        <p:txBody>
          <a:bodyPr>
            <a:normAutofit/>
          </a:bodyPr>
          <a:lstStyle/>
          <a:p>
            <a:pPr marL="0" indent="0">
              <a:buNone/>
            </a:pPr>
            <a:r>
              <a:rPr lang="en-US" sz="2000" b="1" i="1" dirty="0"/>
              <a:t>Resolved</a:t>
            </a:r>
            <a:r>
              <a:rPr lang="en-US" sz="2000" dirty="0"/>
              <a:t>, That the Missouri Congress of Parent and Teachers (Missouri PTA), its units and councils collaborate with community partners, mental health practitioners, social services, school districts, and state and local law enforcement to promote and enhance awareness of resources and effective techniques to identify and prevent radicalization of youth; and </a:t>
            </a:r>
          </a:p>
        </p:txBody>
      </p:sp>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150696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Resolved #3</a:t>
            </a:r>
            <a:endParaRPr lang="en-US" dirty="0"/>
          </a:p>
        </p:txBody>
      </p:sp>
      <p:sp>
        <p:nvSpPr>
          <p:cNvPr id="3" name="Content Placeholder 2"/>
          <p:cNvSpPr>
            <a:spLocks noGrp="1"/>
          </p:cNvSpPr>
          <p:nvPr>
            <p:ph idx="1"/>
          </p:nvPr>
        </p:nvSpPr>
        <p:spPr/>
        <p:txBody>
          <a:bodyPr>
            <a:normAutofit/>
          </a:bodyPr>
          <a:lstStyle/>
          <a:p>
            <a:pPr marL="0" indent="0">
              <a:buNone/>
            </a:pPr>
            <a:r>
              <a:rPr lang="en-US" sz="2000" b="1" i="1" dirty="0"/>
              <a:t>Resolved</a:t>
            </a:r>
            <a:r>
              <a:rPr lang="en-US" sz="2000" dirty="0"/>
              <a:t>, That the Missouri Congress of Parents and Teachers (Missouri PTA), its units and councils strongly encourage the empowering of school boards, administrators, teachers, and families to initiate disengagement activities, engage in positive messaging and mentoring, and educate bystanders on the radicalization of youth. </a:t>
            </a:r>
          </a:p>
        </p:txBody>
      </p:sp>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15267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680" y="445596"/>
            <a:ext cx="6325320" cy="4259759"/>
          </a:xfrm>
          <a:prstGeom prst="rect">
            <a:avLst/>
          </a:prstGeom>
        </p:spPr>
      </p:pic>
      <p:sp>
        <p:nvSpPr>
          <p:cNvPr id="2" name="Title 1"/>
          <p:cNvSpPr>
            <a:spLocks noGrp="1"/>
          </p:cNvSpPr>
          <p:nvPr>
            <p:ph type="ctrTitle"/>
          </p:nvPr>
        </p:nvSpPr>
        <p:spPr>
          <a:xfrm>
            <a:off x="206736" y="3497928"/>
            <a:ext cx="5620022" cy="2227980"/>
          </a:xfrm>
        </p:spPr>
        <p:txBody>
          <a:bodyPr/>
          <a:lstStyle/>
          <a:p>
            <a:r>
              <a:rPr lang="en-US" sz="4800" dirty="0" smtClean="0"/>
              <a:t>Questions?</a:t>
            </a:r>
            <a:endParaRPr lang="en-US" sz="4800" dirty="0"/>
          </a:p>
        </p:txBody>
      </p:sp>
      <p:sp>
        <p:nvSpPr>
          <p:cNvPr id="3" name="Subtitle 2"/>
          <p:cNvSpPr>
            <a:spLocks noGrp="1"/>
          </p:cNvSpPr>
          <p:nvPr>
            <p:ph type="subTitle" idx="1"/>
          </p:nvPr>
        </p:nvSpPr>
        <p:spPr>
          <a:xfrm>
            <a:off x="206736" y="5893006"/>
            <a:ext cx="8661524" cy="824318"/>
          </a:xfrm>
        </p:spPr>
        <p:txBody>
          <a:bodyPr>
            <a:normAutofit lnSpcReduction="10000"/>
          </a:bodyPr>
          <a:lstStyle/>
          <a:p>
            <a:r>
              <a:rPr lang="en-US" dirty="0" smtClean="0"/>
              <a:t>Susan Rupert, President-Elect</a:t>
            </a:r>
          </a:p>
          <a:p>
            <a:r>
              <a:rPr lang="en-US" dirty="0" smtClean="0"/>
              <a:t>Carla Wiese, VP and Director of Legislation &amp; Advocacy</a:t>
            </a:r>
            <a:endParaRPr lang="en-US" dirty="0"/>
          </a:p>
        </p:txBody>
      </p:sp>
    </p:spTree>
    <p:extLst>
      <p:ext uri="{BB962C8B-B14F-4D97-AF65-F5344CB8AC3E}">
        <p14:creationId xmlns:p14="http://schemas.microsoft.com/office/powerpoint/2010/main" val="125921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Amendment #1</a:t>
            </a:r>
            <a:endParaRPr lang="en-US" dirty="0"/>
          </a:p>
        </p:txBody>
      </p:sp>
      <p:sp>
        <p:nvSpPr>
          <p:cNvPr id="3" name="Content Placeholder 2"/>
          <p:cNvSpPr>
            <a:spLocks noGrp="1"/>
          </p:cNvSpPr>
          <p:nvPr>
            <p:ph idx="1"/>
          </p:nvPr>
        </p:nvSpPr>
        <p:spPr/>
        <p:txBody>
          <a:bodyPr/>
          <a:lstStyle/>
          <a:p>
            <a:pPr marL="0" indent="0">
              <a:buNone/>
            </a:pPr>
            <a:r>
              <a:rPr lang="en-US" i="1" dirty="0"/>
              <a:t>Amendment #1:  </a:t>
            </a:r>
            <a:r>
              <a:rPr lang="en-US" dirty="0"/>
              <a:t>Amend Article IV, Basic Policies, by inserting a new paragraph d to read as follows: “Commitment to inclusiveness and equity, knowledge of PTA, and professional expertise shall be guiding principles for service in Missouri PTA.” and to re-letter the remaining paragraphs.</a:t>
            </a:r>
          </a:p>
          <a:p>
            <a:pPr marL="0" indent="0">
              <a:buNone/>
            </a:pPr>
            <a:r>
              <a:rPr lang="en-US" dirty="0"/>
              <a:t> </a:t>
            </a:r>
          </a:p>
          <a:p>
            <a:pPr marL="0" indent="0">
              <a:buNone/>
            </a:pPr>
            <a:r>
              <a:rPr lang="en-US" sz="2000" b="1" dirty="0"/>
              <a:t>Rationale:</a:t>
            </a:r>
            <a:r>
              <a:rPr lang="en-US" sz="2000" dirty="0"/>
              <a:t>  This amendment is required by a change in the provisions of National PTA Bylaws Article III, Principles, Paragraph D.  MOPTA Bylaws must be consistent with NPTA Bylaws. </a:t>
            </a:r>
          </a:p>
          <a:p>
            <a:endParaRPr lang="en-US" dirty="0"/>
          </a:p>
        </p:txBody>
      </p:sp>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368771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Amendment #1 </a:t>
            </a:r>
            <a:r>
              <a:rPr lang="mr-IN" dirty="0" smtClean="0"/>
              <a:t>–</a:t>
            </a:r>
            <a:r>
              <a:rPr lang="en-US" dirty="0" smtClean="0"/>
              <a:t> if adopted</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ARTICLE IV -- BASIC POLICIES</a:t>
            </a:r>
            <a:endParaRPr lang="en-US" dirty="0"/>
          </a:p>
          <a:p>
            <a:pPr marL="0" indent="0">
              <a:buNone/>
            </a:pPr>
            <a:r>
              <a:rPr lang="en-US" dirty="0"/>
              <a:t>The following are basic policies of the Missouri PTA in common with those of the National PTA:</a:t>
            </a:r>
          </a:p>
          <a:p>
            <a:pPr marL="457200" lvl="0" indent="-457200">
              <a:buFont typeface="+mj-lt"/>
              <a:buAutoNum type="alphaLcPeriod"/>
            </a:pPr>
            <a:r>
              <a:rPr lang="en-US" dirty="0"/>
              <a:t>The organization shall be noncommercial, nonsectarian, and nonpartisan.</a:t>
            </a:r>
          </a:p>
          <a:p>
            <a:pPr marL="457200" lvl="0" indent="-457200">
              <a:buFont typeface="+mj-lt"/>
              <a:buAutoNum type="alphaLcPeriod"/>
            </a:pPr>
            <a:r>
              <a:rPr lang="en-US" dirty="0"/>
              <a:t>The organization shall work with the schools and community to provide quality education for all children and youth and shall seek to participate in the decision making process establishing school policy, recognizing that the legal responsibility to make decisions has been delegated by the people to boards of education, state education authorities, and local education authorities.</a:t>
            </a:r>
          </a:p>
          <a:p>
            <a:pPr marL="457200" lvl="0" indent="-457200">
              <a:buFont typeface="+mj-lt"/>
              <a:buAutoNum type="alphaLcPeriod"/>
            </a:pPr>
            <a:r>
              <a:rPr lang="en-US" dirty="0"/>
              <a:t>The organization shall work to promote the health and welfare of children and youth and shall seek to promote collaboration between parents, schools, and the community at large.</a:t>
            </a:r>
          </a:p>
          <a:p>
            <a:pPr marL="457200" lvl="0" indent="-457200">
              <a:buFont typeface="+mj-lt"/>
              <a:buAutoNum type="alphaLcPeriod"/>
            </a:pPr>
            <a:r>
              <a:rPr lang="en-US" dirty="0"/>
              <a:t>No part of the net earnings of the organization shall inure to the benefit of, or be distributable to its members, directors, trustees, officers or other private persons, except that the organization shall be authorized and empowered to pay reasonable compensation for services rendered and to make payments and distribution in furtherance of the purposes set forth in Article III hereof.</a:t>
            </a:r>
          </a:p>
          <a:p>
            <a:pPr marL="457200" lvl="0" indent="-457200">
              <a:buFont typeface="+mj-lt"/>
              <a:buAutoNum type="alphaLcPeriod"/>
            </a:pPr>
            <a:r>
              <a:rPr lang="en-US" dirty="0"/>
              <a:t>Notwithstanding any other provision of these articles, the organization shall not carry on any other activities not permitted to be carried on (</a:t>
            </a:r>
            <a:r>
              <a:rPr lang="en-US" dirty="0"/>
              <a:t>i</a:t>
            </a:r>
            <a:r>
              <a:rPr lang="en-US" dirty="0"/>
              <a:t>) by an organization exempt from federal income tax under Section 501(c)(3) of the Internal Revenue Code, or (ii) by an organization, contributions to which are deductible under Section 170(c)(2) of the Internal Revenue Code.</a:t>
            </a:r>
          </a:p>
          <a:p>
            <a:pPr marL="457200" lvl="0" indent="-457200">
              <a:buFont typeface="+mj-lt"/>
              <a:buAutoNum type="alphaLcPeriod"/>
            </a:pPr>
            <a:r>
              <a:rPr lang="en-US" dirty="0"/>
              <a:t>Upon the dissolution of this organization, after paying or adequately providing for the debts and obligations of the organization, the remaining assets shall be distributed to one or more nonprofit funds, foundations, or organizations which have established their tax exempt status under Section 501(c)(3) of the Internal Revenue Code and whose purposes are in accordance with those of Missouri PTA.</a:t>
            </a:r>
          </a:p>
          <a:p>
            <a:pPr marL="457200" lvl="0" indent="-457200">
              <a:buFont typeface="+mj-lt"/>
              <a:buAutoNum type="alphaLcPeriod"/>
            </a:pPr>
            <a:r>
              <a:rPr lang="en-US" dirty="0"/>
              <a:t>The organization or members in their official capacities shall not, directly or indirectly, participate or intervene (in any way, including the publishing or distributing of statements) in any political campaign on behalf of, or in opposition to, any candidate for public office; or devote more than an insubstantial part of its activities to attempting to influence legislation by propaganda or otherwise.</a:t>
            </a:r>
          </a:p>
          <a:p>
            <a:endParaRPr lang="en-US" dirty="0"/>
          </a:p>
        </p:txBody>
      </p:sp>
    </p:spTree>
    <p:extLst>
      <p:ext uri="{BB962C8B-B14F-4D97-AF65-F5344CB8AC3E}">
        <p14:creationId xmlns:p14="http://schemas.microsoft.com/office/powerpoint/2010/main" val="61359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ARTICLE IV -- BASIC POLICIES</a:t>
            </a:r>
            <a:endParaRPr lang="en-US" dirty="0"/>
          </a:p>
          <a:p>
            <a:pPr marL="0" indent="0">
              <a:buNone/>
            </a:pPr>
            <a:r>
              <a:rPr lang="en-US" dirty="0"/>
              <a:t>The following are basic policies of the Missouri PTA in common with those of the National PTA:</a:t>
            </a:r>
          </a:p>
          <a:p>
            <a:pPr marL="457200" lvl="0" indent="-457200">
              <a:buFont typeface="+mj-lt"/>
              <a:buAutoNum type="alphaLcPeriod"/>
            </a:pPr>
            <a:r>
              <a:rPr lang="en-US" dirty="0"/>
              <a:t>The organization shall be noncommercial, nonsectarian, and nonpartisan.</a:t>
            </a:r>
          </a:p>
          <a:p>
            <a:pPr marL="457200" lvl="0" indent="-457200">
              <a:buFont typeface="+mj-lt"/>
              <a:buAutoNum type="alphaLcPeriod"/>
            </a:pPr>
            <a:r>
              <a:rPr lang="en-US" dirty="0"/>
              <a:t>The organization shall work with the schools and community to provide quality education for all children and youth and shall seek to participate in the decision making process establishing school policy, recognizing that the legal responsibility to make decisions has been delegated by the people to boards of education, state education authorities, and local education authorities.</a:t>
            </a:r>
          </a:p>
          <a:p>
            <a:pPr marL="457200" lvl="0" indent="-457200">
              <a:buFont typeface="+mj-lt"/>
              <a:buAutoNum type="alphaLcPeriod"/>
            </a:pPr>
            <a:r>
              <a:rPr lang="en-US" dirty="0"/>
              <a:t>The organization shall work to promote the health and welfare of children and youth and shall seek to promote collaboration between parents, schools, and the community at large.</a:t>
            </a:r>
          </a:p>
          <a:p>
            <a:pPr marL="457200" lvl="0" indent="-457200">
              <a:buFont typeface="+mj-lt"/>
              <a:buAutoNum type="alphaLcPeriod"/>
            </a:pPr>
            <a:r>
              <a:rPr lang="en-US" dirty="0"/>
              <a:t>Commitment to inclusiveness and equity, knowledge of PTA, and professional expertise shall be guiding principles for service in Missouri PTA.</a:t>
            </a:r>
          </a:p>
          <a:p>
            <a:pPr marL="457200" lvl="0" indent="-457200">
              <a:buFont typeface="+mj-lt"/>
              <a:buAutoNum type="alphaLcPeriod"/>
            </a:pPr>
            <a:r>
              <a:rPr lang="en-US" dirty="0"/>
              <a:t>No part of the net earnings of the organization shall inure to the benefit of, or be distributable to its members, directors, trustees, officers or other private persons, except that the organization shall be authorized and empowered to pay reasonable compensation for services rendered and to make payments and distribution in furtherance of the purposes set forth in Article III hereof.</a:t>
            </a:r>
          </a:p>
          <a:p>
            <a:pPr marL="457200" lvl="0" indent="-457200">
              <a:buFont typeface="+mj-lt"/>
              <a:buAutoNum type="alphaLcPeriod"/>
            </a:pPr>
            <a:r>
              <a:rPr lang="en-US" dirty="0"/>
              <a:t>Notwithstanding any other provision of these articles, the organization shall not carry on any other activities not permitted to be carried on (</a:t>
            </a:r>
            <a:r>
              <a:rPr lang="en-US" dirty="0"/>
              <a:t>i</a:t>
            </a:r>
            <a:r>
              <a:rPr lang="en-US" dirty="0"/>
              <a:t>) by an organization exempt from federal income tax under Section 501(c)(3) of the Internal Revenue Code, or (ii) by an organization, contributions to which are deductible under Section 170(c)(2) of the Internal Revenue Code.</a:t>
            </a:r>
          </a:p>
          <a:p>
            <a:pPr marL="457200" lvl="0" indent="-457200">
              <a:buFont typeface="+mj-lt"/>
              <a:buAutoNum type="alphaLcPeriod"/>
            </a:pPr>
            <a:r>
              <a:rPr lang="en-US" dirty="0"/>
              <a:t>Upon the dissolution of this organization, after paying or adequately providing for the debts and obligations of the organization, the remaining assets shall be distributed to one or more nonprofit funds, foundations, or organizations which have established their tax exempt status under Section 501(c)(3) of the Internal Revenue Code and whose purposes are in accordance with those of Missouri PTA.</a:t>
            </a:r>
          </a:p>
          <a:p>
            <a:pPr marL="457200" lvl="0" indent="-457200">
              <a:buFont typeface="+mj-lt"/>
              <a:buAutoNum type="alphaLcPeriod"/>
            </a:pPr>
            <a:r>
              <a:rPr lang="en-US" dirty="0"/>
              <a:t>The organization or members in their official capacities shall not, directly or indirectly, participate or intervene (in any way, including the publishing or distributing of statements) in any political campaign on behalf of, or in opposition to, any candidate for public office; or devote more than an insubstantial part of its activities to attempting to influence legislation by propaganda or otherwise.</a:t>
            </a:r>
          </a:p>
          <a:p>
            <a:endParaRPr lang="en-US" dirty="0"/>
          </a:p>
        </p:txBody>
      </p:sp>
    </p:spTree>
    <p:extLst>
      <p:ext uri="{BB962C8B-B14F-4D97-AF65-F5344CB8AC3E}">
        <p14:creationId xmlns:p14="http://schemas.microsoft.com/office/powerpoint/2010/main" val="1767506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Amendment #2</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i="1" dirty="0"/>
              <a:t>Amendment #2: </a:t>
            </a:r>
            <a:r>
              <a:rPr lang="en-US" dirty="0"/>
              <a:t>Amend Article IX, Officer, Section 5, Paragraph a, Duties of the President, Subparagraph 3 by striking out the words, “Appoint the National PTA Council of States representative;” and inserting in their place the words, “Shall serve as the representative member of the National Constituent Association Advisory Council (“NCAAC”).  If is unable to attend, the president shall appoint either the president-elect or a current vice president to serve as the Missouri representative.”</a:t>
            </a:r>
          </a:p>
          <a:p>
            <a:pPr marL="0" indent="0">
              <a:buNone/>
            </a:pPr>
            <a:r>
              <a:rPr lang="en-US" dirty="0"/>
              <a:t> </a:t>
            </a:r>
          </a:p>
          <a:p>
            <a:pPr marL="0" indent="0">
              <a:buNone/>
            </a:pPr>
            <a:r>
              <a:rPr lang="en-US" sz="2200" b="1" dirty="0"/>
              <a:t>Rationale:</a:t>
            </a:r>
            <a:r>
              <a:rPr lang="en-US" sz="2200" dirty="0"/>
              <a:t>  This amendment is required by a change in the provisions of National PTA Bylaws Article X—National Constituent Association Advisory Council, Section 1, Composition.  MOPTA Bylaws must be consistent with NPTA Bylaws.</a:t>
            </a:r>
          </a:p>
          <a:p>
            <a:endParaRPr lang="en-US" dirty="0"/>
          </a:p>
        </p:txBody>
      </p:sp>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33998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Amendment #2 </a:t>
            </a:r>
            <a:r>
              <a:rPr lang="mr-IN" dirty="0" smtClean="0"/>
              <a:t>–</a:t>
            </a:r>
            <a:r>
              <a:rPr lang="en-US" dirty="0" smtClean="0"/>
              <a:t> current wording</a:t>
            </a:r>
            <a:endParaRPr lang="en-US" dirty="0"/>
          </a:p>
        </p:txBody>
      </p:sp>
      <p:sp>
        <p:nvSpPr>
          <p:cNvPr id="3" name="Content Placeholder 2"/>
          <p:cNvSpPr>
            <a:spLocks noGrp="1"/>
          </p:cNvSpPr>
          <p:nvPr>
            <p:ph idx="1"/>
          </p:nvPr>
        </p:nvSpPr>
        <p:spPr/>
        <p:txBody>
          <a:bodyPr/>
          <a:lstStyle/>
          <a:p>
            <a:pPr marL="457200" lvl="0" indent="-457200">
              <a:buFont typeface="+mj-lt"/>
              <a:buAutoNum type="alphaLcPeriod"/>
            </a:pPr>
            <a:r>
              <a:rPr lang="en-US" dirty="0"/>
              <a:t>President. The president shall</a:t>
            </a:r>
            <a:r>
              <a:rPr lang="en-US" dirty="0" smtClean="0"/>
              <a:t>:</a:t>
            </a:r>
            <a:endParaRPr lang="en-US" dirty="0"/>
          </a:p>
          <a:p>
            <a:pPr marL="274320" lvl="1" indent="0">
              <a:buNone/>
            </a:pPr>
            <a:r>
              <a:rPr lang="en-US" dirty="0"/>
              <a:t>3. Appoint the National PTA Council of States representative</a:t>
            </a:r>
            <a:endParaRPr lang="en-US" dirty="0"/>
          </a:p>
        </p:txBody>
      </p:sp>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79234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Amendment #2 </a:t>
            </a:r>
            <a:r>
              <a:rPr lang="mr-IN" dirty="0" smtClean="0"/>
              <a:t>–</a:t>
            </a:r>
            <a:r>
              <a:rPr lang="en-US" dirty="0" smtClean="0"/>
              <a:t> if adopted</a:t>
            </a:r>
            <a:endParaRPr lang="en-US" dirty="0"/>
          </a:p>
        </p:txBody>
      </p:sp>
      <p:sp>
        <p:nvSpPr>
          <p:cNvPr id="3" name="Content Placeholder 2"/>
          <p:cNvSpPr>
            <a:spLocks noGrp="1"/>
          </p:cNvSpPr>
          <p:nvPr>
            <p:ph idx="1"/>
          </p:nvPr>
        </p:nvSpPr>
        <p:spPr/>
        <p:txBody>
          <a:bodyPr/>
          <a:lstStyle/>
          <a:p>
            <a:pPr marL="0" indent="0">
              <a:buNone/>
            </a:pPr>
            <a:r>
              <a:rPr lang="en-US" dirty="0"/>
              <a:t>a. President. The president shall</a:t>
            </a:r>
            <a:r>
              <a:rPr lang="en-US" dirty="0" smtClean="0"/>
              <a:t>:</a:t>
            </a:r>
            <a:endParaRPr lang="en-US" dirty="0"/>
          </a:p>
          <a:p>
            <a:pPr marL="274320" lvl="1" indent="0">
              <a:buNone/>
            </a:pPr>
            <a:r>
              <a:rPr lang="en-US" dirty="0"/>
              <a:t>3. Shall serve as the representative member of the National Constituent Association Advisory Council (“NCAAC”).  If </a:t>
            </a:r>
            <a:r>
              <a:rPr lang="en-US" strike="sngStrike" dirty="0"/>
              <a:t>is</a:t>
            </a:r>
            <a:r>
              <a:rPr lang="en-US" dirty="0"/>
              <a:t> unable to attend, the president shall appoint either the president-elect or a current vice president to serve as the Missouri representative.</a:t>
            </a:r>
            <a:endParaRPr lang="en-US" dirty="0"/>
          </a:p>
        </p:txBody>
      </p:sp>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46089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Amendment #3</a:t>
            </a:r>
            <a:endParaRPr lang="en-US" dirty="0"/>
          </a:p>
        </p:txBody>
      </p:sp>
      <p:sp>
        <p:nvSpPr>
          <p:cNvPr id="3" name="Content Placeholder 2"/>
          <p:cNvSpPr>
            <a:spLocks noGrp="1"/>
          </p:cNvSpPr>
          <p:nvPr>
            <p:ph idx="1"/>
          </p:nvPr>
        </p:nvSpPr>
        <p:spPr/>
        <p:txBody>
          <a:bodyPr/>
          <a:lstStyle/>
          <a:p>
            <a:pPr marL="0" indent="0">
              <a:buNone/>
            </a:pPr>
            <a:r>
              <a:rPr lang="en-US" dirty="0"/>
              <a:t>Amend Article XII, Section 1, Paragraph c by inserting at the beginning of the sentence the words, “Five (5) delegates plus.”</a:t>
            </a:r>
          </a:p>
          <a:p>
            <a:pPr marL="0" indent="0">
              <a:buNone/>
            </a:pPr>
            <a:r>
              <a:rPr lang="en-US" b="1" dirty="0"/>
              <a:t>Rationale:</a:t>
            </a:r>
            <a:r>
              <a:rPr lang="en-US" dirty="0"/>
              <a:t>  This amendment is required by a change in the provisions of National PTA Bylaws Article X—National Constituent Association Advisory Council, Section 1, Composition.  MOPTA Bylaws must be consistent with NPTA Bylaws.</a:t>
            </a:r>
          </a:p>
          <a:p>
            <a:pPr marL="0" indent="0">
              <a:buNone/>
            </a:pPr>
            <a:endParaRPr lang="en-US" dirty="0"/>
          </a:p>
        </p:txBody>
      </p:sp>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10795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#3 </a:t>
            </a:r>
            <a:r>
              <a:rPr lang="mr-IN" dirty="0" smtClean="0"/>
              <a:t>–</a:t>
            </a:r>
            <a:r>
              <a:rPr lang="en-US" dirty="0" smtClean="0"/>
              <a:t> current wording</a:t>
            </a:r>
            <a:endParaRPr lang="en-US" dirty="0"/>
          </a:p>
        </p:txBody>
      </p:sp>
      <p:sp>
        <p:nvSpPr>
          <p:cNvPr id="3" name="Content Placeholder 2"/>
          <p:cNvSpPr>
            <a:spLocks noGrp="1"/>
          </p:cNvSpPr>
          <p:nvPr>
            <p:ph idx="1"/>
          </p:nvPr>
        </p:nvSpPr>
        <p:spPr/>
        <p:txBody>
          <a:bodyPr/>
          <a:lstStyle/>
          <a:p>
            <a:pPr marL="0" indent="0">
              <a:buNone/>
            </a:pPr>
            <a:r>
              <a:rPr lang="en-US" b="1" u="sng" dirty="0"/>
              <a:t>Section 1</a:t>
            </a:r>
            <a:r>
              <a:rPr lang="en-US" b="1" dirty="0"/>
              <a:t>. </a:t>
            </a:r>
            <a:r>
              <a:rPr lang="en-US" dirty="0"/>
              <a:t> The Missouri PTA shall be entitled to accredit to the annual convention as its delegates:</a:t>
            </a:r>
            <a:endParaRPr lang="en-US" sz="4000" dirty="0"/>
          </a:p>
          <a:p>
            <a:pPr marL="617220" lvl="1" indent="-342900" fontAlgn="base">
              <a:buFont typeface="+mj-lt"/>
              <a:buAutoNum type="alphaLcPeriod"/>
            </a:pPr>
            <a:r>
              <a:rPr lang="en-US" dirty="0"/>
              <a:t>The president of the Missouri PTA;</a:t>
            </a:r>
            <a:endParaRPr lang="en-US" sz="3400" dirty="0"/>
          </a:p>
          <a:p>
            <a:pPr marL="617220" lvl="1" indent="-342900" fontAlgn="base">
              <a:buFont typeface="+mj-lt"/>
              <a:buAutoNum type="alphaLcPeriod"/>
            </a:pPr>
            <a:r>
              <a:rPr lang="en-US" dirty="0"/>
              <a:t>Nominating Committee</a:t>
            </a:r>
            <a:endParaRPr lang="en-US" sz="2200" dirty="0"/>
          </a:p>
          <a:p>
            <a:pPr marL="731520" lvl="1" indent="-457200">
              <a:buFont typeface="+mj-lt"/>
              <a:buAutoNum type="alphaLcPeriod"/>
            </a:pPr>
            <a:r>
              <a:rPr lang="en-US" dirty="0"/>
              <a:t>One (1)additional delegate from among the members of the state PTA for each one thousand (1,000) members, or major fraction thereof, of the Missouri PTA, as shown on the books of the treasurer of the National PTA as of March 31 preceding the annual convention.</a:t>
            </a:r>
            <a:endParaRPr lang="en-US" dirty="0"/>
          </a:p>
        </p:txBody>
      </p:sp>
      <p:pic>
        <p:nvPicPr>
          <p:cNvPr id="4" name="Picture 3" descr="2017 MoPTA Convention Design 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593" y="5274360"/>
            <a:ext cx="2225420" cy="1498699"/>
          </a:xfrm>
          <a:prstGeom prst="rect">
            <a:avLst/>
          </a:prstGeom>
        </p:spPr>
      </p:pic>
    </p:spTree>
    <p:extLst>
      <p:ext uri="{BB962C8B-B14F-4D97-AF65-F5344CB8AC3E}">
        <p14:creationId xmlns:p14="http://schemas.microsoft.com/office/powerpoint/2010/main" val="1958619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5" ma:contentTypeDescription="Create a new document." ma:contentTypeScope="" ma:versionID="b90a9eaac656c6e1abebedcca402727b">
  <xsd:schema xmlns:xsd="http://www.w3.org/2001/XMLSchema" xmlns:xs="http://www.w3.org/2001/XMLSchema" xmlns:p="http://schemas.microsoft.com/office/2006/metadata/properties" xmlns:ns2="c3a6e9ef-a1f6-4766-94ca-80364285655b" targetNamespace="http://schemas.microsoft.com/office/2006/metadata/properties" ma:root="true" ma:fieldsID="c7a0eb465eb3ae1621259bc5cb8a669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D3A45F-DDEC-4D79-8BF1-E9FCBE963158}"/>
</file>

<file path=customXml/itemProps2.xml><?xml version="1.0" encoding="utf-8"?>
<ds:datastoreItem xmlns:ds="http://schemas.openxmlformats.org/officeDocument/2006/customXml" ds:itemID="{9F92C263-4A46-4789-B941-8647599745BC}"/>
</file>

<file path=customXml/itemProps3.xml><?xml version="1.0" encoding="utf-8"?>
<ds:datastoreItem xmlns:ds="http://schemas.openxmlformats.org/officeDocument/2006/customXml" ds:itemID="{9D48F7F2-D885-402B-97D7-198ECB0BFE07}"/>
</file>

<file path=docProps/app.xml><?xml version="1.0" encoding="utf-8"?>
<Properties xmlns="http://schemas.openxmlformats.org/officeDocument/2006/extended-properties" xmlns:vt="http://schemas.openxmlformats.org/officeDocument/2006/docPropsVTypes">
  <Template>Clarity.thmx</Template>
  <TotalTime>29</TotalTime>
  <Words>1833</Words>
  <Application>Microsoft Macintosh PowerPoint</Application>
  <PresentationFormat>On-screen Show (4:3)</PresentationFormat>
  <Paragraphs>84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Mangal</vt:lpstr>
      <vt:lpstr>Arial</vt:lpstr>
      <vt:lpstr>Clarity</vt:lpstr>
      <vt:lpstr>Bylaws &amp; resolutions briefing</vt:lpstr>
      <vt:lpstr>Amendment #1</vt:lpstr>
      <vt:lpstr>Amendment #1 – if adopted</vt:lpstr>
      <vt:lpstr>PowerPoint Presentation</vt:lpstr>
      <vt:lpstr>Amendment #2</vt:lpstr>
      <vt:lpstr>Amendment #2 – current wording</vt:lpstr>
      <vt:lpstr>Amendment #2 – if adopted</vt:lpstr>
      <vt:lpstr>Amendment #3</vt:lpstr>
      <vt:lpstr>Amendment #3 – current wording</vt:lpstr>
      <vt:lpstr>Amendment #3 – proposed wording</vt:lpstr>
      <vt:lpstr>Amendment #4</vt:lpstr>
      <vt:lpstr>Amendment #4 – current wording</vt:lpstr>
      <vt:lpstr>Amendment #4 – proposed wording</vt:lpstr>
      <vt:lpstr>Resolution</vt:lpstr>
      <vt:lpstr>Resolved #1</vt:lpstr>
      <vt:lpstr>Resolved #2</vt:lpstr>
      <vt:lpstr>Resolved #3</vt:lpstr>
      <vt:lpstr>Questions?</vt:lpstr>
    </vt:vector>
  </TitlesOfParts>
  <Company>Drury University</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Battaglia</dc:creator>
  <cp:lastModifiedBy>Dorothy Gardner</cp:lastModifiedBy>
  <cp:revision>8</cp:revision>
  <dcterms:created xsi:type="dcterms:W3CDTF">2016-11-25T21:31:40Z</dcterms:created>
  <dcterms:modified xsi:type="dcterms:W3CDTF">2017-03-06T18:23:52Z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