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9144000"/>
  <p:notesSz cx="6858000" cy="9296400"/>
  <p:embeddedFontLst>
    <p:embeddedFont>
      <p:font typeface="Tahoma"/>
      <p:regular r:id="rId31"/>
      <p:bold r:id="rId32"/>
    </p:embeddedFont>
    <p:embeddedFont>
      <p:font typeface="Arial Black"/>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 Type="http://schemas.openxmlformats.org/officeDocument/2006/relationships/slideMaster" Target="slideMasters/slideMaster1.xml"/><Relationship Id="rId34" Type="http://schemas.openxmlformats.org/officeDocument/2006/relationships/customXml" Target="../customXml/item1.xml"/><Relationship Id="rId25" Type="http://schemas.openxmlformats.org/officeDocument/2006/relationships/slide" Target="slides/slide21.xml"/><Relationship Id="rId7" Type="http://schemas.openxmlformats.org/officeDocument/2006/relationships/slide" Target="slides/slide3.xml"/><Relationship Id="rId33" Type="http://schemas.openxmlformats.org/officeDocument/2006/relationships/font" Target="fonts/ArialBlack-regular.fntdata"/><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font" Target="fonts/Tahoma-bold.fntdata"/><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customXml" Target="../customXml/item3.xml"/><Relationship Id="rId31" Type="http://schemas.openxmlformats.org/officeDocument/2006/relationships/font" Target="fonts/Tahoma-regular.fntdata"/><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14" Type="http://schemas.openxmlformats.org/officeDocument/2006/relationships/slide" Target="slides/slide10.xml"/><Relationship Id="rId35" Type="http://schemas.openxmlformats.org/officeDocument/2006/relationships/customXml" Target="../customXml/item2.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65138"/>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 name="Shape 4"/>
          <p:cNvSpPr txBox="1"/>
          <p:nvPr>
            <p:ph idx="10" type="dt"/>
          </p:nvPr>
        </p:nvSpPr>
        <p:spPr>
          <a:xfrm>
            <a:off x="3884612" y="0"/>
            <a:ext cx="2971799" cy="465138"/>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 name="Shape 5"/>
          <p:cNvSpPr/>
          <p:nvPr>
            <p:ph idx="3"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16425"/>
            <a:ext cx="5486399" cy="4183063"/>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l">
              <a:spcBef>
                <a:spcPts val="360"/>
              </a:spcBef>
              <a:spcAft>
                <a:spcPts val="0"/>
              </a:spcAft>
              <a:buNone/>
              <a:defRPr b="0" i="0" sz="12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None/>
              <a:defRPr b="0" i="0" sz="1200" u="none" cap="none" strike="noStrike">
                <a:solidFill>
                  <a:schemeClr val="dk1"/>
                </a:solidFill>
                <a:latin typeface="Calibri"/>
                <a:ea typeface="Calibri"/>
                <a:cs typeface="Calibri"/>
                <a:sym typeface="Calibri"/>
              </a:defRPr>
            </a:lvl3pPr>
            <a:lvl4pPr indent="0" lvl="3" marL="1371600" marR="0" rtl="0" algn="l">
              <a:spcBef>
                <a:spcPts val="360"/>
              </a:spcBef>
              <a:spcAft>
                <a:spcPts val="0"/>
              </a:spcAft>
              <a:buNone/>
              <a:defRPr b="0" i="0" sz="1200" u="none" cap="none" strike="noStrike">
                <a:solidFill>
                  <a:schemeClr val="dk1"/>
                </a:solidFill>
                <a:latin typeface="Calibri"/>
                <a:ea typeface="Calibri"/>
                <a:cs typeface="Calibri"/>
                <a:sym typeface="Calibri"/>
              </a:defRPr>
            </a:lvl4pPr>
            <a:lvl5pPr indent="0" lvl="4" marL="1828800" marR="0" rtl="0" algn="l">
              <a:spcBef>
                <a:spcPts val="360"/>
              </a:spcBef>
              <a:spcAft>
                <a:spcPts val="0"/>
              </a:spcAft>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829675"/>
            <a:ext cx="2971799" cy="465138"/>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ta.org/newsevents/signup.cfm?ItemNumber=3304"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86" name="Shape 86"/>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Our workshop today is designed to be a guide for membership chairs &amp; units as they plan and implement their membership campaign.</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The goal is to provide the basic information you will need to have a successful membership year in a format that is easy to follow, helps you stay on track and is flexible enough to meet the individual needs of the chair or unit.</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Membership steps are not </a:t>
            </a:r>
            <a:r>
              <a:rPr lang="en-US"/>
              <a:t>really one fits all, it needs to fit each individual chair and unit.</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There is a lot of room for creativity. </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 </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To be successful in membership, you need to be committed to the task, have good planning, be organiz</a:t>
            </a:r>
            <a:r>
              <a:rPr lang="en-US"/>
              <a:t>ed and don’t do it alone</a:t>
            </a:r>
            <a:r>
              <a:rPr b="0" i="0" lang="en-US" sz="1200" u="none" cap="none" strike="noStrike">
                <a:solidFill>
                  <a:schemeClr val="dk1"/>
                </a:solidFill>
                <a:latin typeface="Calibri"/>
                <a:ea typeface="Calibri"/>
                <a:cs typeface="Calibri"/>
                <a:sym typeface="Calibri"/>
              </a:rPr>
              <a:t>.  You also need to stay current and informed.  </a:t>
            </a:r>
          </a:p>
        </p:txBody>
      </p:sp>
      <p:sp>
        <p:nvSpPr>
          <p:cNvPr id="87" name="Shape 87"/>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61" name="Shape 161"/>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As you are developing your membership plan it is important to keep two things in mind.</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1</a:t>
            </a:r>
            <a:r>
              <a:rPr b="0" baseline="30000" i="0" lang="en-US" sz="1200" u="none" cap="none" strike="noStrike">
                <a:solidFill>
                  <a:schemeClr val="dk1"/>
                </a:solidFill>
                <a:latin typeface="Calibri"/>
                <a:ea typeface="Calibri"/>
                <a:cs typeface="Calibri"/>
                <a:sym typeface="Calibri"/>
              </a:rPr>
              <a:t>st</a:t>
            </a:r>
            <a:r>
              <a:rPr b="0" i="0" lang="en-US" sz="1200" u="none" cap="none" strike="noStrike">
                <a:solidFill>
                  <a:schemeClr val="dk1"/>
                </a:solidFill>
                <a:latin typeface="Calibri"/>
                <a:ea typeface="Calibri"/>
                <a:cs typeface="Calibri"/>
                <a:sym typeface="Calibri"/>
              </a:rPr>
              <a:t> – remember that membership is a year – round activity.  </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It isn’t just at back to school time and it doesn’t stop in October.  </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 successful membership plan keeps membership in the forefront all year long .  </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Units that continue their membership efforts  on the average will have 20% more members.  Nationwide 18% of PTA members join in January &amp; February.  This is second only to the traditional, back-to-school campaign period.</a:t>
            </a:r>
          </a:p>
          <a:p>
            <a:pPr indent="0" lvl="0" marL="0" marR="0" rtl="0" algn="l">
              <a:spcBef>
                <a:spcPts val="0"/>
              </a:spcBef>
              <a:spcAft>
                <a:spcPts val="0"/>
              </a:spcAft>
              <a:buClr>
                <a:schemeClr val="dk1"/>
              </a:buClr>
              <a:buSzPct val="1000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2</a:t>
            </a:r>
            <a:r>
              <a:rPr b="0" baseline="30000" i="0" lang="en-US" sz="1200" u="none" cap="none" strike="noStrike">
                <a:solidFill>
                  <a:schemeClr val="dk1"/>
                </a:solidFill>
                <a:latin typeface="Calibri"/>
                <a:ea typeface="Calibri"/>
                <a:cs typeface="Calibri"/>
                <a:sym typeface="Calibri"/>
              </a:rPr>
              <a:t>nd</a:t>
            </a:r>
            <a:r>
              <a:rPr b="0" i="0" lang="en-US" sz="1200" u="none" cap="none" strike="noStrike">
                <a:solidFill>
                  <a:schemeClr val="dk1"/>
                </a:solidFill>
                <a:latin typeface="Calibri"/>
                <a:ea typeface="Calibri"/>
                <a:cs typeface="Calibri"/>
                <a:sym typeface="Calibri"/>
              </a:rPr>
              <a:t> – treat membership like you are marketing &amp; selling a product that your customers do not realize they can’t live without.</a:t>
            </a:r>
          </a:p>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There are two ways to accomplish this</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 One is thru what is referred to as the “60 second elevator speech”</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Everyone on the membership committee &amp; board should have one </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	It is a consistent message with specific talking points</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	2-3 successes from last year</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	2-3 goals that can be achieved with more members</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	Practice &amp; role play</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162" name="Shape 162"/>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71" name="Shape 171"/>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100000"/>
              <a:buFont typeface="Noto Sans Symbols"/>
              <a:buChar char="➢"/>
            </a:pPr>
            <a:r>
              <a:rPr b="0" i="0" lang="en-US" sz="1000" u="none" cap="none" strike="noStrike">
                <a:solidFill>
                  <a:schemeClr val="dk1"/>
                </a:solidFill>
                <a:latin typeface="Calibri"/>
                <a:ea typeface="Calibri"/>
                <a:cs typeface="Calibri"/>
                <a:sym typeface="Calibri"/>
              </a:rPr>
              <a:t>Think of your plan of work as an agenda or a timeline that tells the what, when, where &amp; who of a membership activity.</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For example: Membership Table </a:t>
            </a:r>
          </a:p>
          <a:p>
            <a:pPr indent="0" lvl="0" marL="0" marR="0" rtl="0" algn="l">
              <a:lnSpc>
                <a:spcPct val="80000"/>
              </a:lnSpc>
              <a:spcBef>
                <a:spcPts val="0"/>
              </a:spcBef>
              <a:spcAft>
                <a:spcPts val="0"/>
              </a:spcAft>
              <a:buSzPct val="25000"/>
              <a:buNone/>
            </a:pPr>
            <a:r>
              <a:rPr b="0" i="0" lang="en-US" sz="1000" u="none" cap="none" strike="noStrike">
                <a:solidFill>
                  <a:schemeClr val="dk1"/>
                </a:solidFill>
                <a:latin typeface="Calibri"/>
                <a:ea typeface="Calibri"/>
                <a:cs typeface="Calibri"/>
                <a:sym typeface="Calibri"/>
              </a:rPr>
              <a:t>	Varsity Home Football Game, October 4</a:t>
            </a:r>
            <a:r>
              <a:rPr b="0" baseline="30000" i="0" lang="en-US" sz="1000" u="none" cap="none" strike="noStrike">
                <a:solidFill>
                  <a:schemeClr val="dk1"/>
                </a:solidFill>
                <a:latin typeface="Calibri"/>
                <a:ea typeface="Calibri"/>
                <a:cs typeface="Calibri"/>
                <a:sym typeface="Calibri"/>
              </a:rPr>
              <a:t>th</a:t>
            </a:r>
            <a:r>
              <a:rPr b="0" i="0" lang="en-US" sz="1000" u="none" cap="none" strike="noStrike">
                <a:solidFill>
                  <a:schemeClr val="dk1"/>
                </a:solidFill>
                <a:latin typeface="Calibri"/>
                <a:ea typeface="Calibri"/>
                <a:cs typeface="Calibri"/>
                <a:sym typeface="Calibri"/>
              </a:rPr>
              <a:t>, 6:30 p.m., Dragon’s stadium</a:t>
            </a:r>
          </a:p>
          <a:p>
            <a:pPr indent="0" lvl="0" marL="0" marR="0" rtl="0" algn="l">
              <a:lnSpc>
                <a:spcPct val="80000"/>
              </a:lnSpc>
              <a:spcBef>
                <a:spcPts val="0"/>
              </a:spcBef>
              <a:spcAft>
                <a:spcPts val="0"/>
              </a:spcAft>
              <a:buSzPct val="25000"/>
              <a:buNone/>
            </a:pPr>
            <a:r>
              <a:rPr b="0" i="0" lang="en-US" sz="1000" u="none" cap="none" strike="noStrike">
                <a:solidFill>
                  <a:schemeClr val="dk1"/>
                </a:solidFill>
                <a:latin typeface="Calibri"/>
                <a:ea typeface="Calibri"/>
                <a:cs typeface="Calibri"/>
                <a:sym typeface="Calibri"/>
              </a:rPr>
              <a:t>	 Beth &amp; Susan</a:t>
            </a:r>
          </a:p>
          <a:p>
            <a:pPr indent="0" lvl="0" marL="0" marR="0" rtl="0" algn="l">
              <a:lnSpc>
                <a:spcPct val="80000"/>
              </a:lnSpc>
              <a:spcBef>
                <a:spcPts val="0"/>
              </a:spcBef>
              <a:spcAft>
                <a:spcPts val="0"/>
              </a:spcAft>
              <a:buSzPct val="25000"/>
              <a:buNone/>
            </a:pPr>
            <a:r>
              <a:rPr b="0" i="0" lang="en-US" sz="1000" u="none" cap="none" strike="noStrike">
                <a:solidFill>
                  <a:schemeClr val="dk1"/>
                </a:solidFill>
                <a:latin typeface="Calibri"/>
                <a:ea typeface="Calibri"/>
                <a:cs typeface="Calibri"/>
                <a:sym typeface="Calibri"/>
              </a:rPr>
              <a:t>	supplies -  take banner, pens, membership forms &amp; cards, money bag  </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Have a membership table at all school functions.  Be sure to include information about PTA’s programs, activities, legislative positions, advocacy efforts and members benefits.</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Utilize the school calendar to help plan these events &amp; remember to get permission from the school administration to set up.  </a:t>
            </a:r>
          </a:p>
          <a:p>
            <a:pPr indent="0" lvl="0" marL="0" marR="0" rtl="0" algn="l">
              <a:lnSpc>
                <a:spcPct val="80000"/>
              </a:lnSpc>
              <a:spcBef>
                <a:spcPts val="0"/>
              </a:spcBef>
              <a:spcAft>
                <a:spcPts val="0"/>
              </a:spcAft>
              <a:buClr>
                <a:schemeClr val="dk1"/>
              </a:buClr>
              <a:buSzPct val="1000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000" u="none" cap="none" strike="noStrike">
                <a:solidFill>
                  <a:schemeClr val="dk1"/>
                </a:solidFill>
                <a:latin typeface="Calibri"/>
                <a:ea typeface="Calibri"/>
                <a:cs typeface="Calibri"/>
                <a:sym typeface="Calibri"/>
              </a:rPr>
              <a:t>When you prepare the budget request it is important to make sure you are requesting enough funds to cover the expenses you may have to run your membership campaign.  This may include copy paper or printing fees, supplies for posters or banners, prizes for contests.  </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Check with your treasurer or president about any guidelines (i.e. in the standing rules) that might be in place regarding budget requests.  </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This would also be a good time to ask about expense reimbursement procedures. </a:t>
            </a:r>
          </a:p>
          <a:p>
            <a:pPr indent="0" lvl="0" marL="0" marR="0" rtl="0" algn="l">
              <a:lnSpc>
                <a:spcPct val="80000"/>
              </a:lnSpc>
              <a:spcBef>
                <a:spcPts val="0"/>
              </a:spcBef>
              <a:spcAft>
                <a:spcPts val="0"/>
              </a:spcAft>
              <a:buClr>
                <a:schemeClr val="dk1"/>
              </a:buClr>
              <a:buSzPct val="100000"/>
              <a:buFont typeface="Noto Sans Symbols"/>
              <a:buNone/>
            </a:pPr>
            <a:r>
              <a:t/>
            </a:r>
            <a:endParaRPr b="0" i="0" sz="10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000" u="none" cap="none" strike="noStrike">
                <a:solidFill>
                  <a:schemeClr val="dk1"/>
                </a:solidFill>
                <a:latin typeface="Calibri"/>
                <a:ea typeface="Calibri"/>
                <a:cs typeface="Calibri"/>
                <a:sym typeface="Calibri"/>
              </a:rPr>
              <a:t>Your membership form can be plain &amp; simple </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 It can be fancy with lots of graphics that highlight your membership theme.  </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It needs to fit your unit’s needs and include basic information like name, address, phone number, email address and their student(s) name(s).  </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You can design your own or “borrow” one and change it.</a:t>
            </a:r>
          </a:p>
          <a:p>
            <a:pPr indent="0" lvl="0" marL="0" marR="0" rtl="0" algn="l">
              <a:lnSpc>
                <a:spcPct val="80000"/>
              </a:lnSpc>
              <a:spcBef>
                <a:spcPts val="0"/>
              </a:spcBef>
              <a:spcAft>
                <a:spcPts val="0"/>
              </a:spcAft>
              <a:buClr>
                <a:schemeClr val="dk1"/>
              </a:buClr>
              <a:buSzPct val="100000"/>
              <a:buFont typeface="Noto Sans Symbols"/>
              <a:buNone/>
            </a:pPr>
            <a:r>
              <a:t/>
            </a:r>
            <a:endParaRPr b="0" i="0" sz="10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000" u="none" cap="none" strike="noStrike">
                <a:solidFill>
                  <a:schemeClr val="dk1"/>
                </a:solidFill>
                <a:latin typeface="Calibri"/>
                <a:ea typeface="Calibri"/>
                <a:cs typeface="Calibri"/>
                <a:sym typeface="Calibri"/>
              </a:rPr>
              <a:t>Start approaching local businesses to join as PTA Business Members.  Sometimes this is the beginning of a partnership that leads to further support of other activities.  </a:t>
            </a:r>
          </a:p>
          <a:p>
            <a:pPr indent="0" lvl="0" marL="0" marR="0" rtl="0" algn="l">
              <a:lnSpc>
                <a:spcPct val="80000"/>
              </a:lnSpc>
              <a:spcBef>
                <a:spcPts val="0"/>
              </a:spcBef>
              <a:spcAft>
                <a:spcPts val="0"/>
              </a:spcAft>
              <a:buClr>
                <a:schemeClr val="dk1"/>
              </a:buClr>
              <a:buSzPct val="100000"/>
              <a:buFont typeface="Noto Sans Symbols"/>
              <a:buNone/>
            </a:pPr>
            <a:r>
              <a:t/>
            </a:r>
            <a:endParaRPr b="0" i="0" sz="10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000" u="none" cap="none" strike="noStrike">
                <a:solidFill>
                  <a:schemeClr val="dk1"/>
                </a:solidFill>
                <a:latin typeface="Calibri"/>
                <a:ea typeface="Calibri"/>
                <a:cs typeface="Calibri"/>
                <a:sym typeface="Calibri"/>
              </a:rPr>
              <a:t>Contact the secretary to find our in what format (electronic or paper) and when he/she would like to receive the membership list to ensure it is ready for meetings.</a:t>
            </a:r>
          </a:p>
          <a:p>
            <a:pPr indent="0" lvl="0" marL="0" marR="0" rtl="0" algn="l">
              <a:lnSpc>
                <a:spcPct val="80000"/>
              </a:lnSpc>
              <a:spcBef>
                <a:spcPts val="0"/>
              </a:spcBef>
              <a:spcAft>
                <a:spcPts val="0"/>
              </a:spcAft>
              <a:buClr>
                <a:schemeClr val="dk1"/>
              </a:buClr>
              <a:buSzPct val="100000"/>
              <a:buFont typeface="Noto Sans Symbols"/>
              <a:buNone/>
            </a:pPr>
            <a:r>
              <a:t/>
            </a:r>
            <a:endParaRPr b="0" i="0" sz="10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000" u="none" cap="none" strike="noStrike">
                <a:solidFill>
                  <a:schemeClr val="dk1"/>
                </a:solidFill>
                <a:latin typeface="Calibri"/>
                <a:ea typeface="Calibri"/>
                <a:cs typeface="Calibri"/>
                <a:sym typeface="Calibri"/>
              </a:rPr>
              <a:t>There are a lot of resources available with information and ideas about membership.  </a:t>
            </a:r>
          </a:p>
          <a:p>
            <a:pPr indent="0" lvl="2" marL="914400" marR="0" rtl="0" algn="l">
              <a:lnSpc>
                <a:spcPct val="80000"/>
              </a:lnSpc>
              <a:spcBef>
                <a:spcPts val="0"/>
              </a:spcBef>
              <a:spcAft>
                <a:spcPts val="0"/>
              </a:spcAft>
              <a:buSzPct val="25000"/>
              <a:buNone/>
            </a:pPr>
            <a:r>
              <a:t/>
            </a:r>
            <a:endParaRPr b="0" i="0" sz="1000" u="none" cap="none" strike="noStrike">
              <a:solidFill>
                <a:schemeClr val="dk1"/>
              </a:solidFill>
              <a:latin typeface="Calibri"/>
              <a:ea typeface="Calibri"/>
              <a:cs typeface="Calibri"/>
              <a:sym typeface="Calibri"/>
            </a:endParaRPr>
          </a:p>
          <a:p>
            <a:pPr indent="0" lvl="2" marL="914400" marR="0" rtl="0" algn="l">
              <a:lnSpc>
                <a:spcPct val="80000"/>
              </a:lnSpc>
              <a:spcBef>
                <a:spcPts val="0"/>
              </a:spcBef>
              <a:spcAft>
                <a:spcPts val="0"/>
              </a:spcAft>
              <a:buSzPct val="25000"/>
              <a:buNone/>
            </a:pPr>
            <a:r>
              <a:t/>
            </a:r>
            <a:endParaRPr b="0" i="0" sz="1000" u="none" cap="none" strike="noStrike">
              <a:solidFill>
                <a:schemeClr val="dk1"/>
              </a:solidFill>
              <a:latin typeface="Calibri"/>
              <a:ea typeface="Calibri"/>
              <a:cs typeface="Calibri"/>
              <a:sym typeface="Calibri"/>
            </a:endParaRPr>
          </a:p>
        </p:txBody>
      </p:sp>
      <p:sp>
        <p:nvSpPr>
          <p:cNvPr id="172" name="Shape 172"/>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
        <p:nvSpPr>
          <p:cNvPr id="178" name="Shape 178"/>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79" name="Shape 179"/>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You do not have to reinvent the wheel.</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It is ok to borrow an idea.</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If it wasn’t, it would be available for you to see.</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That is the benefit of networking or “internetworking” – the sharing of ideas.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85" name="Shape 185"/>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There are many resources also available from National PTA to help guide you and promote your membership campaign.  </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The official back to school kit that includes the membership quick reference guide.  Find this online at http://www.ptakit.org/</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Follow the Membership Tab.  Also check other tabs for useful information such as the Communications Tab for logo use, social media tips and sample press releases.</a:t>
            </a:r>
          </a:p>
          <a:p>
            <a:pPr indent="0" lvl="0" marL="0" marR="0" rtl="0" algn="l">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p:txBody>
      </p:sp>
      <p:sp>
        <p:nvSpPr>
          <p:cNvPr id="186" name="Shape 186"/>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94" name="Shape 194"/>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Here are some examples of the promotional items that are available.</a:t>
            </a:r>
          </a:p>
        </p:txBody>
      </p:sp>
      <p:sp>
        <p:nvSpPr>
          <p:cNvPr id="195" name="Shape 195"/>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05" name="Shape 205"/>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There are also social media tip sheets available about blogging, Facebook, Twitter,  and YouTube.</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206" name="Shape 206"/>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14" name="Shape 214"/>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100000"/>
              <a:buFont typeface="Noto Sans Symbols"/>
              <a:buChar char="➢"/>
            </a:pPr>
            <a:r>
              <a:rPr b="0" i="0" lang="en-US" sz="900" u="none" cap="none" strike="noStrike">
                <a:solidFill>
                  <a:schemeClr val="dk1"/>
                </a:solidFill>
                <a:latin typeface="Calibri"/>
                <a:ea typeface="Calibri"/>
                <a:cs typeface="Calibri"/>
                <a:sym typeface="Calibri"/>
              </a:rPr>
              <a:t>Make sure all officers and chairmen are members.  It is required by your bylaws.  This needs to be take care of before the board starts decision making/voting.  Can’t vote unless you are a member!</a:t>
            </a:r>
          </a:p>
          <a:p>
            <a:pPr indent="0" lvl="0" marL="0" marR="0" rtl="0" algn="l">
              <a:lnSpc>
                <a:spcPct val="80000"/>
              </a:lnSpc>
              <a:spcBef>
                <a:spcPts val="0"/>
              </a:spcBef>
              <a:spcAft>
                <a:spcPts val="0"/>
              </a:spcAft>
              <a:buClr>
                <a:schemeClr val="dk1"/>
              </a:buClr>
              <a:buSzPct val="100000"/>
              <a:buFont typeface="Noto Sans Symbols"/>
              <a:buNone/>
            </a:pPr>
            <a:r>
              <a:t/>
            </a:r>
            <a:endParaRPr b="0" i="0" sz="9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900" u="none" cap="none" strike="noStrike">
                <a:solidFill>
                  <a:schemeClr val="dk1"/>
                </a:solidFill>
                <a:latin typeface="Calibri"/>
                <a:ea typeface="Calibri"/>
                <a:cs typeface="Calibri"/>
                <a:sym typeface="Calibri"/>
              </a:rPr>
              <a:t>Present the membership committee’s plan of work to the board for their approval.  This will help everyone take ownership and feel responsible to implement it.</a:t>
            </a:r>
          </a:p>
          <a:p>
            <a:pPr indent="0" lvl="0" marL="0" marR="0" rtl="0" algn="l">
              <a:lnSpc>
                <a:spcPct val="80000"/>
              </a:lnSpc>
              <a:spcBef>
                <a:spcPts val="0"/>
              </a:spcBef>
              <a:spcAft>
                <a:spcPts val="0"/>
              </a:spcAft>
              <a:buClr>
                <a:schemeClr val="dk1"/>
              </a:buClr>
              <a:buSzPct val="100000"/>
              <a:buFont typeface="Noto Sans Symbols"/>
              <a:buNone/>
            </a:pPr>
            <a:r>
              <a:t/>
            </a:r>
            <a:endParaRPr b="0" i="0" sz="9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900" u="none" cap="none" strike="noStrike">
                <a:solidFill>
                  <a:schemeClr val="dk1"/>
                </a:solidFill>
                <a:latin typeface="Calibri"/>
                <a:ea typeface="Calibri"/>
                <a:cs typeface="Calibri"/>
                <a:sym typeface="Calibri"/>
              </a:rPr>
              <a:t>Get permission from the principal/superintendent about being a part of the building’s/district’s in-service for the staff.  Here your chance to get on your “soap box”  and let them know why joining PTA is the right thing to do.  If you are having a membership contest that involves competition between teachers – this is a great time to announce it especially if it involves the principal &amp; maybe pies.  Have your membership cards ready!</a:t>
            </a:r>
          </a:p>
          <a:p>
            <a:pPr indent="0" lvl="0" marL="0" marR="0" rtl="0" algn="l">
              <a:lnSpc>
                <a:spcPct val="80000"/>
              </a:lnSpc>
              <a:spcBef>
                <a:spcPts val="0"/>
              </a:spcBef>
              <a:spcAft>
                <a:spcPts val="0"/>
              </a:spcAft>
              <a:buClr>
                <a:schemeClr val="dk1"/>
              </a:buClr>
              <a:buSzPct val="100000"/>
              <a:buFont typeface="Noto Sans Symbols"/>
              <a:buNone/>
            </a:pPr>
            <a:r>
              <a:t/>
            </a:r>
            <a:endParaRPr b="0" i="0" sz="9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900" u="none" cap="none" strike="noStrike">
                <a:solidFill>
                  <a:schemeClr val="dk1"/>
                </a:solidFill>
                <a:latin typeface="Calibri"/>
                <a:ea typeface="Calibri"/>
                <a:cs typeface="Calibri"/>
                <a:sym typeface="Calibri"/>
              </a:rPr>
              <a:t>Also ask to have membership tables at all back to school activities like open house, meet the teacher night, registrations, volunteer meetings.</a:t>
            </a:r>
          </a:p>
          <a:p>
            <a:pPr indent="0" lvl="0" marL="0" marR="0" rtl="0" algn="l">
              <a:lnSpc>
                <a:spcPct val="80000"/>
              </a:lnSpc>
              <a:spcBef>
                <a:spcPts val="0"/>
              </a:spcBef>
              <a:spcAft>
                <a:spcPts val="0"/>
              </a:spcAft>
              <a:buClr>
                <a:schemeClr val="dk1"/>
              </a:buClr>
              <a:buSzPct val="100000"/>
              <a:buFont typeface="Noto Sans Symbols"/>
              <a:buNone/>
            </a:pPr>
            <a:r>
              <a:t/>
            </a:r>
            <a:endParaRPr b="0" i="0" sz="9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900" u="none" cap="none" strike="noStrike">
                <a:solidFill>
                  <a:schemeClr val="dk1"/>
                </a:solidFill>
                <a:latin typeface="Calibri"/>
                <a:ea typeface="Calibri"/>
                <a:cs typeface="Calibri"/>
                <a:sym typeface="Calibri"/>
              </a:rPr>
              <a:t>Make sure to have the membership table supplies ready to go; membership cards, copies of membership forms, money bag, other information to hand out. </a:t>
            </a:r>
          </a:p>
          <a:p>
            <a:pPr indent="0" lvl="0" marL="0" marR="0" rtl="0" algn="l">
              <a:lnSpc>
                <a:spcPct val="80000"/>
              </a:lnSpc>
              <a:spcBef>
                <a:spcPts val="0"/>
              </a:spcBef>
              <a:spcAft>
                <a:spcPts val="0"/>
              </a:spcAft>
              <a:buClr>
                <a:schemeClr val="dk1"/>
              </a:buClr>
              <a:buSzPct val="100000"/>
              <a:buFont typeface="Noto Sans Symbols"/>
              <a:buNone/>
            </a:pPr>
            <a:r>
              <a:t/>
            </a:r>
            <a:endParaRPr b="0" i="0" sz="9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900" u="none" cap="none" strike="noStrike">
                <a:solidFill>
                  <a:schemeClr val="dk1"/>
                </a:solidFill>
                <a:latin typeface="Calibri"/>
                <a:ea typeface="Calibri"/>
                <a:cs typeface="Calibri"/>
                <a:sym typeface="Calibri"/>
              </a:rPr>
              <a:t>Order or make banners and posters that say “Join Today”</a:t>
            </a:r>
          </a:p>
          <a:p>
            <a:pPr indent="0" lvl="0" marL="0" marR="0" rtl="0" algn="l">
              <a:lnSpc>
                <a:spcPct val="80000"/>
              </a:lnSpc>
              <a:spcBef>
                <a:spcPts val="0"/>
              </a:spcBef>
              <a:spcAft>
                <a:spcPts val="0"/>
              </a:spcAft>
              <a:buClr>
                <a:schemeClr val="dk1"/>
              </a:buClr>
              <a:buSzPct val="100000"/>
              <a:buFont typeface="Noto Sans Symbols"/>
              <a:buNone/>
            </a:pPr>
            <a:r>
              <a:t/>
            </a:r>
            <a:endParaRPr b="0" i="0" sz="9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900" u="none" cap="none" strike="noStrike">
                <a:solidFill>
                  <a:schemeClr val="dk1"/>
                </a:solidFill>
                <a:latin typeface="Calibri"/>
                <a:ea typeface="Calibri"/>
                <a:cs typeface="Calibri"/>
                <a:sym typeface="Calibri"/>
              </a:rPr>
              <a:t>Advertise on marquees at school and local businesses</a:t>
            </a:r>
          </a:p>
          <a:p>
            <a:pPr indent="0" lvl="0" marL="0" marR="0" rtl="0" algn="l">
              <a:lnSpc>
                <a:spcPct val="80000"/>
              </a:lnSpc>
              <a:spcBef>
                <a:spcPts val="0"/>
              </a:spcBef>
              <a:spcAft>
                <a:spcPts val="0"/>
              </a:spcAft>
              <a:buClr>
                <a:schemeClr val="dk1"/>
              </a:buClr>
              <a:buSzPct val="100000"/>
              <a:buFont typeface="Noto Sans Symbols"/>
              <a:buNone/>
            </a:pPr>
            <a:r>
              <a:t/>
            </a:r>
            <a:endParaRPr b="0" i="0" sz="9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900" u="none" cap="none" strike="noStrike">
                <a:solidFill>
                  <a:schemeClr val="dk1"/>
                </a:solidFill>
                <a:latin typeface="Calibri"/>
                <a:ea typeface="Calibri"/>
                <a:cs typeface="Calibri"/>
                <a:sym typeface="Calibri"/>
              </a:rPr>
              <a:t>Plan an event for kindergarten registration in the spring, donate snacks, coffee, etc.  This is a great opportunity to meet new parents and invite them to join PTA.  Might even find some volunteers.  </a:t>
            </a:r>
          </a:p>
          <a:p>
            <a:pPr indent="0" lvl="0" marL="0" marR="0" rtl="0" algn="l">
              <a:lnSpc>
                <a:spcPct val="80000"/>
              </a:lnSpc>
              <a:spcBef>
                <a:spcPts val="0"/>
              </a:spcBef>
              <a:spcAft>
                <a:spcPts val="0"/>
              </a:spcAft>
              <a:buClr>
                <a:schemeClr val="dk1"/>
              </a:buClr>
              <a:buSzPct val="100000"/>
              <a:buFont typeface="Noto Sans Symbols"/>
              <a:buNone/>
            </a:pPr>
            <a:r>
              <a:t/>
            </a:r>
            <a:endParaRPr b="0" i="0" sz="9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900" u="none" cap="none" strike="noStrike">
                <a:solidFill>
                  <a:schemeClr val="dk1"/>
                </a:solidFill>
                <a:latin typeface="Calibri"/>
                <a:ea typeface="Calibri"/>
                <a:cs typeface="Calibri"/>
                <a:sym typeface="Calibri"/>
              </a:rPr>
              <a:t>Make up “Welcome to Our School” packets that include items like a local map, merchant coupons, a school year calendar and of course, how to join PTA information.  Give these to your school secretary to have on hand for those families that move in after registration time or after school starts.  </a:t>
            </a:r>
          </a:p>
          <a:p>
            <a:pPr indent="0" lvl="0" marL="0" marR="0" rtl="0" algn="l">
              <a:lnSpc>
                <a:spcPct val="80000"/>
              </a:lnSpc>
              <a:spcBef>
                <a:spcPts val="0"/>
              </a:spcBef>
              <a:spcAft>
                <a:spcPts val="0"/>
              </a:spcAft>
              <a:buClr>
                <a:schemeClr val="dk1"/>
              </a:buClr>
              <a:buSzPct val="100000"/>
              <a:buFont typeface="Noto Sans Symbols"/>
              <a:buNone/>
            </a:pPr>
            <a:r>
              <a:t/>
            </a:r>
            <a:endParaRPr b="0" i="0" sz="9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900" u="none" cap="none" strike="noStrike">
                <a:solidFill>
                  <a:schemeClr val="dk1"/>
                </a:solidFill>
                <a:latin typeface="Calibri"/>
                <a:ea typeface="Calibri"/>
                <a:cs typeface="Calibri"/>
                <a:sym typeface="Calibri"/>
              </a:rPr>
              <a:t>Each month you need to take care of business.  That means getting with your BFFs, (treasurer &amp; secretary).  </a:t>
            </a:r>
          </a:p>
          <a:p>
            <a:pPr indent="0" lvl="0" marL="0" marR="0" rtl="0" algn="l">
              <a:lnSpc>
                <a:spcPct val="80000"/>
              </a:lnSpc>
              <a:spcBef>
                <a:spcPts val="0"/>
              </a:spcBef>
              <a:spcAft>
                <a:spcPts val="0"/>
              </a:spcAft>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Record how many memberships have been sold.  </a:t>
            </a:r>
          </a:p>
          <a:p>
            <a:pPr indent="0" lvl="0" marL="0" marR="0" rtl="0" algn="l">
              <a:lnSpc>
                <a:spcPct val="80000"/>
              </a:lnSpc>
              <a:spcBef>
                <a:spcPts val="0"/>
              </a:spcBef>
              <a:spcAft>
                <a:spcPts val="0"/>
              </a:spcAft>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Make sure this number agrees with the amount of money that has been collected.  </a:t>
            </a:r>
          </a:p>
          <a:p>
            <a:pPr indent="0" lvl="0" marL="0" marR="0" rtl="0" algn="l">
              <a:lnSpc>
                <a:spcPct val="80000"/>
              </a:lnSpc>
              <a:spcBef>
                <a:spcPts val="0"/>
              </a:spcBef>
              <a:spcAft>
                <a:spcPts val="0"/>
              </a:spcAft>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Work with the treasurer to complete the dues form and it is mailed to the state office by the first of each month.  </a:t>
            </a:r>
          </a:p>
          <a:p>
            <a:pPr indent="0" lvl="0" marL="0" marR="0" rtl="0" algn="l">
              <a:lnSpc>
                <a:spcPct val="80000"/>
              </a:lnSpc>
              <a:spcBef>
                <a:spcPts val="0"/>
              </a:spcBef>
              <a:spcAft>
                <a:spcPts val="0"/>
              </a:spcAft>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Keep a copy of the completed form in your procedure book</a:t>
            </a:r>
          </a:p>
          <a:p>
            <a:pPr indent="0" lvl="0" marL="0" marR="0" rtl="0" algn="l">
              <a:lnSpc>
                <a:spcPct val="80000"/>
              </a:lnSpc>
              <a:spcBef>
                <a:spcPts val="0"/>
              </a:spcBef>
              <a:spcAft>
                <a:spcPts val="0"/>
              </a:spcAft>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Update the membership roster and give a new copy to the secretary each month.</a:t>
            </a:r>
          </a:p>
        </p:txBody>
      </p:sp>
      <p:sp>
        <p:nvSpPr>
          <p:cNvPr id="215" name="Shape 215"/>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21" name="Shape 221"/>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Work with your local newspaper and other media to publicize it is time to join PTA.  Include information about accomplishments, goals, members benefits.  Always included details about how to join.</a:t>
            </a:r>
          </a:p>
          <a:p>
            <a:pPr indent="0" lvl="0" marL="0" marR="0" rtl="0" algn="l">
              <a:lnSpc>
                <a:spcPct val="90000"/>
              </a:lnSpc>
              <a:spcBef>
                <a:spcPts val="0"/>
              </a:spcBef>
              <a:spcAft>
                <a:spcPts val="0"/>
              </a:spcAft>
              <a:buClr>
                <a:schemeClr val="dk1"/>
              </a:buClr>
              <a:buSzPct val="1000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Share membership opportunities with local businesses.  </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Maybe they would like to offer a member benefit, i.e. “Show your membership card and receive $1 off of a movie rental.”    “$3.50 discount off of a hammer when you show your membership card”.  “BOGO free admission at the movie theater with your membership card”.</a:t>
            </a:r>
          </a:p>
          <a:p>
            <a:pPr indent="0" lvl="0" marL="0" marR="0" rtl="0" algn="l">
              <a:lnSpc>
                <a:spcPct val="9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A great way to bring in the memberships is to have a friendly competition between classrooms.  One very successful contest allowed  the teacher of the class with the most PTA memberships gets to “slime” the principal.  Highly visible posters were hung in the hallway to track the progress of the contest.  The kids loved it, the teacher loved it and the principal did his part in promoting PTA membership.</a:t>
            </a:r>
          </a:p>
          <a:p>
            <a:pPr indent="0" lvl="0" marL="0" marR="0" rtl="0" algn="l">
              <a:lnSpc>
                <a:spcPct val="90000"/>
              </a:lnSpc>
              <a:spcBef>
                <a:spcPts val="0"/>
              </a:spcBef>
              <a:spcAft>
                <a:spcPts val="0"/>
              </a:spcAft>
              <a:buClr>
                <a:schemeClr val="dk1"/>
              </a:buClr>
              <a:buSzPct val="1000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Turn in your membership dues by September 9, 2013 and you will have the opportunity to earn the Missouri PTA Early award.  Details are in the tool kit or on the Missouri PTA website, www.mopta.org</a:t>
            </a:r>
          </a:p>
          <a:p>
            <a:pPr indent="0" lvl="0" marL="0" marR="0" rtl="0" algn="l">
              <a:lnSpc>
                <a:spcPct val="90000"/>
              </a:lnSpc>
              <a:spcBef>
                <a:spcPts val="0"/>
              </a:spcBef>
              <a:spcAft>
                <a:spcPts val="0"/>
              </a:spcAft>
              <a:buClr>
                <a:schemeClr val="dk1"/>
              </a:buClr>
              <a:buSzPct val="1000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Take care of business just like last month!</a:t>
            </a:r>
          </a:p>
          <a:p>
            <a:pPr indent="0" lvl="0" marL="0" marR="0" rtl="0" algn="l">
              <a:lnSpc>
                <a:spcPct val="90000"/>
              </a:lnSpc>
              <a:spcBef>
                <a:spcPts val="0"/>
              </a:spcBef>
              <a:spcAft>
                <a:spcPts val="0"/>
              </a:spcAft>
              <a:buClr>
                <a:schemeClr val="dk1"/>
              </a:buClr>
              <a:buSzPct val="1000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Be sure to register for convention to take advantage of further training and networking with PTA members from across the state.</a:t>
            </a:r>
          </a:p>
        </p:txBody>
      </p:sp>
      <p:sp>
        <p:nvSpPr>
          <p:cNvPr id="222" name="Shape 222"/>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28" name="Shape 228"/>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Make sure membership tables are “manned” at all fall sporting events (not just football).  </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It is a great opportunity to ask community members and extended family members to join.</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Different crowds attend different sports.  Soccer fan are not necessarily at football  or softball games.</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Coordinate membership sales with spirit wear sales.</a:t>
            </a:r>
          </a:p>
          <a:p>
            <a:pPr indent="0" lvl="0" marL="0" marR="0" rtl="0" algn="l">
              <a:lnSpc>
                <a:spcPct val="90000"/>
              </a:lnSpc>
              <a:spcBef>
                <a:spcPts val="0"/>
              </a:spcBef>
              <a:spcAft>
                <a:spcPts val="0"/>
              </a:spcAft>
              <a:buClr>
                <a:schemeClr val="dk1"/>
              </a:buClr>
              <a:buSzPct val="1000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Summing up the Kick-Off contest or campaign</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Your initial membership drive/contest is probably about to end.  </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Publicize the results (winners, memberships received, how close to overall goal).</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Thank/acknowledge those who have joined/volunteered so far.  This can be done in a newsletter or a wall of fame in the school.</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Plan to have another contest or membership drive during November &amp; December.</a:t>
            </a:r>
          </a:p>
          <a:p>
            <a:pPr indent="0" lvl="0" marL="0" marR="0" rtl="0" algn="l">
              <a:lnSpc>
                <a:spcPct val="9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Check last year’s membership list and contact those who have not joined this year.</a:t>
            </a:r>
          </a:p>
          <a:p>
            <a:pPr indent="0" lvl="0" marL="0" marR="0" rtl="0" algn="l">
              <a:lnSpc>
                <a:spcPct val="90000"/>
              </a:lnSpc>
              <a:spcBef>
                <a:spcPts val="0"/>
              </a:spcBef>
              <a:spcAft>
                <a:spcPts val="0"/>
              </a:spcAft>
              <a:buClr>
                <a:schemeClr val="dk1"/>
              </a:buClr>
              <a:buSzPct val="1000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Have you been to a school board meeting?  </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Check with the district office to find out when the next one is.</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Ask if you could have a minute on the agenda or be a part of the public comment portion.</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Take the unit president with you and share the wonderful things PTA is doing in your district and extend the invitation to join.  Have membership forms &amp; cards in hand.</a:t>
            </a:r>
          </a:p>
          <a:p>
            <a:pPr indent="0" lvl="0" marL="0" marR="0" rtl="0" algn="l">
              <a:lnSpc>
                <a:spcPct val="90000"/>
              </a:lnSpc>
              <a:spcBef>
                <a:spcPts val="0"/>
              </a:spcBef>
              <a:spcAft>
                <a:spcPts val="0"/>
              </a:spcAft>
              <a:buClr>
                <a:schemeClr val="dk1"/>
              </a:buClr>
              <a:buSzPct val="1000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At Convention.  Be ready to listen, learn and share ideas with PTA members from around MO.</a:t>
            </a:r>
          </a:p>
          <a:p>
            <a:pPr indent="0" lvl="0" marL="0" marR="0" rtl="0" algn="l">
              <a:lnSpc>
                <a:spcPct val="9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Do you know the song “Taking Care of Business”?  Remember to sing it every month.</a:t>
            </a:r>
          </a:p>
        </p:txBody>
      </p:sp>
      <p:sp>
        <p:nvSpPr>
          <p:cNvPr id="229" name="Shape 229"/>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39" name="Shape 239"/>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Share the great training and ideas you gathered at the Missouri PTA Convention with your committee and board.    </a:t>
            </a:r>
          </a:p>
          <a:p>
            <a:pPr indent="0" lvl="0" marL="0" marR="0" rtl="0" algn="l">
              <a:lnSpc>
                <a:spcPct val="90000"/>
              </a:lnSpc>
              <a:spcBef>
                <a:spcPts val="0"/>
              </a:spcBef>
              <a:spcAft>
                <a:spcPts val="0"/>
              </a:spcAft>
              <a:buClr>
                <a:schemeClr val="dk1"/>
              </a:buClr>
              <a:buSzPct val="100000"/>
              <a:buFont typeface="Noto Sans Symbols"/>
              <a:buNone/>
            </a:pPr>
            <a:r>
              <a:t/>
            </a:r>
            <a:endParaRPr b="0" i="0"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Develop a gift membership </a:t>
            </a:r>
          </a:p>
          <a:p>
            <a:pPr indent="0" lvl="0" marL="0" marR="0" rtl="0" algn="l">
              <a:lnSpc>
                <a:spcPct val="9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Use a “Give Thanks” theme.</a:t>
            </a:r>
          </a:p>
          <a:p>
            <a:pPr indent="0" lvl="0" marL="0" marR="0" rtl="0" algn="l">
              <a:lnSpc>
                <a:spcPct val="9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“Thank someone who works hard for children – buy their PTA membership for them.”</a:t>
            </a:r>
          </a:p>
          <a:p>
            <a:pPr indent="0" lvl="0" marL="0" marR="0" rtl="0" algn="l">
              <a:lnSpc>
                <a:spcPct val="90000"/>
              </a:lnSpc>
              <a:spcBef>
                <a:spcPts val="0"/>
              </a:spcBef>
              <a:spcAft>
                <a:spcPts val="0"/>
              </a:spcAft>
              <a:buClr>
                <a:schemeClr val="dk1"/>
              </a:buClr>
              <a:buSzPct val="1000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Make sure to have membership tables at special events like concerts and plays.</a:t>
            </a:r>
          </a:p>
          <a:p>
            <a:pPr indent="0" lvl="0" marL="0" marR="0" rtl="0" algn="l">
              <a:lnSpc>
                <a:spcPct val="90000"/>
              </a:lnSpc>
              <a:spcBef>
                <a:spcPts val="0"/>
              </a:spcBef>
              <a:spcAft>
                <a:spcPts val="0"/>
              </a:spcAft>
              <a:buClr>
                <a:schemeClr val="dk1"/>
              </a:buClr>
              <a:buSzPct val="100000"/>
              <a:buFont typeface="Noto Sans Symbols"/>
              <a:buNone/>
            </a:pPr>
            <a:r>
              <a:t/>
            </a:r>
            <a:endParaRPr b="0" i="0"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Sponsor a special event (like a patriotic concert) that promotes community service and PTA membership.  </a:t>
            </a:r>
          </a:p>
          <a:p>
            <a:pPr indent="0" lvl="0" marL="0" marR="0" rtl="0" algn="l">
              <a:lnSpc>
                <a:spcPct val="9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Ask the band and/or choir to sing theme appropriate songs.</a:t>
            </a:r>
          </a:p>
          <a:p>
            <a:pPr indent="0" lvl="0" marL="0" marR="0" rtl="0" algn="l">
              <a:lnSpc>
                <a:spcPct val="9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Ask the local paper and radio station to publicize it</a:t>
            </a:r>
          </a:p>
          <a:p>
            <a:pPr indent="0" lvl="0" marL="0" marR="0" rtl="0" algn="l">
              <a:lnSpc>
                <a:spcPct val="9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Include a short video clip about PTA (&amp; why it is important to join).  One with children in it is always good!</a:t>
            </a:r>
          </a:p>
          <a:p>
            <a:pPr indent="0" lvl="0" marL="0" marR="0" rtl="0" algn="l">
              <a:lnSpc>
                <a:spcPct val="9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Announce the Reflection Arts competition and display winning work from last year.</a:t>
            </a:r>
          </a:p>
          <a:p>
            <a:pPr indent="0" lvl="0" marL="0" marR="0" rtl="0" algn="l">
              <a:lnSpc>
                <a:spcPct val="9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Invite the public and ask them to bring a canned good for the local food pantry</a:t>
            </a:r>
          </a:p>
          <a:p>
            <a:pPr indent="0" lvl="0" marL="0" marR="0" rtl="0" algn="l">
              <a:lnSpc>
                <a:spcPct val="9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Have the membership table manned &amp; ready</a:t>
            </a:r>
          </a:p>
          <a:p>
            <a:pPr indent="0" lvl="0" marL="0" marR="0" rtl="0" algn="l">
              <a:lnSpc>
                <a:spcPct val="90000"/>
              </a:lnSpc>
              <a:spcBef>
                <a:spcPts val="0"/>
              </a:spcBef>
              <a:spcAft>
                <a:spcPts val="0"/>
              </a:spcAft>
              <a:buClr>
                <a:schemeClr val="dk1"/>
              </a:buClr>
              <a:buSzPct val="100000"/>
              <a:buFont typeface="Noto Sans Symbols"/>
              <a:buNone/>
            </a:pPr>
            <a:r>
              <a:t/>
            </a:r>
            <a:endParaRPr b="0" i="0"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There are several requirements that must be met by 12/1 for a unit to be in good standing.</a:t>
            </a:r>
          </a:p>
          <a:p>
            <a:pPr indent="0" lvl="0" marL="0" marR="0" rtl="0" algn="l">
              <a:lnSpc>
                <a:spcPct val="9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These are list in the Tool Kit and on the MO PTA website</a:t>
            </a:r>
          </a:p>
          <a:p>
            <a:pPr indent="0" lvl="0" marL="0" marR="0" rtl="0" algn="l">
              <a:lnSpc>
                <a:spcPct val="9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Double check with the president/ treasurer to make sure your unit is in compliance.  It will make a difference when applying for membership awards.</a:t>
            </a:r>
          </a:p>
          <a:p>
            <a:pPr indent="0" lvl="0" marL="0" marR="0" rtl="0" algn="l">
              <a:lnSpc>
                <a:spcPct val="90000"/>
              </a:lnSpc>
              <a:spcBef>
                <a:spcPts val="0"/>
              </a:spcBef>
              <a:spcAft>
                <a:spcPts val="0"/>
              </a:spcAft>
              <a:buClr>
                <a:schemeClr val="dk1"/>
              </a:buClr>
              <a:buSzPct val="100000"/>
              <a:buFont typeface="Noto Sans Symbols"/>
              <a:buNone/>
            </a:pPr>
            <a:r>
              <a:t/>
            </a:r>
            <a:endParaRPr b="0" i="0"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Sing your song!</a:t>
            </a:r>
          </a:p>
        </p:txBody>
      </p:sp>
      <p:sp>
        <p:nvSpPr>
          <p:cNvPr id="240" name="Shape 240"/>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95" name="Shape 95"/>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How many of you are returning membership chairs?</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We are so glad you are here and hope you will take away something new &amp; exciting today.</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How many are brand new membership chairs?</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Welcome to one of the most important, challenging and rewarding PTA positions.</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Membership is the key that unlocks the door to all the possibilities that PTA holds.</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Just look at our Purposes revised June 30, 2016 (pause to allow attendees to read)</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Listen to our Mission Statement (read</a:t>
            </a:r>
            <a:r>
              <a:rPr lang="en-US"/>
              <a:t> all together</a:t>
            </a:r>
            <a:r>
              <a:rPr b="0" i="0" lang="en-US" sz="1200" u="none" cap="none" strike="noStrike">
                <a:solidFill>
                  <a:schemeClr val="dk1"/>
                </a:solidFill>
                <a:latin typeface="Calibri"/>
                <a:ea typeface="Calibri"/>
                <a:cs typeface="Calibri"/>
                <a:sym typeface="Calibri"/>
              </a:rPr>
              <a:t>)</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Say the PTA Vision with me and we are going to say it loud &amp; proud! (say it out loud) </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Membership is what makes it happen!</a:t>
            </a:r>
          </a:p>
          <a:p>
            <a:pPr indent="0" lvl="0" marL="0" marR="0" rtl="0" algn="l">
              <a:spcBef>
                <a:spcPts val="0"/>
              </a:spcBef>
              <a:spcAft>
                <a:spcPts val="0"/>
              </a:spcAft>
              <a:buSzPct val="25000"/>
              <a:buNone/>
            </a:pPr>
            <a:r>
              <a:t/>
            </a:r>
            <a:endParaRPr/>
          </a:p>
          <a:p>
            <a:pPr indent="0" lvl="0" marL="0" marR="0" rtl="0" algn="l">
              <a:spcBef>
                <a:spcPts val="0"/>
              </a:spcBef>
              <a:spcAft>
                <a:spcPts val="0"/>
              </a:spcAft>
              <a:buSzPct val="25000"/>
              <a:buNone/>
            </a:pPr>
            <a:r>
              <a:t/>
            </a:r>
            <a:endParaRPr/>
          </a:p>
        </p:txBody>
      </p:sp>
      <p:sp>
        <p:nvSpPr>
          <p:cNvPr id="96" name="Shape 96"/>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53" name="Shape 253"/>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Develop a gift membership with the theme of </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“Give the gift that keeps on giving, a PTA Membership”</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 Just right for those who are hard to buy for.  </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Ideal for those who have everything they need.</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Maybe they are in the service or work overseas and want to support their niece or nephew’s school. </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Perfect for those who would like to help out by volunteering, but are unable to .</a:t>
            </a:r>
          </a:p>
          <a:p>
            <a:pPr indent="0" lvl="0" marL="0" marR="0" rtl="0" algn="l">
              <a:spcBef>
                <a:spcPts val="0"/>
              </a:spcBef>
              <a:spcAft>
                <a:spcPts val="0"/>
              </a:spcAft>
              <a:buClr>
                <a:schemeClr val="dk1"/>
              </a:buClr>
              <a:buSzPct val="1000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Remember membership isn’t over!</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Plan an activity for January to kick off the second half of your membership drive.</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Add a new member benefit from a local merchant </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Watch for announcements about membership challenges from </a:t>
            </a: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the state &amp; national PTA.  </a:t>
            </a:r>
          </a:p>
          <a:p>
            <a:pPr indent="0" lvl="0" marL="0" marR="0" rtl="0" algn="l">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Sing your song with your BFFs then take a break for the holidays.  </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You deserve it.  The membership committee has worked very hard this year.</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Rest up and come back fresh for the New Year!</a:t>
            </a:r>
          </a:p>
        </p:txBody>
      </p:sp>
      <p:sp>
        <p:nvSpPr>
          <p:cNvPr id="254" name="Shape 254"/>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70" name="Shape 270"/>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There is a lot of change in enrollment after New Years.</a:t>
            </a:r>
          </a:p>
          <a:p>
            <a:pPr indent="0" lvl="0" marL="0" marR="0" rtl="0" algn="l">
              <a:lnSpc>
                <a:spcPct val="80000"/>
              </a:lnSpc>
              <a:spcBef>
                <a:spcPts val="0"/>
              </a:spcBef>
              <a:spcAft>
                <a:spcPts val="0"/>
              </a:spcAft>
              <a:buSzPct val="25000"/>
              <a:buNone/>
            </a:pPr>
            <a:r>
              <a:rPr b="0" i="0" lang="en-US" sz="1100" u="none" cap="none" strike="noStrike">
                <a:solidFill>
                  <a:schemeClr val="dk1"/>
                </a:solidFill>
                <a:latin typeface="Calibri"/>
                <a:ea typeface="Calibri"/>
                <a:cs typeface="Calibri"/>
                <a:sym typeface="Calibri"/>
              </a:rPr>
              <a:t>Make sure to contact new families to your school</a:t>
            </a:r>
          </a:p>
          <a:p>
            <a:pPr indent="0" lvl="0" marL="0" marR="0" rtl="0" algn="l">
              <a:lnSpc>
                <a:spcPct val="80000"/>
              </a:lnSpc>
              <a:spcBef>
                <a:spcPts val="0"/>
              </a:spcBef>
              <a:spcAft>
                <a:spcPts val="0"/>
              </a:spcAft>
              <a:buSzPct val="25000"/>
              <a:buNone/>
            </a:pPr>
            <a:r>
              <a:t/>
            </a:r>
            <a:endParaRPr b="0" i="0" sz="11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Issue a challenge to your members to bring a non-member friend to the January meeting.  </a:t>
            </a:r>
          </a:p>
          <a:p>
            <a:pPr indent="0" lvl="0" marL="0" marR="0" rtl="0" algn="l">
              <a:lnSpc>
                <a:spcPct val="80000"/>
              </a:lnSpc>
              <a:spcBef>
                <a:spcPts val="0"/>
              </a:spcBef>
              <a:spcAft>
                <a:spcPts val="0"/>
              </a:spcAft>
              <a:buClr>
                <a:schemeClr val="dk1"/>
              </a:buClr>
              <a:buSzPct val="25000"/>
              <a:buFont typeface="Noto Sans Symbols"/>
              <a:buNone/>
            </a:pPr>
            <a:r>
              <a:rPr b="0" i="0" lang="en-US" sz="1100" u="none" cap="none" strike="noStrike">
                <a:solidFill>
                  <a:schemeClr val="dk1"/>
                </a:solidFill>
                <a:latin typeface="Calibri"/>
                <a:ea typeface="Calibri"/>
                <a:cs typeface="Calibri"/>
                <a:sym typeface="Calibri"/>
              </a:rPr>
              <a:t>When (not if) they join, both names are put into a prize drawing.</a:t>
            </a:r>
          </a:p>
          <a:p>
            <a:pPr indent="0" lvl="0" marL="0" marR="0" rtl="0" algn="l">
              <a:lnSpc>
                <a:spcPct val="80000"/>
              </a:lnSpc>
              <a:spcBef>
                <a:spcPts val="0"/>
              </a:spcBef>
              <a:spcAft>
                <a:spcPts val="0"/>
              </a:spcAft>
              <a:buClr>
                <a:schemeClr val="dk1"/>
              </a:buClr>
              <a:buSzPct val="100000"/>
              <a:buFont typeface="Noto Sans Symbols"/>
              <a:buNone/>
            </a:pPr>
            <a:r>
              <a:t/>
            </a:r>
            <a:endParaRPr b="0" i="0" sz="11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Have a membership table at Kindergarten &amp; preschool enrollment events</a:t>
            </a:r>
          </a:p>
          <a:p>
            <a:pPr indent="0" lvl="0" marL="0" marR="0" rtl="0" algn="l">
              <a:lnSpc>
                <a:spcPct val="80000"/>
              </a:lnSpc>
              <a:spcBef>
                <a:spcPts val="0"/>
              </a:spcBef>
              <a:spcAft>
                <a:spcPts val="0"/>
              </a:spcAft>
              <a:buClr>
                <a:schemeClr val="dk1"/>
              </a:buClr>
              <a:buSzPct val="100000"/>
              <a:buFont typeface="Noto Sans Symbols"/>
              <a:buNone/>
            </a:pPr>
            <a:r>
              <a:t/>
            </a:r>
            <a:endParaRPr b="0" i="0" sz="11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Winter brings a whole new set of sports and fans!</a:t>
            </a:r>
          </a:p>
          <a:p>
            <a:pPr indent="0" lvl="0" marL="0" marR="0" rtl="0" algn="l">
              <a:lnSpc>
                <a:spcPct val="80000"/>
              </a:lnSpc>
              <a:spcBef>
                <a:spcPts val="0"/>
              </a:spcBef>
              <a:spcAft>
                <a:spcPts val="0"/>
              </a:spcAft>
              <a:buClr>
                <a:schemeClr val="dk1"/>
              </a:buClr>
              <a:buSzPct val="100000"/>
              <a:buFont typeface="Noto Sans Symbols"/>
              <a:buNone/>
            </a:pPr>
            <a:r>
              <a:t/>
            </a:r>
            <a:endParaRPr b="0" i="0" sz="11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Host a school board forum.  </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Use the opportunity to educate the crowd about PTA’s advocacy history &amp; power</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Have a membership table and make sure the candidates are members</a:t>
            </a:r>
          </a:p>
          <a:p>
            <a:pPr indent="0" lvl="0" marL="0" marR="0" rtl="0" algn="l">
              <a:lnSpc>
                <a:spcPct val="80000"/>
              </a:lnSpc>
              <a:spcBef>
                <a:spcPts val="0"/>
              </a:spcBef>
              <a:spcAft>
                <a:spcPts val="0"/>
              </a:spcAft>
              <a:buClr>
                <a:schemeClr val="dk1"/>
              </a:buClr>
              <a:buSzPct val="1000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Send a postcard to those parents that have not yet joined.  Maybe they forgot!</a:t>
            </a:r>
          </a:p>
          <a:p>
            <a:pPr indent="0" lvl="0" marL="0" marR="0" rtl="0" algn="l">
              <a:lnSpc>
                <a:spcPct val="80000"/>
              </a:lnSpc>
              <a:spcBef>
                <a:spcPts val="0"/>
              </a:spcBef>
              <a:spcAft>
                <a:spcPts val="0"/>
              </a:spcAft>
              <a:buClr>
                <a:schemeClr val="dk1"/>
              </a:buClr>
              <a:buSzPct val="100000"/>
              <a:buFont typeface="Noto Sans Symbols"/>
              <a:buNone/>
            </a:pPr>
            <a:r>
              <a:t/>
            </a:r>
            <a:endParaRPr b="0" i="0" sz="11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Launch a “It’s Never Too Late to Join” campaign by utilizing yard signs, flyers and the local media.</a:t>
            </a:r>
          </a:p>
          <a:p>
            <a:pPr indent="0" lvl="0" marL="0" marR="0" rtl="0" algn="l">
              <a:lnSpc>
                <a:spcPct val="80000"/>
              </a:lnSpc>
              <a:spcBef>
                <a:spcPts val="0"/>
              </a:spcBef>
              <a:spcAft>
                <a:spcPts val="0"/>
              </a:spcAft>
              <a:buClr>
                <a:schemeClr val="dk1"/>
              </a:buClr>
              <a:buSzPct val="100000"/>
              <a:buFont typeface="Noto Sans Symbols"/>
              <a:buNone/>
            </a:pPr>
            <a:r>
              <a:t/>
            </a:r>
            <a:endParaRPr b="0" i="0" sz="11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Founders Day is a great opportunity to reflect back on the accomplishments of PTA.  </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Host a dessert night and invite past unit presidents, school staff, community leaders and parents.</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Have a membership table and extend the invitation to join.  They won’t be able to resist when they see what all PTA does for the children.</a:t>
            </a:r>
          </a:p>
          <a:p>
            <a:pPr indent="0" lvl="0" marL="0" marR="0" rtl="0" algn="l">
              <a:lnSpc>
                <a:spcPct val="80000"/>
              </a:lnSpc>
              <a:spcBef>
                <a:spcPts val="0"/>
              </a:spcBef>
              <a:spcAft>
                <a:spcPts val="0"/>
              </a:spcAft>
              <a:buClr>
                <a:schemeClr val="dk1"/>
              </a:buClr>
              <a:buSzPct val="1000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Do a web search for new membership themes.  </a:t>
            </a:r>
          </a:p>
          <a:p>
            <a:pPr indent="0" lvl="0" marL="0" marR="0" rtl="0" algn="l">
              <a:lnSpc>
                <a:spcPct val="80000"/>
              </a:lnSpc>
              <a:spcBef>
                <a:spcPts val="0"/>
              </a:spcBef>
              <a:spcAft>
                <a:spcPts val="0"/>
              </a:spcAft>
              <a:buClr>
                <a:schemeClr val="dk1"/>
              </a:buClr>
              <a:buSzPct val="100000"/>
              <a:buFont typeface="Noto Sans Symbols"/>
              <a:buNone/>
            </a:pPr>
            <a:r>
              <a:t/>
            </a:r>
            <a:endParaRPr b="0" i="0" sz="11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Dues must be postmarked 3/1 to count toward awards</a:t>
            </a:r>
          </a:p>
          <a:p>
            <a:pPr indent="0" lvl="0" marL="0" marR="0" rtl="0" algn="l">
              <a:lnSpc>
                <a:spcPct val="80000"/>
              </a:lnSpc>
              <a:spcBef>
                <a:spcPts val="0"/>
              </a:spcBef>
              <a:spcAft>
                <a:spcPts val="0"/>
              </a:spcAft>
              <a:buClr>
                <a:schemeClr val="dk1"/>
              </a:buClr>
              <a:buSzPct val="1000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Sing, Sing, Sing!</a:t>
            </a:r>
          </a:p>
          <a:p>
            <a:pPr indent="0" lvl="0" marL="0" marR="0" rtl="0" algn="l">
              <a:lnSpc>
                <a:spcPct val="80000"/>
              </a:lnSpc>
              <a:spcBef>
                <a:spcPts val="0"/>
              </a:spcBef>
              <a:spcAft>
                <a:spcPts val="0"/>
              </a:spcAft>
              <a:buClr>
                <a:schemeClr val="dk1"/>
              </a:buClr>
              <a:buSzPct val="100000"/>
              <a:buFont typeface="Noto Sans Symbols"/>
              <a:buNone/>
            </a:pPr>
            <a:r>
              <a:t/>
            </a:r>
            <a:endParaRPr b="0" i="0" sz="1100" u="none" cap="none" strike="noStrike">
              <a:solidFill>
                <a:schemeClr val="dk1"/>
              </a:solidFill>
              <a:latin typeface="Calibri"/>
              <a:ea typeface="Calibri"/>
              <a:cs typeface="Calibri"/>
              <a:sym typeface="Calibri"/>
            </a:endParaRPr>
          </a:p>
        </p:txBody>
      </p:sp>
      <p:sp>
        <p:nvSpPr>
          <p:cNvPr id="271" name="Shape 271"/>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1104900" y="696912"/>
            <a:ext cx="4648200" cy="34863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416425"/>
            <a:ext cx="5486400" cy="4183200"/>
          </a:xfrm>
          <a:prstGeom prst="rect">
            <a:avLst/>
          </a:prstGeom>
        </p:spPr>
        <p:txBody>
          <a:bodyPr anchorCtr="0" anchor="t" bIns="91425" lIns="91425" rIns="91425" tIns="91425">
            <a:noAutofit/>
          </a:bodyPr>
          <a:lstStyle/>
          <a:p>
            <a:pPr lvl="0">
              <a:spcBef>
                <a:spcPts val="0"/>
              </a:spcBef>
              <a:buNone/>
            </a:pPr>
            <a:r>
              <a:t/>
            </a:r>
            <a:endParaRPr/>
          </a:p>
        </p:txBody>
      </p:sp>
      <p:sp>
        <p:nvSpPr>
          <p:cNvPr id="280" name="Shape 280"/>
          <p:cNvSpPr txBox="1"/>
          <p:nvPr>
            <p:ph idx="12" type="sldNum"/>
          </p:nvPr>
        </p:nvSpPr>
        <p:spPr>
          <a:xfrm>
            <a:off x="3884612" y="8829675"/>
            <a:ext cx="2971800" cy="4650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288" name="Shape 288"/>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Membership award applications must be filled out correctly and completely to be considered.</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Applications must be postmarked on or before April 1</a:t>
            </a:r>
            <a:r>
              <a:rPr b="0" baseline="30000" i="0" lang="en-US" sz="1200" u="none" cap="none" strike="noStrike">
                <a:solidFill>
                  <a:schemeClr val="dk1"/>
                </a:solidFill>
                <a:latin typeface="Calibri"/>
                <a:ea typeface="Calibri"/>
                <a:cs typeface="Calibri"/>
                <a:sym typeface="Calibri"/>
              </a:rPr>
              <a:t>st</a:t>
            </a:r>
            <a:r>
              <a:rPr b="0" i="0" lang="en-US" sz="1200" u="none" cap="none" strike="noStrike">
                <a:solidFill>
                  <a:schemeClr val="dk1"/>
                </a:solidFill>
                <a:latin typeface="Calibri"/>
                <a:ea typeface="Calibri"/>
                <a:cs typeface="Calibri"/>
                <a:sym typeface="Calibri"/>
              </a:rPr>
              <a:t>.  </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Check ahead to see what day of the week the deadline falls on.</a:t>
            </a:r>
          </a:p>
          <a:p>
            <a:pPr indent="0" lvl="0" marL="0" marR="0" rtl="0" algn="l">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Do the final update on the membership records and procedure book.</a:t>
            </a:r>
          </a:p>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Have it in good shape for you or your successor to start the next year</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 Include your final membership roster and number, the original goal, awards applied for, roster of committee members, evaluation of the membership year, recommendations and important materials used/needed.</a:t>
            </a:r>
          </a:p>
          <a:p>
            <a:pPr indent="0" lvl="0" marL="0" marR="0" rtl="0" algn="l">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Celebrate!  You and your committee did a great job.  Be sure to thank them personally and publicly for their hard work.</a:t>
            </a:r>
          </a:p>
          <a:p>
            <a:pPr indent="0" lvl="0" marL="0" marR="0" rtl="0" algn="l">
              <a:spcBef>
                <a:spcPts val="0"/>
              </a:spcBef>
              <a:spcAft>
                <a:spcPts val="0"/>
              </a:spcAft>
              <a:buClr>
                <a:schemeClr val="dk1"/>
              </a:buClr>
              <a:buSzPct val="1000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Your final membership report should summarize the year’s work and accomplishments.  This is usually read at the final (annual) meeting of the unit.  Provide a copy to the secretary and keep a copy in the procedure book. </a:t>
            </a:r>
          </a:p>
        </p:txBody>
      </p:sp>
      <p:sp>
        <p:nvSpPr>
          <p:cNvPr id="289" name="Shape 289"/>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1104900" y="696912"/>
            <a:ext cx="4648200" cy="34863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416425"/>
            <a:ext cx="5486400" cy="4183200"/>
          </a:xfrm>
          <a:prstGeom prst="rect">
            <a:avLst/>
          </a:prstGeom>
        </p:spPr>
        <p:txBody>
          <a:bodyPr anchorCtr="0" anchor="t" bIns="91425" lIns="91425" rIns="91425" tIns="91425">
            <a:noAutofit/>
          </a:bodyPr>
          <a:lstStyle/>
          <a:p>
            <a:pPr lvl="0">
              <a:spcBef>
                <a:spcPts val="0"/>
              </a:spcBef>
              <a:buNone/>
            </a:pPr>
            <a:r>
              <a:rPr lang="en-US"/>
              <a:t>It’s pretty incredible how often we hear chairs commenting on how they are left with doing everything by themselves.  How they may have individuals say they will help and never show up or how they get help at first and then no repeat help.</a:t>
            </a:r>
          </a:p>
          <a:p>
            <a:pPr lvl="0">
              <a:spcBef>
                <a:spcPts val="0"/>
              </a:spcBef>
              <a:buNone/>
            </a:pPr>
            <a:r>
              <a:t/>
            </a:r>
            <a:endParaRPr/>
          </a:p>
          <a:p>
            <a:pPr lvl="0">
              <a:spcBef>
                <a:spcPts val="0"/>
              </a:spcBef>
              <a:buNone/>
            </a:pPr>
            <a:r>
              <a:rPr lang="en-US"/>
              <a:t>Sometimes, we have to take a long look at what we are doing to encourage and keep our volunteers.  Most individuals don’t leave the job they may be leaving the leader.</a:t>
            </a:r>
          </a:p>
          <a:p>
            <a:pPr lvl="0">
              <a:spcBef>
                <a:spcPts val="0"/>
              </a:spcBef>
              <a:buNone/>
            </a:pPr>
            <a:r>
              <a:t/>
            </a:r>
            <a:endParaRPr/>
          </a:p>
          <a:p>
            <a:pPr lvl="0">
              <a:spcBef>
                <a:spcPts val="0"/>
              </a:spcBef>
              <a:buNone/>
            </a:pPr>
            <a:r>
              <a:rPr lang="en-US"/>
              <a:t>Let’s take a closer look…..with a new perspective and some extra effort on the chair’s part.</a:t>
            </a:r>
          </a:p>
          <a:p>
            <a:pPr lvl="0">
              <a:spcBef>
                <a:spcPts val="0"/>
              </a:spcBef>
              <a:buNone/>
            </a:pPr>
            <a:r>
              <a:t/>
            </a:r>
            <a:endParaRPr/>
          </a:p>
          <a:p>
            <a:pPr lvl="0">
              <a:spcBef>
                <a:spcPts val="0"/>
              </a:spcBef>
              <a:buNone/>
            </a:pPr>
            <a:r>
              <a:t/>
            </a:r>
            <a:endParaRPr/>
          </a:p>
        </p:txBody>
      </p:sp>
      <p:sp>
        <p:nvSpPr>
          <p:cNvPr id="298" name="Shape 298"/>
          <p:cNvSpPr txBox="1"/>
          <p:nvPr>
            <p:ph idx="12" type="sldNum"/>
          </p:nvPr>
        </p:nvSpPr>
        <p:spPr>
          <a:xfrm>
            <a:off x="3884612" y="8829675"/>
            <a:ext cx="2971800" cy="4650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1104900" y="696912"/>
            <a:ext cx="4648200" cy="34863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416425"/>
            <a:ext cx="5486400" cy="4183200"/>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rPr lang="en-US" sz="1300">
                <a:latin typeface="Arial"/>
                <a:ea typeface="Arial"/>
                <a:cs typeface="Arial"/>
                <a:sym typeface="Arial"/>
              </a:rPr>
              <a:t> Make the most of any new challenges, training and development opportunities that you take on or pass on.  </a:t>
            </a:r>
          </a:p>
        </p:txBody>
      </p:sp>
      <p:sp>
        <p:nvSpPr>
          <p:cNvPr id="305" name="Shape 305"/>
          <p:cNvSpPr txBox="1"/>
          <p:nvPr>
            <p:ph idx="12" type="sldNum"/>
          </p:nvPr>
        </p:nvSpPr>
        <p:spPr>
          <a:xfrm>
            <a:off x="3884612" y="8829675"/>
            <a:ext cx="2971800" cy="465000"/>
          </a:xfrm>
          <a:prstGeom prst="rect">
            <a:avLst/>
          </a:prstGeom>
        </p:spPr>
        <p:txBody>
          <a:bodyPr anchorCtr="0" anchor="b" bIns="45700" lIns="91425" rIns="91425"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1104900" y="696912"/>
            <a:ext cx="4648200" cy="34863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416425"/>
            <a:ext cx="5486400" cy="4183200"/>
          </a:xfrm>
          <a:prstGeom prst="rect">
            <a:avLst/>
          </a:prstGeom>
        </p:spPr>
        <p:txBody>
          <a:bodyPr anchorCtr="0" anchor="t" bIns="91425" lIns="91425" rIns="91425" tIns="91425">
            <a:noAutofit/>
          </a:bodyPr>
          <a:lstStyle/>
          <a:p>
            <a:pPr lvl="0">
              <a:spcBef>
                <a:spcPts val="0"/>
              </a:spcBef>
              <a:buNone/>
            </a:pPr>
            <a:r>
              <a:t/>
            </a:r>
            <a:endParaRPr/>
          </a:p>
        </p:txBody>
      </p:sp>
      <p:sp>
        <p:nvSpPr>
          <p:cNvPr id="312" name="Shape 312"/>
          <p:cNvSpPr txBox="1"/>
          <p:nvPr>
            <p:ph idx="12" type="sldNum"/>
          </p:nvPr>
        </p:nvSpPr>
        <p:spPr>
          <a:xfrm>
            <a:off x="3884612" y="8829675"/>
            <a:ext cx="2971800" cy="4650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06" name="Shape 106"/>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100000"/>
              <a:buFont typeface="Noto Sans Symbols"/>
              <a:buChar char="➢"/>
            </a:pPr>
            <a:r>
              <a:rPr b="0" i="0" lang="en-US" sz="800" u="none" cap="none" strike="noStrike">
                <a:solidFill>
                  <a:schemeClr val="dk1"/>
                </a:solidFill>
                <a:latin typeface="Calibri"/>
                <a:ea typeface="Calibri"/>
                <a:cs typeface="Calibri"/>
                <a:sym typeface="Calibri"/>
              </a:rPr>
              <a:t>Know your role and expectations as your unit’s membership chair.  </a:t>
            </a:r>
          </a:p>
          <a:p>
            <a:pPr indent="0" lvl="0" marL="0" marR="0" rtl="0" algn="l">
              <a:lnSpc>
                <a:spcPct val="80000"/>
              </a:lnSpc>
              <a:spcBef>
                <a:spcPts val="0"/>
              </a:spcBef>
              <a:spcAft>
                <a:spcPts val="0"/>
              </a:spcAft>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Are there committees you are automatically a part of?  </a:t>
            </a:r>
          </a:p>
          <a:p>
            <a:pPr indent="0" lvl="0" marL="0" marR="0" rtl="0" algn="l">
              <a:lnSpc>
                <a:spcPct val="80000"/>
              </a:lnSpc>
              <a:spcBef>
                <a:spcPts val="0"/>
              </a:spcBef>
              <a:spcAft>
                <a:spcPts val="0"/>
              </a:spcAft>
              <a:buSzPct val="25000"/>
              <a:buNone/>
            </a:pPr>
            <a:r>
              <a:rPr b="0" i="0" lang="en-US" sz="800" u="none" cap="none" strike="noStrike">
                <a:solidFill>
                  <a:schemeClr val="dk1"/>
                </a:solidFill>
                <a:latin typeface="Calibri"/>
                <a:ea typeface="Calibri"/>
                <a:cs typeface="Calibri"/>
                <a:sym typeface="Calibri"/>
              </a:rPr>
              <a:t>IE the back to school committee or the budget committee                                         	</a:t>
            </a:r>
          </a:p>
          <a:p>
            <a:pPr indent="0" lvl="0" marL="0" marR="0" rtl="0" algn="l">
              <a:lnSpc>
                <a:spcPct val="80000"/>
              </a:lnSpc>
              <a:spcBef>
                <a:spcPts val="0"/>
              </a:spcBef>
              <a:spcAft>
                <a:spcPts val="0"/>
              </a:spcAft>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What meetings are you expected to attend? </a:t>
            </a:r>
          </a:p>
          <a:p>
            <a:pPr indent="0" lvl="0" marL="0" marR="0" rtl="0" algn="l">
              <a:lnSpc>
                <a:spcPct val="80000"/>
              </a:lnSpc>
              <a:spcBef>
                <a:spcPts val="0"/>
              </a:spcBef>
              <a:spcAft>
                <a:spcPts val="0"/>
              </a:spcAft>
              <a:buSzPct val="25000"/>
              <a:buNone/>
            </a:pPr>
            <a:r>
              <a:rPr b="0" i="0" lang="en-US" sz="800" u="none" cap="none" strike="noStrike">
                <a:solidFill>
                  <a:schemeClr val="dk1"/>
                </a:solidFill>
                <a:latin typeface="Calibri"/>
                <a:ea typeface="Calibri"/>
                <a:cs typeface="Calibri"/>
                <a:sym typeface="Calibri"/>
              </a:rPr>
              <a:t>officer/executive or just board meetings in addition to general meetings.  </a:t>
            </a:r>
          </a:p>
          <a:p>
            <a:pPr indent="0" lvl="0" marL="0" marR="0" rtl="0" algn="l">
              <a:lnSpc>
                <a:spcPct val="80000"/>
              </a:lnSpc>
              <a:spcBef>
                <a:spcPts val="0"/>
              </a:spcBef>
              <a:spcAft>
                <a:spcPts val="0"/>
              </a:spcAft>
              <a:buClr>
                <a:schemeClr val="dk1"/>
              </a:buClr>
              <a:buSzPct val="100000"/>
              <a:buFont typeface="Noto Sans Symbols"/>
              <a:buChar char="➢"/>
            </a:pPr>
            <a:r>
              <a:rPr b="0" i="0" lang="en-US" sz="800" u="none" cap="none" strike="noStrike">
                <a:solidFill>
                  <a:schemeClr val="dk1"/>
                </a:solidFill>
                <a:latin typeface="Calibri"/>
                <a:ea typeface="Calibri"/>
                <a:cs typeface="Calibri"/>
                <a:sym typeface="Calibri"/>
              </a:rPr>
              <a:t>Attend meetings and be ready to give a report or give a “Membership Minute”  </a:t>
            </a:r>
          </a:p>
          <a:p>
            <a:pPr indent="0" lvl="0" marL="0" marR="0" rtl="0" algn="l">
              <a:lnSpc>
                <a:spcPct val="80000"/>
              </a:lnSpc>
              <a:spcBef>
                <a:spcPts val="0"/>
              </a:spcBef>
              <a:spcAft>
                <a:spcPts val="0"/>
              </a:spcAft>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What is the “Membership Minute” - brief summary of #members,  introduce new </a:t>
            </a:r>
          </a:p>
          <a:p>
            <a:pPr indent="0" lvl="0" marL="0" marR="0" rtl="0" algn="l">
              <a:lnSpc>
                <a:spcPct val="80000"/>
              </a:lnSpc>
              <a:spcBef>
                <a:spcPts val="0"/>
              </a:spcBef>
              <a:spcAft>
                <a:spcPts val="0"/>
              </a:spcAft>
              <a:buSzPct val="25000"/>
              <a:buNone/>
            </a:pPr>
            <a:r>
              <a:rPr b="0" i="0" lang="en-US" sz="800" u="none" cap="none" strike="noStrike">
                <a:solidFill>
                  <a:schemeClr val="dk1"/>
                </a:solidFill>
                <a:latin typeface="Calibri"/>
                <a:ea typeface="Calibri"/>
                <a:cs typeface="Calibri"/>
                <a:sym typeface="Calibri"/>
              </a:rPr>
              <a:t> member benefits, </a:t>
            </a:r>
            <a:r>
              <a:rPr lang="en-US" sz="1100" u="sng">
                <a:solidFill>
                  <a:schemeClr val="hlink"/>
                </a:solidFill>
                <a:latin typeface="Arial"/>
                <a:ea typeface="Arial"/>
                <a:cs typeface="Arial"/>
                <a:sym typeface="Arial"/>
                <a:hlinkClick r:id="rId2"/>
              </a:rPr>
              <a:t>http://www.pta.org/newsevents/signup.cfm?ItemNumber=3304</a:t>
            </a:r>
          </a:p>
          <a:p>
            <a:pPr indent="0" lvl="0" marL="0" marR="0" rtl="0" algn="l">
              <a:lnSpc>
                <a:spcPct val="80000"/>
              </a:lnSpc>
              <a:spcBef>
                <a:spcPts val="0"/>
              </a:spcBef>
              <a:spcAft>
                <a:spcPts val="0"/>
              </a:spcAft>
              <a:buClr>
                <a:schemeClr val="dk1"/>
              </a:buClr>
              <a:buSzPct val="100000"/>
              <a:buFont typeface="Noto Sans Symbols"/>
              <a:buChar char="➢"/>
            </a:pPr>
            <a:r>
              <a:rPr b="0" i="0" lang="en-US" sz="800" u="none" cap="none" strike="noStrike">
                <a:solidFill>
                  <a:schemeClr val="dk1"/>
                </a:solidFill>
                <a:latin typeface="Calibri"/>
                <a:ea typeface="Calibri"/>
                <a:cs typeface="Calibri"/>
                <a:sym typeface="Calibri"/>
              </a:rPr>
              <a:t>Remember the state membership chair has the same goals as you do; recruiting &amp; retaining </a:t>
            </a:r>
          </a:p>
          <a:p>
            <a:pPr indent="0" lvl="0" marL="0" marR="0" rtl="0" algn="l">
              <a:lnSpc>
                <a:spcPct val="80000"/>
              </a:lnSpc>
              <a:spcBef>
                <a:spcPts val="0"/>
              </a:spcBef>
              <a:spcAft>
                <a:spcPts val="0"/>
              </a:spcAft>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The more members you have on the local level the more influence your PTA will have </a:t>
            </a:r>
          </a:p>
          <a:p>
            <a:pPr indent="0" lvl="0" marL="0" marR="0" rtl="0" algn="l">
              <a:lnSpc>
                <a:spcPct val="80000"/>
              </a:lnSpc>
              <a:spcBef>
                <a:spcPts val="0"/>
              </a:spcBef>
              <a:spcAft>
                <a:spcPts val="0"/>
              </a:spcAft>
              <a:buSzPct val="25000"/>
              <a:buNone/>
            </a:pPr>
            <a:r>
              <a:rPr b="0" i="0" lang="en-US" sz="800" u="none" cap="none" strike="noStrike">
                <a:solidFill>
                  <a:schemeClr val="dk1"/>
                </a:solidFill>
                <a:latin typeface="Calibri"/>
                <a:ea typeface="Calibri"/>
                <a:cs typeface="Calibri"/>
                <a:sym typeface="Calibri"/>
              </a:rPr>
              <a:t>within your school &amp; community.  </a:t>
            </a:r>
          </a:p>
          <a:p>
            <a:pPr indent="0" lvl="0" marL="0" marR="0" rtl="0" algn="l">
              <a:lnSpc>
                <a:spcPct val="80000"/>
              </a:lnSpc>
              <a:spcBef>
                <a:spcPts val="0"/>
              </a:spcBef>
              <a:spcAft>
                <a:spcPts val="0"/>
              </a:spcAft>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The more members we have within the state of Missouri, the more advocating power we have in </a:t>
            </a:r>
          </a:p>
          <a:p>
            <a:pPr indent="0" lvl="0" marL="0" marR="0" rtl="0" algn="l">
              <a:lnSpc>
                <a:spcPct val="80000"/>
              </a:lnSpc>
              <a:spcBef>
                <a:spcPts val="0"/>
              </a:spcBef>
              <a:spcAft>
                <a:spcPts val="0"/>
              </a:spcAft>
              <a:buSzPct val="25000"/>
              <a:buNone/>
            </a:pPr>
            <a:r>
              <a:rPr b="0" i="0" lang="en-US" sz="800" u="none" cap="none" strike="noStrike">
                <a:solidFill>
                  <a:schemeClr val="dk1"/>
                </a:solidFill>
                <a:latin typeface="Calibri"/>
                <a:ea typeface="Calibri"/>
                <a:cs typeface="Calibri"/>
                <a:sym typeface="Calibri"/>
              </a:rPr>
              <a:t>Jefferson City  and the louder PTA’s voice will be in Washington D.C.</a:t>
            </a:r>
          </a:p>
          <a:p>
            <a:pPr indent="0" lvl="0" marL="0" marR="0" rtl="0" algn="l">
              <a:lnSpc>
                <a:spcPct val="80000"/>
              </a:lnSpc>
              <a:spcBef>
                <a:spcPts val="0"/>
              </a:spcBef>
              <a:spcAft>
                <a:spcPts val="0"/>
              </a:spcAft>
              <a:buClr>
                <a:schemeClr val="dk1"/>
              </a:buClr>
              <a:buSzPct val="100000"/>
              <a:buFont typeface="Noto Sans Symbols"/>
              <a:buChar char="➢"/>
            </a:pPr>
            <a:r>
              <a:rPr b="0" i="0" lang="en-US" sz="800" u="none" cap="none" strike="noStrike">
                <a:solidFill>
                  <a:schemeClr val="dk1"/>
                </a:solidFill>
                <a:latin typeface="Calibri"/>
                <a:ea typeface="Calibri"/>
                <a:cs typeface="Calibri"/>
                <a:sym typeface="Calibri"/>
              </a:rPr>
              <a:t>Overseeing the distribution of membership cards to your local members </a:t>
            </a:r>
          </a:p>
          <a:p>
            <a:pPr indent="0" lvl="0" marL="0" marR="0" rtl="0" algn="l">
              <a:lnSpc>
                <a:spcPct val="80000"/>
              </a:lnSpc>
              <a:spcBef>
                <a:spcPts val="0"/>
              </a:spcBef>
              <a:spcAft>
                <a:spcPts val="0"/>
              </a:spcAft>
              <a:buSzPct val="25000"/>
              <a:buNone/>
            </a:pPr>
            <a:r>
              <a:rPr b="0" i="0" lang="en-US" sz="800" u="none" cap="none" strike="noStrike">
                <a:solidFill>
                  <a:schemeClr val="dk1"/>
                </a:solidFill>
                <a:latin typeface="Calibri"/>
                <a:ea typeface="Calibri"/>
                <a:cs typeface="Calibri"/>
                <a:sym typeface="Calibri"/>
              </a:rPr>
              <a:t>and the collection &amp; remittance of dues is a big part of the membership chair’s </a:t>
            </a:r>
            <a:r>
              <a:rPr lang="en-US" sz="800"/>
              <a:t>fiduciary</a:t>
            </a:r>
            <a:r>
              <a:rPr b="0" i="0" lang="en-US" sz="800" u="none" cap="none" strike="noStrike">
                <a:solidFill>
                  <a:schemeClr val="dk1"/>
                </a:solidFill>
                <a:latin typeface="Calibri"/>
                <a:ea typeface="Calibri"/>
                <a:cs typeface="Calibri"/>
                <a:sym typeface="Calibri"/>
              </a:rPr>
              <a:t> responsibilities .  </a:t>
            </a:r>
          </a:p>
          <a:p>
            <a:pPr indent="0" lvl="0" marL="0" marR="0" rtl="0" algn="l">
              <a:lnSpc>
                <a:spcPct val="80000"/>
              </a:lnSpc>
              <a:spcBef>
                <a:spcPts val="0"/>
              </a:spcBef>
              <a:spcAft>
                <a:spcPts val="0"/>
              </a:spcAft>
              <a:buClr>
                <a:schemeClr val="dk1"/>
              </a:buClr>
              <a:buSzPct val="25000"/>
              <a:buFont typeface="Noto Sans Symbols"/>
              <a:buNone/>
            </a:pPr>
            <a:r>
              <a:rPr b="0" i="0" lang="en-US" sz="800" u="none" cap="none" strike="noStrike">
                <a:solidFill>
                  <a:schemeClr val="dk1"/>
                </a:solidFill>
                <a:latin typeface="Calibri"/>
                <a:ea typeface="Calibri"/>
                <a:cs typeface="Calibri"/>
                <a:sym typeface="Calibri"/>
              </a:rPr>
              <a:t>We will go into more detail in just a moment. </a:t>
            </a:r>
          </a:p>
          <a:p>
            <a:pPr indent="0" lvl="0" marL="0" marR="0" rtl="0" algn="l">
              <a:lnSpc>
                <a:spcPct val="80000"/>
              </a:lnSpc>
              <a:spcBef>
                <a:spcPts val="0"/>
              </a:spcBef>
              <a:spcAft>
                <a:spcPts val="0"/>
              </a:spcAft>
              <a:buClr>
                <a:schemeClr val="dk1"/>
              </a:buClr>
              <a:buSzPct val="100000"/>
              <a:buFont typeface="Noto Sans Symbols"/>
              <a:buChar char="➢"/>
            </a:pPr>
            <a:r>
              <a:rPr b="0" i="0" lang="en-US" sz="800" u="none" cap="none" strike="noStrike">
                <a:solidFill>
                  <a:schemeClr val="dk1"/>
                </a:solidFill>
                <a:latin typeface="Calibri"/>
                <a:ea typeface="Calibri"/>
                <a:cs typeface="Calibri"/>
                <a:sym typeface="Calibri"/>
              </a:rPr>
              <a:t>It is important to keep an accurate list of your members.  Some of the Membership Awards are based on details</a:t>
            </a:r>
          </a:p>
          <a:p>
            <a:pPr indent="0" lvl="0" marL="0" marR="0" rtl="0" algn="l">
              <a:lnSpc>
                <a:spcPct val="80000"/>
              </a:lnSpc>
              <a:spcBef>
                <a:spcPts val="0"/>
              </a:spcBef>
              <a:spcAft>
                <a:spcPts val="0"/>
              </a:spcAft>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Updated lists need to be provided to the secretary on a regular basis.  </a:t>
            </a:r>
          </a:p>
          <a:p>
            <a:pPr indent="0" lvl="0" marL="0" marR="0" rtl="0" algn="l">
              <a:lnSpc>
                <a:spcPct val="80000"/>
              </a:lnSpc>
              <a:spcBef>
                <a:spcPts val="0"/>
              </a:spcBef>
              <a:spcAft>
                <a:spcPts val="0"/>
              </a:spcAft>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This membership roster is what will be referred to if there is ever a question </a:t>
            </a:r>
          </a:p>
          <a:p>
            <a:pPr indent="0" lvl="0" marL="0" marR="0" rtl="0" algn="l">
              <a:lnSpc>
                <a:spcPct val="80000"/>
              </a:lnSpc>
              <a:spcBef>
                <a:spcPts val="0"/>
              </a:spcBef>
              <a:spcAft>
                <a:spcPts val="0"/>
              </a:spcAft>
              <a:buSzPct val="25000"/>
              <a:buNone/>
            </a:pPr>
            <a:r>
              <a:rPr b="0" i="0" lang="en-US" sz="800" u="none" cap="none" strike="noStrike">
                <a:solidFill>
                  <a:schemeClr val="dk1"/>
                </a:solidFill>
                <a:latin typeface="Calibri"/>
                <a:ea typeface="Calibri"/>
                <a:cs typeface="Calibri"/>
                <a:sym typeface="Calibri"/>
              </a:rPr>
              <a:t>regarding eligibility for voting or to hold an office.  </a:t>
            </a:r>
          </a:p>
          <a:p>
            <a:pPr indent="0" lvl="0" marL="0" marR="0" rtl="0" algn="l">
              <a:lnSpc>
                <a:spcPct val="80000"/>
              </a:lnSpc>
              <a:spcBef>
                <a:spcPts val="0"/>
              </a:spcBef>
              <a:spcAft>
                <a:spcPts val="0"/>
              </a:spcAft>
              <a:buSzPct val="25000"/>
              <a:buNone/>
            </a:pPr>
            <a:r>
              <a:rPr b="0" i="0" lang="en-US" sz="800" u="none" cap="none" strike="noStrike">
                <a:solidFill>
                  <a:schemeClr val="dk1"/>
                </a:solidFill>
                <a:latin typeface="Calibri"/>
                <a:ea typeface="Calibri"/>
                <a:cs typeface="Calibri"/>
                <a:sym typeface="Calibri"/>
              </a:rPr>
              <a:t>	A good procedure book will help you stay organized. </a:t>
            </a:r>
          </a:p>
          <a:p>
            <a:pPr indent="0" lvl="0" marL="0" marR="0" rtl="0" algn="l">
              <a:lnSpc>
                <a:spcPct val="80000"/>
              </a:lnSpc>
              <a:spcBef>
                <a:spcPts val="0"/>
              </a:spcBef>
              <a:spcAft>
                <a:spcPts val="0"/>
              </a:spcAft>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 It will also help those that follow you start off on the right track.  </a:t>
            </a:r>
          </a:p>
          <a:p>
            <a:pPr indent="0" lvl="0" marL="0" marR="0" rtl="0" algn="l">
              <a:lnSpc>
                <a:spcPct val="80000"/>
              </a:lnSpc>
              <a:spcBef>
                <a:spcPts val="0"/>
              </a:spcBef>
              <a:spcAft>
                <a:spcPts val="0"/>
              </a:spcAft>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Recommendations about procedure books can be found in the Tool Kit in the Leadership section.  </a:t>
            </a:r>
          </a:p>
          <a:p>
            <a:pPr indent="0" lvl="0" marL="0" marR="0" rtl="0" algn="l">
              <a:lnSpc>
                <a:spcPct val="80000"/>
              </a:lnSpc>
              <a:spcBef>
                <a:spcPts val="0"/>
              </a:spcBef>
              <a:spcAft>
                <a:spcPts val="0"/>
              </a:spcAft>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Members can access the Tool Kit and many other resources on the MO PTA website at www.mopta.org</a:t>
            </a:r>
          </a:p>
          <a:p>
            <a:pPr indent="0" lvl="0" marL="0" marR="0" rtl="0" algn="l">
              <a:lnSpc>
                <a:spcPct val="80000"/>
              </a:lnSpc>
              <a:spcBef>
                <a:spcPts val="0"/>
              </a:spcBef>
              <a:spcAft>
                <a:spcPts val="0"/>
              </a:spcAft>
              <a:buClr>
                <a:schemeClr val="dk1"/>
              </a:buClr>
              <a:buSzPct val="100000"/>
              <a:buFont typeface="Noto Sans Symbols"/>
              <a:buChar char="➢"/>
            </a:pPr>
            <a:r>
              <a:rPr b="0" i="0" lang="en-US" sz="800" u="none" cap="none" strike="noStrike">
                <a:solidFill>
                  <a:schemeClr val="dk1"/>
                </a:solidFill>
                <a:latin typeface="Calibri"/>
                <a:ea typeface="Calibri"/>
                <a:cs typeface="Calibri"/>
                <a:sym typeface="Calibri"/>
              </a:rPr>
              <a:t>Take advantage of any &amp; all leadership and membership training for your committee and yourself.  </a:t>
            </a:r>
          </a:p>
          <a:p>
            <a:pPr indent="0" lvl="0" marL="0" marR="0" rtl="0" algn="l">
              <a:lnSpc>
                <a:spcPct val="80000"/>
              </a:lnSpc>
              <a:spcBef>
                <a:spcPts val="0"/>
              </a:spcBef>
              <a:spcAft>
                <a:spcPts val="0"/>
              </a:spcAft>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There is always something new &amp; different as well as the great networking opportunity.  </a:t>
            </a:r>
          </a:p>
          <a:p>
            <a:pPr indent="0" lvl="0" marL="0" marR="0" rtl="0" algn="l">
              <a:lnSpc>
                <a:spcPct val="80000"/>
              </a:lnSpc>
              <a:spcBef>
                <a:spcPts val="0"/>
              </a:spcBef>
              <a:spcAft>
                <a:spcPts val="0"/>
              </a:spcAft>
              <a:buClr>
                <a:schemeClr val="dk1"/>
              </a:buClr>
              <a:buSzPct val="100000"/>
              <a:buFont typeface="Calibri"/>
              <a:buChar char="➢"/>
            </a:pPr>
            <a:r>
              <a:rPr b="0" i="0" lang="en-US" sz="800" u="none" cap="none" strike="noStrike">
                <a:solidFill>
                  <a:schemeClr val="dk1"/>
                </a:solidFill>
                <a:latin typeface="Calibri"/>
                <a:ea typeface="Calibri"/>
                <a:cs typeface="Calibri"/>
                <a:sym typeface="Calibri"/>
              </a:rPr>
              <a:t>Committees work best when they meet often and each member has the information they need </a:t>
            </a:r>
          </a:p>
          <a:p>
            <a:pPr indent="0" lvl="0" marL="0" marR="0" rtl="0" algn="l">
              <a:lnSpc>
                <a:spcPct val="80000"/>
              </a:lnSpc>
              <a:spcBef>
                <a:spcPts val="0"/>
              </a:spcBef>
              <a:spcAft>
                <a:spcPts val="0"/>
              </a:spcAft>
              <a:buSzPct val="25000"/>
              <a:buNone/>
            </a:pPr>
            <a:r>
              <a:rPr b="0" i="0" lang="en-US" sz="800" u="none" cap="none" strike="noStrike">
                <a:solidFill>
                  <a:schemeClr val="dk1"/>
                </a:solidFill>
                <a:latin typeface="Calibri"/>
                <a:ea typeface="Calibri"/>
                <a:cs typeface="Calibri"/>
                <a:sym typeface="Calibri"/>
              </a:rPr>
              <a:t>to do their jobs and is trained. </a:t>
            </a:r>
          </a:p>
          <a:p>
            <a:pPr indent="0" lvl="0" marL="0" marR="0" rtl="0" algn="l">
              <a:lnSpc>
                <a:spcPct val="80000"/>
              </a:lnSpc>
              <a:spcBef>
                <a:spcPts val="0"/>
              </a:spcBef>
              <a:spcAft>
                <a:spcPts val="0"/>
              </a:spcAft>
              <a:buSzPct val="25000"/>
              <a:buNone/>
            </a:pPr>
            <a:r>
              <a:t/>
            </a:r>
            <a:endParaRPr b="0" i="0" sz="8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SzPct val="25000"/>
              <a:buNone/>
            </a:pPr>
            <a:r>
              <a:t/>
            </a:r>
            <a:endParaRPr b="0" i="0" sz="8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SzPct val="25000"/>
              <a:buNone/>
            </a:pPr>
            <a:r>
              <a:rPr b="0" i="0" lang="en-US" sz="800" u="none" cap="none" strike="noStrike">
                <a:solidFill>
                  <a:schemeClr val="dk1"/>
                </a:solidFill>
                <a:latin typeface="Calibri"/>
                <a:ea typeface="Calibri"/>
                <a:cs typeface="Calibri"/>
                <a:sym typeface="Calibri"/>
              </a:rPr>
              <a:t>	</a:t>
            </a:r>
          </a:p>
          <a:p>
            <a:pPr indent="0" lvl="0" marL="0" marR="0" rtl="0" algn="l">
              <a:lnSpc>
                <a:spcPct val="80000"/>
              </a:lnSpc>
              <a:spcBef>
                <a:spcPts val="0"/>
              </a:spcBef>
              <a:spcAft>
                <a:spcPts val="0"/>
              </a:spcAft>
              <a:buSzPct val="25000"/>
              <a:buNone/>
            </a:pPr>
            <a:r>
              <a:rPr b="0" i="0" lang="en-US" sz="800" u="none" cap="none" strike="noStrike">
                <a:solidFill>
                  <a:schemeClr val="dk1"/>
                </a:solidFill>
                <a:latin typeface="Calibri"/>
                <a:ea typeface="Calibri"/>
                <a:cs typeface="Calibri"/>
                <a:sym typeface="Calibri"/>
              </a:rPr>
              <a:t>	</a:t>
            </a:r>
          </a:p>
          <a:p>
            <a:pPr indent="0" lvl="0" marL="0" marR="0" rtl="0" algn="l">
              <a:lnSpc>
                <a:spcPct val="80000"/>
              </a:lnSpc>
              <a:spcBef>
                <a:spcPts val="0"/>
              </a:spcBef>
              <a:spcAft>
                <a:spcPts val="0"/>
              </a:spcAft>
              <a:buSzPct val="25000"/>
              <a:buNone/>
            </a:pPr>
            <a:r>
              <a:rPr b="0" i="0" lang="en-US" sz="800" u="none" cap="none" strike="noStrike">
                <a:solidFill>
                  <a:schemeClr val="dk1"/>
                </a:solidFill>
                <a:latin typeface="Calibri"/>
                <a:ea typeface="Calibri"/>
                <a:cs typeface="Calibri"/>
                <a:sym typeface="Calibri"/>
              </a:rPr>
              <a:t>	</a:t>
            </a:r>
          </a:p>
        </p:txBody>
      </p:sp>
      <p:sp>
        <p:nvSpPr>
          <p:cNvPr id="107" name="Shape 107"/>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04900" y="774700"/>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14" name="Shape 114"/>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Number sent is based on last year’s membership total</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Additional cards can be requested on the dues remittance form</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Telephone and email requests are not preferred, but ok in emergencies  </a:t>
            </a:r>
          </a:p>
          <a:p>
            <a:pPr indent="0" lvl="0" marL="0" marR="0" rtl="0" algn="l">
              <a:lnSpc>
                <a:spcPct val="90000"/>
              </a:lnSpc>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Each PTA unit has an ID number.  </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It can be found on the unit mailing label from Nat. PTA or can be obtained from State office.  </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This number needs to be filled in on the membership card </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PTA Name (the Unit’s Name) and the members’ name also need to be completed</a:t>
            </a:r>
          </a:p>
          <a:p>
            <a:pPr indent="0" lvl="0" marL="0" marR="0" rtl="0" algn="l">
              <a:lnSpc>
                <a:spcPct val="90000"/>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On National’s website there is a template that can be used to print this information on cards.</a:t>
            </a:r>
          </a:p>
          <a:p>
            <a:pPr indent="0" lvl="0" marL="0" marR="0" rtl="0" algn="l">
              <a:lnSpc>
                <a:spcPct val="90000"/>
              </a:lnSpc>
              <a:spcBef>
                <a:spcPts val="0"/>
              </a:spcBef>
              <a:spcAft>
                <a:spcPts val="0"/>
              </a:spcAft>
              <a:buClr>
                <a:schemeClr val="dk1"/>
              </a:buClr>
              <a:buSzPct val="100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Everyone gets a card because it represents their voting privileges and their ability to benefit from the National Providers.  Issued to individuals only, never Mr. &amp; Mrs.   or family</a:t>
            </a:r>
          </a:p>
          <a:p>
            <a:pPr indent="0" lvl="0" marL="0" marR="0" rtl="0" algn="l">
              <a:lnSpc>
                <a:spcPct val="90000"/>
              </a:lnSpc>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Business memberships are issued in the name of the business and receive a certificate &amp; emblem, these are mailed to the unit president </a:t>
            </a:r>
          </a:p>
          <a:p>
            <a:pPr indent="0" lvl="0" marL="0" marR="0" rtl="0" algn="l">
              <a:lnSpc>
                <a:spcPct val="90000"/>
              </a:lnSpc>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Only local PTA units join a PTA council, not businesses or individuals.</a:t>
            </a:r>
          </a:p>
          <a:p>
            <a:pPr indent="0" lvl="0" marL="0" marR="0" rtl="0" algn="l">
              <a:lnSpc>
                <a:spcPct val="90000"/>
              </a:lnSpc>
              <a:spcBef>
                <a:spcPts val="0"/>
              </a:spcBef>
              <a:spcAft>
                <a:spcPts val="0"/>
              </a:spcAft>
              <a:buClr>
                <a:schemeClr val="dk1"/>
              </a:buClr>
              <a:buSzPct val="100000"/>
              <a:buFont typeface="Noto Sans Symbols"/>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They become official PTA members when they pay their dues locally and the unit remits the dues to the state office.  Their membership is not dependent upon activation. </a:t>
            </a:r>
          </a:p>
          <a:p>
            <a:pPr indent="0" lvl="0" marL="0" marR="0" rtl="0" algn="l">
              <a:lnSpc>
                <a:spcPct val="90000"/>
              </a:lnSpc>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115" name="Shape 115"/>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21" name="Shape 121"/>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The new PTA card was launched last year</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It feels &amp; looks different.  More professional &amp; durable.</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 </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 </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Activation is requested but not mandatory.</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It helps to provide “proof” to our sponsors &amp; legislators the size of our membership</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Activation without aggravation!  </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See webinar available through National PTA.</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The whole process is painless and takes about 3 minutes.</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You will need your new PTA membership card in hand before you start.</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Locate your unique ID number located in the top right corner of your membership card. </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Access to the internet, the website address in on the card</a:t>
            </a:r>
          </a:p>
          <a:p>
            <a:pPr indent="0" lvl="0" marL="0"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If you don’t have access to the internet, a 800# is also printed on the card. </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122" name="Shape 122"/>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lang="en-US" sz="1200" u="none">
                <a:solidFill>
                  <a:srgbClr val="000000"/>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29" name="Shape 129"/>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It is important to keep track of the membership cards your unit has received and sells. </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If your unit receives 100 cards and sells 100 memberships, then cards need to be issued to those 100 members and dues for 100 memberships turned into the state office.</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Mistakes happen – let us know about any damaged or unusable cards.</a:t>
            </a:r>
          </a:p>
          <a:p>
            <a:pPr indent="0" lvl="0" marL="0" marR="0" rtl="0" algn="l">
              <a:lnSpc>
                <a:spcPct val="80000"/>
              </a:lnSpc>
              <a:spcBef>
                <a:spcPts val="0"/>
              </a:spcBef>
              <a:spcAft>
                <a:spcPts val="0"/>
              </a:spcAft>
              <a:buSzPct val="25000"/>
              <a:buNone/>
            </a:pPr>
            <a:r>
              <a:t/>
            </a:r>
            <a:endParaRPr b="0" i="0" sz="11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Work closely with the treasurer to set up a process to turn in money when memberships are sold and to ensure dues are mailed to the state office each month.</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This is part of being an unit in good standing and could affect your unit’s eligibility for awards or reflections.</a:t>
            </a:r>
          </a:p>
          <a:p>
            <a:pPr indent="0" lvl="0" marL="0" marR="0" rtl="0" algn="l">
              <a:lnSpc>
                <a:spcPct val="80000"/>
              </a:lnSpc>
              <a:spcBef>
                <a:spcPts val="0"/>
              </a:spcBef>
              <a:spcAft>
                <a:spcPts val="0"/>
              </a:spcAft>
              <a:buClr>
                <a:schemeClr val="dk1"/>
              </a:buClr>
              <a:buSzPct val="25000"/>
              <a:buFont typeface="Noto Sans Symbols"/>
              <a:buNone/>
            </a:pPr>
            <a:r>
              <a:t/>
            </a:r>
            <a:endParaRPr b="0" i="0" sz="11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What you charge for memberships is set in your unit’s bylaws.</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$4.25  for individual memberships and $5.50 for business memberships must be sent to the MO PTA office .  This covers the State &amp; National part of the dues.</a:t>
            </a:r>
          </a:p>
          <a:p>
            <a:pPr indent="0" lvl="0" marL="0" marR="0" rtl="0" algn="l">
              <a:lnSpc>
                <a:spcPct val="80000"/>
              </a:lnSpc>
              <a:spcBef>
                <a:spcPts val="0"/>
              </a:spcBef>
              <a:spcAft>
                <a:spcPts val="0"/>
              </a:spcAft>
              <a:buSzPct val="25000"/>
              <a:buNone/>
            </a:pPr>
            <a:r>
              <a:t/>
            </a:r>
            <a:endParaRPr b="0" i="0" sz="11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Use the Dues Remittance form when sending dues in.   </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An example is in your handout.</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Make sure it is filled out completely &amp; accurately</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Many local units have similar names and it is important that the proper unit gets the credit.  </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Accuracy can be ensured when the information in the state office is current and it matches information on the form.  (correct officer information)</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Include a check from the treasurer – do not send cash</a:t>
            </a:r>
          </a:p>
          <a:p>
            <a:pPr indent="0" lvl="0" marL="0" marR="0" rtl="0" algn="l">
              <a:lnSpc>
                <a:spcPct val="80000"/>
              </a:lnSpc>
              <a:spcBef>
                <a:spcPts val="0"/>
              </a:spcBef>
              <a:spcAft>
                <a:spcPts val="0"/>
              </a:spcAft>
              <a:buClr>
                <a:schemeClr val="dk1"/>
              </a:buClr>
              <a:buSzPct val="1000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When sending in business memberships remember to fill out the requested information on the form regarding the business.  </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The state office will mail the business certificates and emblems to the unit’s President.  </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It is important to make sure these get distributed to your business members.  </a:t>
            </a:r>
          </a:p>
          <a:p>
            <a:pPr indent="0" lvl="0" marL="0" marR="0" rtl="0" algn="l">
              <a:lnSpc>
                <a:spcPct val="80000"/>
              </a:lnSpc>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Don’t let them get lost in a stack of papers in someone’s kitchen.</a:t>
            </a:r>
          </a:p>
          <a:p>
            <a:pPr indent="0" lvl="0" marL="0" marR="0" rtl="0" algn="l">
              <a:lnSpc>
                <a:spcPct val="80000"/>
              </a:lnSpc>
              <a:spcBef>
                <a:spcPts val="0"/>
              </a:spcBef>
              <a:spcAft>
                <a:spcPts val="0"/>
              </a:spcAft>
              <a:buSzPct val="25000"/>
              <a:buNone/>
            </a:pPr>
            <a:r>
              <a:t/>
            </a:r>
            <a:endParaRPr b="0" i="0" sz="1100" u="none" cap="none" strike="noStrike">
              <a:solidFill>
                <a:schemeClr val="dk1"/>
              </a:solidFill>
              <a:latin typeface="Calibri"/>
              <a:ea typeface="Calibri"/>
              <a:cs typeface="Calibri"/>
              <a:sym typeface="Calibri"/>
            </a:endParaRPr>
          </a:p>
        </p:txBody>
      </p:sp>
      <p:sp>
        <p:nvSpPr>
          <p:cNvPr id="130" name="Shape 130"/>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36" name="Shape 136"/>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100000"/>
              <a:buFont typeface="Noto Sans Symbols"/>
              <a:buChar char="➢"/>
            </a:pPr>
            <a:r>
              <a:rPr b="0" i="0" lang="en-US" sz="1000" u="none" cap="none" strike="noStrike">
                <a:solidFill>
                  <a:schemeClr val="dk1"/>
                </a:solidFill>
                <a:latin typeface="Calibri"/>
                <a:ea typeface="Calibri"/>
                <a:cs typeface="Calibri"/>
                <a:sym typeface="Calibri"/>
              </a:rPr>
              <a:t>If you are the new membership chair, ask the previous chair for their procedure book as well as any membership information they may have received from MO PTA or National PTA.</a:t>
            </a:r>
          </a:p>
          <a:p>
            <a:pPr indent="0" lvl="0" marL="0" marR="0" rtl="0" algn="l">
              <a:lnSpc>
                <a:spcPct val="80000"/>
              </a:lnSpc>
              <a:spcBef>
                <a:spcPts val="0"/>
              </a:spcBef>
              <a:spcAft>
                <a:spcPts val="0"/>
              </a:spcAft>
              <a:buClr>
                <a:schemeClr val="dk1"/>
              </a:buClr>
              <a:buSzPct val="100000"/>
              <a:buFont typeface="Noto Sans Symbols"/>
              <a:buNone/>
            </a:pPr>
            <a:r>
              <a:t/>
            </a:r>
            <a:endParaRPr b="0" i="0" sz="10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000" u="none" cap="none" strike="noStrike">
                <a:solidFill>
                  <a:schemeClr val="dk1"/>
                </a:solidFill>
                <a:latin typeface="Calibri"/>
                <a:ea typeface="Calibri"/>
                <a:cs typeface="Calibri"/>
                <a:sym typeface="Calibri"/>
              </a:rPr>
              <a:t>There should be a copy of the unit’s bylaws in the procedure book.  </a:t>
            </a:r>
          </a:p>
          <a:p>
            <a:pPr indent="0" lvl="0" marL="0" marR="0" rtl="0" algn="l">
              <a:lnSpc>
                <a:spcPct val="80000"/>
              </a:lnSpc>
              <a:spcBef>
                <a:spcPts val="0"/>
              </a:spcBef>
              <a:spcAft>
                <a:spcPts val="0"/>
              </a:spcAft>
              <a:buSzPct val="25000"/>
              <a:buNone/>
            </a:pPr>
            <a:r>
              <a:rPr b="0" i="0" lang="en-US" sz="1000" u="none" cap="none" strike="noStrike">
                <a:solidFill>
                  <a:schemeClr val="dk1"/>
                </a:solidFill>
                <a:latin typeface="Calibri"/>
                <a:ea typeface="Calibri"/>
                <a:cs typeface="Calibri"/>
                <a:sym typeface="Calibri"/>
              </a:rPr>
              <a:t>If there is not, ask your president for a copy.  </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Your bylaws are going to provide valuable information about membership for your unit including when your membership year begins &amp; ends, cost of individual memberships, if business memberships available and cost, if you are a PTSA there will be details about student membership.  </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Your bylaws need to be followed.  For example, if it states the cost of an individual membership is $5 you can not charge $7.  This would require a bylaws amendment and those procedures need to be followed.</a:t>
            </a:r>
          </a:p>
          <a:p>
            <a:pPr indent="0" lvl="0" marL="0" marR="0" rtl="0" algn="l">
              <a:lnSpc>
                <a:spcPct val="80000"/>
              </a:lnSpc>
              <a:spcBef>
                <a:spcPts val="0"/>
              </a:spcBef>
              <a:spcAft>
                <a:spcPts val="0"/>
              </a:spcAft>
              <a:buSzPct val="25000"/>
              <a:buNone/>
            </a:pPr>
            <a:r>
              <a:t/>
            </a:r>
            <a:endParaRPr b="0" i="0" sz="10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000" u="none" cap="none" strike="noStrike">
                <a:solidFill>
                  <a:schemeClr val="dk1"/>
                </a:solidFill>
                <a:latin typeface="Calibri"/>
                <a:ea typeface="Calibri"/>
                <a:cs typeface="Calibri"/>
                <a:sym typeface="Calibri"/>
              </a:rPr>
              <a:t>Attend training whenever possible.  Schools of information, regional trainings, &amp; convention provide the opportunity to receive details about membership and to network with other PTA leaders.</a:t>
            </a:r>
          </a:p>
          <a:p>
            <a:pPr indent="0" lvl="0" marL="0" marR="0" rtl="0" algn="l">
              <a:lnSpc>
                <a:spcPct val="80000"/>
              </a:lnSpc>
              <a:spcBef>
                <a:spcPts val="0"/>
              </a:spcBef>
              <a:spcAft>
                <a:spcPts val="0"/>
              </a:spcAft>
              <a:buClr>
                <a:schemeClr val="dk1"/>
              </a:buClr>
              <a:buSzPct val="100000"/>
              <a:buFont typeface="Noto Sans Symbols"/>
              <a:buNone/>
            </a:pPr>
            <a:r>
              <a:t/>
            </a:r>
            <a:endParaRPr b="0" i="0" sz="10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000" u="none" cap="none" strike="noStrike">
                <a:solidFill>
                  <a:schemeClr val="dk1"/>
                </a:solidFill>
                <a:latin typeface="Calibri"/>
                <a:ea typeface="Calibri"/>
                <a:cs typeface="Calibri"/>
                <a:sym typeface="Calibri"/>
              </a:rPr>
              <a:t>Contact your principal before school is out and before they are out of the office for the summer.</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  Introduce yourself and form a partnership  Administrators are already making plans for next year. </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 Get his/her commitment to support PTA.  </a:t>
            </a:r>
          </a:p>
          <a:p>
            <a:pPr indent="0" lvl="0" marL="0" marR="0" rtl="0" algn="l">
              <a:lnSpc>
                <a:spcPct val="80000"/>
              </a:lnSpc>
              <a:spcBef>
                <a:spcPts val="0"/>
              </a:spcBef>
              <a:spcAft>
                <a:spcPts val="0"/>
              </a:spcAft>
              <a:buSzPct val="25000"/>
              <a:buNone/>
            </a:pPr>
            <a:r>
              <a:rPr b="0" i="0" lang="en-US" sz="1000" u="none" cap="none" strike="noStrike">
                <a:solidFill>
                  <a:schemeClr val="dk1"/>
                </a:solidFill>
                <a:latin typeface="Calibri"/>
                <a:ea typeface="Calibri"/>
                <a:cs typeface="Calibri"/>
                <a:sym typeface="Calibri"/>
              </a:rPr>
              <a:t>Sometimes the principal will be willing to participate in contests.  </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It is important to communicate frequently with the principal and obtain support/approval when planning activities.  </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A good working relationship will be very beneficial to your membership efforts and your unit.</a:t>
            </a:r>
          </a:p>
          <a:p>
            <a:pPr indent="0" lvl="0" marL="0" marR="0" rtl="0" algn="l">
              <a:lnSpc>
                <a:spcPct val="80000"/>
              </a:lnSpc>
              <a:spcBef>
                <a:spcPts val="0"/>
              </a:spcBef>
              <a:spcAft>
                <a:spcPts val="0"/>
              </a:spcAft>
              <a:buSzPct val="25000"/>
              <a:buNone/>
            </a:pPr>
            <a:r>
              <a:t/>
            </a:r>
            <a:endParaRPr b="0" i="0" sz="10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000" u="none" cap="none" strike="noStrike">
                <a:solidFill>
                  <a:schemeClr val="dk1"/>
                </a:solidFill>
                <a:latin typeface="Calibri"/>
                <a:ea typeface="Calibri"/>
                <a:cs typeface="Calibri"/>
                <a:sym typeface="Calibri"/>
              </a:rPr>
              <a:t>Meet with the treasurer , a new BFF – “Best Friend Forever” (at least for the next 12 months)</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Work out a process with the treasurer for the collection and deposit of dues.  </a:t>
            </a:r>
          </a:p>
          <a:p>
            <a:pPr indent="0" lvl="0" marL="0" marR="0" rtl="0" algn="l">
              <a:lnSpc>
                <a:spcPct val="80000"/>
              </a:lnSpc>
              <a:spcBef>
                <a:spcPts val="0"/>
              </a:spcBef>
              <a:spcAft>
                <a:spcPts val="0"/>
              </a:spcAft>
              <a:buClr>
                <a:schemeClr val="dk1"/>
              </a:buClr>
              <a:buSzPct val="100000"/>
              <a:buFont typeface="Calibri"/>
              <a:buChar char="➢"/>
            </a:pPr>
            <a:r>
              <a:rPr b="0" i="0" lang="en-US" sz="1000" u="none" cap="none" strike="noStrike">
                <a:solidFill>
                  <a:schemeClr val="dk1"/>
                </a:solidFill>
                <a:latin typeface="Calibri"/>
                <a:ea typeface="Calibri"/>
                <a:cs typeface="Calibri"/>
                <a:sym typeface="Calibri"/>
              </a:rPr>
              <a:t>Have a clear understanding between the two of you about who is going to mail dues to the state office each month.  </a:t>
            </a:r>
          </a:p>
          <a:p>
            <a:pPr indent="0" lvl="0" marL="0" marR="0" rtl="0" algn="l">
              <a:lnSpc>
                <a:spcPct val="80000"/>
              </a:lnSpc>
              <a:spcBef>
                <a:spcPts val="0"/>
              </a:spcBef>
              <a:spcAft>
                <a:spcPts val="0"/>
              </a:spcAft>
              <a:buClr>
                <a:schemeClr val="dk1"/>
              </a:buClr>
              <a:buSzPct val="100000"/>
              <a:buFont typeface="Noto Sans Symbols"/>
              <a:buNone/>
            </a:pPr>
            <a:r>
              <a:t/>
            </a:r>
            <a:endParaRPr b="0" i="0" sz="1000" u="none" cap="none" strike="noStrike">
              <a:solidFill>
                <a:schemeClr val="dk1"/>
              </a:solidFill>
              <a:latin typeface="Calibri"/>
              <a:ea typeface="Calibri"/>
              <a:cs typeface="Calibri"/>
              <a:sym typeface="Calibri"/>
            </a:endParaRPr>
          </a:p>
          <a:p>
            <a:pPr indent="0" lvl="0" marL="0" marR="0" rtl="0" algn="l">
              <a:lnSpc>
                <a:spcPct val="80000"/>
              </a:lnSpc>
              <a:spcBef>
                <a:spcPts val="0"/>
              </a:spcBef>
              <a:spcAft>
                <a:spcPts val="0"/>
              </a:spcAft>
              <a:buClr>
                <a:schemeClr val="dk1"/>
              </a:buClr>
              <a:buSzPct val="100000"/>
              <a:buFont typeface="Noto Sans Symbols"/>
              <a:buChar char="➢"/>
            </a:pPr>
            <a:r>
              <a:rPr b="0" i="0" lang="en-US" sz="1000" u="none" cap="none" strike="noStrike">
                <a:solidFill>
                  <a:schemeClr val="dk1"/>
                </a:solidFill>
                <a:latin typeface="Calibri"/>
                <a:ea typeface="Calibri"/>
                <a:cs typeface="Calibri"/>
                <a:sym typeface="Calibri"/>
              </a:rPr>
              <a:t>Determine who is willing to be on the membership committee.  Have a meeting to start planning for next year.   </a:t>
            </a:r>
          </a:p>
          <a:p>
            <a:pPr indent="0" lvl="0" marL="0" marR="0" rtl="0" algn="l">
              <a:lnSpc>
                <a:spcPct val="80000"/>
              </a:lnSpc>
              <a:spcBef>
                <a:spcPts val="0"/>
              </a:spcBef>
              <a:spcAft>
                <a:spcPts val="0"/>
              </a:spcAft>
              <a:buSzPct val="25000"/>
              <a:buNone/>
            </a:pPr>
            <a:r>
              <a:t/>
            </a:r>
            <a:endParaRPr b="0" i="0" sz="1000" u="none" cap="none" strike="noStrike">
              <a:solidFill>
                <a:schemeClr val="dk1"/>
              </a:solidFill>
              <a:latin typeface="Calibri"/>
              <a:ea typeface="Calibri"/>
              <a:cs typeface="Calibri"/>
              <a:sym typeface="Calibri"/>
            </a:endParaRPr>
          </a:p>
        </p:txBody>
      </p:sp>
      <p:sp>
        <p:nvSpPr>
          <p:cNvPr id="137" name="Shape 137"/>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43" name="Shape 143"/>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Setting goals is a good way to channel your membership efforts.  </a:t>
            </a:r>
          </a:p>
          <a:p>
            <a:pPr indent="0" lvl="0" marL="0" marR="0" rtl="0" algn="l">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Setting an overall goal as well as a specific goal works well .</a:t>
            </a:r>
          </a:p>
          <a:p>
            <a:pPr indent="0" lvl="0" marL="0" marR="0" rtl="0" algn="l">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2-5% growth is a good target.  </a:t>
            </a:r>
          </a:p>
          <a:p>
            <a:pPr indent="0" lvl="0" marL="0" marR="0" rtl="0" algn="l">
              <a:spcBef>
                <a:spcPts val="0"/>
              </a:spcBef>
              <a:spcAft>
                <a:spcPts val="0"/>
              </a:spcAft>
              <a:buSzPct val="25000"/>
              <a:buNone/>
            </a:pPr>
            <a:r>
              <a:rPr b="0" i="0" lang="en-US" sz="1100" u="none" cap="none" strike="noStrike">
                <a:solidFill>
                  <a:schemeClr val="dk1"/>
                </a:solidFill>
                <a:latin typeface="Calibri"/>
                <a:ea typeface="Calibri"/>
                <a:cs typeface="Calibri"/>
                <a:sym typeface="Calibri"/>
              </a:rPr>
              <a:t>So if you had 125 members last year, a 2% growth would be 25 more this year or a total of 150 members.  A 5% growth would be an increase of about 63 members.</a:t>
            </a:r>
          </a:p>
          <a:p>
            <a:pPr indent="0" lvl="0" marL="0" marR="0" rtl="0" algn="l">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Maybe you want to focus on a particular segment of potential members</a:t>
            </a:r>
          </a:p>
          <a:p>
            <a:pPr indent="0" lvl="0" marL="0" marR="0" rtl="0" algn="l">
              <a:spcBef>
                <a:spcPts val="0"/>
              </a:spcBef>
              <a:spcAft>
                <a:spcPts val="0"/>
              </a:spcAft>
              <a:buSzPct val="25000"/>
              <a:buNone/>
            </a:pPr>
            <a:r>
              <a:rPr b="0" i="0" lang="en-US" sz="1100" u="none" cap="none" strike="noStrike">
                <a:solidFill>
                  <a:schemeClr val="dk1"/>
                </a:solidFill>
                <a:latin typeface="Calibri"/>
                <a:ea typeface="Calibri"/>
                <a:cs typeface="Calibri"/>
                <a:sym typeface="Calibri"/>
              </a:rPr>
              <a:t>Increase male membership by 10 members/ Grow student membership by 20 members</a:t>
            </a:r>
          </a:p>
          <a:p>
            <a:pPr indent="0" lvl="0" marL="0" marR="0" rtl="0" algn="l">
              <a:spcBef>
                <a:spcPts val="0"/>
              </a:spcBef>
              <a:spcAft>
                <a:spcPts val="0"/>
              </a:spcAft>
              <a:buSzPct val="25000"/>
              <a:buNone/>
            </a:pPr>
            <a:r>
              <a:rPr b="0" i="0" lang="en-US" sz="1100" u="none" cap="none" strike="noStrike">
                <a:solidFill>
                  <a:schemeClr val="dk1"/>
                </a:solidFill>
                <a:latin typeface="Calibri"/>
                <a:ea typeface="Calibri"/>
                <a:cs typeface="Calibri"/>
                <a:sym typeface="Calibri"/>
              </a:rPr>
              <a:t>100% of all K thru 4</a:t>
            </a:r>
            <a:r>
              <a:rPr b="0" baseline="30000" i="0" lang="en-US" sz="1100" u="none" cap="none" strike="noStrike">
                <a:solidFill>
                  <a:schemeClr val="dk1"/>
                </a:solidFill>
                <a:latin typeface="Calibri"/>
                <a:ea typeface="Calibri"/>
                <a:cs typeface="Calibri"/>
                <a:sym typeface="Calibri"/>
              </a:rPr>
              <a:t>th</a:t>
            </a:r>
            <a:r>
              <a:rPr b="0" i="0" lang="en-US" sz="1100" u="none" cap="none" strike="noStrike">
                <a:solidFill>
                  <a:schemeClr val="dk1"/>
                </a:solidFill>
                <a:latin typeface="Calibri"/>
                <a:ea typeface="Calibri"/>
                <a:cs typeface="Calibri"/>
                <a:sym typeface="Calibri"/>
              </a:rPr>
              <a:t> grade classroom teachers / All school board members</a:t>
            </a:r>
          </a:p>
          <a:p>
            <a:pPr indent="0" lvl="0" marL="0" marR="0" rtl="0" algn="l">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Your goal could be to have all your unit’s membership cards activated</a:t>
            </a:r>
          </a:p>
          <a:p>
            <a:pPr indent="0" lvl="0" marL="0" marR="0" rtl="0" algn="l">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Pick an award to work towards.  </a:t>
            </a:r>
          </a:p>
          <a:p>
            <a:pPr indent="0" lvl="0" marL="0" marR="0" rtl="0" algn="l">
              <a:spcBef>
                <a:spcPts val="0"/>
              </a:spcBef>
              <a:spcAft>
                <a:spcPts val="0"/>
              </a:spcAft>
              <a:buSzPct val="25000"/>
              <a:buNone/>
            </a:pPr>
            <a:r>
              <a:rPr b="0" i="0" lang="en-US" sz="1100" u="none" cap="none" strike="noStrike">
                <a:solidFill>
                  <a:schemeClr val="dk1"/>
                </a:solidFill>
                <a:latin typeface="Calibri"/>
                <a:ea typeface="Calibri"/>
                <a:cs typeface="Calibri"/>
                <a:sym typeface="Calibri"/>
              </a:rPr>
              <a:t>There are several to choose from.  They are listed on the state website</a:t>
            </a:r>
          </a:p>
          <a:p>
            <a:pPr indent="0" lvl="0" marL="0" marR="0" rtl="0" algn="l">
              <a:spcBef>
                <a:spcPts val="0"/>
              </a:spcBef>
              <a:spcAft>
                <a:spcPts val="0"/>
              </a:spcAft>
              <a:buClr>
                <a:schemeClr val="dk1"/>
              </a:buClr>
              <a:buSzPct val="1000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100000"/>
              <a:buFont typeface="Noto Sans Symbols"/>
              <a:buChar char="➢"/>
            </a:pPr>
            <a:r>
              <a:rPr b="0" i="0" lang="en-US" sz="1100" u="none" cap="none" strike="noStrike">
                <a:solidFill>
                  <a:schemeClr val="dk1"/>
                </a:solidFill>
                <a:latin typeface="Calibri"/>
                <a:ea typeface="Calibri"/>
                <a:cs typeface="Calibri"/>
                <a:sym typeface="Calibri"/>
              </a:rPr>
              <a:t>Create a marketing plan that uses strategies to promote your PTA’s value &amp; relevance. </a:t>
            </a:r>
          </a:p>
          <a:p>
            <a:pPr indent="0" lvl="0" marL="0" marR="0" rtl="0" algn="l">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Maybe create a “Top 10 Reasons to Join ABC PTA” that highlights accomplishments of your unit as well as MO PTA and National PTA.  </a:t>
            </a:r>
          </a:p>
          <a:p>
            <a:pPr indent="0" lvl="0" marL="0" marR="0" rtl="0" algn="l">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Attract new members and motivate current members to renew by reminding them about the impact PTA has on the community, school and families </a:t>
            </a:r>
          </a:p>
          <a:p>
            <a:pPr indent="0" lvl="0" marL="0" marR="0" rtl="0" algn="l">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People will join your PTA if they find value in what you do </a:t>
            </a:r>
          </a:p>
          <a:p>
            <a:pPr indent="0" lvl="0" marL="0" marR="0" rtl="0" algn="l">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Always promote the member benefit providers</a:t>
            </a:r>
          </a:p>
          <a:p>
            <a:pPr indent="0" lvl="0" marL="0" marR="0" rtl="0" algn="l">
              <a:spcBef>
                <a:spcPts val="0"/>
              </a:spcBef>
              <a:spcAft>
                <a:spcPts val="0"/>
              </a:spcAft>
              <a:buClr>
                <a:schemeClr val="dk1"/>
              </a:buClr>
              <a:buSzPct val="1000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0" i="0" lang="en-US" sz="1100" u="none" cap="none" strike="noStrike">
                <a:solidFill>
                  <a:schemeClr val="dk1"/>
                </a:solidFill>
                <a:latin typeface="Calibri"/>
                <a:ea typeface="Calibri"/>
                <a:cs typeface="Calibri"/>
                <a:sym typeface="Calibri"/>
              </a:rPr>
              <a:t>Having a membership theme can sometimes help put creativity and life in the campaign. </a:t>
            </a:r>
          </a:p>
          <a:p>
            <a:pPr indent="0" lvl="0" marL="0" marR="0" rtl="0" algn="l">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Your unit can develop one of it’s own.  Maybe it goes along with an event that is happening in the building or district.  It could center around the school’s mascot.  </a:t>
            </a:r>
          </a:p>
          <a:p>
            <a:pPr indent="0" lvl="0" marL="0" marR="0" rtl="0" algn="l">
              <a:spcBef>
                <a:spcPts val="0"/>
              </a:spcBef>
              <a:spcAft>
                <a:spcPts val="0"/>
              </a:spcAft>
              <a:buClr>
                <a:schemeClr val="dk1"/>
              </a:buClr>
              <a:buSzPct val="100000"/>
              <a:buFont typeface="Calibri"/>
              <a:buChar char="➢"/>
            </a:pPr>
            <a:r>
              <a:rPr b="0" i="0" lang="en-US" sz="1100" u="none" cap="none" strike="noStrike">
                <a:solidFill>
                  <a:schemeClr val="dk1"/>
                </a:solidFill>
                <a:latin typeface="Calibri"/>
                <a:ea typeface="Calibri"/>
                <a:cs typeface="Calibri"/>
                <a:sym typeface="Calibri"/>
              </a:rPr>
              <a:t>You could choose to use the state membership theme </a:t>
            </a:r>
          </a:p>
          <a:p>
            <a:pPr indent="0" lvl="0" marL="0" marR="0" rtl="0" algn="l">
              <a:spcBef>
                <a:spcPts val="0"/>
              </a:spcBef>
              <a:spcAft>
                <a:spcPts val="0"/>
              </a:spcAft>
              <a:buClr>
                <a:schemeClr val="dk1"/>
              </a:buClr>
              <a:buSzPct val="1000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t/>
            </a:r>
            <a:endParaRPr b="0" i="0" sz="1100" u="none" cap="none" strike="noStrike">
              <a:solidFill>
                <a:schemeClr val="dk1"/>
              </a:solidFill>
              <a:latin typeface="Calibri"/>
              <a:ea typeface="Calibri"/>
              <a:cs typeface="Calibri"/>
              <a:sym typeface="Calibri"/>
            </a:endParaRPr>
          </a:p>
        </p:txBody>
      </p:sp>
      <p:sp>
        <p:nvSpPr>
          <p:cNvPr id="144" name="Shape 144"/>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2" name="Shape 152"/>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Write other theme possibilities on flip chart</a:t>
            </a:r>
          </a:p>
          <a:p>
            <a:pPr indent="0" lvl="0" marL="0" marR="0" rtl="0" algn="l">
              <a:spcBef>
                <a:spcPts val="36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153" name="Shape 153"/>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5" name="Shape 15"/>
        <p:cNvGrpSpPr/>
        <p:nvPr/>
      </p:nvGrpSpPr>
      <p:grpSpPr>
        <a:xfrm>
          <a:off x="0" y="0"/>
          <a:ext cx="0" cy="0"/>
          <a:chOff x="0" y="0"/>
          <a:chExt cx="0" cy="0"/>
        </a:xfrm>
      </p:grpSpPr>
      <p:sp>
        <p:nvSpPr>
          <p:cNvPr id="16" name="Shape 1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7" name="Shape 1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8" name="Shape 1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9" name="Shape 1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0" name="Shape 2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1" name="Shape 2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2" name="Shape 22"/>
        <p:cNvGrpSpPr/>
        <p:nvPr/>
      </p:nvGrpSpPr>
      <p:grpSpPr>
        <a:xfrm>
          <a:off x="0" y="0"/>
          <a:ext cx="0" cy="0"/>
          <a:chOff x="0" y="0"/>
          <a:chExt cx="0" cy="0"/>
        </a:xfrm>
      </p:grpSpPr>
      <p:sp>
        <p:nvSpPr>
          <p:cNvPr id="23" name="Shape 23"/>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24" name="Shape 24"/>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5" name="Shape 25"/>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26" name="Shape 2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7" name="Shape 2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8" name="Shape 2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31" name="Shape 3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2" name="Shape 3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3" name="Shape 3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4" name="Shape 3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5" name="Shape 35"/>
        <p:cNvGrpSpPr/>
        <p:nvPr/>
      </p:nvGrpSpPr>
      <p:grpSpPr>
        <a:xfrm>
          <a:off x="0" y="0"/>
          <a:ext cx="0" cy="0"/>
          <a:chOff x="0" y="0"/>
          <a:chExt cx="0" cy="0"/>
        </a:xfrm>
      </p:grpSpPr>
      <p:sp>
        <p:nvSpPr>
          <p:cNvPr id="36" name="Shape 3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7" name="Shape 3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8" name="Shape 3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9" name="Shape 39"/>
        <p:cNvGrpSpPr/>
        <p:nvPr/>
      </p:nvGrpSpPr>
      <p:grpSpPr>
        <a:xfrm>
          <a:off x="0" y="0"/>
          <a:ext cx="0" cy="0"/>
          <a:chOff x="0" y="0"/>
          <a:chExt cx="0" cy="0"/>
        </a:xfrm>
      </p:grpSpPr>
      <p:sp>
        <p:nvSpPr>
          <p:cNvPr id="40" name="Shape 4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41" name="Shape 41"/>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4" name="Shape 4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5" name="Shape 4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6" name="Shape 46"/>
        <p:cNvGrpSpPr/>
        <p:nvPr/>
      </p:nvGrpSpPr>
      <p:grpSpPr>
        <a:xfrm>
          <a:off x="0" y="0"/>
          <a:ext cx="0" cy="0"/>
          <a:chOff x="0" y="0"/>
          <a:chExt cx="0" cy="0"/>
        </a:xfrm>
      </p:grpSpPr>
      <p:sp>
        <p:nvSpPr>
          <p:cNvPr id="47" name="Shape 4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48" name="Shape 48"/>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9" name="Shape 49"/>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Shape 50"/>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1" name="Shape 51"/>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2" name="Shape 5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3" name="Shape 5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4" name="Shape 5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5" name="Shape 55"/>
        <p:cNvGrpSpPr/>
        <p:nvPr/>
      </p:nvGrpSpPr>
      <p:grpSpPr>
        <a:xfrm>
          <a:off x="0" y="0"/>
          <a:ext cx="0" cy="0"/>
          <a:chOff x="0" y="0"/>
          <a:chExt cx="0" cy="0"/>
        </a:xfrm>
      </p:grpSpPr>
      <p:sp>
        <p:nvSpPr>
          <p:cNvPr id="56" name="Shape 5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57" name="Shape 5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58" name="Shape 5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0" name="Shape 6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1" name="Shape 61"/>
        <p:cNvGrpSpPr/>
        <p:nvPr/>
      </p:nvGrpSpPr>
      <p:grpSpPr>
        <a:xfrm>
          <a:off x="0" y="0"/>
          <a:ext cx="0" cy="0"/>
          <a:chOff x="0" y="0"/>
          <a:chExt cx="0" cy="0"/>
        </a:xfrm>
      </p:grpSpPr>
      <p:sp>
        <p:nvSpPr>
          <p:cNvPr id="62" name="Shape 62"/>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63" name="Shape 6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spcAft>
                <a:spcPts val="0"/>
              </a:spcAft>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64" name="Shape 6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5" name="Shape 6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6" name="Shape 6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7" name="Shape 67"/>
        <p:cNvGrpSpPr/>
        <p:nvPr/>
      </p:nvGrpSpPr>
      <p:grpSpPr>
        <a:xfrm>
          <a:off x="0" y="0"/>
          <a:ext cx="0" cy="0"/>
          <a:chOff x="0" y="0"/>
          <a:chExt cx="0" cy="0"/>
        </a:xfrm>
      </p:grpSpPr>
      <p:sp>
        <p:nvSpPr>
          <p:cNvPr id="68" name="Shape 6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1200">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rgbClr val="898989"/>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898989"/>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0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mopta.org/" TargetMode="External"/><Relationship Id="rId4" Type="http://schemas.openxmlformats.org/officeDocument/2006/relationships/hyperlink" Target="http://www.pta.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07.png"/><Relationship Id="rId4" Type="http://schemas.openxmlformats.org/officeDocument/2006/relationships/image" Target="../media/image09.png"/><Relationship Id="rId5" Type="http://schemas.openxmlformats.org/officeDocument/2006/relationships/image" Target="../media/image06.jpg"/><Relationship Id="rId6" Type="http://schemas.openxmlformats.org/officeDocument/2006/relationships/image" Target="../media/image05.jpg"/><Relationship Id="rId7" Type="http://schemas.openxmlformats.org/officeDocument/2006/relationships/image" Target="../media/image0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16.png"/><Relationship Id="rId6"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mailto:christinek@mopta.org" TargetMode="External"/><Relationship Id="rId4" Type="http://schemas.openxmlformats.org/officeDocument/2006/relationships/hyperlink" Target="mailto:membership@mopta.org" TargetMode="External"/><Relationship Id="rId5" Type="http://schemas.openxmlformats.org/officeDocument/2006/relationships/image" Target="../media/image22.jpg"/><Relationship Id="rId6" Type="http://schemas.openxmlformats.org/officeDocument/2006/relationships/image" Target="../media/image24.jpg"/><Relationship Id="rId7"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www.MOPTA.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www.pta.org/newsevents/signup" TargetMode="External"/><Relationship Id="rId4" Type="http://schemas.openxmlformats.org/officeDocument/2006/relationships/hyperlink" Target="www.PTA.org/Profile" TargetMode="External"/><Relationship Id="rId5"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1383125" y="5034525"/>
            <a:ext cx="6809100" cy="9822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SzPct val="25000"/>
              <a:buNone/>
            </a:pPr>
            <a:r>
              <a:rPr b="1" i="0" lang="en-US" sz="2400" u="none" cap="none" strike="noStrike">
                <a:solidFill>
                  <a:schemeClr val="dk1"/>
                </a:solidFill>
                <a:latin typeface="Calibri"/>
                <a:ea typeface="Calibri"/>
                <a:cs typeface="Calibri"/>
                <a:sym typeface="Calibri"/>
              </a:rPr>
              <a:t>Membership Basics Workshop - </a:t>
            </a:r>
            <a:r>
              <a:rPr lang="en-US" sz="2400"/>
              <a:t>Convention 2017</a:t>
            </a:r>
          </a:p>
          <a:p>
            <a:pPr indent="0" lvl="0" marL="0" marR="0" rtl="0" algn="l">
              <a:spcBef>
                <a:spcPts val="0"/>
              </a:spcBef>
              <a:spcAft>
                <a:spcPts val="0"/>
              </a:spcAft>
              <a:buSzPct val="25000"/>
              <a:buNone/>
            </a:pPr>
            <a:br>
              <a:rPr b="1" i="0" lang="en-US" sz="2000" u="none" cap="none" strike="noStrike">
                <a:solidFill>
                  <a:schemeClr val="dk1"/>
                </a:solidFill>
                <a:latin typeface="Calibri"/>
                <a:ea typeface="Calibri"/>
                <a:cs typeface="Calibri"/>
                <a:sym typeface="Calibri"/>
              </a:rPr>
            </a:br>
          </a:p>
        </p:txBody>
      </p:sp>
      <p:sp>
        <p:nvSpPr>
          <p:cNvPr id="90" name="Shape 90"/>
          <p:cNvSpPr/>
          <p:nvPr/>
        </p:nvSpPr>
        <p:spPr>
          <a:xfrm>
            <a:off x="0" y="457200"/>
            <a:ext cx="2562225" cy="2790825"/>
          </a:xfrm>
          <a:prstGeom prst="rect">
            <a:avLst/>
          </a:prstGeom>
        </p:spPr>
      </p:sp>
      <p:sp>
        <p:nvSpPr>
          <p:cNvPr id="91" name="Shape 91"/>
          <p:cNvSpPr/>
          <p:nvPr/>
        </p:nvSpPr>
        <p:spPr>
          <a:xfrm>
            <a:off x="0" y="0"/>
            <a:ext cx="9144000" cy="4572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92" name="Shape 92"/>
          <p:cNvPicPr preferRelativeResize="0"/>
          <p:nvPr/>
        </p:nvPicPr>
        <p:blipFill>
          <a:blip r:embed="rId3">
            <a:alphaModFix/>
          </a:blip>
          <a:stretch>
            <a:fillRect/>
          </a:stretch>
        </p:blipFill>
        <p:spPr>
          <a:xfrm>
            <a:off x="1509700" y="1064987"/>
            <a:ext cx="6124575" cy="3895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457200" y="274642"/>
            <a:ext cx="8229600" cy="6681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br>
              <a:rPr b="1" i="0" lang="en-US" sz="3600" u="none" cap="none" strike="noStrike">
                <a:solidFill>
                  <a:schemeClr val="dk1"/>
                </a:solidFill>
                <a:latin typeface="Calibri"/>
                <a:ea typeface="Calibri"/>
                <a:cs typeface="Calibri"/>
                <a:sym typeface="Calibri"/>
              </a:rPr>
            </a:br>
            <a:r>
              <a:rPr b="1" i="0" lang="en-US" sz="3959" u="none" cap="none" strike="noStrike">
                <a:solidFill>
                  <a:schemeClr val="dk1"/>
                </a:solidFill>
                <a:latin typeface="Tahoma"/>
                <a:ea typeface="Tahoma"/>
                <a:cs typeface="Tahoma"/>
                <a:sym typeface="Tahoma"/>
              </a:rPr>
              <a:t>Your Membership Plan</a:t>
            </a:r>
            <a:br>
              <a:rPr b="0" i="0" lang="en-US" sz="3959" u="none" cap="none" strike="noStrike">
                <a:solidFill>
                  <a:schemeClr val="dk1"/>
                </a:solidFill>
                <a:latin typeface="Tahoma"/>
                <a:ea typeface="Tahoma"/>
                <a:cs typeface="Tahoma"/>
                <a:sym typeface="Tahoma"/>
              </a:rPr>
            </a:br>
          </a:p>
        </p:txBody>
      </p:sp>
      <p:sp>
        <p:nvSpPr>
          <p:cNvPr id="165" name="Shape 165"/>
          <p:cNvSpPr txBox="1"/>
          <p:nvPr>
            <p:ph idx="1" type="body"/>
          </p:nvPr>
        </p:nvSpPr>
        <p:spPr>
          <a:xfrm>
            <a:off x="394925" y="862800"/>
            <a:ext cx="7566000" cy="2641800"/>
          </a:xfrm>
          <a:prstGeom prst="rect">
            <a:avLst/>
          </a:prstGeom>
          <a:noFill/>
          <a:ln>
            <a:noFill/>
          </a:ln>
        </p:spPr>
        <p:txBody>
          <a:bodyPr anchorCtr="0" anchor="t" bIns="45700" lIns="91425" rIns="91425" tIns="45700">
            <a:noAutofit/>
          </a:bodyPr>
          <a:lstStyle/>
          <a:p>
            <a:pPr indent="-228600" lvl="0" marL="457200" marR="0" rtl="0" algn="l">
              <a:spcBef>
                <a:spcPts val="0"/>
              </a:spcBef>
              <a:spcAft>
                <a:spcPts val="0"/>
              </a:spcAft>
              <a:buClr>
                <a:schemeClr val="dk1"/>
              </a:buClr>
              <a:buFont typeface="Calibri"/>
            </a:pPr>
            <a:r>
              <a:rPr b="0" i="0" lang="en-US" sz="3600" u="none" cap="none" strike="noStrike">
                <a:solidFill>
                  <a:schemeClr val="dk1"/>
                </a:solidFill>
                <a:latin typeface="Calibri"/>
                <a:ea typeface="Calibri"/>
                <a:cs typeface="Calibri"/>
                <a:sym typeface="Calibri"/>
              </a:rPr>
              <a:t> </a:t>
            </a:r>
            <a:r>
              <a:rPr b="0" i="0" lang="en-US" sz="3200" u="none" cap="none" strike="noStrike">
                <a:solidFill>
                  <a:schemeClr val="dk1"/>
                </a:solidFill>
                <a:latin typeface="Calibri"/>
                <a:ea typeface="Calibri"/>
                <a:cs typeface="Calibri"/>
                <a:sym typeface="Calibri"/>
              </a:rPr>
              <a:t>It is a year – round activity</a:t>
            </a:r>
          </a:p>
          <a:p>
            <a:pPr indent="-342900" lvl="0" marL="342900" marR="0" rtl="0" algn="l">
              <a:spcBef>
                <a:spcPts val="640"/>
              </a:spcBef>
              <a:spcAft>
                <a:spcPts val="0"/>
              </a:spcAft>
              <a:buClr>
                <a:schemeClr val="dk1"/>
              </a:buClr>
              <a:buSzPct val="100000"/>
              <a:buFont typeface="Arial"/>
              <a:buChar char="•"/>
            </a:pPr>
            <a:r>
              <a:rPr lang="en-US" sz="3200"/>
              <a:t>  </a:t>
            </a:r>
            <a:r>
              <a:rPr b="0" i="0" lang="en-US" sz="3200" u="none" cap="none" strike="noStrike">
                <a:solidFill>
                  <a:schemeClr val="dk1"/>
                </a:solidFill>
                <a:latin typeface="Calibri"/>
                <a:ea typeface="Calibri"/>
                <a:cs typeface="Calibri"/>
                <a:sym typeface="Calibri"/>
              </a:rPr>
              <a:t>You are marketing &amp; selling a product</a:t>
            </a:r>
          </a:p>
          <a:p>
            <a:pPr indent="0" lvl="0" rtl="0">
              <a:spcBef>
                <a:spcPts val="0"/>
              </a:spcBef>
              <a:buClr>
                <a:schemeClr val="dk1"/>
              </a:buClr>
              <a:buSzPct val="100000"/>
              <a:buFont typeface="Arial"/>
              <a:buChar char="•"/>
            </a:pPr>
            <a:r>
              <a:rPr lang="en-US" sz="3200"/>
              <a:t>  Memberships help make our PTA voice      stronger as we all speak for the wellness &amp; education for all children</a:t>
            </a:r>
          </a:p>
        </p:txBody>
      </p:sp>
      <p:sp>
        <p:nvSpPr>
          <p:cNvPr id="166" name="Shape 166"/>
          <p:cNvSpPr txBox="1"/>
          <p:nvPr>
            <p:ph idx="2" type="body"/>
          </p:nvPr>
        </p:nvSpPr>
        <p:spPr>
          <a:xfrm>
            <a:off x="6324600" y="4648200"/>
            <a:ext cx="1524000" cy="8381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pic>
        <p:nvPicPr>
          <p:cNvPr descr="C:\Documents and Settings\Susan\Local Settings\Temporary Internet Files\Content.IE5\OWZ97ZKY\MC900104746[1].wmf" id="167" name="Shape 167"/>
          <p:cNvPicPr preferRelativeResize="0"/>
          <p:nvPr/>
        </p:nvPicPr>
        <p:blipFill rotWithShape="1">
          <a:blip r:embed="rId3">
            <a:alphaModFix/>
          </a:blip>
          <a:srcRect b="0" l="0" r="0" t="0"/>
          <a:stretch/>
        </p:blipFill>
        <p:spPr>
          <a:xfrm>
            <a:off x="5562600" y="3581400"/>
            <a:ext cx="3200399" cy="3048000"/>
          </a:xfrm>
          <a:prstGeom prst="rect">
            <a:avLst/>
          </a:prstGeom>
          <a:noFill/>
          <a:ln>
            <a:noFill/>
          </a:ln>
        </p:spPr>
      </p:pic>
      <p:sp>
        <p:nvSpPr>
          <p:cNvPr id="168" name="Shape 168"/>
          <p:cNvSpPr txBox="1"/>
          <p:nvPr/>
        </p:nvSpPr>
        <p:spPr>
          <a:xfrm>
            <a:off x="222375" y="3709200"/>
            <a:ext cx="5621700" cy="2427900"/>
          </a:xfrm>
          <a:prstGeom prst="rect">
            <a:avLst/>
          </a:prstGeom>
          <a:noFill/>
          <a:ln>
            <a:noFill/>
          </a:ln>
        </p:spPr>
        <p:txBody>
          <a:bodyPr anchorCtr="0" anchor="t" bIns="91425" lIns="91425" rIns="91425" tIns="91425">
            <a:noAutofit/>
          </a:bodyPr>
          <a:lstStyle/>
          <a:p>
            <a:pPr lvl="0" rtl="0">
              <a:spcBef>
                <a:spcPts val="0"/>
              </a:spcBef>
              <a:buNone/>
            </a:pPr>
            <a:r>
              <a:rPr lang="en-US" sz="3600" u="sng">
                <a:solidFill>
                  <a:srgbClr val="00FF00"/>
                </a:solidFill>
                <a:latin typeface="Calibri"/>
                <a:ea typeface="Calibri"/>
                <a:cs typeface="Calibri"/>
                <a:sym typeface="Calibri"/>
              </a:rPr>
              <a:t>PAST - PRESENT - FUTURE</a:t>
            </a:r>
          </a:p>
          <a:p>
            <a:pPr indent="-342900" lvl="0" marL="342900" rtl="0">
              <a:spcBef>
                <a:spcPts val="640"/>
              </a:spcBef>
              <a:buClr>
                <a:schemeClr val="dk1"/>
              </a:buClr>
              <a:buSzPct val="100000"/>
              <a:buChar char="•"/>
            </a:pPr>
            <a:r>
              <a:rPr lang="en-US" sz="3200">
                <a:solidFill>
                  <a:schemeClr val="dk1"/>
                </a:solidFill>
                <a:latin typeface="Calibri"/>
                <a:ea typeface="Calibri"/>
                <a:cs typeface="Calibri"/>
                <a:sym typeface="Calibri"/>
              </a:rPr>
              <a:t>  Re-invite past members</a:t>
            </a:r>
          </a:p>
          <a:p>
            <a:pPr indent="-342900" lvl="0" marL="342900" rtl="0">
              <a:spcBef>
                <a:spcPts val="640"/>
              </a:spcBef>
              <a:buClr>
                <a:schemeClr val="dk1"/>
              </a:buClr>
              <a:buSzPct val="100000"/>
              <a:buChar char="•"/>
            </a:pPr>
            <a:r>
              <a:rPr lang="en-US" sz="3200">
                <a:solidFill>
                  <a:schemeClr val="dk1"/>
                </a:solidFill>
                <a:latin typeface="Calibri"/>
                <a:ea typeface="Calibri"/>
                <a:cs typeface="Calibri"/>
                <a:sym typeface="Calibri"/>
              </a:rPr>
              <a:t>  Charish present members</a:t>
            </a:r>
          </a:p>
          <a:p>
            <a:pPr indent="-342900" lvl="0" marL="342900" rtl="0">
              <a:spcBef>
                <a:spcPts val="640"/>
              </a:spcBef>
              <a:buClr>
                <a:schemeClr val="dk1"/>
              </a:buClr>
              <a:buSzPct val="100000"/>
              <a:buChar char="•"/>
            </a:pPr>
            <a:r>
              <a:rPr lang="en-US" sz="3200">
                <a:solidFill>
                  <a:schemeClr val="dk1"/>
                </a:solidFill>
                <a:latin typeface="Calibri"/>
                <a:ea typeface="Calibri"/>
                <a:cs typeface="Calibri"/>
                <a:sym typeface="Calibri"/>
              </a:rPr>
              <a:t>  Campaign future members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1000"/>
                                        <p:tgtEl>
                                          <p:spTgt spid="16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2800"/>
                                        <p:tgtEl>
                                          <p:spTgt spid="165"/>
                                        </p:tgtEl>
                                      </p:cBhvr>
                                    </p:animEffect>
                                  </p:childTnLst>
                                </p:cTn>
                              </p:par>
                              <p:par>
                                <p:cTn fill="hold" nodeType="withEffect" presetClass="entr" presetID="2" presetSubtype="4">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3800"/>
                                        <p:tgtEl>
                                          <p:spTgt spid="168"/>
                                        </p:tgtEl>
                                        <p:attrNameLst>
                                          <p:attrName>ppt_y</p:attrName>
                                        </p:attrNameLst>
                                      </p:cBhvr>
                                      <p:tavLst>
                                        <p:tav fmla="" tm="0">
                                          <p:val>
                                            <p:strVal val="#ppt_y+1"/>
                                          </p:val>
                                        </p:tav>
                                        <p:tav fmla="" tm="100000">
                                          <p:val>
                                            <p:strVal val="#ppt_y"/>
                                          </p:val>
                                        </p:tav>
                                      </p:tavLst>
                                    </p:anim>
                                  </p:childTnLst>
                                </p:cTn>
                              </p:par>
                            </p:childTnLst>
                          </p:cTn>
                        </p:par>
                        <p:par>
                          <p:cTn fill="hold">
                            <p:stCondLst>
                              <p:cond delay="4800"/>
                            </p:stCondLst>
                            <p:childTnLst>
                              <p:par>
                                <p:cTn fill="hold" nodeType="afterEffect" presetClass="entr" presetID="23" presetSubtype="16">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3400"/>
                                        <p:tgtEl>
                                          <p:spTgt spid="167"/>
                                        </p:tgtEl>
                                        <p:attrNameLst>
                                          <p:attrName>ppt_w</p:attrName>
                                        </p:attrNameLst>
                                      </p:cBhvr>
                                      <p:tavLst>
                                        <p:tav fmla="" tm="0">
                                          <p:val>
                                            <p:strVal val="0"/>
                                          </p:val>
                                        </p:tav>
                                        <p:tav fmla="" tm="100000">
                                          <p:val>
                                            <p:strVal val="#ppt_w"/>
                                          </p:val>
                                        </p:tav>
                                      </p:tavLst>
                                    </p:anim>
                                    <p:anim calcmode="lin" valueType="num">
                                      <p:cBhvr additive="base">
                                        <p:cTn dur="3400"/>
                                        <p:tgtEl>
                                          <p:spTgt spid="1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457200" y="1876825"/>
            <a:ext cx="3008400" cy="22860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SzPct val="25000"/>
              <a:buNone/>
            </a:pPr>
            <a:r>
              <a:rPr b="1" i="0" lang="en-US" sz="4800" u="none" cap="none" strike="noStrike">
                <a:solidFill>
                  <a:schemeClr val="dk1"/>
                </a:solidFill>
                <a:latin typeface="Calibri"/>
                <a:ea typeface="Calibri"/>
                <a:cs typeface="Calibri"/>
                <a:sym typeface="Calibri"/>
              </a:rPr>
              <a:t>To Do List</a:t>
            </a:r>
            <a:r>
              <a:rPr b="1" i="0" lang="en-US" sz="3200" u="none" cap="none" strike="noStrike">
                <a:solidFill>
                  <a:schemeClr val="dk1"/>
                </a:solidFill>
                <a:latin typeface="Calibri"/>
                <a:ea typeface="Calibri"/>
                <a:cs typeface="Calibri"/>
                <a:sym typeface="Calibri"/>
              </a:rPr>
              <a:t>: </a:t>
            </a:r>
          </a:p>
          <a:p>
            <a:pPr indent="0" lvl="0" marL="0" marR="0" rtl="0" algn="l">
              <a:spcBef>
                <a:spcPts val="0"/>
              </a:spcBef>
              <a:spcAft>
                <a:spcPts val="0"/>
              </a:spcAft>
              <a:buSzPct val="25000"/>
              <a:buNone/>
            </a:pPr>
            <a:r>
              <a:t/>
            </a:r>
            <a:endParaRPr sz="3200"/>
          </a:p>
          <a:p>
            <a:pPr indent="0" lvl="0" marL="0" marR="0" rtl="0" algn="l">
              <a:spcBef>
                <a:spcPts val="0"/>
              </a:spcBef>
              <a:spcAft>
                <a:spcPts val="0"/>
              </a:spcAft>
              <a:buSzPct val="25000"/>
              <a:buNone/>
            </a:pPr>
            <a:r>
              <a:rPr lang="en-US" sz="3200"/>
              <a:t>Continued</a:t>
            </a:r>
          </a:p>
        </p:txBody>
      </p:sp>
      <p:sp>
        <p:nvSpPr>
          <p:cNvPr id="175" name="Shape 175"/>
          <p:cNvSpPr txBox="1"/>
          <p:nvPr>
            <p:ph idx="1" type="body"/>
          </p:nvPr>
        </p:nvSpPr>
        <p:spPr>
          <a:xfrm>
            <a:off x="3953500" y="496325"/>
            <a:ext cx="4876800" cy="5638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Prepare budget request</a:t>
            </a:r>
          </a:p>
          <a:p>
            <a:pPr indent="-342900" lvl="0" marL="342900" marR="0" rtl="0" algn="l">
              <a:spcBef>
                <a:spcPts val="640"/>
              </a:spcBef>
              <a:spcAft>
                <a:spcPts val="0"/>
              </a:spcAft>
              <a:buClr>
                <a:schemeClr val="dk1"/>
              </a:buClr>
              <a:buSzPct val="100000"/>
              <a:buFont typeface="Arial"/>
              <a:buChar char="•"/>
            </a:pPr>
            <a:r>
              <a:rPr lang="en-US"/>
              <a:t>Review </a:t>
            </a:r>
            <a:r>
              <a:rPr b="0" i="0" lang="en-US" sz="3200" u="none" cap="none" strike="noStrike">
                <a:solidFill>
                  <a:schemeClr val="dk1"/>
                </a:solidFill>
                <a:latin typeface="Calibri"/>
                <a:ea typeface="Calibri"/>
                <a:cs typeface="Calibri"/>
                <a:sym typeface="Calibri"/>
              </a:rPr>
              <a:t>Membership Form </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Visit Businesses or ask members to invite th</a:t>
            </a:r>
            <a:r>
              <a:rPr lang="en-US"/>
              <a:t>eir place of business to join</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The Secretary – a “BFF”</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Check out resources</a:t>
            </a:r>
          </a:p>
          <a:p>
            <a:pPr indent="-342900" lvl="0" marL="342900" marR="0" rtl="0" algn="l">
              <a:spcBef>
                <a:spcPts val="64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		</a:t>
            </a:r>
          </a:p>
          <a:p>
            <a:pPr indent="-342900" lvl="0" marL="342900" marR="0" rtl="0" algn="l">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277812" y="134938"/>
            <a:ext cx="8408987" cy="1312862"/>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br>
              <a:rPr b="1" i="0" lang="en-US" sz="3600" u="none" cap="none" strike="noStrike">
                <a:solidFill>
                  <a:schemeClr val="dk1"/>
                </a:solidFill>
                <a:latin typeface="Tahoma"/>
                <a:ea typeface="Tahoma"/>
                <a:cs typeface="Tahoma"/>
                <a:sym typeface="Tahoma"/>
              </a:rPr>
            </a:br>
            <a:br>
              <a:rPr b="1" i="0" lang="en-US" sz="3600" u="none" cap="none" strike="noStrike">
                <a:solidFill>
                  <a:schemeClr val="dk1"/>
                </a:solidFill>
                <a:latin typeface="Tahoma"/>
                <a:ea typeface="Tahoma"/>
                <a:cs typeface="Tahoma"/>
                <a:sym typeface="Tahoma"/>
              </a:rPr>
            </a:br>
            <a:r>
              <a:rPr b="1" i="0" lang="en-US" sz="5400" u="none" cap="none" strike="noStrike">
                <a:solidFill>
                  <a:schemeClr val="dk1"/>
                </a:solidFill>
                <a:latin typeface="Calibri"/>
                <a:ea typeface="Calibri"/>
                <a:cs typeface="Calibri"/>
                <a:sym typeface="Calibri"/>
              </a:rPr>
              <a:t>Resources</a:t>
            </a:r>
            <a:br>
              <a:rPr b="1" i="0" lang="en-US" sz="5400" u="none" cap="none" strike="noStrike">
                <a:solidFill>
                  <a:schemeClr val="dk1"/>
                </a:solidFill>
                <a:latin typeface="Calibri"/>
                <a:ea typeface="Calibri"/>
                <a:cs typeface="Calibri"/>
                <a:sym typeface="Calibri"/>
              </a:rPr>
            </a:br>
          </a:p>
        </p:txBody>
      </p:sp>
      <p:sp>
        <p:nvSpPr>
          <p:cNvPr id="182" name="Shape 182"/>
          <p:cNvSpPr txBox="1"/>
          <p:nvPr>
            <p:ph idx="1" type="body"/>
          </p:nvPr>
        </p:nvSpPr>
        <p:spPr>
          <a:xfrm>
            <a:off x="484187" y="1905000"/>
            <a:ext cx="8201025" cy="4267199"/>
          </a:xfrm>
          <a:prstGeom prst="rect">
            <a:avLst/>
          </a:prstGeom>
          <a:noFill/>
          <a:ln>
            <a:noFill/>
          </a:ln>
        </p:spPr>
        <p:txBody>
          <a:bodyPr anchorCtr="0" anchor="t" bIns="45700" lIns="91425" rIns="91425" tIns="45700">
            <a:noAutofit/>
          </a:bodyPr>
          <a:lstStyle/>
          <a:p>
            <a:pPr indent="-263525" lvl="0" marL="365125" marR="0" rtl="0" algn="l">
              <a:lnSpc>
                <a:spcPct val="8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Utilize the MO PTA State Board members</a:t>
            </a:r>
          </a:p>
          <a:p>
            <a:pPr indent="-263525" lvl="0" marL="365125" marR="0" rtl="0" algn="l">
              <a:lnSpc>
                <a:spcPct val="80000"/>
              </a:lnSpc>
              <a:spcBef>
                <a:spcPts val="400"/>
              </a:spcBef>
              <a:spcAft>
                <a:spcPts val="0"/>
              </a:spcAft>
              <a:buClr>
                <a:schemeClr val="dk1"/>
              </a:buClr>
              <a:buSzPct val="112500"/>
              <a:buFont typeface="Arial"/>
              <a:buChar char="•"/>
            </a:pPr>
            <a:r>
              <a:rPr b="0" i="0" lang="en-US" sz="3200" u="none" cap="none" strike="noStrike">
                <a:solidFill>
                  <a:schemeClr val="dk1"/>
                </a:solidFill>
                <a:latin typeface="Calibri"/>
                <a:ea typeface="Calibri"/>
                <a:cs typeface="Calibri"/>
                <a:sym typeface="Calibri"/>
              </a:rPr>
              <a:t>Missouri PTA Website: </a:t>
            </a:r>
            <a:r>
              <a:rPr b="0" i="0" lang="en-US" sz="3600" u="sng" cap="none" strike="noStrike">
                <a:solidFill>
                  <a:schemeClr val="hlink"/>
                </a:solidFill>
                <a:latin typeface="Calibri"/>
                <a:ea typeface="Calibri"/>
                <a:cs typeface="Calibri"/>
                <a:sym typeface="Calibri"/>
                <a:hlinkClick r:id="rId3"/>
              </a:rPr>
              <a:t>www.mopta.org</a:t>
            </a:r>
            <a:r>
              <a:rPr b="0" i="0" lang="en-US" sz="3600" u="sng" cap="none" strike="noStrike">
                <a:solidFill>
                  <a:srgbClr val="FF0000"/>
                </a:solidFill>
                <a:latin typeface="Calibri"/>
                <a:ea typeface="Calibri"/>
                <a:cs typeface="Calibri"/>
                <a:sym typeface="Calibri"/>
              </a:rPr>
              <a:t> </a:t>
            </a:r>
          </a:p>
          <a:p>
            <a:pPr indent="-263525" lvl="0" marL="365125" marR="0" rtl="0" algn="l">
              <a:lnSpc>
                <a:spcPct val="80000"/>
              </a:lnSpc>
              <a:spcBef>
                <a:spcPts val="40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Tool Kit</a:t>
            </a:r>
          </a:p>
          <a:p>
            <a:pPr indent="-263525" lvl="0" marL="365125" marR="0" rtl="0" algn="l">
              <a:lnSpc>
                <a:spcPct val="80000"/>
              </a:lnSpc>
              <a:spcBef>
                <a:spcPts val="400"/>
              </a:spcBef>
              <a:spcAft>
                <a:spcPts val="0"/>
              </a:spcAft>
              <a:buClr>
                <a:schemeClr val="dk1"/>
              </a:buClr>
              <a:buSzPct val="112500"/>
              <a:buFont typeface="Arial"/>
              <a:buChar char="•"/>
            </a:pPr>
            <a:r>
              <a:rPr b="0" i="0" lang="en-US" sz="3200" u="none" cap="none" strike="noStrike">
                <a:solidFill>
                  <a:schemeClr val="dk1"/>
                </a:solidFill>
                <a:latin typeface="Calibri"/>
                <a:ea typeface="Calibri"/>
                <a:cs typeface="Calibri"/>
                <a:sym typeface="Calibri"/>
              </a:rPr>
              <a:t>National PTA Website: </a:t>
            </a:r>
            <a:r>
              <a:rPr b="0" i="0" lang="en-US" sz="3600" u="sng" cap="none" strike="noStrike">
                <a:solidFill>
                  <a:schemeClr val="hlink"/>
                </a:solidFill>
                <a:latin typeface="Calibri"/>
                <a:ea typeface="Calibri"/>
                <a:cs typeface="Calibri"/>
                <a:sym typeface="Calibri"/>
                <a:hlinkClick r:id="rId4"/>
              </a:rPr>
              <a:t>www.pta.org</a:t>
            </a:r>
            <a:r>
              <a:rPr b="0" i="0" lang="en-US" sz="3600" u="none" cap="none" strike="noStrike">
                <a:solidFill>
                  <a:schemeClr val="dk1"/>
                </a:solidFill>
                <a:latin typeface="Calibri"/>
                <a:ea typeface="Calibri"/>
                <a:cs typeface="Calibri"/>
                <a:sym typeface="Calibri"/>
              </a:rPr>
              <a:t> </a:t>
            </a:r>
          </a:p>
          <a:p>
            <a:pPr indent="-263525" lvl="0" marL="365125" marR="0" rtl="0" algn="l">
              <a:lnSpc>
                <a:spcPct val="80000"/>
              </a:lnSpc>
              <a:spcBef>
                <a:spcPts val="400"/>
              </a:spcBef>
              <a:spcAft>
                <a:spcPts val="0"/>
              </a:spcAft>
              <a:buClr>
                <a:schemeClr val="dk1"/>
              </a:buClr>
              <a:buSzPct val="25000"/>
              <a:buFont typeface="Arial"/>
              <a:buNone/>
            </a:pPr>
            <a:r>
              <a:rPr b="0" i="0" lang="en-US" sz="3600" u="none" cap="none" strike="noStrike">
                <a:solidFill>
                  <a:schemeClr val="dk1"/>
                </a:solidFill>
                <a:latin typeface="Calibri"/>
                <a:ea typeface="Calibri"/>
                <a:cs typeface="Calibri"/>
                <a:sym typeface="Calibri"/>
              </a:rPr>
              <a:t>    </a:t>
            </a:r>
            <a:r>
              <a:rPr b="0" i="0" lang="en-US" sz="3200" u="none" cap="none" strike="noStrike">
                <a:solidFill>
                  <a:schemeClr val="dk1"/>
                </a:solidFill>
                <a:latin typeface="Calibri"/>
                <a:ea typeface="Calibri"/>
                <a:cs typeface="Calibri"/>
                <a:sym typeface="Calibri"/>
              </a:rPr>
              <a:t>Running a PTA/Marketing Tools</a:t>
            </a:r>
          </a:p>
          <a:p>
            <a:pPr indent="-263525" lvl="0" marL="365125" marR="0" rtl="0" algn="l">
              <a:lnSpc>
                <a:spcPct val="80000"/>
              </a:lnSpc>
              <a:spcBef>
                <a:spcPts val="40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Search Internet:  </a:t>
            </a:r>
            <a:r>
              <a:rPr b="0" i="0" lang="en-US" sz="2400" u="none" cap="none" strike="noStrike">
                <a:solidFill>
                  <a:schemeClr val="dk1"/>
                </a:solidFill>
                <a:latin typeface="Calibri"/>
                <a:ea typeface="Calibri"/>
                <a:cs typeface="Calibri"/>
                <a:sym typeface="Calibri"/>
              </a:rPr>
              <a:t>PTA Membership, PTA Membership Campaigns, PTA Membership Ideas, etc. Look at other State or unit PTA Websites and newsletters on-line.</a:t>
            </a:r>
          </a:p>
          <a:p>
            <a:pPr indent="-263525" lvl="0" marL="365125" marR="0" rtl="0" algn="l">
              <a:lnSpc>
                <a:spcPct val="80000"/>
              </a:lnSpc>
              <a:spcBef>
                <a:spcPts val="400"/>
              </a:spcBef>
              <a:spcAft>
                <a:spcPts val="0"/>
              </a:spcAft>
              <a:buClr>
                <a:schemeClr val="dk1"/>
              </a:buClr>
              <a:buSzPct val="100000"/>
              <a:buFont typeface="Noto Sans Symbols"/>
              <a:buNone/>
            </a:pPr>
            <a:r>
              <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idx="1" type="body"/>
          </p:nvPr>
        </p:nvSpPr>
        <p:spPr>
          <a:xfrm>
            <a:off x="0" y="304800"/>
            <a:ext cx="5029199" cy="1066799"/>
          </a:xfrm>
          <a:prstGeom prst="rect">
            <a:avLst/>
          </a:prstGeom>
          <a:noFill/>
          <a:ln>
            <a:noFill/>
          </a:ln>
        </p:spPr>
        <p:txBody>
          <a:bodyPr anchorCtr="0" anchor="b" bIns="45700" lIns="91425" rIns="91425" tIns="45700">
            <a:noAutofit/>
          </a:bodyPr>
          <a:lstStyle/>
          <a:p>
            <a:pPr indent="0" lvl="0" marL="0" marR="0" rtl="0" algn="ctr">
              <a:spcBef>
                <a:spcPts val="0"/>
              </a:spcBef>
              <a:spcAft>
                <a:spcPts val="0"/>
              </a:spcAft>
              <a:buClr>
                <a:schemeClr val="dk1"/>
              </a:buClr>
              <a:buSzPct val="25000"/>
              <a:buFont typeface="Arial"/>
              <a:buNone/>
            </a:pPr>
            <a:r>
              <a:rPr b="1" i="0" lang="en-US" sz="3000" u="none" cap="none" strike="noStrike">
                <a:solidFill>
                  <a:schemeClr val="dk1"/>
                </a:solidFill>
                <a:latin typeface="Calibri"/>
                <a:ea typeface="Calibri"/>
                <a:cs typeface="Calibri"/>
                <a:sym typeface="Calibri"/>
              </a:rPr>
              <a:t>Official Back to School Kit</a:t>
            </a:r>
          </a:p>
          <a:p>
            <a:pPr indent="0" lvl="0" marL="0" marR="0" rtl="0" algn="ctr">
              <a:spcBef>
                <a:spcPts val="600"/>
              </a:spcBef>
              <a:spcAft>
                <a:spcPts val="0"/>
              </a:spcAft>
              <a:buClr>
                <a:schemeClr val="dk1"/>
              </a:buClr>
              <a:buSzPct val="25000"/>
              <a:buFont typeface="Arial"/>
              <a:buNone/>
            </a:pPr>
            <a:r>
              <a:rPr b="1" i="0" lang="en-US" sz="3000" u="none" cap="none" strike="noStrike">
                <a:solidFill>
                  <a:schemeClr val="dk1"/>
                </a:solidFill>
                <a:latin typeface="Calibri"/>
                <a:ea typeface="Calibri"/>
                <a:cs typeface="Calibri"/>
                <a:sym typeface="Calibri"/>
              </a:rPr>
              <a:t>http://www.ptakit.org/</a:t>
            </a:r>
          </a:p>
        </p:txBody>
      </p:sp>
      <p:sp>
        <p:nvSpPr>
          <p:cNvPr id="189" name="Shape 189"/>
          <p:cNvSpPr txBox="1"/>
          <p:nvPr>
            <p:ph idx="3" type="body"/>
          </p:nvPr>
        </p:nvSpPr>
        <p:spPr>
          <a:xfrm>
            <a:off x="4275757" y="533400"/>
            <a:ext cx="4258641" cy="17526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chemeClr val="dk1"/>
              </a:buClr>
              <a:buSzPct val="25000"/>
              <a:buFont typeface="Arial"/>
              <a:buNone/>
            </a:pPr>
            <a:r>
              <a:t/>
            </a:r>
            <a:endParaRPr b="1" i="0" sz="2400" u="none" cap="none" strike="noStrike">
              <a:solidFill>
                <a:schemeClr val="dk1"/>
              </a:solidFill>
              <a:latin typeface="Calibri"/>
              <a:ea typeface="Calibri"/>
              <a:cs typeface="Calibri"/>
              <a:sym typeface="Calibri"/>
            </a:endParaRPr>
          </a:p>
          <a:p>
            <a:pPr indent="0" lvl="0" marL="0" marR="0" rtl="0" algn="ctr">
              <a:spcBef>
                <a:spcPts val="600"/>
              </a:spcBef>
              <a:spcAft>
                <a:spcPts val="0"/>
              </a:spcAft>
              <a:buClr>
                <a:schemeClr val="dk1"/>
              </a:buClr>
              <a:buSzPct val="25000"/>
              <a:buFont typeface="Arial"/>
              <a:buNone/>
            </a:pPr>
            <a:r>
              <a:rPr b="1" i="0" lang="en-US" sz="3000" u="none" cap="none" strike="noStrike">
                <a:solidFill>
                  <a:schemeClr val="dk1"/>
                </a:solidFill>
                <a:latin typeface="Calibri"/>
                <a:ea typeface="Calibri"/>
                <a:cs typeface="Calibri"/>
                <a:sym typeface="Calibri"/>
              </a:rPr>
              <a:t>Customizable </a:t>
            </a:r>
          </a:p>
          <a:p>
            <a:pPr indent="0" lvl="0" marL="0" marR="0" rtl="0" algn="ctr">
              <a:spcBef>
                <a:spcPts val="600"/>
              </a:spcBef>
              <a:spcAft>
                <a:spcPts val="0"/>
              </a:spcAft>
              <a:buClr>
                <a:schemeClr val="dk1"/>
              </a:buClr>
              <a:buSzPct val="25000"/>
              <a:buFont typeface="Arial"/>
              <a:buNone/>
            </a:pPr>
            <a:r>
              <a:rPr b="1" i="0" lang="en-US" sz="3000" u="none" cap="none" strike="noStrike">
                <a:solidFill>
                  <a:schemeClr val="dk1"/>
                </a:solidFill>
                <a:latin typeface="Calibri"/>
                <a:ea typeface="Calibri"/>
                <a:cs typeface="Calibri"/>
                <a:sym typeface="Calibri"/>
              </a:rPr>
              <a:t>Marketing Tools</a:t>
            </a:r>
          </a:p>
          <a:p>
            <a:pPr indent="0" lvl="0" marL="0" marR="0" rtl="0" algn="l">
              <a:spcBef>
                <a:spcPts val="480"/>
              </a:spcBef>
              <a:spcAft>
                <a:spcPts val="0"/>
              </a:spcAft>
              <a:buClr>
                <a:schemeClr val="dk1"/>
              </a:buClr>
              <a:buSzPct val="25000"/>
              <a:buFont typeface="Arial"/>
              <a:buNone/>
            </a:pPr>
            <a:r>
              <a:t/>
            </a:r>
            <a:endParaRPr b="1" i="0" sz="2400" u="none" cap="none" strike="noStrike">
              <a:solidFill>
                <a:schemeClr val="dk1"/>
              </a:solidFill>
              <a:latin typeface="Calibri"/>
              <a:ea typeface="Calibri"/>
              <a:cs typeface="Calibri"/>
              <a:sym typeface="Calibri"/>
            </a:endParaRPr>
          </a:p>
        </p:txBody>
      </p:sp>
      <p:sp>
        <p:nvSpPr>
          <p:cNvPr id="190" name="Shape 190"/>
          <p:cNvSpPr txBox="1"/>
          <p:nvPr>
            <p:ph idx="4" type="body"/>
          </p:nvPr>
        </p:nvSpPr>
        <p:spPr>
          <a:xfrm>
            <a:off x="4645025" y="2362200"/>
            <a:ext cx="4041774" cy="3763962"/>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Posters, Fliers, Letters</a:t>
            </a: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Everyday scripts for handling objections</a:t>
            </a: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Monthly Membership Engagement Activities</a:t>
            </a: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Communications and Other Resources</a:t>
            </a:r>
          </a:p>
        </p:txBody>
      </p:sp>
      <p:pic>
        <p:nvPicPr>
          <p:cNvPr id="191" name="Shape 191"/>
          <p:cNvPicPr preferRelativeResize="0"/>
          <p:nvPr/>
        </p:nvPicPr>
        <p:blipFill rotWithShape="1">
          <a:blip r:embed="rId3">
            <a:alphaModFix/>
          </a:blip>
          <a:srcRect b="0" l="0" r="0" t="0"/>
          <a:stretch/>
        </p:blipFill>
        <p:spPr>
          <a:xfrm>
            <a:off x="914400" y="1832211"/>
            <a:ext cx="3361357" cy="4800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t/>
            </a:r>
            <a:endParaRPr b="0" i="0" sz="4400" u="none" cap="none" strike="noStrike">
              <a:solidFill>
                <a:schemeClr val="dk1"/>
              </a:solidFill>
              <a:latin typeface="Calibri"/>
              <a:ea typeface="Calibri"/>
              <a:cs typeface="Calibri"/>
              <a:sym typeface="Calibri"/>
            </a:endParaRPr>
          </a:p>
        </p:txBody>
      </p:sp>
      <p:pic>
        <p:nvPicPr>
          <p:cNvPr descr="2012_Join_Todays_PTA-flyer_LoRes-1.png" id="198" name="Shape 198"/>
          <p:cNvPicPr preferRelativeResize="0"/>
          <p:nvPr>
            <p:ph idx="1" type="body"/>
          </p:nvPr>
        </p:nvPicPr>
        <p:blipFill rotWithShape="1">
          <a:blip r:embed="rId3">
            <a:alphaModFix/>
          </a:blip>
          <a:srcRect b="0" l="0" r="0" t="0"/>
          <a:stretch/>
        </p:blipFill>
        <p:spPr>
          <a:xfrm>
            <a:off x="228600" y="381000"/>
            <a:ext cx="4038599" cy="5714999"/>
          </a:xfrm>
          <a:prstGeom prst="rect">
            <a:avLst/>
          </a:prstGeom>
          <a:noFill/>
          <a:ln>
            <a:noFill/>
          </a:ln>
        </p:spPr>
      </p:pic>
      <p:pic>
        <p:nvPicPr>
          <p:cNvPr descr="2012_Todays_PTA-Poster_LoRes-1.png" id="199" name="Shape 199"/>
          <p:cNvPicPr preferRelativeResize="0"/>
          <p:nvPr>
            <p:ph idx="2" type="body"/>
          </p:nvPr>
        </p:nvPicPr>
        <p:blipFill rotWithShape="1">
          <a:blip r:embed="rId4">
            <a:alphaModFix/>
          </a:blip>
          <a:srcRect b="0" l="0" r="0" t="0"/>
          <a:stretch/>
        </p:blipFill>
        <p:spPr>
          <a:xfrm>
            <a:off x="2438400" y="2667000"/>
            <a:ext cx="3301999" cy="4190999"/>
          </a:xfrm>
          <a:prstGeom prst="rect">
            <a:avLst/>
          </a:prstGeom>
          <a:noFill/>
          <a:ln>
            <a:noFill/>
          </a:ln>
        </p:spPr>
      </p:pic>
      <p:pic>
        <p:nvPicPr>
          <p:cNvPr descr="http://pta.org/WEB008sm(1).jpg" id="200" name="Shape 200"/>
          <p:cNvPicPr preferRelativeResize="0"/>
          <p:nvPr/>
        </p:nvPicPr>
        <p:blipFill rotWithShape="1">
          <a:blip r:embed="rId5">
            <a:alphaModFix/>
          </a:blip>
          <a:srcRect b="0" l="0" r="0" t="0"/>
          <a:stretch/>
        </p:blipFill>
        <p:spPr>
          <a:xfrm>
            <a:off x="5638800" y="2667000"/>
            <a:ext cx="3505200" cy="2286000"/>
          </a:xfrm>
          <a:prstGeom prst="rect">
            <a:avLst/>
          </a:prstGeom>
          <a:noFill/>
          <a:ln>
            <a:noFill/>
          </a:ln>
        </p:spPr>
      </p:pic>
      <p:pic>
        <p:nvPicPr>
          <p:cNvPr descr="C:\Documents and Settings\Susan\My Documents\My Pictures\Today's PTA\image.jpg" id="201" name="Shape 201"/>
          <p:cNvPicPr preferRelativeResize="0"/>
          <p:nvPr/>
        </p:nvPicPr>
        <p:blipFill rotWithShape="1">
          <a:blip r:embed="rId6">
            <a:alphaModFix/>
          </a:blip>
          <a:srcRect b="0" l="0" r="0" t="0"/>
          <a:stretch/>
        </p:blipFill>
        <p:spPr>
          <a:xfrm>
            <a:off x="5029200" y="609600"/>
            <a:ext cx="3505200" cy="1924049"/>
          </a:xfrm>
          <a:prstGeom prst="rect">
            <a:avLst/>
          </a:prstGeom>
          <a:noFill/>
          <a:ln>
            <a:noFill/>
          </a:ln>
        </p:spPr>
      </p:pic>
      <p:pic>
        <p:nvPicPr>
          <p:cNvPr descr="C:\Documents and Settings\Susan\My Documents\My Pictures\Today's PTA\TodaysPTAShowcaseAd.jpg" id="202" name="Shape 202"/>
          <p:cNvPicPr preferRelativeResize="0"/>
          <p:nvPr/>
        </p:nvPicPr>
        <p:blipFill rotWithShape="1">
          <a:blip r:embed="rId7">
            <a:alphaModFix/>
          </a:blip>
          <a:srcRect b="0" l="0" r="0" t="0"/>
          <a:stretch/>
        </p:blipFill>
        <p:spPr>
          <a:xfrm>
            <a:off x="5486400" y="4495800"/>
            <a:ext cx="3343274" cy="2057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pic>
        <p:nvPicPr>
          <p:cNvPr id="208" name="Shape 208"/>
          <p:cNvPicPr preferRelativeResize="0"/>
          <p:nvPr>
            <p:ph idx="4294967295" type="body"/>
          </p:nvPr>
        </p:nvPicPr>
        <p:blipFill rotWithShape="1">
          <a:blip r:embed="rId3">
            <a:alphaModFix/>
          </a:blip>
          <a:srcRect b="0" l="0" r="0" t="0"/>
          <a:stretch/>
        </p:blipFill>
        <p:spPr>
          <a:xfrm>
            <a:off x="1524000" y="381000"/>
            <a:ext cx="3497262" cy="4525963"/>
          </a:xfrm>
          <a:prstGeom prst="rect">
            <a:avLst/>
          </a:prstGeom>
          <a:noFill/>
          <a:ln>
            <a:noFill/>
          </a:ln>
        </p:spPr>
      </p:pic>
      <p:pic>
        <p:nvPicPr>
          <p:cNvPr id="209" name="Shape 209"/>
          <p:cNvPicPr preferRelativeResize="0"/>
          <p:nvPr/>
        </p:nvPicPr>
        <p:blipFill rotWithShape="1">
          <a:blip r:embed="rId4">
            <a:alphaModFix/>
          </a:blip>
          <a:srcRect b="0" l="0" r="0" t="0"/>
          <a:stretch/>
        </p:blipFill>
        <p:spPr>
          <a:xfrm>
            <a:off x="381000" y="1828800"/>
            <a:ext cx="3140074" cy="4800600"/>
          </a:xfrm>
          <a:prstGeom prst="rect">
            <a:avLst/>
          </a:prstGeom>
          <a:noFill/>
          <a:ln>
            <a:noFill/>
          </a:ln>
        </p:spPr>
      </p:pic>
      <p:pic>
        <p:nvPicPr>
          <p:cNvPr id="210" name="Shape 210"/>
          <p:cNvPicPr preferRelativeResize="0"/>
          <p:nvPr/>
        </p:nvPicPr>
        <p:blipFill rotWithShape="1">
          <a:blip r:embed="rId5">
            <a:alphaModFix/>
          </a:blip>
          <a:srcRect b="0" l="0" r="0" t="0"/>
          <a:stretch/>
        </p:blipFill>
        <p:spPr>
          <a:xfrm>
            <a:off x="5791200" y="685800"/>
            <a:ext cx="3140074" cy="4064000"/>
          </a:xfrm>
          <a:prstGeom prst="rect">
            <a:avLst/>
          </a:prstGeom>
          <a:noFill/>
          <a:ln>
            <a:noFill/>
          </a:ln>
        </p:spPr>
      </p:pic>
      <p:pic>
        <p:nvPicPr>
          <p:cNvPr id="211" name="Shape 211"/>
          <p:cNvPicPr preferRelativeResize="0"/>
          <p:nvPr/>
        </p:nvPicPr>
        <p:blipFill rotWithShape="1">
          <a:blip r:embed="rId6">
            <a:alphaModFix/>
          </a:blip>
          <a:srcRect b="0" l="0" r="0" t="0"/>
          <a:stretch/>
        </p:blipFill>
        <p:spPr>
          <a:xfrm>
            <a:off x="4191000" y="2794000"/>
            <a:ext cx="3140074" cy="406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448325" y="845025"/>
            <a:ext cx="3008400" cy="36063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SzPct val="25000"/>
              <a:buNone/>
            </a:pPr>
            <a:r>
              <a:rPr lang="en-US" sz="4800"/>
              <a:t>First Meeting:</a:t>
            </a:r>
          </a:p>
          <a:p>
            <a:pPr indent="0" lvl="0" marL="0" marR="0" rtl="0" algn="l">
              <a:spcBef>
                <a:spcPts val="0"/>
              </a:spcBef>
              <a:spcAft>
                <a:spcPts val="0"/>
              </a:spcAft>
              <a:buSzPct val="25000"/>
              <a:buNone/>
            </a:pPr>
            <a:r>
              <a:t/>
            </a:r>
            <a:endParaRPr sz="4800"/>
          </a:p>
          <a:p>
            <a:pPr indent="0" lvl="0" marL="0" marR="0" rtl="0" algn="l">
              <a:spcBef>
                <a:spcPts val="0"/>
              </a:spcBef>
              <a:spcAft>
                <a:spcPts val="0"/>
              </a:spcAft>
              <a:buSzPct val="25000"/>
              <a:buNone/>
            </a:pPr>
            <a:r>
              <a:t/>
            </a:r>
            <a:endParaRPr sz="4800"/>
          </a:p>
          <a:p>
            <a:pPr indent="0" lvl="0" marL="0" marR="0" rtl="0" algn="l">
              <a:spcBef>
                <a:spcPts val="0"/>
              </a:spcBef>
              <a:spcAft>
                <a:spcPts val="0"/>
              </a:spcAft>
              <a:buSzPct val="25000"/>
              <a:buNone/>
            </a:pPr>
            <a:r>
              <a:rPr b="1" i="0" lang="en-US" sz="4800" u="none" cap="none" strike="noStrike">
                <a:solidFill>
                  <a:schemeClr val="dk1"/>
                </a:solidFill>
                <a:latin typeface="Calibri"/>
                <a:ea typeface="Calibri"/>
                <a:cs typeface="Calibri"/>
                <a:sym typeface="Calibri"/>
              </a:rPr>
              <a:t>To Do List</a:t>
            </a:r>
            <a:r>
              <a:rPr b="1" i="0" lang="en-US" sz="3200" u="none" cap="none" strike="noStrike">
                <a:solidFill>
                  <a:schemeClr val="dk1"/>
                </a:solidFill>
                <a:latin typeface="Calibri"/>
                <a:ea typeface="Calibri"/>
                <a:cs typeface="Calibri"/>
                <a:sym typeface="Calibri"/>
              </a:rPr>
              <a:t>: </a:t>
            </a:r>
          </a:p>
        </p:txBody>
      </p:sp>
      <p:sp>
        <p:nvSpPr>
          <p:cNvPr id="218" name="Shape 218"/>
          <p:cNvSpPr txBox="1"/>
          <p:nvPr>
            <p:ph idx="1" type="body"/>
          </p:nvPr>
        </p:nvSpPr>
        <p:spPr>
          <a:xfrm>
            <a:off x="3891225" y="204575"/>
            <a:ext cx="5030400" cy="6386700"/>
          </a:xfrm>
          <a:prstGeom prst="rect">
            <a:avLst/>
          </a:prstGeom>
          <a:noFill/>
          <a:ln>
            <a:noFill/>
          </a:ln>
        </p:spPr>
        <p:txBody>
          <a:bodyPr anchorCtr="0" anchor="t" bIns="45700" lIns="91425" rIns="91425" tIns="45700">
            <a:noAutofit/>
          </a:bodyPr>
          <a:lstStyle/>
          <a:p>
            <a:pPr indent="-327850" lvl="0" marL="342900" marR="0" rtl="0" algn="l">
              <a:lnSpc>
                <a:spcPct val="8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 PTA board members (</a:t>
            </a:r>
            <a:r>
              <a:rPr lang="en-US" sz="3000"/>
              <a:t>this should be collected before you do any other business)</a:t>
            </a:r>
          </a:p>
          <a:p>
            <a:pPr indent="-327850" lvl="0" marL="342900" marR="0" rtl="0" algn="l">
              <a:lnSpc>
                <a:spcPct val="80000"/>
              </a:lnSpc>
              <a:spcBef>
                <a:spcPts val="647"/>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Membership plan approved</a:t>
            </a:r>
          </a:p>
          <a:p>
            <a:pPr indent="0" lvl="0" marL="0" marR="0" rtl="0" algn="l">
              <a:lnSpc>
                <a:spcPct val="80000"/>
              </a:lnSpc>
              <a:spcBef>
                <a:spcPts val="647"/>
              </a:spcBef>
              <a:spcAft>
                <a:spcPts val="0"/>
              </a:spcAft>
              <a:buNone/>
            </a:pPr>
            <a:r>
              <a:t/>
            </a:r>
            <a:endParaRPr sz="3000"/>
          </a:p>
          <a:p>
            <a:pPr indent="0" lvl="0" marL="0" marR="0" rtl="0" algn="l">
              <a:lnSpc>
                <a:spcPct val="80000"/>
              </a:lnSpc>
              <a:spcBef>
                <a:spcPts val="647"/>
              </a:spcBef>
              <a:spcAft>
                <a:spcPts val="0"/>
              </a:spcAft>
              <a:buNone/>
            </a:pPr>
            <a:r>
              <a:rPr lang="en-US" sz="3000"/>
              <a:t>Plan for:</a:t>
            </a:r>
          </a:p>
          <a:p>
            <a:pPr indent="-327850" lvl="0" marL="342900" marR="0" rtl="0" algn="l">
              <a:lnSpc>
                <a:spcPct val="80000"/>
              </a:lnSpc>
              <a:spcBef>
                <a:spcPts val="647"/>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Kindergarten Orientation</a:t>
            </a:r>
          </a:p>
          <a:p>
            <a:pPr indent="-327850" lvl="0" marL="342900" marR="0" rtl="0" algn="l">
              <a:lnSpc>
                <a:spcPct val="80000"/>
              </a:lnSpc>
              <a:spcBef>
                <a:spcPts val="647"/>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New Student Welcome packs</a:t>
            </a:r>
          </a:p>
          <a:p>
            <a:pPr indent="-327850" lvl="0" marL="342900" marR="0" rtl="0" algn="l">
              <a:lnSpc>
                <a:spcPct val="80000"/>
              </a:lnSpc>
              <a:spcBef>
                <a:spcPts val="647"/>
              </a:spcBef>
              <a:spcAft>
                <a:spcPts val="0"/>
              </a:spcAft>
              <a:buClr>
                <a:schemeClr val="dk1"/>
              </a:buClr>
              <a:buSzPct val="100000"/>
              <a:buFont typeface="Arial"/>
              <a:buChar char="•"/>
            </a:pPr>
            <a:r>
              <a:rPr lang="en-US" sz="3000"/>
              <a:t>Open House</a:t>
            </a:r>
          </a:p>
          <a:p>
            <a:pPr indent="-19050" lvl="0" rtl="0">
              <a:lnSpc>
                <a:spcPct val="80000"/>
              </a:lnSpc>
              <a:spcBef>
                <a:spcPts val="700"/>
              </a:spcBef>
              <a:buClr>
                <a:schemeClr val="dk1"/>
              </a:buClr>
              <a:buSzPct val="85714"/>
              <a:buFont typeface="Arial"/>
              <a:buChar char="•"/>
            </a:pPr>
            <a:r>
              <a:rPr lang="en-US" sz="3500"/>
              <a:t>Membership contest Kick off </a:t>
            </a:r>
          </a:p>
          <a:p>
            <a:pPr indent="0" lvl="0" marL="0" marR="0" rtl="0" algn="l">
              <a:lnSpc>
                <a:spcPct val="80000"/>
              </a:lnSpc>
              <a:spcBef>
                <a:spcPts val="647"/>
              </a:spcBef>
              <a:spcAft>
                <a:spcPts val="0"/>
              </a:spcAft>
              <a:buNone/>
            </a:pPr>
            <a:r>
              <a:t/>
            </a:r>
            <a:endParaRPr sz="3000"/>
          </a:p>
          <a:p>
            <a:pPr indent="-342900" lvl="0" marL="342900" marR="0" rtl="0" algn="l">
              <a:lnSpc>
                <a:spcPct val="80000"/>
              </a:lnSpc>
              <a:spcBef>
                <a:spcPts val="555"/>
              </a:spcBef>
              <a:spcAft>
                <a:spcPts val="0"/>
              </a:spcAft>
              <a:buClr>
                <a:schemeClr val="dk1"/>
              </a:buClr>
              <a:buSzPct val="25000"/>
              <a:buFont typeface="Arial"/>
              <a:buNone/>
            </a:pPr>
            <a:r>
              <a:rPr b="0" i="0" lang="en-US" sz="2775" u="none" cap="none" strike="noStrike">
                <a:solidFill>
                  <a:schemeClr val="dk1"/>
                </a:solidFill>
                <a:latin typeface="Calibri"/>
                <a:ea typeface="Calibri"/>
                <a:cs typeface="Calibri"/>
                <a:sym typeface="Calibri"/>
              </a:rPr>
              <a:t>		</a:t>
            </a:r>
          </a:p>
          <a:p>
            <a:pPr indent="-342900" lvl="0" marL="342900" marR="0" rtl="0" algn="l">
              <a:lnSpc>
                <a:spcPct val="80000"/>
              </a:lnSpc>
              <a:spcBef>
                <a:spcPts val="462"/>
              </a:spcBef>
              <a:spcAft>
                <a:spcPts val="0"/>
              </a:spcAft>
              <a:buClr>
                <a:schemeClr val="dk1"/>
              </a:buClr>
              <a:buSzPct val="25000"/>
              <a:buFont typeface="Arial"/>
              <a:buNone/>
            </a:pPr>
            <a:r>
              <a:rPr b="0" i="0" lang="en-US" sz="2312" u="none" cap="none" strike="noStrike">
                <a:solidFill>
                  <a:schemeClr val="dk1"/>
                </a:solidFill>
                <a:latin typeface="Calibri"/>
                <a:ea typeface="Calibri"/>
                <a:cs typeface="Calibri"/>
                <a:sym typeface="Calibri"/>
              </a:rPr>
              <a:t>		</a:t>
            </a:r>
          </a:p>
          <a:p>
            <a:pPr indent="-342900" lvl="0" marL="342900" marR="0" rtl="0" algn="l">
              <a:lnSpc>
                <a:spcPct val="80000"/>
              </a:lnSpc>
              <a:spcBef>
                <a:spcPts val="462"/>
              </a:spcBef>
              <a:spcAft>
                <a:spcPts val="0"/>
              </a:spcAft>
              <a:buClr>
                <a:schemeClr val="dk1"/>
              </a:buClr>
              <a:buSzPct val="100521"/>
              <a:buFont typeface="Arial"/>
              <a:buNone/>
            </a:pPr>
            <a:r>
              <a:t/>
            </a:r>
            <a:endParaRPr b="0" i="0" sz="2312"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466075" y="2286000"/>
            <a:ext cx="3008400" cy="17526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SzPct val="25000"/>
              <a:buNone/>
            </a:pPr>
            <a:r>
              <a:t/>
            </a:r>
            <a:endParaRPr sz="4800"/>
          </a:p>
          <a:p>
            <a:pPr indent="0" lvl="0" marL="0" marR="0" rtl="0" algn="l">
              <a:spcBef>
                <a:spcPts val="0"/>
              </a:spcBef>
              <a:spcAft>
                <a:spcPts val="0"/>
              </a:spcAft>
              <a:buSzPct val="25000"/>
              <a:buNone/>
            </a:pPr>
            <a:r>
              <a:t/>
            </a:r>
            <a:endParaRPr sz="4800"/>
          </a:p>
          <a:p>
            <a:pPr indent="0" lvl="0" marL="0" marR="0" rtl="0" algn="l">
              <a:spcBef>
                <a:spcPts val="0"/>
              </a:spcBef>
              <a:spcAft>
                <a:spcPts val="0"/>
              </a:spcAft>
              <a:buSzPct val="25000"/>
              <a:buNone/>
            </a:pPr>
            <a:r>
              <a:t/>
            </a:r>
            <a:endParaRPr sz="4800"/>
          </a:p>
          <a:p>
            <a:pPr indent="0" lvl="0" marL="0" marR="0" rtl="0" algn="l">
              <a:spcBef>
                <a:spcPts val="0"/>
              </a:spcBef>
              <a:spcAft>
                <a:spcPts val="0"/>
              </a:spcAft>
              <a:buSzPct val="25000"/>
              <a:buNone/>
            </a:pPr>
            <a:r>
              <a:t/>
            </a:r>
            <a:endParaRPr sz="4800"/>
          </a:p>
          <a:p>
            <a:pPr indent="0" lvl="0" marL="0" marR="0" rtl="0" algn="l">
              <a:spcBef>
                <a:spcPts val="0"/>
              </a:spcBef>
              <a:spcAft>
                <a:spcPts val="0"/>
              </a:spcAft>
              <a:buSzPct val="25000"/>
              <a:buNone/>
            </a:pPr>
            <a:r>
              <a:rPr lang="en-US" sz="4800"/>
              <a:t>Ongoing </a:t>
            </a:r>
            <a:r>
              <a:rPr b="1" i="0" lang="en-US" sz="4800" u="none" cap="none" strike="noStrike">
                <a:solidFill>
                  <a:schemeClr val="dk1"/>
                </a:solidFill>
                <a:latin typeface="Calibri"/>
                <a:ea typeface="Calibri"/>
                <a:cs typeface="Calibri"/>
                <a:sym typeface="Calibri"/>
              </a:rPr>
              <a:t>To Do List</a:t>
            </a:r>
            <a:r>
              <a:rPr b="1" i="0" lang="en-US" sz="3200" u="none" cap="none" strike="noStrike">
                <a:solidFill>
                  <a:schemeClr val="dk1"/>
                </a:solidFill>
                <a:latin typeface="Calibri"/>
                <a:ea typeface="Calibri"/>
                <a:cs typeface="Calibri"/>
                <a:sym typeface="Calibri"/>
              </a:rPr>
              <a:t>: </a:t>
            </a:r>
          </a:p>
        </p:txBody>
      </p:sp>
      <p:sp>
        <p:nvSpPr>
          <p:cNvPr id="225" name="Shape 225"/>
          <p:cNvSpPr txBox="1"/>
          <p:nvPr>
            <p:ph idx="1" type="body"/>
          </p:nvPr>
        </p:nvSpPr>
        <p:spPr>
          <a:xfrm>
            <a:off x="3211075" y="233325"/>
            <a:ext cx="5654700" cy="64467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None/>
            </a:pPr>
            <a:r>
              <a:t/>
            </a:r>
            <a:endParaRPr/>
          </a:p>
          <a:p>
            <a:pPr indent="-342900" lvl="0" marL="342900" marR="0" rtl="0" algn="l">
              <a:lnSpc>
                <a:spcPct val="80000"/>
              </a:lnSpc>
              <a:spcBef>
                <a:spcPts val="700"/>
              </a:spcBef>
              <a:spcAft>
                <a:spcPts val="0"/>
              </a:spcAft>
              <a:buClr>
                <a:schemeClr val="dk1"/>
              </a:buClr>
              <a:buSzPct val="100000"/>
              <a:buFont typeface="Arial"/>
              <a:buChar char="•"/>
            </a:pPr>
            <a:r>
              <a:rPr b="0" i="0" lang="en-US" sz="3500" u="none" cap="none" strike="noStrike">
                <a:solidFill>
                  <a:schemeClr val="dk1"/>
                </a:solidFill>
                <a:latin typeface="Calibri"/>
                <a:ea typeface="Calibri"/>
                <a:cs typeface="Calibri"/>
                <a:sym typeface="Calibri"/>
              </a:rPr>
              <a:t>Continue to contact local businesses</a:t>
            </a:r>
          </a:p>
          <a:p>
            <a:pPr indent="-31750" lvl="0" rtl="0">
              <a:lnSpc>
                <a:spcPct val="80000"/>
              </a:lnSpc>
              <a:spcBef>
                <a:spcPts val="0"/>
              </a:spcBef>
              <a:buClr>
                <a:schemeClr val="dk1"/>
              </a:buClr>
              <a:buSzPct val="100000"/>
              <a:buFont typeface="Arial"/>
              <a:buChar char="•"/>
            </a:pPr>
            <a:r>
              <a:rPr lang="en-US" sz="3500"/>
              <a:t>Utilize local media</a:t>
            </a:r>
          </a:p>
          <a:p>
            <a:pPr indent="-12700" lvl="0" rtl="0">
              <a:spcBef>
                <a:spcPts val="0"/>
              </a:spcBef>
              <a:buClr>
                <a:schemeClr val="dk1"/>
              </a:buClr>
              <a:buSzPct val="100000"/>
              <a:buFont typeface="Arial"/>
              <a:buChar char="•"/>
            </a:pPr>
            <a:r>
              <a:rPr lang="en-US"/>
              <a:t>“BFF” time </a:t>
            </a:r>
          </a:p>
          <a:p>
            <a:pPr indent="-355600" lvl="0" marL="742950" rtl="0">
              <a:spcBef>
                <a:spcPts val="560"/>
              </a:spcBef>
              <a:buClr>
                <a:srgbClr val="000000"/>
              </a:buClr>
              <a:buSzPct val="39285"/>
              <a:buNone/>
            </a:pPr>
            <a:r>
              <a:rPr lang="en-US" sz="2800"/>
              <a:t> </a:t>
            </a:r>
            <a:r>
              <a:rPr i="1" lang="en-US" sz="2800"/>
              <a:t>Treasurer:  </a:t>
            </a:r>
          </a:p>
          <a:p>
            <a:pPr indent="-355600" lvl="0" marL="742950" rtl="0">
              <a:spcBef>
                <a:spcPts val="560"/>
              </a:spcBef>
              <a:buClr>
                <a:srgbClr val="000000"/>
              </a:buClr>
              <a:buSzPct val="39285"/>
              <a:buNone/>
            </a:pPr>
            <a:r>
              <a:rPr lang="en-US" sz="2800"/>
              <a:t>		money collected = memberships sold                          </a:t>
            </a:r>
          </a:p>
          <a:p>
            <a:pPr indent="-355600" lvl="0" marL="742950" rtl="0">
              <a:spcBef>
                <a:spcPts val="560"/>
              </a:spcBef>
              <a:buClr>
                <a:srgbClr val="000000"/>
              </a:buClr>
              <a:buSzPct val="39285"/>
              <a:buNone/>
            </a:pPr>
            <a:r>
              <a:rPr lang="en-US" sz="2800"/>
              <a:t>      dues mailed by the 1</a:t>
            </a:r>
            <a:r>
              <a:rPr baseline="30000" lang="en-US" sz="2800"/>
              <a:t>st</a:t>
            </a:r>
          </a:p>
          <a:p>
            <a:pPr indent="-355600" lvl="0" marL="742950" rtl="0">
              <a:spcBef>
                <a:spcPts val="560"/>
              </a:spcBef>
              <a:buClr>
                <a:srgbClr val="000000"/>
              </a:buClr>
              <a:buSzPct val="39285"/>
              <a:buNone/>
            </a:pPr>
            <a:r>
              <a:rPr i="1" lang="en-US" sz="2800"/>
              <a:t>Secretary:</a:t>
            </a:r>
          </a:p>
          <a:p>
            <a:pPr indent="-355600" lvl="0" marL="742950" rtl="0">
              <a:spcBef>
                <a:spcPts val="560"/>
              </a:spcBef>
              <a:buClr>
                <a:srgbClr val="000000"/>
              </a:buClr>
              <a:buSzPct val="39285"/>
              <a:buNone/>
            </a:pPr>
            <a:r>
              <a:rPr lang="en-US" sz="2800"/>
              <a:t>		updated membership roster</a:t>
            </a:r>
          </a:p>
          <a:p>
            <a:pPr indent="0" lvl="0" marL="0" rtl="0">
              <a:spcBef>
                <a:spcPts val="0"/>
              </a:spcBef>
              <a:buNone/>
            </a:pPr>
            <a:r>
              <a:t/>
            </a:r>
            <a:endParaRPr/>
          </a:p>
          <a:p>
            <a:pPr indent="-342900" lvl="0" marL="342900" marR="0" rtl="0" algn="l">
              <a:lnSpc>
                <a:spcPct val="80000"/>
              </a:lnSpc>
              <a:spcBef>
                <a:spcPts val="540"/>
              </a:spcBef>
              <a:spcAft>
                <a:spcPts val="0"/>
              </a:spcAft>
              <a:buClr>
                <a:schemeClr val="dk1"/>
              </a:buClr>
              <a:buSzPct val="25000"/>
              <a:buFont typeface="Arial"/>
              <a:buNone/>
            </a:pPr>
            <a:r>
              <a:rPr b="0" i="0" lang="en-US" sz="2700" u="none" cap="none" strike="noStrike">
                <a:solidFill>
                  <a:schemeClr val="dk1"/>
                </a:solidFill>
                <a:latin typeface="Calibri"/>
                <a:ea typeface="Calibri"/>
                <a:cs typeface="Calibri"/>
                <a:sym typeface="Calibri"/>
              </a:rPr>
              <a:t>		</a:t>
            </a:r>
          </a:p>
          <a:p>
            <a:pPr indent="-342900" lvl="0" marL="342900" marR="0" rtl="0" algn="l">
              <a:lnSpc>
                <a:spcPct val="80000"/>
              </a:lnSpc>
              <a:spcBef>
                <a:spcPts val="540"/>
              </a:spcBef>
              <a:spcAft>
                <a:spcPts val="0"/>
              </a:spcAft>
              <a:buClr>
                <a:schemeClr val="dk1"/>
              </a:buClr>
              <a:buSzPct val="100000"/>
              <a:buFont typeface="Arial"/>
              <a:buNone/>
            </a:pPr>
            <a:r>
              <a:t/>
            </a:r>
            <a:endParaRPr b="0" i="0" sz="27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230" name="Shape 230"/>
        <p:cNvGrpSpPr/>
        <p:nvPr/>
      </p:nvGrpSpPr>
      <p:grpSpPr>
        <a:xfrm>
          <a:off x="0" y="0"/>
          <a:ext cx="0" cy="0"/>
          <a:chOff x="0" y="0"/>
          <a:chExt cx="0" cy="0"/>
        </a:xfrm>
      </p:grpSpPr>
      <p:sp>
        <p:nvSpPr>
          <p:cNvPr id="231" name="Shape 231"/>
          <p:cNvSpPr txBox="1"/>
          <p:nvPr>
            <p:ph type="title"/>
          </p:nvPr>
        </p:nvSpPr>
        <p:spPr>
          <a:xfrm>
            <a:off x="457200" y="990600"/>
            <a:ext cx="3008313" cy="1219199"/>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SzPct val="25000"/>
              <a:buNone/>
            </a:pPr>
            <a:r>
              <a:rPr b="1" i="0" lang="en-US" sz="4800" u="none" cap="none" strike="noStrike">
                <a:solidFill>
                  <a:schemeClr val="dk1"/>
                </a:solidFill>
                <a:latin typeface="Calibri"/>
                <a:ea typeface="Calibri"/>
                <a:cs typeface="Calibri"/>
                <a:sym typeface="Calibri"/>
              </a:rPr>
              <a:t>To Do List</a:t>
            </a:r>
            <a:r>
              <a:rPr b="1" i="0" lang="en-US" sz="3200" u="none" cap="none" strike="noStrike">
                <a:solidFill>
                  <a:schemeClr val="dk1"/>
                </a:solidFill>
                <a:latin typeface="Calibri"/>
                <a:ea typeface="Calibri"/>
                <a:cs typeface="Calibri"/>
                <a:sym typeface="Calibri"/>
              </a:rPr>
              <a:t>: </a:t>
            </a:r>
          </a:p>
        </p:txBody>
      </p:sp>
      <p:sp>
        <p:nvSpPr>
          <p:cNvPr id="232" name="Shape 232"/>
          <p:cNvSpPr txBox="1"/>
          <p:nvPr>
            <p:ph idx="1" type="body"/>
          </p:nvPr>
        </p:nvSpPr>
        <p:spPr>
          <a:xfrm>
            <a:off x="3962400" y="1066800"/>
            <a:ext cx="4876800" cy="3522900"/>
          </a:xfrm>
          <a:prstGeom prst="rect">
            <a:avLst/>
          </a:prstGeom>
          <a:noFill/>
          <a:ln>
            <a:noFill/>
          </a:ln>
        </p:spPr>
        <p:txBody>
          <a:bodyPr anchorCtr="0" anchor="t" bIns="45700" lIns="91425" rIns="91425" tIns="45700">
            <a:noAutofit/>
          </a:bodyPr>
          <a:lstStyle/>
          <a:p>
            <a:pPr indent="-342900" lvl="0" marL="342900" marR="0" rtl="0" algn="l">
              <a:lnSpc>
                <a:spcPct val="70000"/>
              </a:lnSpc>
              <a:spcBef>
                <a:spcPts val="0"/>
              </a:spcBef>
              <a:spcAft>
                <a:spcPts val="0"/>
              </a:spcAft>
              <a:buClr>
                <a:schemeClr val="dk1"/>
              </a:buClr>
              <a:buSzPct val="100000"/>
              <a:buFont typeface="Arial"/>
              <a:buChar char="•"/>
            </a:pPr>
            <a:r>
              <a:rPr b="0" i="0" lang="en-US" sz="3800" u="none" cap="none" strike="noStrike">
                <a:solidFill>
                  <a:schemeClr val="dk1"/>
                </a:solidFill>
                <a:latin typeface="Calibri"/>
                <a:ea typeface="Calibri"/>
                <a:cs typeface="Calibri"/>
                <a:sym typeface="Calibri"/>
              </a:rPr>
              <a:t>Fall Sports</a:t>
            </a:r>
          </a:p>
          <a:p>
            <a:pPr indent="-342900" lvl="0" marL="342900" marR="0" rtl="0" algn="l">
              <a:lnSpc>
                <a:spcPct val="70000"/>
              </a:lnSpc>
              <a:spcBef>
                <a:spcPts val="760"/>
              </a:spcBef>
              <a:spcAft>
                <a:spcPts val="0"/>
              </a:spcAft>
              <a:buClr>
                <a:schemeClr val="dk1"/>
              </a:buClr>
              <a:buSzPct val="100000"/>
              <a:buFont typeface="Arial"/>
              <a:buChar char="•"/>
            </a:pPr>
            <a:r>
              <a:rPr lang="en-US" sz="3800"/>
              <a:t>Totals so Far</a:t>
            </a:r>
            <a:r>
              <a:rPr b="0" i="0" lang="en-US" sz="3800" u="none" cap="none" strike="noStrike">
                <a:solidFill>
                  <a:schemeClr val="dk1"/>
                </a:solidFill>
                <a:latin typeface="Calibri"/>
                <a:ea typeface="Calibri"/>
                <a:cs typeface="Calibri"/>
                <a:sym typeface="Calibri"/>
              </a:rPr>
              <a:t>!</a:t>
            </a:r>
          </a:p>
          <a:p>
            <a:pPr indent="-342900" lvl="0" marL="342900" marR="0" rtl="0" algn="l">
              <a:lnSpc>
                <a:spcPct val="70000"/>
              </a:lnSpc>
              <a:spcBef>
                <a:spcPts val="760"/>
              </a:spcBef>
              <a:spcAft>
                <a:spcPts val="0"/>
              </a:spcAft>
              <a:buClr>
                <a:schemeClr val="dk1"/>
              </a:buClr>
              <a:buSzPct val="100000"/>
              <a:buFont typeface="Arial"/>
              <a:buChar char="•"/>
            </a:pPr>
            <a:r>
              <a:rPr lang="en-US" sz="3800"/>
              <a:t>Goal Status</a:t>
            </a:r>
          </a:p>
          <a:p>
            <a:pPr indent="-342900" lvl="0" marL="342900" marR="0" rtl="0" algn="l">
              <a:lnSpc>
                <a:spcPct val="70000"/>
              </a:lnSpc>
              <a:spcBef>
                <a:spcPts val="760"/>
              </a:spcBef>
              <a:spcAft>
                <a:spcPts val="0"/>
              </a:spcAft>
              <a:buClr>
                <a:schemeClr val="dk1"/>
              </a:buClr>
              <a:buSzPct val="100000"/>
              <a:buFont typeface="Arial"/>
              <a:buChar char="•"/>
            </a:pPr>
            <a:r>
              <a:rPr lang="en-US" sz="3800"/>
              <a:t>“</a:t>
            </a:r>
            <a:r>
              <a:rPr b="0" i="0" lang="en-US" sz="3800" u="none" cap="none" strike="noStrike">
                <a:solidFill>
                  <a:schemeClr val="dk1"/>
                </a:solidFill>
                <a:latin typeface="Calibri"/>
                <a:ea typeface="Calibri"/>
                <a:cs typeface="Calibri"/>
                <a:sym typeface="Calibri"/>
              </a:rPr>
              <a:t>Hello</a:t>
            </a:r>
            <a:r>
              <a:rPr lang="en-US" sz="3800"/>
              <a:t>”</a:t>
            </a:r>
            <a:r>
              <a:rPr b="0" i="0" lang="en-US" sz="3800" u="none" cap="none" strike="noStrike">
                <a:solidFill>
                  <a:schemeClr val="dk1"/>
                </a:solidFill>
                <a:latin typeface="Calibri"/>
                <a:ea typeface="Calibri"/>
                <a:cs typeface="Calibri"/>
                <a:sym typeface="Calibri"/>
              </a:rPr>
              <a:t> School Board Members &amp; Faculty</a:t>
            </a:r>
          </a:p>
          <a:p>
            <a:pPr indent="0" lvl="0" marL="0" marR="0" rtl="0" algn="l">
              <a:lnSpc>
                <a:spcPct val="70000"/>
              </a:lnSpc>
              <a:spcBef>
                <a:spcPts val="760"/>
              </a:spcBef>
              <a:spcAft>
                <a:spcPts val="0"/>
              </a:spcAft>
              <a:buNone/>
            </a:pPr>
            <a:r>
              <a:t/>
            </a:r>
            <a:endParaRPr b="0" i="0" sz="3800" u="none" cap="none" strike="noStrike">
              <a:solidFill>
                <a:schemeClr val="dk1"/>
              </a:solidFill>
              <a:latin typeface="Calibri"/>
              <a:ea typeface="Calibri"/>
              <a:cs typeface="Calibri"/>
              <a:sym typeface="Calibri"/>
            </a:endParaRPr>
          </a:p>
          <a:p>
            <a:pPr indent="0" lvl="0" marL="0" marR="0" rtl="0" algn="l">
              <a:lnSpc>
                <a:spcPct val="70000"/>
              </a:lnSpc>
              <a:spcBef>
                <a:spcPts val="760"/>
              </a:spcBef>
              <a:spcAft>
                <a:spcPts val="0"/>
              </a:spcAft>
              <a:buNone/>
            </a:pPr>
            <a:r>
              <a:t/>
            </a:r>
            <a:endParaRPr/>
          </a:p>
          <a:p>
            <a:pPr indent="-342900" lvl="0" marL="342900" marR="0" rtl="0" algn="l">
              <a:lnSpc>
                <a:spcPct val="70000"/>
              </a:lnSpc>
              <a:spcBef>
                <a:spcPts val="660"/>
              </a:spcBef>
              <a:spcAft>
                <a:spcPts val="0"/>
              </a:spcAft>
              <a:buClr>
                <a:schemeClr val="dk1"/>
              </a:buClr>
              <a:buSzPct val="25000"/>
              <a:buFont typeface="Arial"/>
              <a:buNone/>
            </a:pPr>
            <a:r>
              <a:rPr b="0" i="0" lang="en-US" sz="3300" u="none" cap="none" strike="noStrike">
                <a:solidFill>
                  <a:schemeClr val="dk1"/>
                </a:solidFill>
                <a:latin typeface="Calibri"/>
                <a:ea typeface="Calibri"/>
                <a:cs typeface="Calibri"/>
                <a:sym typeface="Calibri"/>
              </a:rPr>
              <a:t>		</a:t>
            </a:r>
          </a:p>
          <a:p>
            <a:pPr indent="-342900" lvl="0" marL="342900" marR="0" rtl="0" algn="l">
              <a:lnSpc>
                <a:spcPct val="70000"/>
              </a:lnSpc>
              <a:spcBef>
                <a:spcPts val="540"/>
              </a:spcBef>
              <a:spcAft>
                <a:spcPts val="0"/>
              </a:spcAft>
              <a:buClr>
                <a:schemeClr val="dk1"/>
              </a:buClr>
              <a:buSzPct val="25000"/>
              <a:buFont typeface="Arial"/>
              <a:buNone/>
            </a:pPr>
            <a:r>
              <a:rPr b="0" i="0" lang="en-US" sz="2700" u="none" cap="none" strike="noStrike">
                <a:solidFill>
                  <a:schemeClr val="dk1"/>
                </a:solidFill>
                <a:latin typeface="Calibri"/>
                <a:ea typeface="Calibri"/>
                <a:cs typeface="Calibri"/>
                <a:sym typeface="Calibri"/>
              </a:rPr>
              <a:t>		</a:t>
            </a:r>
          </a:p>
          <a:p>
            <a:pPr indent="-342900" lvl="0" marL="342900" marR="0" rtl="0" algn="l">
              <a:lnSpc>
                <a:spcPct val="70000"/>
              </a:lnSpc>
              <a:spcBef>
                <a:spcPts val="540"/>
              </a:spcBef>
              <a:spcAft>
                <a:spcPts val="0"/>
              </a:spcAft>
              <a:buClr>
                <a:schemeClr val="dk1"/>
              </a:buClr>
              <a:buSzPct val="100000"/>
              <a:buFont typeface="Arial"/>
              <a:buNone/>
            </a:pPr>
            <a:r>
              <a:t/>
            </a:r>
            <a:endParaRPr b="0" i="0" sz="2700" u="none" cap="none" strike="noStrike">
              <a:solidFill>
                <a:schemeClr val="dk1"/>
              </a:solidFill>
              <a:latin typeface="Calibri"/>
              <a:ea typeface="Calibri"/>
              <a:cs typeface="Calibri"/>
              <a:sym typeface="Calibri"/>
            </a:endParaRPr>
          </a:p>
        </p:txBody>
      </p:sp>
      <p:sp>
        <p:nvSpPr>
          <p:cNvPr id="233" name="Shape 233"/>
          <p:cNvSpPr txBox="1"/>
          <p:nvPr>
            <p:ph idx="2" type="body"/>
          </p:nvPr>
        </p:nvSpPr>
        <p:spPr>
          <a:xfrm flipH="1" rot="10800000">
            <a:off x="990600" y="4114799"/>
            <a:ext cx="1904999" cy="228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t/>
            </a:r>
            <a:endParaRPr b="0" i="0" sz="1000" u="none" cap="none" strike="noStrike">
              <a:solidFill>
                <a:schemeClr val="dk1"/>
              </a:solidFill>
              <a:latin typeface="Calibri"/>
              <a:ea typeface="Calibri"/>
              <a:cs typeface="Calibri"/>
              <a:sym typeface="Calibri"/>
            </a:endParaRPr>
          </a:p>
        </p:txBody>
      </p:sp>
      <p:pic>
        <p:nvPicPr>
          <p:cNvPr descr="Calendar, Blank, Grid, Month, ..." id="234" name="Shape 234"/>
          <p:cNvPicPr preferRelativeResize="0"/>
          <p:nvPr/>
        </p:nvPicPr>
        <p:blipFill rotWithShape="1">
          <a:blip r:embed="rId3">
            <a:alphaModFix/>
          </a:blip>
          <a:srcRect b="4052" l="0" r="0" t="4052"/>
          <a:stretch/>
        </p:blipFill>
        <p:spPr>
          <a:xfrm>
            <a:off x="457200" y="2514600"/>
            <a:ext cx="2819400" cy="2590800"/>
          </a:xfrm>
          <a:prstGeom prst="rect">
            <a:avLst/>
          </a:prstGeom>
          <a:noFill/>
          <a:ln>
            <a:noFill/>
          </a:ln>
        </p:spPr>
      </p:pic>
      <p:sp>
        <p:nvSpPr>
          <p:cNvPr id="235" name="Shape 235"/>
          <p:cNvSpPr txBox="1"/>
          <p:nvPr/>
        </p:nvSpPr>
        <p:spPr>
          <a:xfrm>
            <a:off x="457200" y="2514600"/>
            <a:ext cx="2819400" cy="597600"/>
          </a:xfrm>
          <a:prstGeom prst="rect">
            <a:avLst/>
          </a:prstGeom>
          <a:noFill/>
          <a:ln>
            <a:noFill/>
          </a:ln>
        </p:spPr>
        <p:txBody>
          <a:bodyPr anchorCtr="0" anchor="t" bIns="91425" lIns="91425" rIns="91425" tIns="91425">
            <a:noAutofit/>
          </a:bodyPr>
          <a:lstStyle/>
          <a:p>
            <a:pPr lvl="0" algn="ctr">
              <a:spcBef>
                <a:spcPts val="0"/>
              </a:spcBef>
              <a:buNone/>
            </a:pPr>
            <a:r>
              <a:rPr b="1" lang="en-US" sz="2400"/>
              <a:t>OCTOBER</a:t>
            </a:r>
          </a:p>
        </p:txBody>
      </p:sp>
      <p:pic>
        <p:nvPicPr>
          <p:cNvPr descr="Halloween, Pumpkin, Scary ..." id="236" name="Shape 236"/>
          <p:cNvPicPr preferRelativeResize="0"/>
          <p:nvPr/>
        </p:nvPicPr>
        <p:blipFill>
          <a:blip r:embed="rId4">
            <a:alphaModFix/>
          </a:blip>
          <a:stretch>
            <a:fillRect/>
          </a:stretch>
        </p:blipFill>
        <p:spPr>
          <a:xfrm>
            <a:off x="6711225" y="4813250"/>
            <a:ext cx="2230753" cy="1963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1C232"/>
        </a:solidFill>
      </p:bgPr>
    </p:bg>
    <p:spTree>
      <p:nvGrpSpPr>
        <p:cNvPr id="241" name="Shape 241"/>
        <p:cNvGrpSpPr/>
        <p:nvPr/>
      </p:nvGrpSpPr>
      <p:grpSpPr>
        <a:xfrm>
          <a:off x="0" y="0"/>
          <a:ext cx="0" cy="0"/>
          <a:chOff x="0" y="0"/>
          <a:chExt cx="0" cy="0"/>
        </a:xfrm>
      </p:grpSpPr>
      <p:sp>
        <p:nvSpPr>
          <p:cNvPr id="242" name="Shape 242"/>
          <p:cNvSpPr txBox="1"/>
          <p:nvPr>
            <p:ph type="title"/>
          </p:nvPr>
        </p:nvSpPr>
        <p:spPr>
          <a:xfrm>
            <a:off x="457200" y="990600"/>
            <a:ext cx="3008313" cy="1219199"/>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SzPct val="25000"/>
              <a:buNone/>
            </a:pPr>
            <a:r>
              <a:rPr b="1" i="0" lang="en-US" sz="4800" u="none" cap="none" strike="noStrike">
                <a:solidFill>
                  <a:schemeClr val="dk1"/>
                </a:solidFill>
                <a:latin typeface="Calibri"/>
                <a:ea typeface="Calibri"/>
                <a:cs typeface="Calibri"/>
                <a:sym typeface="Calibri"/>
              </a:rPr>
              <a:t>To Do List</a:t>
            </a:r>
            <a:r>
              <a:rPr b="1" i="0" lang="en-US" sz="3200" u="none" cap="none" strike="noStrike">
                <a:solidFill>
                  <a:schemeClr val="dk1"/>
                </a:solidFill>
                <a:latin typeface="Calibri"/>
                <a:ea typeface="Calibri"/>
                <a:cs typeface="Calibri"/>
                <a:sym typeface="Calibri"/>
              </a:rPr>
              <a:t>: </a:t>
            </a:r>
          </a:p>
        </p:txBody>
      </p:sp>
      <p:sp>
        <p:nvSpPr>
          <p:cNvPr id="243" name="Shape 243"/>
          <p:cNvSpPr txBox="1"/>
          <p:nvPr>
            <p:ph idx="1" type="body"/>
          </p:nvPr>
        </p:nvSpPr>
        <p:spPr>
          <a:xfrm>
            <a:off x="3962400" y="1066800"/>
            <a:ext cx="4876799" cy="5486399"/>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000"/>
              <a:buFont typeface="Arial"/>
              <a:buChar char="•"/>
            </a:pPr>
            <a:r>
              <a:rPr b="0" i="0" lang="en-US" sz="3800" u="none" cap="none" strike="noStrike">
                <a:solidFill>
                  <a:schemeClr val="dk1"/>
                </a:solidFill>
                <a:latin typeface="Calibri"/>
                <a:ea typeface="Calibri"/>
                <a:cs typeface="Calibri"/>
                <a:sym typeface="Calibri"/>
              </a:rPr>
              <a:t>Show &amp; Share</a:t>
            </a:r>
          </a:p>
          <a:p>
            <a:pPr indent="-342900" lvl="0" marL="342900" marR="0" rtl="0" algn="l">
              <a:lnSpc>
                <a:spcPct val="80000"/>
              </a:lnSpc>
              <a:spcBef>
                <a:spcPts val="760"/>
              </a:spcBef>
              <a:spcAft>
                <a:spcPts val="0"/>
              </a:spcAft>
              <a:buClr>
                <a:schemeClr val="dk1"/>
              </a:buClr>
              <a:buSzPct val="100000"/>
              <a:buFont typeface="Arial"/>
              <a:buChar char="•"/>
            </a:pPr>
            <a:r>
              <a:rPr b="0" i="0" lang="en-US" sz="3800" u="none" cap="none" strike="noStrike">
                <a:solidFill>
                  <a:schemeClr val="dk1"/>
                </a:solidFill>
                <a:latin typeface="Calibri"/>
                <a:ea typeface="Calibri"/>
                <a:cs typeface="Calibri"/>
                <a:sym typeface="Calibri"/>
              </a:rPr>
              <a:t>Say “thanks” with a gift of PTA</a:t>
            </a:r>
          </a:p>
          <a:p>
            <a:pPr indent="-342900" lvl="0" marL="342900" marR="0" rtl="0" algn="l">
              <a:lnSpc>
                <a:spcPct val="80000"/>
              </a:lnSpc>
              <a:spcBef>
                <a:spcPts val="760"/>
              </a:spcBef>
              <a:spcAft>
                <a:spcPts val="0"/>
              </a:spcAft>
              <a:buClr>
                <a:schemeClr val="dk1"/>
              </a:buClr>
              <a:buSzPct val="100000"/>
              <a:buFont typeface="Arial"/>
              <a:buChar char="•"/>
            </a:pPr>
            <a:r>
              <a:rPr b="0" i="0" lang="en-US" sz="3800" u="none" cap="none" strike="noStrike">
                <a:solidFill>
                  <a:schemeClr val="dk1"/>
                </a:solidFill>
                <a:latin typeface="Calibri"/>
                <a:ea typeface="Calibri"/>
                <a:cs typeface="Calibri"/>
                <a:sym typeface="Calibri"/>
              </a:rPr>
              <a:t>Special Events</a:t>
            </a:r>
          </a:p>
          <a:p>
            <a:pPr indent="-342900" lvl="0" marL="342900" marR="0" rtl="0" algn="l">
              <a:lnSpc>
                <a:spcPct val="80000"/>
              </a:lnSpc>
              <a:spcBef>
                <a:spcPts val="760"/>
              </a:spcBef>
              <a:spcAft>
                <a:spcPts val="0"/>
              </a:spcAft>
              <a:buClr>
                <a:schemeClr val="dk1"/>
              </a:buClr>
              <a:buSzPct val="100000"/>
              <a:buFont typeface="Arial"/>
              <a:buChar char="•"/>
            </a:pPr>
            <a:r>
              <a:rPr b="0" i="0" lang="en-US" sz="3800" u="none" cap="none" strike="noStrike">
                <a:solidFill>
                  <a:schemeClr val="dk1"/>
                </a:solidFill>
                <a:latin typeface="Calibri"/>
                <a:ea typeface="Calibri"/>
                <a:cs typeface="Calibri"/>
                <a:sym typeface="Calibri"/>
              </a:rPr>
              <a:t>Are you in good standing?</a:t>
            </a:r>
          </a:p>
          <a:p>
            <a:pPr indent="0" lvl="0" marL="0" marR="0" rtl="0" algn="l">
              <a:lnSpc>
                <a:spcPct val="80000"/>
              </a:lnSpc>
              <a:spcBef>
                <a:spcPts val="760"/>
              </a:spcBef>
              <a:spcAft>
                <a:spcPts val="0"/>
              </a:spcAft>
              <a:buNone/>
            </a:pPr>
            <a:r>
              <a:t/>
            </a:r>
            <a:endParaRPr/>
          </a:p>
          <a:p>
            <a:pPr indent="-342900" lvl="0" marL="342900" marR="0" rtl="0" algn="l">
              <a:lnSpc>
                <a:spcPct val="80000"/>
              </a:lnSpc>
              <a:spcBef>
                <a:spcPts val="660"/>
              </a:spcBef>
              <a:spcAft>
                <a:spcPts val="0"/>
              </a:spcAft>
              <a:buClr>
                <a:schemeClr val="dk1"/>
              </a:buClr>
              <a:buSzPct val="25000"/>
              <a:buFont typeface="Arial"/>
              <a:buNone/>
            </a:pPr>
            <a:r>
              <a:rPr b="0" i="0" lang="en-US" sz="3300" u="none" cap="none" strike="noStrike">
                <a:solidFill>
                  <a:schemeClr val="dk1"/>
                </a:solidFill>
                <a:latin typeface="Calibri"/>
                <a:ea typeface="Calibri"/>
                <a:cs typeface="Calibri"/>
                <a:sym typeface="Calibri"/>
              </a:rPr>
              <a:t>		</a:t>
            </a:r>
          </a:p>
          <a:p>
            <a:pPr indent="-342900" lvl="0" marL="342900" marR="0" rtl="0" algn="l">
              <a:lnSpc>
                <a:spcPct val="80000"/>
              </a:lnSpc>
              <a:spcBef>
                <a:spcPts val="540"/>
              </a:spcBef>
              <a:spcAft>
                <a:spcPts val="0"/>
              </a:spcAft>
              <a:buClr>
                <a:schemeClr val="dk1"/>
              </a:buClr>
              <a:buSzPct val="25000"/>
              <a:buFont typeface="Arial"/>
              <a:buNone/>
            </a:pPr>
            <a:r>
              <a:rPr b="0" i="0" lang="en-US" sz="2700" u="none" cap="none" strike="noStrike">
                <a:solidFill>
                  <a:schemeClr val="dk1"/>
                </a:solidFill>
                <a:latin typeface="Calibri"/>
                <a:ea typeface="Calibri"/>
                <a:cs typeface="Calibri"/>
                <a:sym typeface="Calibri"/>
              </a:rPr>
              <a:t>		</a:t>
            </a:r>
          </a:p>
          <a:p>
            <a:pPr indent="-342900" lvl="0" marL="342900" marR="0" rtl="0" algn="l">
              <a:lnSpc>
                <a:spcPct val="80000"/>
              </a:lnSpc>
              <a:spcBef>
                <a:spcPts val="540"/>
              </a:spcBef>
              <a:spcAft>
                <a:spcPts val="0"/>
              </a:spcAft>
              <a:buClr>
                <a:schemeClr val="dk1"/>
              </a:buClr>
              <a:buSzPct val="100000"/>
              <a:buFont typeface="Arial"/>
              <a:buNone/>
            </a:pPr>
            <a:r>
              <a:t/>
            </a:r>
            <a:endParaRPr b="0" i="0" sz="2700" u="none" cap="none" strike="noStrike">
              <a:solidFill>
                <a:schemeClr val="dk1"/>
              </a:solidFill>
              <a:latin typeface="Calibri"/>
              <a:ea typeface="Calibri"/>
              <a:cs typeface="Calibri"/>
              <a:sym typeface="Calibri"/>
            </a:endParaRPr>
          </a:p>
        </p:txBody>
      </p:sp>
      <p:sp>
        <p:nvSpPr>
          <p:cNvPr id="244" name="Shape 244"/>
          <p:cNvSpPr txBox="1"/>
          <p:nvPr>
            <p:ph idx="2" type="body"/>
          </p:nvPr>
        </p:nvSpPr>
        <p:spPr>
          <a:xfrm flipH="1" rot="10800000">
            <a:off x="990600" y="4114799"/>
            <a:ext cx="1904999" cy="228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t/>
            </a:r>
            <a:endParaRPr b="0" i="0" sz="1000" u="none" cap="none" strike="noStrike">
              <a:solidFill>
                <a:schemeClr val="dk1"/>
              </a:solidFill>
              <a:latin typeface="Calibri"/>
              <a:ea typeface="Calibri"/>
              <a:cs typeface="Calibri"/>
              <a:sym typeface="Calibri"/>
            </a:endParaRPr>
          </a:p>
        </p:txBody>
      </p:sp>
      <p:sp>
        <p:nvSpPr>
          <p:cNvPr id="245" name="Shape 245"/>
          <p:cNvSpPr txBox="1"/>
          <p:nvPr/>
        </p:nvSpPr>
        <p:spPr>
          <a:xfrm flipH="1" rot="10800000">
            <a:off x="990600" y="4114799"/>
            <a:ext cx="1904999" cy="228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Font typeface="Arial"/>
              <a:buNone/>
            </a:pPr>
            <a:r>
              <a:t/>
            </a:r>
            <a:endParaRPr sz="1000">
              <a:solidFill>
                <a:schemeClr val="dk1"/>
              </a:solidFill>
              <a:latin typeface="Calibri"/>
              <a:ea typeface="Calibri"/>
              <a:cs typeface="Calibri"/>
              <a:sym typeface="Calibri"/>
            </a:endParaRPr>
          </a:p>
        </p:txBody>
      </p:sp>
      <p:pic>
        <p:nvPicPr>
          <p:cNvPr descr="C:\Documents and Settings\Susan\My Documents\My Pictures\november_2013_tn.gif" id="246" name="Shape 246"/>
          <p:cNvPicPr preferRelativeResize="0"/>
          <p:nvPr/>
        </p:nvPicPr>
        <p:blipFill rotWithShape="1">
          <a:blip r:embed="rId3">
            <a:alphaModFix/>
          </a:blip>
          <a:srcRect b="0" l="0" r="0" t="0"/>
          <a:stretch/>
        </p:blipFill>
        <p:spPr>
          <a:xfrm>
            <a:off x="381000" y="2743200"/>
            <a:ext cx="2666999" cy="2362200"/>
          </a:xfrm>
          <a:prstGeom prst="rect">
            <a:avLst/>
          </a:prstGeom>
          <a:noFill/>
          <a:ln>
            <a:noFill/>
          </a:ln>
        </p:spPr>
      </p:pic>
      <p:sp>
        <p:nvSpPr>
          <p:cNvPr id="247" name="Shape 247"/>
          <p:cNvSpPr txBox="1"/>
          <p:nvPr>
            <p:ph idx="2" type="body"/>
          </p:nvPr>
        </p:nvSpPr>
        <p:spPr>
          <a:xfrm flipH="1" rot="10800000">
            <a:off x="990600" y="4114800"/>
            <a:ext cx="1905000" cy="228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t/>
            </a:r>
            <a:endParaRPr b="0" i="0" sz="1000" u="none" cap="none" strike="noStrike">
              <a:solidFill>
                <a:schemeClr val="dk1"/>
              </a:solidFill>
              <a:latin typeface="Calibri"/>
              <a:ea typeface="Calibri"/>
              <a:cs typeface="Calibri"/>
              <a:sym typeface="Calibri"/>
            </a:endParaRPr>
          </a:p>
        </p:txBody>
      </p:sp>
      <p:pic>
        <p:nvPicPr>
          <p:cNvPr descr="Calendar, Blank, Grid, Month, ..." id="248" name="Shape 248"/>
          <p:cNvPicPr preferRelativeResize="0"/>
          <p:nvPr/>
        </p:nvPicPr>
        <p:blipFill rotWithShape="1">
          <a:blip r:embed="rId4">
            <a:alphaModFix/>
          </a:blip>
          <a:srcRect b="4052" l="0" r="0" t="4052"/>
          <a:stretch/>
        </p:blipFill>
        <p:spPr>
          <a:xfrm>
            <a:off x="457200" y="2514600"/>
            <a:ext cx="2819400" cy="2590800"/>
          </a:xfrm>
          <a:prstGeom prst="rect">
            <a:avLst/>
          </a:prstGeom>
          <a:noFill/>
          <a:ln>
            <a:noFill/>
          </a:ln>
        </p:spPr>
      </p:pic>
      <p:sp>
        <p:nvSpPr>
          <p:cNvPr id="249" name="Shape 249"/>
          <p:cNvSpPr txBox="1"/>
          <p:nvPr/>
        </p:nvSpPr>
        <p:spPr>
          <a:xfrm>
            <a:off x="457200" y="2514600"/>
            <a:ext cx="2819400" cy="597600"/>
          </a:xfrm>
          <a:prstGeom prst="rect">
            <a:avLst/>
          </a:prstGeom>
          <a:noFill/>
          <a:ln>
            <a:noFill/>
          </a:ln>
        </p:spPr>
        <p:txBody>
          <a:bodyPr anchorCtr="0" anchor="t" bIns="91425" lIns="91425" rIns="91425" tIns="91425">
            <a:noAutofit/>
          </a:bodyPr>
          <a:lstStyle/>
          <a:p>
            <a:pPr lvl="0" rtl="0" algn="ctr">
              <a:spcBef>
                <a:spcPts val="0"/>
              </a:spcBef>
              <a:buNone/>
            </a:pPr>
            <a:r>
              <a:rPr b="1" lang="en-US" sz="2400"/>
              <a:t>NOVEM</a:t>
            </a:r>
            <a:r>
              <a:rPr b="1" lang="en-US" sz="2400"/>
              <a:t>BER</a:t>
            </a:r>
          </a:p>
        </p:txBody>
      </p:sp>
      <p:pic>
        <p:nvPicPr>
          <p:cNvPr descr="Foliage, Greenery, Autumn ..." id="250" name="Shape 250"/>
          <p:cNvPicPr preferRelativeResize="0"/>
          <p:nvPr/>
        </p:nvPicPr>
        <p:blipFill>
          <a:blip r:embed="rId5">
            <a:alphaModFix/>
          </a:blip>
          <a:stretch>
            <a:fillRect/>
          </a:stretch>
        </p:blipFill>
        <p:spPr>
          <a:xfrm>
            <a:off x="6281299" y="4722123"/>
            <a:ext cx="2666999" cy="2135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457200" y="381000"/>
            <a:ext cx="2743199" cy="27431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b="1" i="1" lang="en-US" sz="2800" u="none" cap="none" strike="noStrike">
                <a:solidFill>
                  <a:schemeClr val="dk1"/>
                </a:solidFill>
                <a:latin typeface="Arial Black"/>
                <a:ea typeface="Arial Black"/>
                <a:cs typeface="Arial Black"/>
                <a:sym typeface="Arial Black"/>
              </a:rPr>
              <a:t>Membership</a:t>
            </a:r>
            <a:br>
              <a:rPr b="1" i="1" lang="en-US" sz="2800" u="none" cap="none" strike="noStrike">
                <a:solidFill>
                  <a:schemeClr val="dk1"/>
                </a:solidFill>
                <a:latin typeface="Arial Black"/>
                <a:ea typeface="Arial Black"/>
                <a:cs typeface="Arial Black"/>
                <a:sym typeface="Arial Black"/>
              </a:rPr>
            </a:br>
            <a:r>
              <a:rPr b="1" i="1" lang="en-US" sz="2800" u="none" cap="none" strike="noStrike">
                <a:solidFill>
                  <a:schemeClr val="dk1"/>
                </a:solidFill>
                <a:latin typeface="Arial Black"/>
                <a:ea typeface="Arial Black"/>
                <a:cs typeface="Arial Black"/>
                <a:sym typeface="Arial Black"/>
              </a:rPr>
              <a:t>is the key!</a:t>
            </a:r>
          </a:p>
        </p:txBody>
      </p:sp>
      <p:sp>
        <p:nvSpPr>
          <p:cNvPr id="99" name="Shape 99"/>
          <p:cNvSpPr txBox="1"/>
          <p:nvPr>
            <p:ph idx="1" type="body"/>
          </p:nvPr>
        </p:nvSpPr>
        <p:spPr>
          <a:xfrm>
            <a:off x="3276600" y="273050"/>
            <a:ext cx="5638800" cy="32766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40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The</a:t>
            </a:r>
            <a:r>
              <a:rPr b="0" i="0" lang="en-US" sz="2000" u="none" cap="none" strike="noStrike">
                <a:solidFill>
                  <a:schemeClr val="dk1"/>
                </a:solidFill>
                <a:latin typeface="Calibri"/>
                <a:ea typeface="Calibri"/>
                <a:cs typeface="Calibri"/>
                <a:sym typeface="Calibri"/>
              </a:rPr>
              <a:t> </a:t>
            </a:r>
            <a:r>
              <a:rPr b="1" i="0" lang="en-US" sz="2000" u="none" cap="none" strike="noStrike">
                <a:solidFill>
                  <a:schemeClr val="dk1"/>
                </a:solidFill>
                <a:latin typeface="Calibri"/>
                <a:ea typeface="Calibri"/>
                <a:cs typeface="Calibri"/>
                <a:sym typeface="Calibri"/>
              </a:rPr>
              <a:t>PURPOSES </a:t>
            </a:r>
          </a:p>
          <a:p>
            <a:pPr indent="-342900" lvl="0" marL="342900" marR="0" rtl="0" algn="l">
              <a:lnSpc>
                <a:spcPct val="80000"/>
              </a:lnSpc>
              <a:spcBef>
                <a:spcPts val="36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 To promote the welfare of children and youth in home, school, places of worship, and throughout the com</a:t>
            </a:r>
            <a:r>
              <a:rPr lang="en-US" sz="1400"/>
              <a:t>munity;</a:t>
            </a:r>
          </a:p>
          <a:p>
            <a:pPr indent="-342900" lvl="0" marL="342900" marR="0" rtl="0" algn="l">
              <a:lnSpc>
                <a:spcPct val="80000"/>
              </a:lnSpc>
              <a:spcBef>
                <a:spcPts val="36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 To raise the standards of home life.</a:t>
            </a:r>
          </a:p>
          <a:p>
            <a:pPr indent="-342900" lvl="0" marL="342900" marR="0" rtl="0" algn="l">
              <a:lnSpc>
                <a:spcPct val="80000"/>
              </a:lnSpc>
              <a:spcBef>
                <a:spcPts val="36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 To adequate for laws t</a:t>
            </a:r>
            <a:r>
              <a:rPr lang="en-US" sz="1400"/>
              <a:t>hat further the education, physical and mental health, welfare, and safety of children and youth;</a:t>
            </a:r>
          </a:p>
          <a:p>
            <a:pPr indent="0" lvl="0" rtl="0">
              <a:lnSpc>
                <a:spcPct val="80000"/>
              </a:lnSpc>
              <a:spcBef>
                <a:spcPts val="360"/>
              </a:spcBef>
              <a:buClr>
                <a:schemeClr val="dk1"/>
              </a:buClr>
              <a:buSzPct val="25000"/>
              <a:buFont typeface="Arial"/>
              <a:buNone/>
            </a:pPr>
            <a:r>
              <a:rPr lang="en-US" sz="1400"/>
              <a:t>● To promote the collaboration and engagement of families and educators in the education 18 of children and youth;</a:t>
            </a:r>
          </a:p>
          <a:p>
            <a:pPr indent="-342900" lvl="0" marL="342900" marR="0" rtl="0" algn="l">
              <a:lnSpc>
                <a:spcPct val="80000"/>
              </a:lnSpc>
              <a:spcBef>
                <a:spcPts val="36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 </a:t>
            </a:r>
            <a:r>
              <a:rPr lang="en-US" sz="1400"/>
              <a:t>To engage the public in united efforts to secure the physical, mental, emotional, spiritual, 20 and social well-being of all children and youth; and </a:t>
            </a:r>
          </a:p>
          <a:p>
            <a:pPr indent="-342900" lvl="0" marL="342900" marR="0" rtl="0" algn="l">
              <a:lnSpc>
                <a:spcPct val="80000"/>
              </a:lnSpc>
              <a:spcBef>
                <a:spcPts val="360"/>
              </a:spcBef>
              <a:spcAft>
                <a:spcPts val="0"/>
              </a:spcAft>
              <a:buClr>
                <a:schemeClr val="dk1"/>
              </a:buClr>
              <a:buSzPct val="25000"/>
              <a:buFont typeface="Arial"/>
              <a:buNone/>
            </a:pPr>
            <a:r>
              <a:rPr b="0" i="0" lang="en-US" sz="1400" u="none" cap="none" strike="noStrike">
                <a:solidFill>
                  <a:schemeClr val="dk1"/>
                </a:solidFill>
                <a:latin typeface="Calibri"/>
                <a:ea typeface="Calibri"/>
                <a:cs typeface="Calibri"/>
                <a:sym typeface="Calibri"/>
              </a:rPr>
              <a:t>● </a:t>
            </a:r>
            <a:r>
              <a:rPr lang="en-US" sz="1400"/>
              <a:t>To advocate for fiscal responsibility regarding public tax dollars in public education funding.</a:t>
            </a:r>
          </a:p>
          <a:p>
            <a:pPr indent="-412750" lvl="0" marL="342900" marR="0" rtl="0" algn="l">
              <a:lnSpc>
                <a:spcPct val="80000"/>
              </a:lnSpc>
              <a:spcBef>
                <a:spcPts val="360"/>
              </a:spcBef>
              <a:spcAft>
                <a:spcPts val="0"/>
              </a:spcAft>
              <a:buClr>
                <a:schemeClr val="dk1"/>
              </a:buClr>
              <a:buSzPct val="100000"/>
              <a:buFont typeface="Arial"/>
              <a:buNone/>
            </a:pPr>
            <a:r>
              <a:rPr b="1" lang="en-US" sz="1100">
                <a:latin typeface="Arial"/>
                <a:ea typeface="Arial"/>
                <a:cs typeface="Arial"/>
                <a:sym typeface="Arial"/>
              </a:rPr>
              <a:t> </a:t>
            </a:r>
          </a:p>
          <a:p>
            <a:pPr indent="-342900" lvl="0" marL="342900" marR="0" rtl="0" algn="l">
              <a:lnSpc>
                <a:spcPct val="80000"/>
              </a:lnSpc>
              <a:spcBef>
                <a:spcPts val="360"/>
              </a:spcBef>
              <a:spcAft>
                <a:spcPts val="0"/>
              </a:spcAft>
              <a:buClr>
                <a:schemeClr val="dk1"/>
              </a:buClr>
              <a:buSzPct val="25000"/>
              <a:buFont typeface="Arial"/>
              <a:buNone/>
            </a:pPr>
            <a:r>
              <a:t/>
            </a:r>
            <a:endParaRPr/>
          </a:p>
        </p:txBody>
      </p:sp>
      <p:sp>
        <p:nvSpPr>
          <p:cNvPr id="100" name="Shape 100"/>
          <p:cNvSpPr txBox="1"/>
          <p:nvPr>
            <p:ph idx="2" type="body"/>
          </p:nvPr>
        </p:nvSpPr>
        <p:spPr>
          <a:xfrm flipH="1" rot="10800000">
            <a:off x="457200" y="6858000"/>
            <a:ext cx="1752600" cy="46037"/>
          </a:xfrm>
          <a:prstGeom prst="rect">
            <a:avLst/>
          </a:prstGeom>
          <a:noFill/>
          <a:ln>
            <a:noFill/>
          </a:ln>
        </p:spPr>
        <p:txBody>
          <a:bodyPr anchorCtr="0" anchor="t" bIns="45700" lIns="91425" rIns="91425" tIns="45700">
            <a:noAutofit/>
          </a:bodyPr>
          <a:lstStyle/>
          <a:p>
            <a:pPr indent="0" lvl="0" marL="0" marR="0" rtl="0" algn="l">
              <a:lnSpc>
                <a:spcPct val="60000"/>
              </a:lnSpc>
              <a:spcBef>
                <a:spcPts val="0"/>
              </a:spcBef>
              <a:spcAft>
                <a:spcPts val="0"/>
              </a:spcAft>
              <a:buClr>
                <a:schemeClr val="dk1"/>
              </a:buClr>
              <a:buSzPct val="25000"/>
              <a:buFont typeface="Arial"/>
              <a:buNone/>
            </a:pPr>
            <a:r>
              <a:t/>
            </a:r>
            <a:endParaRPr b="0" i="0" sz="100" u="none" cap="none" strike="noStrike">
              <a:solidFill>
                <a:schemeClr val="dk1"/>
              </a:solidFill>
              <a:latin typeface="Calibri"/>
              <a:ea typeface="Calibri"/>
              <a:cs typeface="Calibri"/>
              <a:sym typeface="Calibri"/>
            </a:endParaRPr>
          </a:p>
        </p:txBody>
      </p:sp>
      <p:pic>
        <p:nvPicPr>
          <p:cNvPr descr="C:\Documents and Settings\Susan\Local Settings\Temporary Internet Files\Content.IE5\SW6LLSLD\MC900022405[1].wmf" id="101" name="Shape 101"/>
          <p:cNvPicPr preferRelativeResize="0"/>
          <p:nvPr/>
        </p:nvPicPr>
        <p:blipFill rotWithShape="1">
          <a:blip r:embed="rId3">
            <a:alphaModFix/>
          </a:blip>
          <a:srcRect b="0" l="0" r="0" t="0"/>
          <a:stretch/>
        </p:blipFill>
        <p:spPr>
          <a:xfrm>
            <a:off x="0" y="3276600"/>
            <a:ext cx="2743199" cy="3276600"/>
          </a:xfrm>
          <a:prstGeom prst="rect">
            <a:avLst/>
          </a:prstGeom>
          <a:noFill/>
          <a:ln>
            <a:noFill/>
          </a:ln>
        </p:spPr>
      </p:pic>
      <p:sp>
        <p:nvSpPr>
          <p:cNvPr id="102" name="Shape 102"/>
          <p:cNvSpPr txBox="1"/>
          <p:nvPr/>
        </p:nvSpPr>
        <p:spPr>
          <a:xfrm>
            <a:off x="3276600" y="3549650"/>
            <a:ext cx="5123400" cy="2152500"/>
          </a:xfrm>
          <a:prstGeom prst="rect">
            <a:avLst/>
          </a:prstGeom>
          <a:noFill/>
          <a:ln>
            <a:noFill/>
          </a:ln>
        </p:spPr>
        <p:txBody>
          <a:bodyPr anchorCtr="0" anchor="t" bIns="91425" lIns="91425" rIns="91425" tIns="91425">
            <a:noAutofit/>
          </a:bodyPr>
          <a:lstStyle/>
          <a:p>
            <a:pPr lvl="0" marL="342900" rtl="0">
              <a:lnSpc>
                <a:spcPct val="80000"/>
              </a:lnSpc>
              <a:spcBef>
                <a:spcPts val="400"/>
              </a:spcBef>
              <a:buClr>
                <a:schemeClr val="dk1"/>
              </a:buClr>
              <a:buSzPct val="25000"/>
              <a:buFont typeface="Arial"/>
              <a:buNone/>
            </a:pPr>
            <a:r>
              <a:rPr b="1" lang="en-US" sz="2000">
                <a:solidFill>
                  <a:schemeClr val="dk1"/>
                </a:solidFill>
                <a:latin typeface="Calibri"/>
                <a:ea typeface="Calibri"/>
                <a:cs typeface="Calibri"/>
                <a:sym typeface="Calibri"/>
              </a:rPr>
              <a:t>MISSION STATEMENT</a:t>
            </a:r>
          </a:p>
          <a:p>
            <a:pPr lvl="0" marL="342900" rtl="0">
              <a:lnSpc>
                <a:spcPct val="80000"/>
              </a:lnSpc>
              <a:spcBef>
                <a:spcPts val="360"/>
              </a:spcBef>
              <a:buClr>
                <a:schemeClr val="dk1"/>
              </a:buClr>
              <a:buSzPct val="25000"/>
              <a:buFont typeface="Arial"/>
              <a:buNone/>
            </a:pPr>
            <a:r>
              <a:rPr lang="en-US" sz="1800">
                <a:solidFill>
                  <a:schemeClr val="dk1"/>
                </a:solidFill>
                <a:latin typeface="Calibri"/>
                <a:ea typeface="Calibri"/>
                <a:cs typeface="Calibri"/>
                <a:sym typeface="Calibri"/>
              </a:rPr>
              <a:t>● A powerful voice for all children,</a:t>
            </a:r>
          </a:p>
          <a:p>
            <a:pPr lvl="0" marL="342900" rtl="0">
              <a:lnSpc>
                <a:spcPct val="80000"/>
              </a:lnSpc>
              <a:spcBef>
                <a:spcPts val="360"/>
              </a:spcBef>
              <a:buClr>
                <a:schemeClr val="dk1"/>
              </a:buClr>
              <a:buSzPct val="25000"/>
              <a:buFont typeface="Arial"/>
              <a:buNone/>
            </a:pPr>
            <a:r>
              <a:rPr lang="en-US" sz="1800">
                <a:solidFill>
                  <a:schemeClr val="dk1"/>
                </a:solidFill>
                <a:latin typeface="Calibri"/>
                <a:ea typeface="Calibri"/>
                <a:cs typeface="Calibri"/>
                <a:sym typeface="Calibri"/>
              </a:rPr>
              <a:t>● A relevant resource for families and communities, and</a:t>
            </a:r>
          </a:p>
          <a:p>
            <a:pPr lvl="0" marL="342900" rtl="0">
              <a:lnSpc>
                <a:spcPct val="80000"/>
              </a:lnSpc>
              <a:spcBef>
                <a:spcPts val="360"/>
              </a:spcBef>
              <a:buClr>
                <a:schemeClr val="dk1"/>
              </a:buClr>
              <a:buSzPct val="25000"/>
              <a:buFont typeface="Arial"/>
              <a:buNone/>
            </a:pPr>
            <a:r>
              <a:rPr lang="en-US" sz="1800">
                <a:solidFill>
                  <a:schemeClr val="dk1"/>
                </a:solidFill>
                <a:latin typeface="Calibri"/>
                <a:ea typeface="Calibri"/>
                <a:cs typeface="Calibri"/>
                <a:sym typeface="Calibri"/>
              </a:rPr>
              <a:t>● A strong advocate for the education and well-being of every child.</a:t>
            </a:r>
          </a:p>
          <a:p>
            <a:pPr indent="-342900" lvl="0" marL="342900" rtl="0">
              <a:lnSpc>
                <a:spcPct val="80000"/>
              </a:lnSpc>
              <a:spcBef>
                <a:spcPts val="360"/>
              </a:spcBef>
              <a:buClr>
                <a:schemeClr val="dk1"/>
              </a:buClr>
              <a:buFont typeface="Arial"/>
              <a:buNone/>
            </a:pPr>
            <a:r>
              <a:t/>
            </a:r>
            <a:endParaRPr b="1" sz="1800">
              <a:solidFill>
                <a:schemeClr val="dk1"/>
              </a:solidFill>
              <a:latin typeface="Calibri"/>
              <a:ea typeface="Calibri"/>
              <a:cs typeface="Calibri"/>
              <a:sym typeface="Calibri"/>
            </a:endParaRPr>
          </a:p>
          <a:p>
            <a:pPr lvl="0" marL="342900" rtl="0">
              <a:lnSpc>
                <a:spcPct val="80000"/>
              </a:lnSpc>
              <a:spcBef>
                <a:spcPts val="360"/>
              </a:spcBef>
              <a:buClr>
                <a:schemeClr val="dk1"/>
              </a:buClr>
              <a:buFont typeface="Arial"/>
              <a:buNone/>
            </a:pPr>
            <a:r>
              <a:t/>
            </a:r>
            <a:endParaRPr/>
          </a:p>
        </p:txBody>
      </p:sp>
      <p:sp>
        <p:nvSpPr>
          <p:cNvPr id="103" name="Shape 103"/>
          <p:cNvSpPr txBox="1"/>
          <p:nvPr/>
        </p:nvSpPr>
        <p:spPr>
          <a:xfrm>
            <a:off x="3200400" y="5577125"/>
            <a:ext cx="5123400" cy="862800"/>
          </a:xfrm>
          <a:prstGeom prst="rect">
            <a:avLst/>
          </a:prstGeom>
          <a:noFill/>
          <a:ln>
            <a:noFill/>
          </a:ln>
        </p:spPr>
        <p:txBody>
          <a:bodyPr anchorCtr="0" anchor="t" bIns="91425" lIns="91425" rIns="91425" tIns="91425">
            <a:noAutofit/>
          </a:bodyPr>
          <a:lstStyle/>
          <a:p>
            <a:pPr lvl="0" marL="342900" rtl="0">
              <a:lnSpc>
                <a:spcPct val="80000"/>
              </a:lnSpc>
              <a:spcBef>
                <a:spcPts val="400"/>
              </a:spcBef>
              <a:buClr>
                <a:schemeClr val="dk1"/>
              </a:buClr>
              <a:buSzPct val="55000"/>
              <a:buFont typeface="Arial"/>
              <a:buNone/>
            </a:pPr>
            <a:r>
              <a:rPr b="1" lang="en-US" sz="2000">
                <a:solidFill>
                  <a:schemeClr val="dk1"/>
                </a:solidFill>
                <a:latin typeface="Calibri"/>
                <a:ea typeface="Calibri"/>
                <a:cs typeface="Calibri"/>
                <a:sym typeface="Calibri"/>
              </a:rPr>
              <a:t>VISION</a:t>
            </a:r>
          </a:p>
          <a:p>
            <a:pPr lvl="0" marL="342900" rtl="0">
              <a:lnSpc>
                <a:spcPct val="80000"/>
              </a:lnSpc>
              <a:spcBef>
                <a:spcPts val="360"/>
              </a:spcBef>
              <a:buClr>
                <a:schemeClr val="dk1"/>
              </a:buClr>
              <a:buSzPct val="61111"/>
              <a:buFont typeface="Arial"/>
              <a:buNone/>
            </a:pPr>
            <a:r>
              <a:rPr lang="en-US" sz="1800">
                <a:solidFill>
                  <a:schemeClr val="dk1"/>
                </a:solidFill>
                <a:latin typeface="Calibri"/>
                <a:ea typeface="Calibri"/>
                <a:cs typeface="Calibri"/>
                <a:sym typeface="Calibri"/>
              </a:rPr>
              <a:t>● Making every child’s potential a reality.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1000"/>
                                        <p:tgtEl>
                                          <p:spTgt spid="9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4900"/>
                                        <p:tgtEl>
                                          <p:spTgt spid="102"/>
                                        </p:tgtEl>
                                        <p:attrNameLst>
                                          <p:attrName>ppt_x</p:attrName>
                                        </p:attrNameLst>
                                      </p:cBhvr>
                                      <p:tavLst>
                                        <p:tav fmla="" tm="0">
                                          <p:val>
                                            <p:strVal val="#ppt_x+1"/>
                                          </p:val>
                                        </p:tav>
                                        <p:tav fmla="" tm="100000">
                                          <p:val>
                                            <p:strVal val="#ppt_x"/>
                                          </p:val>
                                        </p:tav>
                                      </p:tavLst>
                                    </p:anim>
                                  </p:childTnLst>
                                </p:cTn>
                              </p:par>
                            </p:childTnLst>
                          </p:cTn>
                        </p:par>
                        <p:par>
                          <p:cTn fill="hold">
                            <p:stCondLst>
                              <p:cond delay="5900"/>
                            </p:stCondLst>
                            <p:childTnLst>
                              <p:par>
                                <p:cTn fill="hold" nodeType="afterEffect" presetClass="entr" presetID="2" presetSubtype="2">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0"/>
                                        <p:tgtEl>
                                          <p:spTgt spid="10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C0000"/>
        </a:solidFill>
      </p:bgPr>
    </p:bg>
    <p:spTree>
      <p:nvGrpSpPr>
        <p:cNvPr id="255" name="Shape 255"/>
        <p:cNvGrpSpPr/>
        <p:nvPr/>
      </p:nvGrpSpPr>
      <p:grpSpPr>
        <a:xfrm>
          <a:off x="0" y="0"/>
          <a:ext cx="0" cy="0"/>
          <a:chOff x="0" y="0"/>
          <a:chExt cx="0" cy="0"/>
        </a:xfrm>
      </p:grpSpPr>
      <p:sp>
        <p:nvSpPr>
          <p:cNvPr id="256" name="Shape 256"/>
          <p:cNvSpPr txBox="1"/>
          <p:nvPr>
            <p:ph type="title"/>
          </p:nvPr>
        </p:nvSpPr>
        <p:spPr>
          <a:xfrm>
            <a:off x="457200" y="990600"/>
            <a:ext cx="3008313" cy="1219199"/>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SzPct val="25000"/>
              <a:buNone/>
            </a:pPr>
            <a:r>
              <a:rPr b="1" i="0" lang="en-US" sz="4800" u="none" cap="none" strike="noStrike">
                <a:solidFill>
                  <a:schemeClr val="dk1"/>
                </a:solidFill>
                <a:latin typeface="Calibri"/>
                <a:ea typeface="Calibri"/>
                <a:cs typeface="Calibri"/>
                <a:sym typeface="Calibri"/>
              </a:rPr>
              <a:t>To Do List</a:t>
            </a:r>
            <a:r>
              <a:rPr b="1" i="0" lang="en-US" sz="3200" u="none" cap="none" strike="noStrike">
                <a:solidFill>
                  <a:schemeClr val="dk1"/>
                </a:solidFill>
                <a:latin typeface="Calibri"/>
                <a:ea typeface="Calibri"/>
                <a:cs typeface="Calibri"/>
                <a:sym typeface="Calibri"/>
              </a:rPr>
              <a:t>: </a:t>
            </a:r>
          </a:p>
        </p:txBody>
      </p:sp>
      <p:sp>
        <p:nvSpPr>
          <p:cNvPr id="257" name="Shape 257"/>
          <p:cNvSpPr txBox="1"/>
          <p:nvPr>
            <p:ph idx="1" type="body"/>
          </p:nvPr>
        </p:nvSpPr>
        <p:spPr>
          <a:xfrm>
            <a:off x="3962400" y="1066800"/>
            <a:ext cx="4876799" cy="5486399"/>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000"/>
              <a:buFont typeface="Arial"/>
              <a:buChar char="•"/>
            </a:pPr>
            <a:r>
              <a:rPr b="0" i="0" lang="en-US" sz="4200" u="none" cap="none" strike="noStrike">
                <a:solidFill>
                  <a:schemeClr val="dk1"/>
                </a:solidFill>
                <a:latin typeface="Calibri"/>
                <a:ea typeface="Calibri"/>
                <a:cs typeface="Calibri"/>
                <a:sym typeface="Calibri"/>
              </a:rPr>
              <a:t>Who is on your shopping list?</a:t>
            </a:r>
          </a:p>
          <a:p>
            <a:pPr indent="-342900" lvl="0" marL="342900" marR="0" rtl="0" algn="l">
              <a:lnSpc>
                <a:spcPct val="80000"/>
              </a:lnSpc>
              <a:spcBef>
                <a:spcPts val="840"/>
              </a:spcBef>
              <a:spcAft>
                <a:spcPts val="0"/>
              </a:spcAft>
              <a:buClr>
                <a:schemeClr val="dk1"/>
              </a:buClr>
              <a:buSzPct val="100000"/>
              <a:buFont typeface="Arial"/>
              <a:buChar char="•"/>
            </a:pPr>
            <a:r>
              <a:rPr b="0" i="0" lang="en-US" sz="4200" u="none" cap="none" strike="noStrike">
                <a:solidFill>
                  <a:schemeClr val="dk1"/>
                </a:solidFill>
                <a:latin typeface="Calibri"/>
                <a:ea typeface="Calibri"/>
                <a:cs typeface="Calibri"/>
                <a:sym typeface="Calibri"/>
              </a:rPr>
              <a:t>Plan 2</a:t>
            </a:r>
            <a:r>
              <a:rPr b="0" baseline="30000" i="0" lang="en-US" sz="4200" u="none" cap="none" strike="noStrike">
                <a:solidFill>
                  <a:schemeClr val="dk1"/>
                </a:solidFill>
                <a:latin typeface="Calibri"/>
                <a:ea typeface="Calibri"/>
                <a:cs typeface="Calibri"/>
                <a:sym typeface="Calibri"/>
              </a:rPr>
              <a:t>nd</a:t>
            </a:r>
            <a:r>
              <a:rPr b="0" i="0" lang="en-US" sz="4200" u="none" cap="none" strike="noStrike">
                <a:solidFill>
                  <a:schemeClr val="dk1"/>
                </a:solidFill>
                <a:latin typeface="Calibri"/>
                <a:ea typeface="Calibri"/>
                <a:cs typeface="Calibri"/>
                <a:sym typeface="Calibri"/>
              </a:rPr>
              <a:t> push</a:t>
            </a:r>
          </a:p>
          <a:p>
            <a:pPr indent="0" lvl="0" rtl="0">
              <a:lnSpc>
                <a:spcPct val="80000"/>
              </a:lnSpc>
              <a:spcBef>
                <a:spcPts val="760"/>
              </a:spcBef>
              <a:buClr>
                <a:schemeClr val="dk1"/>
              </a:buClr>
              <a:buSzPct val="110526"/>
              <a:buFont typeface="Arial"/>
              <a:buChar char="•"/>
            </a:pPr>
            <a:r>
              <a:rPr lang="en-US" sz="3800"/>
              <a:t>Are you in good standing?</a:t>
            </a:r>
          </a:p>
          <a:p>
            <a:pPr indent="0" lvl="0" marL="0" rtl="0">
              <a:lnSpc>
                <a:spcPct val="80000"/>
              </a:lnSpc>
              <a:spcBef>
                <a:spcPts val="760"/>
              </a:spcBef>
              <a:buNone/>
            </a:pPr>
            <a:r>
              <a:t/>
            </a:r>
            <a:endParaRPr sz="3800"/>
          </a:p>
          <a:p>
            <a:pPr indent="0" lvl="0" marL="0" rtl="0">
              <a:lnSpc>
                <a:spcPct val="80000"/>
              </a:lnSpc>
              <a:spcBef>
                <a:spcPts val="840"/>
              </a:spcBef>
              <a:buNone/>
            </a:pPr>
            <a:r>
              <a:rPr lang="en-US" sz="4200">
                <a:solidFill>
                  <a:srgbClr val="00FF00"/>
                </a:solidFill>
              </a:rPr>
              <a:t>Take a break!</a:t>
            </a:r>
          </a:p>
          <a:p>
            <a:pPr indent="-342900" lvl="0" marL="342900" marR="0" rtl="0" algn="l">
              <a:lnSpc>
                <a:spcPct val="80000"/>
              </a:lnSpc>
              <a:spcBef>
                <a:spcPts val="720"/>
              </a:spcBef>
              <a:spcAft>
                <a:spcPts val="0"/>
              </a:spcAft>
              <a:buClr>
                <a:schemeClr val="dk1"/>
              </a:buClr>
              <a:buSzPct val="25000"/>
              <a:buFont typeface="Arial"/>
              <a:buNone/>
            </a:pPr>
            <a:r>
              <a:rPr b="0" i="0" lang="en-US" sz="3600" u="none" cap="none" strike="noStrike">
                <a:solidFill>
                  <a:schemeClr val="dk1"/>
                </a:solidFill>
                <a:latin typeface="Calibri"/>
                <a:ea typeface="Calibri"/>
                <a:cs typeface="Calibri"/>
                <a:sym typeface="Calibri"/>
              </a:rPr>
              <a:t>		</a:t>
            </a:r>
          </a:p>
          <a:p>
            <a:pPr indent="-342900" lvl="0" marL="342900" marR="0" rtl="0" algn="l">
              <a:lnSpc>
                <a:spcPct val="80000"/>
              </a:lnSpc>
              <a:spcBef>
                <a:spcPts val="600"/>
              </a:spcBef>
              <a:spcAft>
                <a:spcPts val="0"/>
              </a:spcAft>
              <a:buClr>
                <a:schemeClr val="dk1"/>
              </a:buClr>
              <a:buSzPct val="25000"/>
              <a:buFont typeface="Arial"/>
              <a:buNone/>
            </a:pPr>
            <a:r>
              <a:rPr b="0" i="0" lang="en-US" sz="3000" u="none" cap="none" strike="noStrike">
                <a:solidFill>
                  <a:schemeClr val="dk1"/>
                </a:solidFill>
                <a:latin typeface="Calibri"/>
                <a:ea typeface="Calibri"/>
                <a:cs typeface="Calibri"/>
                <a:sym typeface="Calibri"/>
              </a:rPr>
              <a:t>		</a:t>
            </a:r>
          </a:p>
          <a:p>
            <a:pPr indent="-342900" lvl="0" marL="342900" marR="0" rtl="0" algn="l">
              <a:lnSpc>
                <a:spcPct val="80000"/>
              </a:lnSpc>
              <a:spcBef>
                <a:spcPts val="600"/>
              </a:spcBef>
              <a:spcAft>
                <a:spcPts val="0"/>
              </a:spcAft>
              <a:buClr>
                <a:schemeClr val="dk1"/>
              </a:buClr>
              <a:buSzPct val="100000"/>
              <a:buFont typeface="Arial"/>
              <a:buNone/>
            </a:pPr>
            <a:r>
              <a:t/>
            </a:r>
            <a:endParaRPr b="0" i="0" sz="3000" u="none" cap="none" strike="noStrike">
              <a:solidFill>
                <a:schemeClr val="dk1"/>
              </a:solidFill>
              <a:latin typeface="Calibri"/>
              <a:ea typeface="Calibri"/>
              <a:cs typeface="Calibri"/>
              <a:sym typeface="Calibri"/>
            </a:endParaRPr>
          </a:p>
        </p:txBody>
      </p:sp>
      <p:sp>
        <p:nvSpPr>
          <p:cNvPr id="258" name="Shape 258"/>
          <p:cNvSpPr txBox="1"/>
          <p:nvPr>
            <p:ph idx="2" type="body"/>
          </p:nvPr>
        </p:nvSpPr>
        <p:spPr>
          <a:xfrm flipH="1" rot="10800000">
            <a:off x="990600" y="4114799"/>
            <a:ext cx="1904999" cy="228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t/>
            </a:r>
            <a:endParaRPr b="0" i="0" sz="1000" u="none" cap="none" strike="noStrike">
              <a:solidFill>
                <a:schemeClr val="dk1"/>
              </a:solidFill>
              <a:latin typeface="Calibri"/>
              <a:ea typeface="Calibri"/>
              <a:cs typeface="Calibri"/>
              <a:sym typeface="Calibri"/>
            </a:endParaRPr>
          </a:p>
        </p:txBody>
      </p:sp>
      <p:sp>
        <p:nvSpPr>
          <p:cNvPr id="259" name="Shape 259"/>
          <p:cNvSpPr txBox="1"/>
          <p:nvPr/>
        </p:nvSpPr>
        <p:spPr>
          <a:xfrm flipH="1" rot="10800000">
            <a:off x="990600" y="4114799"/>
            <a:ext cx="1904999" cy="228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Font typeface="Arial"/>
              <a:buNone/>
            </a:pPr>
            <a:r>
              <a:t/>
            </a:r>
            <a:endParaRPr sz="1000">
              <a:solidFill>
                <a:schemeClr val="dk1"/>
              </a:solidFill>
              <a:latin typeface="Calibri"/>
              <a:ea typeface="Calibri"/>
              <a:cs typeface="Calibri"/>
              <a:sym typeface="Calibri"/>
            </a:endParaRPr>
          </a:p>
        </p:txBody>
      </p:sp>
      <p:pic>
        <p:nvPicPr>
          <p:cNvPr id="260" name="Shape 260"/>
          <p:cNvPicPr preferRelativeResize="0"/>
          <p:nvPr/>
        </p:nvPicPr>
        <p:blipFill rotWithShape="1">
          <a:blip r:embed="rId3">
            <a:alphaModFix/>
          </a:blip>
          <a:srcRect b="0" l="0" r="0" t="0"/>
          <a:stretch/>
        </p:blipFill>
        <p:spPr>
          <a:xfrm>
            <a:off x="304800" y="2667000"/>
            <a:ext cx="2819400" cy="2057400"/>
          </a:xfrm>
          <a:prstGeom prst="rect">
            <a:avLst/>
          </a:prstGeom>
          <a:noFill/>
          <a:ln>
            <a:noFill/>
          </a:ln>
        </p:spPr>
      </p:pic>
      <p:sp>
        <p:nvSpPr>
          <p:cNvPr id="261" name="Shape 261"/>
          <p:cNvSpPr txBox="1"/>
          <p:nvPr>
            <p:ph idx="2" type="body"/>
          </p:nvPr>
        </p:nvSpPr>
        <p:spPr>
          <a:xfrm flipH="1" rot="10800000">
            <a:off x="990600" y="4114800"/>
            <a:ext cx="1905000" cy="228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t/>
            </a:r>
            <a:endParaRPr b="0" i="0" sz="1000" u="none" cap="none" strike="noStrike">
              <a:solidFill>
                <a:schemeClr val="dk1"/>
              </a:solidFill>
              <a:latin typeface="Calibri"/>
              <a:ea typeface="Calibri"/>
              <a:cs typeface="Calibri"/>
              <a:sym typeface="Calibri"/>
            </a:endParaRPr>
          </a:p>
        </p:txBody>
      </p:sp>
      <p:sp>
        <p:nvSpPr>
          <p:cNvPr id="262" name="Shape 262"/>
          <p:cNvSpPr txBox="1"/>
          <p:nvPr/>
        </p:nvSpPr>
        <p:spPr>
          <a:xfrm flipH="1" rot="10800000">
            <a:off x="990600" y="4114800"/>
            <a:ext cx="1905000" cy="228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Font typeface="Arial"/>
              <a:buNone/>
            </a:pPr>
            <a:r>
              <a:t/>
            </a:r>
            <a:endParaRPr sz="1000">
              <a:solidFill>
                <a:schemeClr val="dk1"/>
              </a:solidFill>
              <a:latin typeface="Calibri"/>
              <a:ea typeface="Calibri"/>
              <a:cs typeface="Calibri"/>
              <a:sym typeface="Calibri"/>
            </a:endParaRPr>
          </a:p>
        </p:txBody>
      </p:sp>
      <p:pic>
        <p:nvPicPr>
          <p:cNvPr descr="C:\Documents and Settings\Susan\My Documents\My Pictures\november_2013_tn.gif" id="263" name="Shape 263"/>
          <p:cNvPicPr preferRelativeResize="0"/>
          <p:nvPr/>
        </p:nvPicPr>
        <p:blipFill rotWithShape="1">
          <a:blip r:embed="rId4">
            <a:alphaModFix/>
          </a:blip>
          <a:srcRect b="0" l="0" r="0" t="0"/>
          <a:stretch/>
        </p:blipFill>
        <p:spPr>
          <a:xfrm>
            <a:off x="381000" y="2743200"/>
            <a:ext cx="2667000" cy="2362200"/>
          </a:xfrm>
          <a:prstGeom prst="rect">
            <a:avLst/>
          </a:prstGeom>
          <a:noFill/>
          <a:ln>
            <a:noFill/>
          </a:ln>
        </p:spPr>
      </p:pic>
      <p:sp>
        <p:nvSpPr>
          <p:cNvPr id="264" name="Shape 264"/>
          <p:cNvSpPr txBox="1"/>
          <p:nvPr>
            <p:ph idx="2" type="body"/>
          </p:nvPr>
        </p:nvSpPr>
        <p:spPr>
          <a:xfrm flipH="1" rot="10800000">
            <a:off x="990600" y="4114800"/>
            <a:ext cx="1905000" cy="2286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t/>
            </a:r>
            <a:endParaRPr b="0" i="0" sz="1000" u="none" cap="none" strike="noStrike">
              <a:solidFill>
                <a:schemeClr val="dk1"/>
              </a:solidFill>
              <a:latin typeface="Calibri"/>
              <a:ea typeface="Calibri"/>
              <a:cs typeface="Calibri"/>
              <a:sym typeface="Calibri"/>
            </a:endParaRPr>
          </a:p>
        </p:txBody>
      </p:sp>
      <p:pic>
        <p:nvPicPr>
          <p:cNvPr descr="Calendar, Blank, Grid, Month, ..." id="265" name="Shape 265"/>
          <p:cNvPicPr preferRelativeResize="0"/>
          <p:nvPr/>
        </p:nvPicPr>
        <p:blipFill rotWithShape="1">
          <a:blip r:embed="rId5">
            <a:alphaModFix/>
          </a:blip>
          <a:srcRect b="4052" l="0" r="0" t="4052"/>
          <a:stretch/>
        </p:blipFill>
        <p:spPr>
          <a:xfrm>
            <a:off x="457200" y="2514600"/>
            <a:ext cx="2819400" cy="2590800"/>
          </a:xfrm>
          <a:prstGeom prst="rect">
            <a:avLst/>
          </a:prstGeom>
          <a:noFill/>
          <a:ln>
            <a:noFill/>
          </a:ln>
        </p:spPr>
      </p:pic>
      <p:sp>
        <p:nvSpPr>
          <p:cNvPr id="266" name="Shape 266"/>
          <p:cNvSpPr txBox="1"/>
          <p:nvPr/>
        </p:nvSpPr>
        <p:spPr>
          <a:xfrm>
            <a:off x="457200" y="2514600"/>
            <a:ext cx="2819400" cy="597600"/>
          </a:xfrm>
          <a:prstGeom prst="rect">
            <a:avLst/>
          </a:prstGeom>
          <a:noFill/>
          <a:ln>
            <a:noFill/>
          </a:ln>
        </p:spPr>
        <p:txBody>
          <a:bodyPr anchorCtr="0" anchor="t" bIns="91425" lIns="91425" rIns="91425" tIns="91425">
            <a:noAutofit/>
          </a:bodyPr>
          <a:lstStyle/>
          <a:p>
            <a:pPr lvl="0" rtl="0" algn="ctr">
              <a:spcBef>
                <a:spcPts val="0"/>
              </a:spcBef>
              <a:buNone/>
            </a:pPr>
            <a:r>
              <a:rPr b="1" lang="en-US" sz="2400"/>
              <a:t>DEC</a:t>
            </a:r>
            <a:r>
              <a:rPr b="1" lang="en-US" sz="2400"/>
              <a:t>EMBER</a:t>
            </a:r>
          </a:p>
        </p:txBody>
      </p:sp>
      <p:pic>
        <p:nvPicPr>
          <p:cNvPr descr="Penguin, Bird, Hat, Winter, ..." id="267" name="Shape 267"/>
          <p:cNvPicPr preferRelativeResize="0"/>
          <p:nvPr/>
        </p:nvPicPr>
        <p:blipFill>
          <a:blip r:embed="rId6">
            <a:alphaModFix/>
          </a:blip>
          <a:stretch>
            <a:fillRect/>
          </a:stretch>
        </p:blipFill>
        <p:spPr>
          <a:xfrm>
            <a:off x="7347225" y="4666225"/>
            <a:ext cx="1450274" cy="1844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EAD3"/>
        </a:solidFill>
      </p:bgPr>
    </p:bg>
    <p:spTree>
      <p:nvGrpSpPr>
        <p:cNvPr id="272" name="Shape 272"/>
        <p:cNvGrpSpPr/>
        <p:nvPr/>
      </p:nvGrpSpPr>
      <p:grpSpPr>
        <a:xfrm>
          <a:off x="0" y="0"/>
          <a:ext cx="0" cy="0"/>
          <a:chOff x="0" y="0"/>
          <a:chExt cx="0" cy="0"/>
        </a:xfrm>
      </p:grpSpPr>
      <p:sp>
        <p:nvSpPr>
          <p:cNvPr id="273" name="Shape 273"/>
          <p:cNvSpPr txBox="1"/>
          <p:nvPr>
            <p:ph type="title"/>
          </p:nvPr>
        </p:nvSpPr>
        <p:spPr>
          <a:xfrm>
            <a:off x="457200" y="1462325"/>
            <a:ext cx="3008400" cy="18288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SzPct val="25000"/>
              <a:buNone/>
            </a:pPr>
            <a:r>
              <a:rPr b="1" i="0" lang="en-US" sz="4800" u="none" cap="none" strike="noStrike">
                <a:solidFill>
                  <a:schemeClr val="dk1"/>
                </a:solidFill>
                <a:latin typeface="Calibri"/>
                <a:ea typeface="Calibri"/>
                <a:cs typeface="Calibri"/>
                <a:sym typeface="Calibri"/>
              </a:rPr>
              <a:t>To Do List</a:t>
            </a:r>
            <a:r>
              <a:rPr b="1" i="0" lang="en-US" sz="3200" u="none" cap="none" strike="noStrike">
                <a:solidFill>
                  <a:schemeClr val="dk1"/>
                </a:solidFill>
                <a:latin typeface="Calibri"/>
                <a:ea typeface="Calibri"/>
                <a:cs typeface="Calibri"/>
                <a:sym typeface="Calibri"/>
              </a:rPr>
              <a:t>:</a:t>
            </a:r>
            <a:br>
              <a:rPr b="1" i="0" lang="en-US" sz="3200" u="none" cap="none" strike="noStrike">
                <a:solidFill>
                  <a:schemeClr val="dk1"/>
                </a:solidFill>
                <a:latin typeface="Calibri"/>
                <a:ea typeface="Calibri"/>
                <a:cs typeface="Calibri"/>
                <a:sym typeface="Calibri"/>
              </a:rPr>
            </a:br>
            <a:r>
              <a:rPr b="1" i="0" lang="en-US" sz="3200" u="none" cap="none" strike="noStrike">
                <a:solidFill>
                  <a:schemeClr val="dk1"/>
                </a:solidFill>
                <a:latin typeface="Calibri"/>
                <a:ea typeface="Calibri"/>
                <a:cs typeface="Calibri"/>
                <a:sym typeface="Calibri"/>
              </a:rPr>
              <a:t>(No</a:t>
            </a:r>
            <a:r>
              <a:rPr lang="en-US" sz="3200"/>
              <a:t>w that you have had a break, Back to work</a:t>
            </a:r>
            <a:r>
              <a:rPr b="1" i="0" lang="en-US" sz="3200" u="none" cap="none" strike="noStrike">
                <a:solidFill>
                  <a:schemeClr val="dk1"/>
                </a:solidFill>
                <a:latin typeface="Calibri"/>
                <a:ea typeface="Calibri"/>
                <a:cs typeface="Calibri"/>
                <a:sym typeface="Calibri"/>
              </a:rPr>
              <a:t>) </a:t>
            </a:r>
          </a:p>
        </p:txBody>
      </p:sp>
      <p:sp>
        <p:nvSpPr>
          <p:cNvPr id="274" name="Shape 274"/>
          <p:cNvSpPr txBox="1"/>
          <p:nvPr>
            <p:ph idx="1" type="body"/>
          </p:nvPr>
        </p:nvSpPr>
        <p:spPr>
          <a:xfrm>
            <a:off x="3429000" y="533400"/>
            <a:ext cx="5410200" cy="6019799"/>
          </a:xfrm>
          <a:prstGeom prst="rect">
            <a:avLst/>
          </a:prstGeom>
          <a:noFill/>
          <a:ln>
            <a:noFill/>
          </a:ln>
        </p:spPr>
        <p:txBody>
          <a:bodyPr anchorCtr="0" anchor="t" bIns="45700" lIns="91425" rIns="91425" tIns="45700">
            <a:noAutofit/>
          </a:bodyPr>
          <a:lstStyle/>
          <a:p>
            <a:pPr indent="-317500" lvl="0" marL="342900" marR="0" rtl="0" algn="l">
              <a:lnSpc>
                <a:spcPct val="8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New families</a:t>
            </a:r>
          </a:p>
          <a:p>
            <a:pPr indent="-317500" lvl="0" marL="342900" marR="0" rtl="0" algn="l">
              <a:lnSpc>
                <a:spcPct val="80000"/>
              </a:lnSpc>
              <a:spcBef>
                <a:spcPts val="56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Bring a friend</a:t>
            </a:r>
          </a:p>
          <a:p>
            <a:pPr indent="-317500" lvl="0" marL="342900" marR="0" rtl="0" algn="l">
              <a:lnSpc>
                <a:spcPct val="80000"/>
              </a:lnSpc>
              <a:spcBef>
                <a:spcPts val="56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Kindergarten Round-Up</a:t>
            </a:r>
          </a:p>
          <a:p>
            <a:pPr indent="-317500" lvl="0" marL="342900" marR="0" rtl="0" algn="l">
              <a:lnSpc>
                <a:spcPct val="80000"/>
              </a:lnSpc>
              <a:spcBef>
                <a:spcPts val="56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Preschool Screening</a:t>
            </a:r>
          </a:p>
          <a:p>
            <a:pPr indent="-317500" lvl="0" marL="342900" marR="0" rtl="0" algn="l">
              <a:lnSpc>
                <a:spcPct val="80000"/>
              </a:lnSpc>
              <a:spcBef>
                <a:spcPts val="56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Winter Sports events</a:t>
            </a:r>
          </a:p>
          <a:p>
            <a:pPr indent="-317500" lvl="0" marL="342900" marR="0" rtl="0" algn="l">
              <a:lnSpc>
                <a:spcPct val="80000"/>
              </a:lnSpc>
              <a:spcBef>
                <a:spcPts val="56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School Board Forum</a:t>
            </a:r>
          </a:p>
          <a:p>
            <a:pPr indent="-317500" lvl="0" marL="342900" marR="0" rtl="0" algn="l">
              <a:lnSpc>
                <a:spcPct val="80000"/>
              </a:lnSpc>
              <a:spcBef>
                <a:spcPts val="56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“Never too late to join” ads</a:t>
            </a:r>
          </a:p>
          <a:p>
            <a:pPr indent="-317500" lvl="0" marL="342900" marR="0" rtl="0" algn="l">
              <a:lnSpc>
                <a:spcPct val="80000"/>
              </a:lnSpc>
              <a:spcBef>
                <a:spcPts val="56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Founders Day (Feb. 17</a:t>
            </a:r>
            <a:r>
              <a:rPr b="0" baseline="30000" i="0" lang="en-US" sz="2400" u="none" cap="none" strike="noStrike">
                <a:solidFill>
                  <a:schemeClr val="dk1"/>
                </a:solidFill>
                <a:latin typeface="Calibri"/>
                <a:ea typeface="Calibri"/>
                <a:cs typeface="Calibri"/>
                <a:sym typeface="Calibri"/>
              </a:rPr>
              <a:t>th</a:t>
            </a:r>
            <a:r>
              <a:rPr b="0" i="0" lang="en-US" sz="2400" u="none" cap="none" strike="noStrike">
                <a:solidFill>
                  <a:schemeClr val="dk1"/>
                </a:solidFill>
                <a:latin typeface="Calibri"/>
                <a:ea typeface="Calibri"/>
                <a:cs typeface="Calibri"/>
                <a:sym typeface="Calibri"/>
              </a:rPr>
              <a:t>)</a:t>
            </a:r>
          </a:p>
          <a:p>
            <a:pPr indent="-317500" lvl="0" marL="342900" marR="0" rtl="0" algn="l">
              <a:lnSpc>
                <a:spcPct val="80000"/>
              </a:lnSpc>
              <a:spcBef>
                <a:spcPts val="56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Continue to search internet for new ideas</a:t>
            </a:r>
          </a:p>
          <a:p>
            <a:pPr indent="-317500" lvl="0" marL="342900" marR="0" rtl="0" algn="l">
              <a:lnSpc>
                <a:spcPct val="80000"/>
              </a:lnSpc>
              <a:spcBef>
                <a:spcPts val="56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Final month for dues to count toward awards – 3/1 deadline</a:t>
            </a:r>
          </a:p>
          <a:p>
            <a:pPr indent="25400" lvl="0" rtl="0">
              <a:lnSpc>
                <a:spcPct val="90000"/>
              </a:lnSpc>
              <a:spcBef>
                <a:spcPts val="0"/>
              </a:spcBef>
              <a:buClr>
                <a:schemeClr val="dk1"/>
              </a:buClr>
              <a:buSzPct val="100000"/>
              <a:buFont typeface="Arial"/>
              <a:buChar char="•"/>
            </a:pPr>
            <a:r>
              <a:rPr lang="en-US" sz="2400"/>
              <a:t>Mail award applications</a:t>
            </a:r>
          </a:p>
          <a:p>
            <a:pPr indent="-342900" lvl="0" marL="342900" marR="0" rtl="0" algn="l">
              <a:lnSpc>
                <a:spcPct val="80000"/>
              </a:lnSpc>
              <a:spcBef>
                <a:spcPts val="38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80000"/>
              </a:lnSpc>
              <a:spcBef>
                <a:spcPts val="30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		</a:t>
            </a:r>
          </a:p>
        </p:txBody>
      </p:sp>
      <p:sp>
        <p:nvSpPr>
          <p:cNvPr id="275" name="Shape 275"/>
          <p:cNvSpPr txBox="1"/>
          <p:nvPr>
            <p:ph idx="2" type="body"/>
          </p:nvPr>
        </p:nvSpPr>
        <p:spPr>
          <a:xfrm>
            <a:off x="437400" y="3885325"/>
            <a:ext cx="3048000" cy="2743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1" i="1" lang="en-US" sz="4000" u="none" cap="none" strike="noStrike">
                <a:solidFill>
                  <a:srgbClr val="0000FF"/>
                </a:solidFill>
                <a:latin typeface="Calibri"/>
                <a:ea typeface="Calibri"/>
                <a:cs typeface="Calibri"/>
                <a:sym typeface="Calibri"/>
              </a:rPr>
              <a:t>January</a:t>
            </a:r>
          </a:p>
          <a:p>
            <a:pPr indent="0" lvl="0" marL="0" marR="0" rtl="0" algn="l">
              <a:spcBef>
                <a:spcPts val="800"/>
              </a:spcBef>
              <a:spcAft>
                <a:spcPts val="0"/>
              </a:spcAft>
              <a:buClr>
                <a:schemeClr val="dk1"/>
              </a:buClr>
              <a:buSzPct val="25000"/>
              <a:buFont typeface="Arial"/>
              <a:buNone/>
            </a:pPr>
            <a:r>
              <a:rPr b="1" i="1" lang="en-US" sz="4000" u="none" cap="none" strike="noStrike">
                <a:solidFill>
                  <a:srgbClr val="0000FF"/>
                </a:solidFill>
                <a:latin typeface="Calibri"/>
                <a:ea typeface="Calibri"/>
                <a:cs typeface="Calibri"/>
                <a:sym typeface="Calibri"/>
              </a:rPr>
              <a:t>February</a:t>
            </a:r>
          </a:p>
          <a:p>
            <a:pPr indent="0" lvl="0" marL="0" marR="0" rtl="0" algn="l">
              <a:spcBef>
                <a:spcPts val="800"/>
              </a:spcBef>
              <a:spcAft>
                <a:spcPts val="0"/>
              </a:spcAft>
              <a:buClr>
                <a:schemeClr val="dk1"/>
              </a:buClr>
              <a:buSzPct val="25000"/>
              <a:buFont typeface="Arial"/>
              <a:buNone/>
            </a:pPr>
            <a:r>
              <a:rPr b="1" i="1" lang="en-US" sz="4000" u="none" cap="none" strike="noStrike">
                <a:solidFill>
                  <a:srgbClr val="0000FF"/>
                </a:solidFill>
                <a:latin typeface="Calibri"/>
                <a:ea typeface="Calibri"/>
                <a:cs typeface="Calibri"/>
                <a:sym typeface="Calibri"/>
              </a:rPr>
              <a:t>March</a:t>
            </a:r>
          </a:p>
        </p:txBody>
      </p:sp>
      <p:pic>
        <p:nvPicPr>
          <p:cNvPr descr="Flowers, Yellow, Pink, Orange, ..." id="276" name="Shape 276"/>
          <p:cNvPicPr preferRelativeResize="0"/>
          <p:nvPr/>
        </p:nvPicPr>
        <p:blipFill>
          <a:blip r:embed="rId3">
            <a:alphaModFix/>
          </a:blip>
          <a:stretch>
            <a:fillRect/>
          </a:stretch>
        </p:blipFill>
        <p:spPr>
          <a:xfrm rot="1093187">
            <a:off x="6113224" y="58715"/>
            <a:ext cx="2657200" cy="1907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457200" y="1530050"/>
            <a:ext cx="3008400" cy="1104000"/>
          </a:xfrm>
          <a:prstGeom prst="rect">
            <a:avLst/>
          </a:prstGeom>
        </p:spPr>
        <p:txBody>
          <a:bodyPr anchorCtr="0" anchor="b" bIns="91425" lIns="91425" rIns="91425" tIns="91425">
            <a:noAutofit/>
          </a:bodyPr>
          <a:lstStyle/>
          <a:p>
            <a:pPr lvl="0" rtl="0">
              <a:spcBef>
                <a:spcPts val="0"/>
              </a:spcBef>
              <a:buNone/>
            </a:pPr>
            <a:r>
              <a:rPr lang="en-US" sz="4800">
                <a:solidFill>
                  <a:srgbClr val="0000FF"/>
                </a:solidFill>
              </a:rPr>
              <a:t>NEW 2017</a:t>
            </a:r>
          </a:p>
          <a:p>
            <a:pPr lvl="0" rtl="0">
              <a:spcBef>
                <a:spcPts val="0"/>
              </a:spcBef>
              <a:buNone/>
            </a:pPr>
            <a:r>
              <a:t/>
            </a:r>
            <a:endParaRPr sz="2400"/>
          </a:p>
        </p:txBody>
      </p:sp>
      <p:sp>
        <p:nvSpPr>
          <p:cNvPr id="283" name="Shape 283"/>
          <p:cNvSpPr txBox="1"/>
          <p:nvPr>
            <p:ph idx="1" type="body"/>
          </p:nvPr>
        </p:nvSpPr>
        <p:spPr>
          <a:xfrm>
            <a:off x="3575050" y="273050"/>
            <a:ext cx="5111700" cy="5853000"/>
          </a:xfrm>
          <a:prstGeom prst="rect">
            <a:avLst/>
          </a:prstGeom>
        </p:spPr>
        <p:txBody>
          <a:bodyPr anchorCtr="0" anchor="t" bIns="91425" lIns="91425" rIns="91425" tIns="91425">
            <a:noAutofit/>
          </a:bodyPr>
          <a:lstStyle/>
          <a:p>
            <a:pPr lvl="0">
              <a:spcBef>
                <a:spcPts val="0"/>
              </a:spcBef>
              <a:buNone/>
            </a:pPr>
            <a:r>
              <a:t/>
            </a:r>
            <a:endParaRPr/>
          </a:p>
        </p:txBody>
      </p:sp>
      <p:sp>
        <p:nvSpPr>
          <p:cNvPr id="284" name="Shape 284"/>
          <p:cNvSpPr txBox="1"/>
          <p:nvPr>
            <p:ph idx="2" type="body"/>
          </p:nvPr>
        </p:nvSpPr>
        <p:spPr>
          <a:xfrm>
            <a:off x="457200" y="3188700"/>
            <a:ext cx="3008400" cy="2993100"/>
          </a:xfrm>
          <a:prstGeom prst="rect">
            <a:avLst/>
          </a:prstGeom>
        </p:spPr>
        <p:txBody>
          <a:bodyPr anchorCtr="0" anchor="t" bIns="91425" lIns="91425" rIns="91425" tIns="91425">
            <a:noAutofit/>
          </a:bodyPr>
          <a:lstStyle/>
          <a:p>
            <a:pPr lvl="0" rtl="0">
              <a:spcBef>
                <a:spcPts val="0"/>
              </a:spcBef>
              <a:buClr>
                <a:schemeClr val="dk1"/>
              </a:buClr>
              <a:buSzPct val="36666"/>
              <a:buFont typeface="Arial"/>
              <a:buNone/>
            </a:pPr>
            <a:r>
              <a:rPr b="1" lang="en-US" sz="3000"/>
              <a:t>MEMBERSHIP AWARDS FORM</a:t>
            </a:r>
          </a:p>
        </p:txBody>
      </p:sp>
      <p:pic>
        <p:nvPicPr>
          <p:cNvPr id="285" name="Shape 285"/>
          <p:cNvPicPr preferRelativeResize="0"/>
          <p:nvPr/>
        </p:nvPicPr>
        <p:blipFill>
          <a:blip r:embed="rId3">
            <a:alphaModFix/>
          </a:blip>
          <a:stretch>
            <a:fillRect/>
          </a:stretch>
        </p:blipFill>
        <p:spPr>
          <a:xfrm>
            <a:off x="3463225" y="83174"/>
            <a:ext cx="5335350" cy="63496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2CC"/>
        </a:solidFill>
      </p:bgPr>
    </p:bg>
    <p:spTree>
      <p:nvGrpSpPr>
        <p:cNvPr id="290" name="Shape 290"/>
        <p:cNvGrpSpPr/>
        <p:nvPr/>
      </p:nvGrpSpPr>
      <p:grpSpPr>
        <a:xfrm>
          <a:off x="0" y="0"/>
          <a:ext cx="0" cy="0"/>
          <a:chOff x="0" y="0"/>
          <a:chExt cx="0" cy="0"/>
        </a:xfrm>
      </p:grpSpPr>
      <p:sp>
        <p:nvSpPr>
          <p:cNvPr id="291" name="Shape 291"/>
          <p:cNvSpPr txBox="1"/>
          <p:nvPr>
            <p:ph type="title"/>
          </p:nvPr>
        </p:nvSpPr>
        <p:spPr>
          <a:xfrm>
            <a:off x="457212" y="1376000"/>
            <a:ext cx="3008400" cy="11619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SzPct val="25000"/>
              <a:buNone/>
            </a:pPr>
            <a:r>
              <a:rPr b="1" i="0" lang="en-US" sz="4800" u="none" cap="none" strike="noStrike">
                <a:solidFill>
                  <a:schemeClr val="dk1"/>
                </a:solidFill>
                <a:latin typeface="Calibri"/>
                <a:ea typeface="Calibri"/>
                <a:cs typeface="Calibri"/>
                <a:sym typeface="Calibri"/>
              </a:rPr>
              <a:t>To Do List:</a:t>
            </a:r>
            <a:br>
              <a:rPr b="1" i="0" lang="en-US" sz="2000" u="none" cap="none" strike="noStrike">
                <a:solidFill>
                  <a:schemeClr val="dk1"/>
                </a:solidFill>
                <a:latin typeface="Calibri"/>
                <a:ea typeface="Calibri"/>
                <a:cs typeface="Calibri"/>
                <a:sym typeface="Calibri"/>
              </a:rPr>
            </a:br>
          </a:p>
        </p:txBody>
      </p:sp>
      <p:sp>
        <p:nvSpPr>
          <p:cNvPr id="292" name="Shape 292"/>
          <p:cNvSpPr txBox="1"/>
          <p:nvPr>
            <p:ph idx="1" type="body"/>
          </p:nvPr>
        </p:nvSpPr>
        <p:spPr>
          <a:xfrm>
            <a:off x="3575050" y="273050"/>
            <a:ext cx="5111750" cy="5853112"/>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None/>
            </a:pPr>
            <a:r>
              <a:t/>
            </a:r>
            <a:endParaRP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U</a:t>
            </a:r>
            <a:r>
              <a:rPr b="0" i="0" lang="en-US" sz="3200" u="none" cap="none" strike="noStrike">
                <a:solidFill>
                  <a:schemeClr val="dk1"/>
                </a:solidFill>
                <a:latin typeface="Calibri"/>
                <a:ea typeface="Calibri"/>
                <a:cs typeface="Calibri"/>
                <a:sym typeface="Calibri"/>
              </a:rPr>
              <a:t>pdate membership records &amp; procedure book for next year</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Evaluate your successes</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Celebrate the accomplishments</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Thank your committee</a:t>
            </a:r>
          </a:p>
          <a:p>
            <a:pPr indent="-342900" lvl="0" marL="342900" marR="0" rtl="0" algn="l">
              <a:lnSpc>
                <a:spcPct val="90000"/>
              </a:lnSpc>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Prepare &amp; give final membership report</a:t>
            </a:r>
          </a:p>
          <a:p>
            <a:pPr indent="-342900" lvl="0" marL="342900" marR="0" rtl="0" algn="l">
              <a:lnSpc>
                <a:spcPct val="90000"/>
              </a:lnSpc>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293" name="Shape 293"/>
          <p:cNvSpPr txBox="1"/>
          <p:nvPr>
            <p:ph idx="2" type="body"/>
          </p:nvPr>
        </p:nvSpPr>
        <p:spPr>
          <a:xfrm>
            <a:off x="457162" y="3454250"/>
            <a:ext cx="3008400" cy="24609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1" i="0" lang="en-US" sz="4400" u="none" cap="none" strike="noStrike">
                <a:solidFill>
                  <a:srgbClr val="FF0000"/>
                </a:solidFill>
                <a:latin typeface="Tahoma"/>
                <a:ea typeface="Tahoma"/>
                <a:cs typeface="Tahoma"/>
                <a:sym typeface="Tahoma"/>
              </a:rPr>
              <a:t>April . . .</a:t>
            </a:r>
          </a:p>
          <a:p>
            <a:pPr indent="0" lvl="0" marL="0" marR="0" rtl="0" algn="l">
              <a:spcBef>
                <a:spcPts val="880"/>
              </a:spcBef>
              <a:spcAft>
                <a:spcPts val="0"/>
              </a:spcAft>
              <a:buClr>
                <a:schemeClr val="dk1"/>
              </a:buClr>
              <a:buSzPct val="25000"/>
              <a:buFont typeface="Arial"/>
              <a:buNone/>
            </a:pPr>
            <a:r>
              <a:rPr b="1" i="0" lang="en-US" sz="4400" u="none" cap="none" strike="noStrike">
                <a:solidFill>
                  <a:srgbClr val="FF0000"/>
                </a:solidFill>
                <a:latin typeface="Tahoma"/>
                <a:ea typeface="Tahoma"/>
                <a:cs typeface="Tahoma"/>
                <a:sym typeface="Tahoma"/>
              </a:rPr>
              <a:t>The final month</a:t>
            </a:r>
          </a:p>
        </p:txBody>
      </p:sp>
      <p:pic>
        <p:nvPicPr>
          <p:cNvPr descr="Pencil, Happy, Jumping, School ..." id="294" name="Shape 294"/>
          <p:cNvPicPr preferRelativeResize="0"/>
          <p:nvPr/>
        </p:nvPicPr>
        <p:blipFill>
          <a:blip r:embed="rId3">
            <a:alphaModFix/>
          </a:blip>
          <a:stretch>
            <a:fillRect/>
          </a:stretch>
        </p:blipFill>
        <p:spPr>
          <a:xfrm>
            <a:off x="7316949" y="3976050"/>
            <a:ext cx="1767375" cy="27663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25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457200" y="274644"/>
            <a:ext cx="8229600" cy="655800"/>
          </a:xfrm>
          <a:prstGeom prst="rect">
            <a:avLst/>
          </a:prstGeom>
        </p:spPr>
        <p:txBody>
          <a:bodyPr anchorCtr="0" anchor="ctr" bIns="91425" lIns="91425" rIns="91425" tIns="91425">
            <a:noAutofit/>
          </a:bodyPr>
          <a:lstStyle/>
          <a:p>
            <a:pPr lvl="0">
              <a:spcBef>
                <a:spcPts val="0"/>
              </a:spcBef>
              <a:buNone/>
            </a:pPr>
            <a:r>
              <a:rPr b="1" lang="en-US" sz="3000">
                <a:solidFill>
                  <a:srgbClr val="000000"/>
                </a:solidFill>
              </a:rPr>
              <a:t>GOOD</a:t>
            </a:r>
            <a:r>
              <a:rPr b="1" lang="en-US" sz="3000"/>
              <a:t> AND </a:t>
            </a:r>
            <a:r>
              <a:rPr b="1" lang="en-US" sz="3000">
                <a:solidFill>
                  <a:srgbClr val="FF0000"/>
                </a:solidFill>
              </a:rPr>
              <a:t>BAD</a:t>
            </a:r>
            <a:r>
              <a:rPr b="1" lang="en-US" sz="3000"/>
              <a:t> “MANAGER” TRAITS</a:t>
            </a:r>
          </a:p>
        </p:txBody>
      </p:sp>
      <p:sp>
        <p:nvSpPr>
          <p:cNvPr id="301" name="Shape 301"/>
          <p:cNvSpPr txBox="1"/>
          <p:nvPr>
            <p:ph idx="1" type="body"/>
          </p:nvPr>
        </p:nvSpPr>
        <p:spPr>
          <a:xfrm>
            <a:off x="457200" y="1116425"/>
            <a:ext cx="8229600" cy="5010000"/>
          </a:xfrm>
          <a:prstGeom prst="rect">
            <a:avLst/>
          </a:prstGeom>
        </p:spPr>
        <p:txBody>
          <a:bodyPr anchorCtr="0" anchor="t" bIns="91425" lIns="91425" rIns="91425" tIns="91425">
            <a:noAutofit/>
          </a:bodyPr>
          <a:lstStyle/>
          <a:p>
            <a:pPr lvl="0">
              <a:spcBef>
                <a:spcPts val="0"/>
              </a:spcBef>
              <a:buNone/>
            </a:pPr>
            <a:r>
              <a:rPr b="1" lang="en-US" sz="1800" u="sng">
                <a:solidFill>
                  <a:srgbClr val="FF0000"/>
                </a:solidFill>
              </a:rPr>
              <a:t>BAD “MANAGER” TRAITS</a:t>
            </a:r>
            <a:r>
              <a:rPr b="1" lang="en-US" sz="1800" u="sng"/>
              <a:t> </a:t>
            </a:r>
            <a:r>
              <a:rPr lang="en-US" sz="1800"/>
              <a:t>(SOME THINGS WE MAY BE DOING THAT SEND GOOD PEOPLE PACKING)</a:t>
            </a:r>
          </a:p>
          <a:p>
            <a:pPr lvl="0">
              <a:spcBef>
                <a:spcPts val="0"/>
              </a:spcBef>
              <a:buNone/>
            </a:pPr>
            <a:r>
              <a:t/>
            </a:r>
            <a:endParaRPr sz="1800"/>
          </a:p>
          <a:p>
            <a:pPr indent="-342900" lvl="0" marL="457200" rtl="0">
              <a:spcBef>
                <a:spcPts val="0"/>
              </a:spcBef>
              <a:buSzPct val="100000"/>
              <a:buAutoNum type="arabicPeriod"/>
            </a:pPr>
            <a:r>
              <a:rPr lang="en-US" sz="1800"/>
              <a:t>Overwork people. - It’s tempting to work your best people hard. </a:t>
            </a:r>
          </a:p>
          <a:p>
            <a:pPr indent="-342900" lvl="0" marL="457200" rtl="0">
              <a:spcBef>
                <a:spcPts val="0"/>
              </a:spcBef>
              <a:buSzPct val="100000"/>
              <a:buAutoNum type="arabicPeriod"/>
            </a:pPr>
            <a:r>
              <a:rPr lang="en-US" sz="1800"/>
              <a:t>Don’t recognize contributions and reward good work. - Everyone likes kudos! And rewards!</a:t>
            </a:r>
          </a:p>
          <a:p>
            <a:pPr indent="-342900" lvl="0" marL="457200" rtl="0">
              <a:spcBef>
                <a:spcPts val="0"/>
              </a:spcBef>
              <a:buSzPct val="100000"/>
              <a:buAutoNum type="arabicPeriod"/>
            </a:pPr>
            <a:r>
              <a:rPr lang="en-US" sz="1800"/>
              <a:t>Failure to develop people’s skills. - Good managers manage, pay attention and constantly listen and give feedback.</a:t>
            </a:r>
          </a:p>
          <a:p>
            <a:pPr indent="-342900" lvl="0" marL="457200" rtl="0">
              <a:spcBef>
                <a:spcPts val="0"/>
              </a:spcBef>
              <a:buSzPct val="100000"/>
              <a:buAutoNum type="arabicPeriod"/>
            </a:pPr>
            <a:r>
              <a:rPr lang="en-US" sz="1800"/>
              <a:t>Don’t care about the volunteers. - Balance between being professional with being human.</a:t>
            </a:r>
          </a:p>
          <a:p>
            <a:pPr indent="-342900" lvl="0" marL="457200" rtl="0">
              <a:spcBef>
                <a:spcPts val="0"/>
              </a:spcBef>
              <a:buSzPct val="100000"/>
              <a:buAutoNum type="arabicPeriod"/>
            </a:pPr>
            <a:r>
              <a:rPr lang="en-US" sz="1800"/>
              <a:t>Don’t honor your commitments. - Trustworthy and honorable, do what you say you will do.</a:t>
            </a:r>
          </a:p>
          <a:p>
            <a:pPr indent="-342900" lvl="0" marL="457200" rtl="0">
              <a:spcBef>
                <a:spcPts val="0"/>
              </a:spcBef>
              <a:buSzPct val="100000"/>
              <a:buAutoNum type="arabicPeriod"/>
            </a:pPr>
            <a:r>
              <a:rPr lang="en-US" sz="1800"/>
              <a:t>Failure to engage creativity. - Allow change, improvements and creativity.</a:t>
            </a:r>
          </a:p>
          <a:p>
            <a:pPr indent="-342900" lvl="0" marL="457200" rtl="0">
              <a:spcBef>
                <a:spcPts val="0"/>
              </a:spcBef>
              <a:buSzPct val="100000"/>
              <a:buAutoNum type="arabicPeriod"/>
            </a:pPr>
            <a:r>
              <a:rPr lang="en-US" sz="1800"/>
              <a:t>Don’t challenge people intellectually. - Find out what volunteers want to do, if it’s boring or too much. Match volunteers to their own comfort zone.</a:t>
            </a:r>
          </a:p>
          <a:p>
            <a:pPr lvl="0">
              <a:spcBef>
                <a:spcPts val="0"/>
              </a:spcBef>
              <a:buNone/>
            </a:pPr>
            <a:r>
              <a:t/>
            </a:r>
            <a:endParaRPr b="1" sz="1800" u="sng"/>
          </a:p>
          <a:p>
            <a:pPr indent="0" lvl="0" marL="0" rtl="0">
              <a:spcBef>
                <a:spcPts val="0"/>
              </a:spcBef>
              <a:buNone/>
            </a:pPr>
            <a:r>
              <a:t/>
            </a:r>
            <a:endParaRPr sz="1400"/>
          </a:p>
          <a:p>
            <a:pPr indent="0" lvl="0" marL="0">
              <a:spcBef>
                <a:spcPts val="0"/>
              </a:spcBef>
              <a:buNone/>
            </a:pPr>
            <a:r>
              <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type="title"/>
          </p:nvPr>
        </p:nvSpPr>
        <p:spPr>
          <a:xfrm>
            <a:off x="457200" y="274644"/>
            <a:ext cx="8229600" cy="655800"/>
          </a:xfrm>
          <a:prstGeom prst="rect">
            <a:avLst/>
          </a:prstGeom>
        </p:spPr>
        <p:txBody>
          <a:bodyPr anchorCtr="0" anchor="ctr" bIns="91425" lIns="91425" rIns="91425" tIns="91425">
            <a:noAutofit/>
          </a:bodyPr>
          <a:lstStyle/>
          <a:p>
            <a:pPr lvl="0" rtl="0">
              <a:spcBef>
                <a:spcPts val="0"/>
              </a:spcBef>
              <a:buNone/>
            </a:pPr>
            <a:r>
              <a:rPr b="1" lang="en-US" sz="3000">
                <a:solidFill>
                  <a:srgbClr val="00FF00"/>
                </a:solidFill>
              </a:rPr>
              <a:t>GOOD</a:t>
            </a:r>
            <a:r>
              <a:rPr b="1" lang="en-US" sz="3000"/>
              <a:t> AND BAD “MANAGER” TRAITS</a:t>
            </a:r>
          </a:p>
        </p:txBody>
      </p:sp>
      <p:sp>
        <p:nvSpPr>
          <p:cNvPr id="308" name="Shape 308"/>
          <p:cNvSpPr txBox="1"/>
          <p:nvPr>
            <p:ph idx="1" type="body"/>
          </p:nvPr>
        </p:nvSpPr>
        <p:spPr>
          <a:xfrm>
            <a:off x="457200" y="1116425"/>
            <a:ext cx="8229600" cy="5223300"/>
          </a:xfrm>
          <a:prstGeom prst="rect">
            <a:avLst/>
          </a:prstGeom>
        </p:spPr>
        <p:txBody>
          <a:bodyPr anchorCtr="0" anchor="t" bIns="91425" lIns="91425" rIns="91425" tIns="91425">
            <a:noAutofit/>
          </a:bodyPr>
          <a:lstStyle/>
          <a:p>
            <a:pPr lvl="0" rtl="0">
              <a:spcBef>
                <a:spcPts val="0"/>
              </a:spcBef>
              <a:buNone/>
            </a:pPr>
            <a:r>
              <a:t/>
            </a:r>
            <a:endParaRPr b="1" sz="1800" u="sng"/>
          </a:p>
          <a:p>
            <a:pPr lvl="0">
              <a:spcBef>
                <a:spcPts val="0"/>
              </a:spcBef>
              <a:buNone/>
            </a:pPr>
            <a:r>
              <a:rPr b="1" lang="en-US" sz="2400" u="sng">
                <a:solidFill>
                  <a:srgbClr val="00FF00"/>
                </a:solidFill>
              </a:rPr>
              <a:t>GOOD SIGNS THAT YOU CARE</a:t>
            </a:r>
            <a:r>
              <a:rPr b="1" lang="en-US" sz="2400" u="sng"/>
              <a:t> </a:t>
            </a:r>
          </a:p>
          <a:p>
            <a:pPr lvl="0" rtl="0">
              <a:spcBef>
                <a:spcPts val="0"/>
              </a:spcBef>
              <a:buNone/>
            </a:pPr>
            <a:r>
              <a:t/>
            </a:r>
            <a:endParaRPr b="1" sz="1800" u="sng"/>
          </a:p>
          <a:p>
            <a:pPr indent="-381000" lvl="0" marL="457200" rtl="0">
              <a:lnSpc>
                <a:spcPct val="100000"/>
              </a:lnSpc>
              <a:spcBef>
                <a:spcPts val="0"/>
              </a:spcBef>
              <a:buSzPct val="100000"/>
              <a:buAutoNum type="arabicPeriod"/>
            </a:pPr>
            <a:r>
              <a:rPr b="1" lang="en-US" sz="2400"/>
              <a:t>Communication </a:t>
            </a:r>
            <a:r>
              <a:rPr lang="en-US" sz="2400"/>
              <a:t>- Regular, create an open environment to communicate, give suggestions and feedback.</a:t>
            </a:r>
          </a:p>
          <a:p>
            <a:pPr indent="-381000" lvl="0" marL="457200" rtl="0">
              <a:lnSpc>
                <a:spcPct val="100000"/>
              </a:lnSpc>
              <a:spcBef>
                <a:spcPts val="0"/>
              </a:spcBef>
              <a:buSzPct val="100000"/>
              <a:buAutoNum type="arabicPeriod"/>
            </a:pPr>
            <a:r>
              <a:rPr b="1" lang="en-US" sz="2400"/>
              <a:t>Encourage</a:t>
            </a:r>
            <a:r>
              <a:rPr lang="en-US" sz="2400"/>
              <a:t> - Give opportunities for challenge or the next step up.</a:t>
            </a:r>
          </a:p>
          <a:p>
            <a:pPr indent="-381000" lvl="0" marL="457200" rtl="0">
              <a:lnSpc>
                <a:spcPct val="100000"/>
              </a:lnSpc>
              <a:spcBef>
                <a:spcPts val="0"/>
              </a:spcBef>
              <a:buSzPct val="100000"/>
              <a:buAutoNum type="arabicPeriod"/>
            </a:pPr>
            <a:r>
              <a:rPr b="1" lang="en-US" sz="2400"/>
              <a:t>Connect</a:t>
            </a:r>
            <a:r>
              <a:rPr lang="en-US" sz="2400"/>
              <a:t> - Help others connect to the right people to complete tasks.</a:t>
            </a:r>
          </a:p>
          <a:p>
            <a:pPr indent="-381000" lvl="0" marL="457200" rtl="0">
              <a:lnSpc>
                <a:spcPct val="100000"/>
              </a:lnSpc>
              <a:spcBef>
                <a:spcPts val="0"/>
              </a:spcBef>
              <a:buSzPct val="100000"/>
              <a:buAutoNum type="arabicPeriod"/>
            </a:pPr>
            <a:r>
              <a:rPr b="1" lang="en-US" sz="2400"/>
              <a:t>Training</a:t>
            </a:r>
            <a:r>
              <a:rPr lang="en-US" sz="2400"/>
              <a:t> - School of Information, E-training, Convention Workshops, etc.</a:t>
            </a:r>
          </a:p>
          <a:p>
            <a:pPr indent="-381000" lvl="0" marL="457200" rtl="0">
              <a:lnSpc>
                <a:spcPct val="100000"/>
              </a:lnSpc>
              <a:spcBef>
                <a:spcPts val="0"/>
              </a:spcBef>
              <a:buSzPct val="100000"/>
              <a:buAutoNum type="arabicPeriod"/>
            </a:pPr>
            <a:r>
              <a:rPr b="1" lang="en-US" sz="2400"/>
              <a:t>Credit</a:t>
            </a:r>
            <a:r>
              <a:rPr lang="en-US" sz="2400"/>
              <a:t> - You are only the head, keep it attached to the body (volunteers).</a:t>
            </a:r>
          </a:p>
          <a:p>
            <a:pPr indent="0" lvl="0" marL="0" rtl="0">
              <a:spcBef>
                <a:spcPts val="0"/>
              </a:spcBef>
              <a:buNone/>
            </a:pPr>
            <a:r>
              <a:t/>
            </a:r>
            <a:endParaRPr sz="1400"/>
          </a:p>
          <a:p>
            <a:pPr indent="0" lvl="0" marL="0" rtl="0">
              <a:spcBef>
                <a:spcPts val="0"/>
              </a:spcBef>
              <a:buNone/>
            </a:pPr>
            <a:r>
              <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a:solidFill>
                  <a:srgbClr val="0000FF"/>
                </a:solidFill>
              </a:rPr>
              <a:t>That’s it!</a:t>
            </a:r>
          </a:p>
        </p:txBody>
      </p:sp>
      <p:sp>
        <p:nvSpPr>
          <p:cNvPr id="315" name="Shape 315"/>
          <p:cNvSpPr txBox="1"/>
          <p:nvPr>
            <p:ph idx="1" type="body"/>
          </p:nvPr>
        </p:nvSpPr>
        <p:spPr>
          <a:xfrm>
            <a:off x="457200" y="1600200"/>
            <a:ext cx="8229600" cy="1361700"/>
          </a:xfrm>
          <a:prstGeom prst="rect">
            <a:avLst/>
          </a:prstGeom>
        </p:spPr>
        <p:txBody>
          <a:bodyPr anchorCtr="0" anchor="t" bIns="91425" lIns="91425" rIns="91425" tIns="91425">
            <a:noAutofit/>
          </a:bodyPr>
          <a:lstStyle/>
          <a:p>
            <a:pPr lvl="0" algn="ctr">
              <a:spcBef>
                <a:spcPts val="0"/>
              </a:spcBef>
              <a:buNone/>
            </a:pPr>
            <a:r>
              <a:rPr lang="en-US"/>
              <a:t>Thank you for volunteering and being here to educate yourself and your unit!!!!!!!</a:t>
            </a:r>
          </a:p>
        </p:txBody>
      </p:sp>
      <p:sp>
        <p:nvSpPr>
          <p:cNvPr id="316" name="Shape 316"/>
          <p:cNvSpPr txBox="1"/>
          <p:nvPr/>
        </p:nvSpPr>
        <p:spPr>
          <a:xfrm>
            <a:off x="2010300" y="3282250"/>
            <a:ext cx="5123400" cy="2606100"/>
          </a:xfrm>
          <a:prstGeom prst="rect">
            <a:avLst/>
          </a:prstGeom>
          <a:noFill/>
          <a:ln>
            <a:noFill/>
          </a:ln>
        </p:spPr>
        <p:txBody>
          <a:bodyPr anchorCtr="0" anchor="t" bIns="91425" lIns="91425" rIns="91425" tIns="91425">
            <a:noAutofit/>
          </a:bodyPr>
          <a:lstStyle/>
          <a:p>
            <a:pPr lvl="0" rtl="0" algn="ctr">
              <a:spcBef>
                <a:spcPts val="0"/>
              </a:spcBef>
              <a:buNone/>
            </a:pPr>
            <a:r>
              <a:rPr lang="en-US" sz="2400"/>
              <a:t>Christine Kent - MOPTA VP of Membership</a:t>
            </a:r>
          </a:p>
          <a:p>
            <a:pPr lvl="0" rtl="0" algn="ctr">
              <a:spcBef>
                <a:spcPts val="0"/>
              </a:spcBef>
              <a:buNone/>
            </a:pPr>
            <a:r>
              <a:rPr lang="en-US" sz="2400" u="sng">
                <a:solidFill>
                  <a:schemeClr val="hlink"/>
                </a:solidFill>
                <a:hlinkClick r:id="rId3"/>
              </a:rPr>
              <a:t>christinek@mopta.org</a:t>
            </a:r>
          </a:p>
          <a:p>
            <a:pPr lvl="0" rtl="0" algn="ctr">
              <a:spcBef>
                <a:spcPts val="0"/>
              </a:spcBef>
              <a:buNone/>
            </a:pPr>
            <a:r>
              <a:rPr lang="en-US" sz="2400"/>
              <a:t>OR</a:t>
            </a:r>
          </a:p>
          <a:p>
            <a:pPr lvl="0" rtl="0" algn="ctr">
              <a:spcBef>
                <a:spcPts val="0"/>
              </a:spcBef>
              <a:buNone/>
            </a:pPr>
            <a:r>
              <a:rPr lang="en-US" sz="2400" u="sng">
                <a:solidFill>
                  <a:schemeClr val="hlink"/>
                </a:solidFill>
                <a:hlinkClick r:id="rId4"/>
              </a:rPr>
              <a:t>membership@mopta.org</a:t>
            </a:r>
          </a:p>
          <a:p>
            <a:pPr lvl="0" rtl="0" algn="ctr">
              <a:spcBef>
                <a:spcPts val="0"/>
              </a:spcBef>
              <a:buNone/>
            </a:pPr>
            <a:r>
              <a:rPr lang="en-US" sz="2400"/>
              <a:t>OR</a:t>
            </a:r>
          </a:p>
          <a:p>
            <a:pPr lvl="0" rtl="0" algn="ctr">
              <a:spcBef>
                <a:spcPts val="0"/>
              </a:spcBef>
              <a:buNone/>
            </a:pPr>
            <a:r>
              <a:rPr lang="en-US" sz="2400"/>
              <a:t>816-838-2179</a:t>
            </a:r>
          </a:p>
          <a:p>
            <a:pPr lvl="0" algn="l">
              <a:spcBef>
                <a:spcPts val="0"/>
              </a:spcBef>
              <a:buNone/>
            </a:pPr>
            <a:r>
              <a:rPr lang="en-US" sz="3000"/>
              <a:t> </a:t>
            </a:r>
          </a:p>
        </p:txBody>
      </p:sp>
      <p:pic>
        <p:nvPicPr>
          <p:cNvPr descr="File:Thank You!.jpg" id="317" name="Shape 317"/>
          <p:cNvPicPr preferRelativeResize="0"/>
          <p:nvPr/>
        </p:nvPicPr>
        <p:blipFill>
          <a:blip r:embed="rId5">
            <a:alphaModFix/>
          </a:blip>
          <a:stretch>
            <a:fillRect/>
          </a:stretch>
        </p:blipFill>
        <p:spPr>
          <a:xfrm>
            <a:off x="225828" y="4998949"/>
            <a:ext cx="2356298" cy="1859050"/>
          </a:xfrm>
          <a:prstGeom prst="rect">
            <a:avLst/>
          </a:prstGeom>
          <a:noFill/>
          <a:ln>
            <a:noFill/>
          </a:ln>
        </p:spPr>
      </p:pic>
      <p:pic>
        <p:nvPicPr>
          <p:cNvPr descr="... Thank you very much for ..." id="318" name="Shape 318"/>
          <p:cNvPicPr preferRelativeResize="0"/>
          <p:nvPr/>
        </p:nvPicPr>
        <p:blipFill>
          <a:blip r:embed="rId6">
            <a:alphaModFix/>
          </a:blip>
          <a:stretch>
            <a:fillRect/>
          </a:stretch>
        </p:blipFill>
        <p:spPr>
          <a:xfrm>
            <a:off x="6617849" y="5147574"/>
            <a:ext cx="2275125" cy="1710425"/>
          </a:xfrm>
          <a:prstGeom prst="rect">
            <a:avLst/>
          </a:prstGeom>
          <a:noFill/>
          <a:ln>
            <a:noFill/>
          </a:ln>
        </p:spPr>
      </p:pic>
      <p:pic>
        <p:nvPicPr>
          <p:cNvPr descr="... WooHoo (printable) | by ..." id="319" name="Shape 319"/>
          <p:cNvPicPr preferRelativeResize="0"/>
          <p:nvPr/>
        </p:nvPicPr>
        <p:blipFill>
          <a:blip r:embed="rId7">
            <a:alphaModFix/>
          </a:blip>
          <a:stretch>
            <a:fillRect/>
          </a:stretch>
        </p:blipFill>
        <p:spPr>
          <a:xfrm>
            <a:off x="457200" y="509643"/>
            <a:ext cx="2356300" cy="830683"/>
          </a:xfrm>
          <a:prstGeom prst="rect">
            <a:avLst/>
          </a:prstGeom>
          <a:noFill/>
          <a:ln>
            <a:noFill/>
          </a:ln>
        </p:spPr>
      </p:pic>
      <p:pic>
        <p:nvPicPr>
          <p:cNvPr descr="... WooHoo (printable) | by ..." id="320" name="Shape 320"/>
          <p:cNvPicPr preferRelativeResize="0"/>
          <p:nvPr/>
        </p:nvPicPr>
        <p:blipFill>
          <a:blip r:embed="rId7">
            <a:alphaModFix/>
          </a:blip>
          <a:stretch>
            <a:fillRect/>
          </a:stretch>
        </p:blipFill>
        <p:spPr>
          <a:xfrm>
            <a:off x="6213425" y="586968"/>
            <a:ext cx="2356300" cy="8306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457200" y="274647"/>
            <a:ext cx="8229600" cy="8817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4400" u="none" cap="none" strike="noStrike">
                <a:solidFill>
                  <a:schemeClr val="dk1"/>
                </a:solidFill>
                <a:latin typeface="Tahoma"/>
                <a:ea typeface="Tahoma"/>
                <a:cs typeface="Tahoma"/>
                <a:sym typeface="Tahoma"/>
              </a:rPr>
              <a:t>Responsibilities</a:t>
            </a:r>
          </a:p>
        </p:txBody>
      </p:sp>
      <p:sp>
        <p:nvSpPr>
          <p:cNvPr id="110" name="Shape 110"/>
          <p:cNvSpPr txBox="1"/>
          <p:nvPr>
            <p:ph idx="1" type="body"/>
          </p:nvPr>
        </p:nvSpPr>
        <p:spPr>
          <a:xfrm>
            <a:off x="533400" y="1716724"/>
            <a:ext cx="8153400" cy="4972199"/>
          </a:xfrm>
          <a:prstGeom prst="rect">
            <a:avLst/>
          </a:prstGeom>
          <a:noFill/>
          <a:ln>
            <a:noFill/>
          </a:ln>
        </p:spPr>
        <p:txBody>
          <a:bodyPr anchorCtr="0" anchor="t" bIns="45700" lIns="91425" rIns="91425" tIns="45700">
            <a:noAutofit/>
          </a:bodyPr>
          <a:lstStyle/>
          <a:p>
            <a:pPr indent="-342900" lvl="0" marL="342900" marR="0" rtl="0" algn="l">
              <a:lnSpc>
                <a:spcPct val="70000"/>
              </a:lnSpc>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Believe in the Mission of the PTA</a:t>
            </a:r>
          </a:p>
          <a:p>
            <a:pPr indent="-342900" lvl="0" marL="342900" marR="0" rtl="0" algn="l">
              <a:lnSpc>
                <a:spcPct val="70000"/>
              </a:lnSpc>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Attend scheduled meetings</a:t>
            </a:r>
          </a:p>
          <a:p>
            <a:pPr indent="-342900" lvl="0" marL="342900" marR="0" rtl="0" algn="l">
              <a:lnSpc>
                <a:spcPct val="70000"/>
              </a:lnSpc>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Work with the state membership chair to reach membership goals</a:t>
            </a:r>
          </a:p>
          <a:p>
            <a:pPr indent="-342900" lvl="0" marL="342900" marR="0" rtl="0" algn="l">
              <a:lnSpc>
                <a:spcPct val="70000"/>
              </a:lnSpc>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Distribut</a:t>
            </a:r>
            <a:r>
              <a:rPr lang="en-US" sz="2800"/>
              <a:t>e</a:t>
            </a:r>
            <a:r>
              <a:rPr b="0" i="0" lang="en-US" sz="2800" u="none" cap="none" strike="noStrike">
                <a:solidFill>
                  <a:schemeClr val="dk1"/>
                </a:solidFill>
                <a:latin typeface="Calibri"/>
                <a:ea typeface="Calibri"/>
                <a:cs typeface="Calibri"/>
                <a:sym typeface="Calibri"/>
              </a:rPr>
              <a:t> membership cards and encourage </a:t>
            </a:r>
            <a:r>
              <a:rPr lang="en-US" sz="2800"/>
              <a:t>members to sign up for e-newsletters </a:t>
            </a:r>
          </a:p>
          <a:p>
            <a:pPr indent="-342900" lvl="0" marL="342900" marR="0" rtl="0" algn="l">
              <a:lnSpc>
                <a:spcPct val="70000"/>
              </a:lnSpc>
              <a:spcBef>
                <a:spcPts val="560"/>
              </a:spcBef>
              <a:spcAft>
                <a:spcPts val="0"/>
              </a:spcAft>
              <a:buClr>
                <a:schemeClr val="dk1"/>
              </a:buClr>
              <a:buSzPct val="100000"/>
              <a:buFont typeface="Calibri"/>
              <a:buChar char="•"/>
            </a:pPr>
            <a:r>
              <a:rPr b="0" i="0" lang="en-US" sz="2800" u="none" cap="none" strike="noStrike">
                <a:solidFill>
                  <a:schemeClr val="dk1"/>
                </a:solidFill>
                <a:latin typeface="Calibri"/>
                <a:ea typeface="Calibri"/>
                <a:cs typeface="Calibri"/>
                <a:sym typeface="Calibri"/>
              </a:rPr>
              <a:t>Collection, processing and remittance of dues</a:t>
            </a:r>
          </a:p>
          <a:p>
            <a:pPr indent="-342900" lvl="0" marL="342900" marR="0" rtl="0" algn="l">
              <a:lnSpc>
                <a:spcPct val="70000"/>
              </a:lnSpc>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Maintain accurate membership records including procedure book</a:t>
            </a:r>
          </a:p>
          <a:p>
            <a:pPr indent="-342900" lvl="0" marL="342900" marR="0" rtl="0" algn="l">
              <a:lnSpc>
                <a:spcPct val="70000"/>
              </a:lnSpc>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Attend leadership and membership training</a:t>
            </a:r>
          </a:p>
          <a:p>
            <a:pPr indent="-342900" lvl="0" marL="342900" marR="0" rtl="0" algn="l">
              <a:lnSpc>
                <a:spcPct val="70000"/>
              </a:lnSpc>
              <a:spcBef>
                <a:spcPts val="600"/>
              </a:spcBef>
              <a:spcAft>
                <a:spcPts val="0"/>
              </a:spcAft>
              <a:buClr>
                <a:schemeClr val="dk1"/>
              </a:buClr>
              <a:buSzPct val="100000"/>
              <a:buFont typeface="Arial"/>
              <a:buNone/>
            </a:pPr>
            <a:r>
              <a:t/>
            </a:r>
            <a:endParaRPr b="0" i="0" sz="3000" u="none" cap="none" strike="noStrike">
              <a:solidFill>
                <a:schemeClr val="dk1"/>
              </a:solidFill>
              <a:latin typeface="Calibri"/>
              <a:ea typeface="Calibri"/>
              <a:cs typeface="Calibri"/>
              <a:sym typeface="Calibri"/>
            </a:endParaRPr>
          </a:p>
        </p:txBody>
      </p:sp>
      <p:sp>
        <p:nvSpPr>
          <p:cNvPr id="111" name="Shape 111"/>
          <p:cNvSpPr txBox="1"/>
          <p:nvPr/>
        </p:nvSpPr>
        <p:spPr>
          <a:xfrm>
            <a:off x="533400" y="1030200"/>
            <a:ext cx="7151400" cy="597600"/>
          </a:xfrm>
          <a:prstGeom prst="rect">
            <a:avLst/>
          </a:prstGeom>
          <a:noFill/>
          <a:ln>
            <a:noFill/>
          </a:ln>
        </p:spPr>
        <p:txBody>
          <a:bodyPr anchorCtr="0" anchor="t" bIns="91425" lIns="91425" rIns="91425" tIns="91425">
            <a:noAutofit/>
          </a:bodyPr>
          <a:lstStyle/>
          <a:p>
            <a:pPr lvl="0" marL="342900" rtl="0">
              <a:lnSpc>
                <a:spcPct val="70000"/>
              </a:lnSpc>
              <a:spcBef>
                <a:spcPts val="0"/>
              </a:spcBef>
              <a:buClr>
                <a:srgbClr val="FF0000"/>
              </a:buClr>
              <a:buSzPct val="25000"/>
              <a:buFont typeface="Arial"/>
              <a:buNone/>
            </a:pPr>
            <a:r>
              <a:rPr b="1" lang="en-US" sz="2600">
                <a:solidFill>
                  <a:srgbClr val="FF0000"/>
                </a:solidFill>
                <a:latin typeface="Calibri"/>
                <a:ea typeface="Calibri"/>
                <a:cs typeface="Calibri"/>
                <a:sym typeface="Calibri"/>
              </a:rPr>
              <a:t>Coordinate &amp; lead the unit’s membership program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br>
              <a:rPr b="0" i="0" lang="en-US" sz="4400" u="none" cap="none" strike="noStrike">
                <a:solidFill>
                  <a:schemeClr val="dk1"/>
                </a:solidFill>
                <a:latin typeface="Tahoma"/>
                <a:ea typeface="Tahoma"/>
                <a:cs typeface="Tahoma"/>
                <a:sym typeface="Tahoma"/>
              </a:rPr>
            </a:br>
            <a:r>
              <a:rPr b="1" i="0" lang="en-US" sz="4400" u="none" cap="none" strike="noStrike">
                <a:solidFill>
                  <a:schemeClr val="dk1"/>
                </a:solidFill>
                <a:latin typeface="Tahoma"/>
                <a:ea typeface="Tahoma"/>
                <a:cs typeface="Tahoma"/>
                <a:sym typeface="Tahoma"/>
              </a:rPr>
              <a:t>Membership Cards</a:t>
            </a:r>
            <a:br>
              <a:rPr b="1" i="0" lang="en-US" sz="4400" u="none" cap="none" strike="noStrike">
                <a:solidFill>
                  <a:schemeClr val="dk1"/>
                </a:solidFill>
                <a:latin typeface="Tahoma"/>
                <a:ea typeface="Tahoma"/>
                <a:cs typeface="Tahoma"/>
                <a:sym typeface="Tahoma"/>
              </a:rPr>
            </a:br>
          </a:p>
        </p:txBody>
      </p:sp>
      <p:sp>
        <p:nvSpPr>
          <p:cNvPr id="118" name="Shape 118"/>
          <p:cNvSpPr txBox="1"/>
          <p:nvPr>
            <p:ph idx="1" type="body"/>
          </p:nvPr>
        </p:nvSpPr>
        <p:spPr>
          <a:xfrm>
            <a:off x="457200" y="1592500"/>
            <a:ext cx="8229600" cy="5443500"/>
          </a:xfrm>
          <a:prstGeom prst="rect">
            <a:avLst/>
          </a:prstGeom>
          <a:noFill/>
          <a:ln>
            <a:noFill/>
          </a:ln>
        </p:spPr>
        <p:txBody>
          <a:bodyPr anchorCtr="0" anchor="t" bIns="45700" lIns="91425" rIns="91425" tIns="45700">
            <a:noAutofit/>
          </a:bodyPr>
          <a:lstStyle/>
          <a:p>
            <a:pPr indent="-317500" lvl="0" marL="342900" marR="0" rtl="0" algn="l">
              <a:lnSpc>
                <a:spcPct val="80000"/>
              </a:lnSpc>
              <a:spcBef>
                <a:spcPts val="0"/>
              </a:spcBef>
              <a:spcAft>
                <a:spcPts val="0"/>
              </a:spcAft>
              <a:buClr>
                <a:schemeClr val="dk1"/>
              </a:buClr>
              <a:buSzPct val="100000"/>
              <a:buFont typeface="Arial"/>
              <a:buChar char="•"/>
            </a:pPr>
            <a:r>
              <a:rPr lang="en-US" sz="2600"/>
              <a:t>Cards can be requested via </a:t>
            </a:r>
            <a:r>
              <a:rPr lang="en-US" sz="2600" u="sng">
                <a:solidFill>
                  <a:schemeClr val="hlink"/>
                </a:solidFill>
                <a:hlinkClick r:id="rId3"/>
              </a:rPr>
              <a:t>www.MOPTA.org</a:t>
            </a:r>
            <a:r>
              <a:rPr lang="en-US" sz="2600"/>
              <a:t> cut or by sheet, ask for around the same # of members as the previous year.  </a:t>
            </a:r>
          </a:p>
          <a:p>
            <a:pPr indent="-317500" lvl="0" marL="342900" marR="0" rtl="0" algn="l">
              <a:lnSpc>
                <a:spcPct val="80000"/>
              </a:lnSpc>
              <a:spcBef>
                <a:spcPts val="0"/>
              </a:spcBef>
              <a:spcAft>
                <a:spcPts val="0"/>
              </a:spcAft>
              <a:buClr>
                <a:schemeClr val="dk1"/>
              </a:buClr>
              <a:buSzPct val="100000"/>
              <a:buFont typeface="Arial"/>
              <a:buChar char="•"/>
            </a:pPr>
            <a:r>
              <a:rPr b="0" i="0" lang="en-US" sz="2600" u="none" cap="none" strike="noStrike">
                <a:solidFill>
                  <a:schemeClr val="dk1"/>
                </a:solidFill>
                <a:latin typeface="Calibri"/>
                <a:ea typeface="Calibri"/>
                <a:cs typeface="Calibri"/>
                <a:sym typeface="Calibri"/>
              </a:rPr>
              <a:t>More can be requested through the state office or you can print your own</a:t>
            </a:r>
          </a:p>
          <a:p>
            <a:pPr indent="-317500" lvl="0" marL="342900" marR="0" rtl="0" algn="l">
              <a:lnSpc>
                <a:spcPct val="80000"/>
              </a:lnSpc>
              <a:spcBef>
                <a:spcPts val="600"/>
              </a:spcBef>
              <a:spcAft>
                <a:spcPts val="0"/>
              </a:spcAft>
              <a:buClr>
                <a:schemeClr val="dk1"/>
              </a:buClr>
              <a:buSzPct val="100000"/>
              <a:buFont typeface="Arial"/>
              <a:buChar char="•"/>
            </a:pPr>
            <a:r>
              <a:rPr b="0" i="0" lang="en-US" sz="2600" u="none" cap="none" strike="noStrike">
                <a:solidFill>
                  <a:schemeClr val="dk1"/>
                </a:solidFill>
                <a:latin typeface="Calibri"/>
                <a:ea typeface="Calibri"/>
                <a:cs typeface="Calibri"/>
                <a:sym typeface="Calibri"/>
              </a:rPr>
              <a:t>Has a place for the </a:t>
            </a:r>
            <a:r>
              <a:rPr lang="en-US" sz="2600"/>
              <a:t>Member’s Name, </a:t>
            </a:r>
            <a:r>
              <a:rPr b="0" i="0" lang="en-US" sz="2600" u="none" cap="none" strike="noStrike">
                <a:solidFill>
                  <a:schemeClr val="dk1"/>
                </a:solidFill>
                <a:latin typeface="Calibri"/>
                <a:ea typeface="Calibri"/>
                <a:cs typeface="Calibri"/>
                <a:sym typeface="Calibri"/>
              </a:rPr>
              <a:t>Unit PTA ID #</a:t>
            </a:r>
            <a:r>
              <a:rPr lang="en-US" sz="2600"/>
              <a:t> &amp; </a:t>
            </a:r>
            <a:r>
              <a:rPr b="0" i="0" lang="en-US" sz="2600" u="none" cap="none" strike="noStrike">
                <a:solidFill>
                  <a:schemeClr val="dk1"/>
                </a:solidFill>
                <a:latin typeface="Calibri"/>
                <a:ea typeface="Calibri"/>
                <a:cs typeface="Calibri"/>
                <a:sym typeface="Calibri"/>
              </a:rPr>
              <a:t>Unit Name</a:t>
            </a:r>
            <a:r>
              <a:rPr lang="en-US" sz="2600"/>
              <a:t> </a:t>
            </a:r>
          </a:p>
          <a:p>
            <a:pPr indent="-317500" lvl="0" marL="342900" marR="0" rtl="0" algn="l">
              <a:lnSpc>
                <a:spcPct val="80000"/>
              </a:lnSpc>
              <a:spcBef>
                <a:spcPts val="600"/>
              </a:spcBef>
              <a:spcAft>
                <a:spcPts val="0"/>
              </a:spcAft>
              <a:buClr>
                <a:schemeClr val="dk1"/>
              </a:buClr>
              <a:buSzPct val="100000"/>
              <a:buFont typeface="Arial"/>
              <a:buChar char="•"/>
            </a:pPr>
            <a:r>
              <a:rPr b="0" i="0" lang="en-US" sz="2600" u="none" cap="none" strike="noStrike">
                <a:solidFill>
                  <a:schemeClr val="dk1"/>
                </a:solidFill>
                <a:latin typeface="Calibri"/>
                <a:ea typeface="Calibri"/>
                <a:cs typeface="Calibri"/>
                <a:sym typeface="Calibri"/>
              </a:rPr>
              <a:t>Every individual paid member gets a card;                                      		&gt;&gt;&gt;&gt;&gt;&gt;&gt;1 name</a:t>
            </a:r>
            <a:r>
              <a:rPr lang="en-US" sz="2600"/>
              <a:t> - 1 </a:t>
            </a:r>
            <a:r>
              <a:rPr b="0" i="0" lang="en-US" sz="2600" u="none" cap="none" strike="noStrike">
                <a:solidFill>
                  <a:schemeClr val="dk1"/>
                </a:solidFill>
                <a:latin typeface="Calibri"/>
                <a:ea typeface="Calibri"/>
                <a:cs typeface="Calibri"/>
                <a:sym typeface="Calibri"/>
              </a:rPr>
              <a:t>card - 1 vote&lt;&lt;&lt;&lt;&lt;&lt;&lt;&lt;&lt;&lt;&lt;</a:t>
            </a:r>
          </a:p>
          <a:p>
            <a:pPr indent="-317500" lvl="0" marL="342900" marR="0" rtl="0" algn="l">
              <a:lnSpc>
                <a:spcPct val="80000"/>
              </a:lnSpc>
              <a:spcBef>
                <a:spcPts val="600"/>
              </a:spcBef>
              <a:spcAft>
                <a:spcPts val="0"/>
              </a:spcAft>
              <a:buClr>
                <a:schemeClr val="dk1"/>
              </a:buClr>
              <a:buSzPct val="100000"/>
              <a:buFont typeface="Arial"/>
              <a:buChar char="•"/>
            </a:pPr>
            <a:r>
              <a:rPr b="0" i="0" lang="en-US" sz="2600" u="none" cap="none" strike="noStrike">
                <a:solidFill>
                  <a:schemeClr val="dk1"/>
                </a:solidFill>
                <a:latin typeface="Calibri"/>
                <a:ea typeface="Calibri"/>
                <a:cs typeface="Calibri"/>
                <a:sym typeface="Calibri"/>
              </a:rPr>
              <a:t>Business memberships;    </a:t>
            </a:r>
            <a:r>
              <a:rPr lang="en-US" sz="2600"/>
              <a:t>&gt;&gt;&gt;&gt;&gt;&gt;</a:t>
            </a:r>
            <a:r>
              <a:rPr b="0" i="0" lang="en-US" sz="2600" u="none" cap="none" strike="noStrike">
                <a:solidFill>
                  <a:schemeClr val="dk1"/>
                </a:solidFill>
                <a:latin typeface="Calibri"/>
                <a:ea typeface="Calibri"/>
                <a:cs typeface="Calibri"/>
                <a:sym typeface="Calibri"/>
              </a:rPr>
              <a:t>1 card - 1 vote&lt;&lt;&lt;&lt;&lt;&lt;&lt;</a:t>
            </a:r>
          </a:p>
          <a:p>
            <a:pPr indent="-317500" lvl="0" marL="342900" marR="0" rtl="0" algn="l">
              <a:lnSpc>
                <a:spcPct val="80000"/>
              </a:lnSpc>
              <a:spcBef>
                <a:spcPts val="600"/>
              </a:spcBef>
              <a:spcAft>
                <a:spcPts val="0"/>
              </a:spcAft>
              <a:buClr>
                <a:schemeClr val="dk1"/>
              </a:buClr>
              <a:buSzPct val="100000"/>
              <a:buFont typeface="Arial"/>
              <a:buChar char="•"/>
            </a:pPr>
            <a:r>
              <a:rPr b="0" i="0" lang="en-US" sz="2600" u="none" cap="none" strike="noStrike">
                <a:solidFill>
                  <a:schemeClr val="dk1"/>
                </a:solidFill>
                <a:latin typeface="Calibri"/>
                <a:ea typeface="Calibri"/>
                <a:cs typeface="Calibri"/>
                <a:sym typeface="Calibri"/>
              </a:rPr>
              <a:t>Councils </a:t>
            </a:r>
            <a:r>
              <a:rPr b="0" i="1" lang="en-US" sz="2600" u="none" cap="none" strike="noStrike">
                <a:solidFill>
                  <a:schemeClr val="dk1"/>
                </a:solidFill>
                <a:latin typeface="Calibri"/>
                <a:ea typeface="Calibri"/>
                <a:cs typeface="Calibri"/>
                <a:sym typeface="Calibri"/>
              </a:rPr>
              <a:t>do not </a:t>
            </a:r>
            <a:r>
              <a:rPr b="0" i="0" lang="en-US" sz="2600" u="none" cap="none" strike="noStrike">
                <a:solidFill>
                  <a:schemeClr val="dk1"/>
                </a:solidFill>
                <a:latin typeface="Calibri"/>
                <a:ea typeface="Calibri"/>
                <a:cs typeface="Calibri"/>
                <a:sym typeface="Calibri"/>
              </a:rPr>
              <a:t>sell memberships</a:t>
            </a:r>
          </a:p>
          <a:p>
            <a:pPr indent="0" lvl="0" marL="0" marR="0" rtl="0" algn="l">
              <a:lnSpc>
                <a:spcPct val="80000"/>
              </a:lnSpc>
              <a:spcBef>
                <a:spcPts val="600"/>
              </a:spcBef>
              <a:spcAft>
                <a:spcPts val="0"/>
              </a:spcAft>
              <a:buNone/>
            </a:pPr>
            <a:r>
              <a:t/>
            </a:r>
            <a:endParaRPr sz="2600"/>
          </a:p>
          <a:p>
            <a:pPr indent="-342900" lvl="0" marL="342900" marR="0" rtl="0" algn="l">
              <a:lnSpc>
                <a:spcPct val="80000"/>
              </a:lnSpc>
              <a:spcBef>
                <a:spcPts val="600"/>
              </a:spcBef>
              <a:spcAft>
                <a:spcPts val="0"/>
              </a:spcAft>
              <a:buClr>
                <a:schemeClr val="dk1"/>
              </a:buClr>
              <a:buSzPct val="115384"/>
              <a:buFont typeface="Arial"/>
              <a:buNone/>
            </a:pPr>
            <a:r>
              <a:t/>
            </a:r>
            <a:endParaRPr b="0" i="0" sz="26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171450" y="25400"/>
            <a:ext cx="8229600" cy="1143000"/>
          </a:xfrm>
          <a:prstGeom prst="rect">
            <a:avLst/>
          </a:prstGeom>
          <a:noFill/>
          <a:ln>
            <a:noFill/>
          </a:ln>
        </p:spPr>
        <p:txBody>
          <a:bodyPr anchorCtr="0" anchor="t" bIns="45700" lIns="91425" rIns="91425" tIns="45700">
            <a:noAutofit/>
          </a:bodyPr>
          <a:lstStyle/>
          <a:p>
            <a:pPr indent="0" lvl="0" marL="0" marR="0" rtl="0">
              <a:spcBef>
                <a:spcPts val="0"/>
              </a:spcBef>
              <a:spcAft>
                <a:spcPts val="0"/>
              </a:spcAft>
              <a:buSzPct val="25000"/>
              <a:buNone/>
            </a:pPr>
            <a:r>
              <a:rPr b="1" i="0" lang="en-US" sz="3240" u="none" cap="none" strike="noStrike">
                <a:solidFill>
                  <a:schemeClr val="dk1"/>
                </a:solidFill>
                <a:latin typeface="Tahoma"/>
                <a:ea typeface="Tahoma"/>
                <a:cs typeface="Tahoma"/>
                <a:sym typeface="Tahoma"/>
              </a:rPr>
              <a:t>The PTA Membership Card</a:t>
            </a:r>
            <a:br>
              <a:rPr b="1" i="0" lang="en-US" sz="3240" u="none" cap="none" strike="noStrike">
                <a:solidFill>
                  <a:schemeClr val="dk1"/>
                </a:solidFill>
                <a:latin typeface="Tahoma"/>
                <a:ea typeface="Tahoma"/>
                <a:cs typeface="Tahoma"/>
                <a:sym typeface="Tahoma"/>
              </a:rPr>
            </a:br>
          </a:p>
        </p:txBody>
      </p:sp>
      <p:sp>
        <p:nvSpPr>
          <p:cNvPr id="125" name="Shape 125"/>
          <p:cNvSpPr txBox="1"/>
          <p:nvPr/>
        </p:nvSpPr>
        <p:spPr>
          <a:xfrm>
            <a:off x="1786025" y="4160150"/>
            <a:ext cx="5302500" cy="22710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2000" u="none" cap="none" strike="noStrike">
                <a:solidFill>
                  <a:schemeClr val="dk1"/>
                </a:solidFill>
                <a:latin typeface="Arial"/>
                <a:ea typeface="Arial"/>
                <a:cs typeface="Arial"/>
                <a:sym typeface="Arial"/>
              </a:rPr>
              <a:t>Sign up for </a:t>
            </a:r>
            <a:r>
              <a:rPr lang="en-US" sz="2000">
                <a:solidFill>
                  <a:schemeClr val="dk1"/>
                </a:solidFill>
              </a:rPr>
              <a:t>e-newsletters and more</a:t>
            </a:r>
            <a:r>
              <a:rPr b="0" i="0" lang="en-US" sz="2000" u="none" cap="none" strike="noStrike">
                <a:solidFill>
                  <a:schemeClr val="dk1"/>
                </a:solidFill>
                <a:latin typeface="Arial"/>
                <a:ea typeface="Arial"/>
                <a:cs typeface="Arial"/>
                <a:sym typeface="Arial"/>
              </a:rPr>
              <a:t> </a:t>
            </a:r>
            <a:r>
              <a:rPr lang="en-US" sz="2800" u="sng">
                <a:solidFill>
                  <a:schemeClr val="hlink"/>
                </a:solidFill>
                <a:latin typeface="Calibri"/>
                <a:ea typeface="Calibri"/>
                <a:cs typeface="Calibri"/>
                <a:sym typeface="Calibri"/>
                <a:hlinkClick r:id="rId3"/>
              </a:rPr>
              <a:t>www.pta.org/newsevents/signup</a:t>
            </a: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SzPct val="25000"/>
              <a:buNone/>
            </a:pPr>
            <a:r>
              <a:rPr lang="en-US" sz="2800">
                <a:solidFill>
                  <a:schemeClr val="dk1"/>
                </a:solidFill>
                <a:latin typeface="Calibri"/>
                <a:ea typeface="Calibri"/>
                <a:cs typeface="Calibri"/>
                <a:sym typeface="Calibri"/>
              </a:rPr>
              <a:t>To create your PTA profile, login to </a:t>
            </a:r>
            <a:r>
              <a:rPr lang="en-US" sz="2800" u="sng">
                <a:solidFill>
                  <a:schemeClr val="hlink"/>
                </a:solidFill>
                <a:latin typeface="Calibri"/>
                <a:ea typeface="Calibri"/>
                <a:cs typeface="Calibri"/>
                <a:sym typeface="Calibri"/>
                <a:hlinkClick r:id="rId4"/>
              </a:rPr>
              <a:t>www.PTA.org/Profile</a:t>
            </a: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pic>
        <p:nvPicPr>
          <p:cNvPr id="126" name="Shape 126"/>
          <p:cNvPicPr preferRelativeResize="0"/>
          <p:nvPr/>
        </p:nvPicPr>
        <p:blipFill>
          <a:blip r:embed="rId5">
            <a:alphaModFix/>
          </a:blip>
          <a:stretch>
            <a:fillRect/>
          </a:stretch>
        </p:blipFill>
        <p:spPr>
          <a:xfrm>
            <a:off x="1786035" y="733749"/>
            <a:ext cx="5189349" cy="31914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000"/>
                                        <p:tgtEl>
                                          <p:spTgt spid="12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600"/>
                                        <p:tgtEl>
                                          <p:spTgt spid="126"/>
                                        </p:tgtEl>
                                      </p:cBhvr>
                                    </p:animEffect>
                                  </p:childTnLst>
                                </p:cTn>
                              </p:par>
                            </p:childTnLst>
                          </p:cTn>
                        </p:par>
                        <p:par>
                          <p:cTn fill="hold">
                            <p:stCondLst>
                              <p:cond delay="3600"/>
                            </p:stCondLst>
                            <p:childTnLst>
                              <p:par>
                                <p:cTn fill="hold" nodeType="afterEffect" presetClass="entr" presetID="2" presetSubtype="4">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4400" u="none" cap="none" strike="noStrike">
                <a:solidFill>
                  <a:schemeClr val="dk1"/>
                </a:solidFill>
                <a:latin typeface="Tahoma"/>
                <a:ea typeface="Tahoma"/>
                <a:cs typeface="Tahoma"/>
                <a:sym typeface="Tahoma"/>
              </a:rPr>
              <a:t>The Dues Details</a:t>
            </a:r>
          </a:p>
        </p:txBody>
      </p:sp>
      <p:sp>
        <p:nvSpPr>
          <p:cNvPr id="133" name="Shape 133"/>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Report dues accurately using the </a:t>
            </a:r>
          </a:p>
          <a:p>
            <a:pPr indent="457200" lvl="0" marL="1371600" marR="0" rtl="0" algn="l">
              <a:spcBef>
                <a:spcPts val="0"/>
              </a:spcBef>
              <a:spcAft>
                <a:spcPts val="0"/>
              </a:spcAft>
              <a:buNone/>
            </a:pPr>
            <a:r>
              <a:rPr lang="en-US">
                <a:solidFill>
                  <a:srgbClr val="0000FF"/>
                </a:solidFill>
              </a:rPr>
              <a:t>Dues Remittance Form</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Mail to the State Office by the 1</a:t>
            </a:r>
            <a:r>
              <a:rPr b="0" baseline="30000" i="0" lang="en-US" sz="3200" u="none" cap="none" strike="noStrike">
                <a:solidFill>
                  <a:schemeClr val="dk1"/>
                </a:solidFill>
                <a:latin typeface="Calibri"/>
                <a:ea typeface="Calibri"/>
                <a:cs typeface="Calibri"/>
                <a:sym typeface="Calibri"/>
              </a:rPr>
              <a:t>st</a:t>
            </a:r>
            <a:r>
              <a:rPr b="0" i="0" lang="en-US" sz="3200" u="none" cap="none" strike="noStrike">
                <a:solidFill>
                  <a:schemeClr val="dk1"/>
                </a:solidFill>
                <a:latin typeface="Calibri"/>
                <a:ea typeface="Calibri"/>
                <a:cs typeface="Calibri"/>
                <a:sym typeface="Calibri"/>
              </a:rPr>
              <a:t> of each month</a:t>
            </a:r>
          </a:p>
          <a:p>
            <a:pPr indent="-342900" lvl="0" marL="342900" marR="0" rtl="0" algn="l">
              <a:spcBef>
                <a:spcPts val="640"/>
              </a:spcBef>
              <a:spcAft>
                <a:spcPts val="0"/>
              </a:spcAft>
              <a:buClr>
                <a:schemeClr val="dk1"/>
              </a:buClr>
              <a:buSzPct val="100000"/>
              <a:buFont typeface="Arial"/>
              <a:buChar char="•"/>
            </a:pPr>
            <a:r>
              <a:rPr lang="en-US"/>
              <a:t>A portion of all membership dues collected goes towards state and national. </a:t>
            </a:r>
          </a:p>
          <a:p>
            <a:pPr indent="457200" lvl="0" marL="457200" marR="0" rtl="0" algn="l">
              <a:spcBef>
                <a:spcPts val="640"/>
              </a:spcBef>
              <a:spcAft>
                <a:spcPts val="0"/>
              </a:spcAft>
              <a:buNone/>
            </a:pPr>
            <a:r>
              <a:rPr b="0" i="0" lang="en-US" sz="3200" u="none" cap="none" strike="noStrike">
                <a:solidFill>
                  <a:srgbClr val="E06666"/>
                </a:solidFill>
                <a:latin typeface="Calibri"/>
                <a:ea typeface="Calibri"/>
                <a:cs typeface="Calibri"/>
                <a:sym typeface="Calibri"/>
              </a:rPr>
              <a:t>$4.25</a:t>
            </a:r>
            <a:r>
              <a:rPr b="0" i="0" lang="en-US" sz="3200" u="none" cap="none" strike="noStrike">
                <a:solidFill>
                  <a:schemeClr val="dk1"/>
                </a:solidFill>
                <a:latin typeface="Calibri"/>
                <a:ea typeface="Calibri"/>
                <a:cs typeface="Calibri"/>
                <a:sym typeface="Calibri"/>
              </a:rPr>
              <a:t> for Individual memberships </a:t>
            </a:r>
          </a:p>
          <a:p>
            <a:pPr indent="-342900" lvl="0" marL="342900" marR="0" rtl="0" algn="l">
              <a:spcBef>
                <a:spcPts val="64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    		</a:t>
            </a:r>
            <a:r>
              <a:rPr b="0" i="0" lang="en-US" sz="3200" u="none" cap="none" strike="noStrike">
                <a:solidFill>
                  <a:srgbClr val="E06666"/>
                </a:solidFill>
                <a:latin typeface="Calibri"/>
                <a:ea typeface="Calibri"/>
                <a:cs typeface="Calibri"/>
                <a:sym typeface="Calibri"/>
              </a:rPr>
              <a:t>$5.50</a:t>
            </a:r>
            <a:r>
              <a:rPr b="0" i="0" lang="en-US" sz="3200" u="none" cap="none" strike="noStrike">
                <a:solidFill>
                  <a:schemeClr val="dk1"/>
                </a:solidFill>
                <a:latin typeface="Calibri"/>
                <a:ea typeface="Calibri"/>
                <a:cs typeface="Calibri"/>
                <a:sym typeface="Calibri"/>
              </a:rPr>
              <a:t> for business memberships</a:t>
            </a:r>
          </a:p>
          <a:p>
            <a:pPr indent="0" lvl="0" marL="0" marR="0" rtl="0" algn="l">
              <a:spcBef>
                <a:spcPts val="64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457200" y="990600"/>
            <a:ext cx="3008400" cy="45510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SzPct val="25000"/>
              <a:buNone/>
            </a:pPr>
            <a:r>
              <a:t/>
            </a:r>
            <a:endParaRPr sz="4800"/>
          </a:p>
          <a:p>
            <a:pPr indent="0" lvl="0" marL="0" marR="0" rtl="0" algn="l">
              <a:spcBef>
                <a:spcPts val="0"/>
              </a:spcBef>
              <a:spcAft>
                <a:spcPts val="0"/>
              </a:spcAft>
              <a:buSzPct val="25000"/>
              <a:buNone/>
            </a:pPr>
            <a:r>
              <a:rPr lang="en-US" sz="4800"/>
              <a:t>At the beginning:</a:t>
            </a:r>
          </a:p>
          <a:p>
            <a:pPr indent="0" lvl="0" marL="0" marR="0" rtl="0" algn="l">
              <a:spcBef>
                <a:spcPts val="0"/>
              </a:spcBef>
              <a:spcAft>
                <a:spcPts val="0"/>
              </a:spcAft>
              <a:buSzPct val="25000"/>
              <a:buNone/>
            </a:pPr>
            <a:r>
              <a:t/>
            </a:r>
            <a:endParaRPr sz="4800"/>
          </a:p>
          <a:p>
            <a:pPr lvl="0" rtl="0">
              <a:spcBef>
                <a:spcPts val="0"/>
              </a:spcBef>
              <a:buClr>
                <a:schemeClr val="dk1"/>
              </a:buClr>
              <a:buSzPct val="25000"/>
              <a:buFont typeface="Arial"/>
              <a:buNone/>
            </a:pPr>
            <a:r>
              <a:rPr lang="en-US" sz="4800"/>
              <a:t>To Do List</a:t>
            </a:r>
            <a:r>
              <a:rPr lang="en-US" sz="3200"/>
              <a:t>: </a:t>
            </a:r>
          </a:p>
          <a:p>
            <a:pPr indent="0" lvl="0" marL="0" marR="0" rtl="0" algn="l">
              <a:spcBef>
                <a:spcPts val="0"/>
              </a:spcBef>
              <a:spcAft>
                <a:spcPts val="0"/>
              </a:spcAft>
              <a:buSzPct val="25000"/>
              <a:buNone/>
            </a:pPr>
            <a:r>
              <a:t/>
            </a:r>
            <a:endParaRPr sz="4800"/>
          </a:p>
          <a:p>
            <a:pPr indent="0" lvl="0" marL="0" marR="0" rtl="0" algn="l">
              <a:spcBef>
                <a:spcPts val="0"/>
              </a:spcBef>
              <a:spcAft>
                <a:spcPts val="0"/>
              </a:spcAft>
              <a:buSzPct val="25000"/>
              <a:buNone/>
            </a:pPr>
            <a:r>
              <a:t/>
            </a:r>
            <a:endParaRPr/>
          </a:p>
        </p:txBody>
      </p:sp>
      <p:sp>
        <p:nvSpPr>
          <p:cNvPr id="140" name="Shape 140"/>
          <p:cNvSpPr txBox="1"/>
          <p:nvPr>
            <p:ph idx="1" type="body"/>
          </p:nvPr>
        </p:nvSpPr>
        <p:spPr>
          <a:xfrm>
            <a:off x="3886200" y="453650"/>
            <a:ext cx="4800600" cy="60996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n-US" sz="3500" u="none" cap="none" strike="noStrike">
                <a:solidFill>
                  <a:schemeClr val="dk1"/>
                </a:solidFill>
                <a:latin typeface="Calibri"/>
                <a:ea typeface="Calibri"/>
                <a:cs typeface="Calibri"/>
                <a:sym typeface="Calibri"/>
              </a:rPr>
              <a:t>Previous chair’s records</a:t>
            </a:r>
          </a:p>
          <a:p>
            <a:pPr indent="-342900" lvl="0" marL="342900" marR="0" rtl="0" algn="l">
              <a:lnSpc>
                <a:spcPct val="90000"/>
              </a:lnSpc>
              <a:spcBef>
                <a:spcPts val="700"/>
              </a:spcBef>
              <a:spcAft>
                <a:spcPts val="0"/>
              </a:spcAft>
              <a:buClr>
                <a:schemeClr val="dk1"/>
              </a:buClr>
              <a:buSzPct val="100000"/>
              <a:buFont typeface="Arial"/>
              <a:buChar char="•"/>
            </a:pPr>
            <a:r>
              <a:rPr b="0" i="0" lang="en-US" sz="3500" u="none" cap="none" strike="noStrike">
                <a:solidFill>
                  <a:schemeClr val="dk1"/>
                </a:solidFill>
                <a:latin typeface="Calibri"/>
                <a:ea typeface="Calibri"/>
                <a:cs typeface="Calibri"/>
                <a:sym typeface="Calibri"/>
              </a:rPr>
              <a:t>Read your bylaws</a:t>
            </a:r>
          </a:p>
          <a:p>
            <a:pPr indent="-342900" lvl="0" marL="342900" marR="0" rtl="0" algn="l">
              <a:lnSpc>
                <a:spcPct val="90000"/>
              </a:lnSpc>
              <a:spcBef>
                <a:spcPts val="700"/>
              </a:spcBef>
              <a:spcAft>
                <a:spcPts val="0"/>
              </a:spcAft>
              <a:buClr>
                <a:schemeClr val="dk1"/>
              </a:buClr>
              <a:buSzPct val="100000"/>
              <a:buFont typeface="Arial"/>
              <a:buChar char="•"/>
            </a:pPr>
            <a:r>
              <a:rPr b="0" i="0" lang="en-US" sz="3500" u="none" cap="none" strike="noStrike">
                <a:solidFill>
                  <a:schemeClr val="dk1"/>
                </a:solidFill>
                <a:latin typeface="Calibri"/>
                <a:ea typeface="Calibri"/>
                <a:cs typeface="Calibri"/>
                <a:sym typeface="Calibri"/>
              </a:rPr>
              <a:t>Attend training</a:t>
            </a:r>
          </a:p>
          <a:p>
            <a:pPr indent="-342900" lvl="0" marL="342900" marR="0" rtl="0" algn="l">
              <a:lnSpc>
                <a:spcPct val="90000"/>
              </a:lnSpc>
              <a:spcBef>
                <a:spcPts val="700"/>
              </a:spcBef>
              <a:spcAft>
                <a:spcPts val="0"/>
              </a:spcAft>
              <a:buClr>
                <a:schemeClr val="dk1"/>
              </a:buClr>
              <a:buSzPct val="100000"/>
              <a:buFont typeface="Arial"/>
              <a:buChar char="•"/>
            </a:pPr>
            <a:r>
              <a:rPr b="0" i="0" lang="en-US" sz="3500" u="none" cap="none" strike="noStrike">
                <a:solidFill>
                  <a:schemeClr val="dk1"/>
                </a:solidFill>
                <a:latin typeface="Calibri"/>
                <a:ea typeface="Calibri"/>
                <a:cs typeface="Calibri"/>
                <a:sym typeface="Calibri"/>
              </a:rPr>
              <a:t>Contact your principal</a:t>
            </a:r>
          </a:p>
          <a:p>
            <a:pPr indent="-342900" lvl="0" marL="342900" marR="0" rtl="0" algn="l">
              <a:lnSpc>
                <a:spcPct val="90000"/>
              </a:lnSpc>
              <a:spcBef>
                <a:spcPts val="700"/>
              </a:spcBef>
              <a:spcAft>
                <a:spcPts val="0"/>
              </a:spcAft>
              <a:buClr>
                <a:schemeClr val="dk1"/>
              </a:buClr>
              <a:buSzPct val="100000"/>
              <a:buFont typeface="Arial"/>
              <a:buChar char="•"/>
            </a:pPr>
            <a:r>
              <a:rPr lang="en-US" sz="3500"/>
              <a:t>Introduce yourself to Administrators</a:t>
            </a:r>
          </a:p>
          <a:p>
            <a:pPr indent="-342900" lvl="0" marL="342900" marR="0" rtl="0" algn="l">
              <a:lnSpc>
                <a:spcPct val="90000"/>
              </a:lnSpc>
              <a:spcBef>
                <a:spcPts val="700"/>
              </a:spcBef>
              <a:spcAft>
                <a:spcPts val="0"/>
              </a:spcAft>
              <a:buClr>
                <a:schemeClr val="dk1"/>
              </a:buClr>
              <a:buSzPct val="100000"/>
              <a:buFont typeface="Arial"/>
              <a:buChar char="•"/>
            </a:pPr>
            <a:r>
              <a:rPr b="0" i="0" lang="en-US" sz="3500" u="none" cap="none" strike="noStrike">
                <a:solidFill>
                  <a:schemeClr val="dk1"/>
                </a:solidFill>
                <a:latin typeface="Calibri"/>
                <a:ea typeface="Calibri"/>
                <a:cs typeface="Calibri"/>
                <a:sym typeface="Calibri"/>
              </a:rPr>
              <a:t>The treasurer – a “BFF”</a:t>
            </a:r>
          </a:p>
          <a:p>
            <a:pPr indent="-342900" lvl="0" marL="342900" marR="0" rtl="0" algn="l">
              <a:lnSpc>
                <a:spcPct val="90000"/>
              </a:lnSpc>
              <a:spcBef>
                <a:spcPts val="700"/>
              </a:spcBef>
              <a:spcAft>
                <a:spcPts val="0"/>
              </a:spcAft>
              <a:buClr>
                <a:schemeClr val="dk1"/>
              </a:buClr>
              <a:buSzPct val="100000"/>
              <a:buFont typeface="Arial"/>
              <a:buChar char="•"/>
            </a:pPr>
            <a:r>
              <a:rPr b="0" i="0" lang="en-US" sz="3500" u="none" cap="none" strike="noStrike">
                <a:solidFill>
                  <a:schemeClr val="dk1"/>
                </a:solidFill>
                <a:latin typeface="Calibri"/>
                <a:ea typeface="Calibri"/>
                <a:cs typeface="Calibri"/>
                <a:sym typeface="Calibri"/>
              </a:rPr>
              <a:t>Form your committee (if you haven’t already)</a:t>
            </a:r>
          </a:p>
          <a:p>
            <a:pPr indent="-342900" lvl="0" marL="342900" marR="0" rtl="0" algn="l">
              <a:lnSpc>
                <a:spcPct val="90000"/>
              </a:lnSpc>
              <a:spcBef>
                <a:spcPts val="64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		</a:t>
            </a:r>
          </a:p>
          <a:p>
            <a:pPr indent="-342900" lvl="0" marL="342900" marR="0" rtl="0" algn="l">
              <a:lnSpc>
                <a:spcPct val="90000"/>
              </a:lnSpc>
              <a:spcBef>
                <a:spcPts val="64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		</a:t>
            </a:r>
          </a:p>
          <a:p>
            <a:pPr indent="-342900" lvl="0" marL="342900" marR="0" rtl="0" algn="l">
              <a:lnSpc>
                <a:spcPct val="90000"/>
              </a:lnSpc>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1000"/>
                                        <p:tgtEl>
                                          <p:spTgt spid="13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27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457200" y="990600"/>
            <a:ext cx="3008400" cy="21939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SzPct val="25000"/>
              <a:buNone/>
            </a:pPr>
            <a:r>
              <a:rPr lang="en-US" sz="4800"/>
              <a:t>What next:</a:t>
            </a:r>
          </a:p>
          <a:p>
            <a:pPr indent="0" lvl="0" marL="0" marR="0" rtl="0" algn="l">
              <a:spcBef>
                <a:spcPts val="0"/>
              </a:spcBef>
              <a:spcAft>
                <a:spcPts val="0"/>
              </a:spcAft>
              <a:buSzPct val="25000"/>
              <a:buNone/>
            </a:pPr>
            <a:r>
              <a:t/>
            </a:r>
            <a:endParaRPr sz="4800"/>
          </a:p>
          <a:p>
            <a:pPr indent="0" lvl="0" marL="0" marR="0" rtl="0" algn="l">
              <a:spcBef>
                <a:spcPts val="0"/>
              </a:spcBef>
              <a:spcAft>
                <a:spcPts val="0"/>
              </a:spcAft>
              <a:buSzPct val="25000"/>
              <a:buNone/>
            </a:pPr>
            <a:r>
              <a:rPr b="1" i="0" lang="en-US" sz="4800" u="none" cap="none" strike="noStrike">
                <a:solidFill>
                  <a:schemeClr val="dk1"/>
                </a:solidFill>
                <a:latin typeface="Calibri"/>
                <a:ea typeface="Calibri"/>
                <a:cs typeface="Calibri"/>
                <a:sym typeface="Calibri"/>
              </a:rPr>
              <a:t>To Do List</a:t>
            </a:r>
            <a:r>
              <a:rPr b="1" i="0" lang="en-US" sz="3200" u="none" cap="none" strike="noStrike">
                <a:solidFill>
                  <a:schemeClr val="dk1"/>
                </a:solidFill>
                <a:latin typeface="Calibri"/>
                <a:ea typeface="Calibri"/>
                <a:cs typeface="Calibri"/>
                <a:sym typeface="Calibri"/>
              </a:rPr>
              <a:t>: </a:t>
            </a:r>
          </a:p>
        </p:txBody>
      </p:sp>
      <p:sp>
        <p:nvSpPr>
          <p:cNvPr id="147" name="Shape 147"/>
          <p:cNvSpPr txBox="1"/>
          <p:nvPr>
            <p:ph idx="1" type="body"/>
          </p:nvPr>
        </p:nvSpPr>
        <p:spPr>
          <a:xfrm>
            <a:off x="3581400" y="914400"/>
            <a:ext cx="5562600" cy="56388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Work with your committee</a:t>
            </a:r>
          </a:p>
          <a:p>
            <a:pPr indent="-342900" lvl="0" marL="342900" marR="0" rtl="0" algn="l">
              <a:lnSpc>
                <a:spcPct val="80000"/>
              </a:lnSpc>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Set realistic &amp; measurable goals 10% higher? 20%?</a:t>
            </a:r>
          </a:p>
          <a:p>
            <a:pPr indent="-342900" lvl="0" marL="342900" marR="0" rtl="0" algn="l">
              <a:lnSpc>
                <a:spcPct val="80000"/>
              </a:lnSpc>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Select marketing strategies that promote relevance.</a:t>
            </a:r>
          </a:p>
          <a:p>
            <a:pPr indent="-342900" lvl="0" marL="342900" marR="0" rtl="0" algn="l">
              <a:lnSpc>
                <a:spcPct val="80000"/>
              </a:lnSpc>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Create marketing plan </a:t>
            </a:r>
          </a:p>
          <a:p>
            <a:pPr indent="-342900" lvl="0" marL="342900" marR="0" rtl="0" algn="l">
              <a:lnSpc>
                <a:spcPct val="80000"/>
              </a:lnSpc>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Adopt a membership theme</a:t>
            </a:r>
          </a:p>
          <a:p>
            <a:pPr indent="-342900" lvl="0" marL="342900" marR="0" rtl="0" algn="l">
              <a:lnSpc>
                <a:spcPct val="80000"/>
              </a:lnSpc>
              <a:spcBef>
                <a:spcPts val="640"/>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80000"/>
              </a:lnSpc>
              <a:spcBef>
                <a:spcPts val="600"/>
              </a:spcBef>
              <a:spcAft>
                <a:spcPts val="0"/>
              </a:spcAft>
              <a:buClr>
                <a:schemeClr val="dk1"/>
              </a:buClr>
              <a:buSzPct val="25000"/>
              <a:buFont typeface="Arial"/>
              <a:buNone/>
            </a:pPr>
            <a:r>
              <a:rPr b="0" i="0" lang="en-US" sz="3000" u="none" cap="none" strike="noStrike">
                <a:solidFill>
                  <a:schemeClr val="dk1"/>
                </a:solidFill>
                <a:latin typeface="Calibri"/>
                <a:ea typeface="Calibri"/>
                <a:cs typeface="Calibri"/>
                <a:sym typeface="Calibri"/>
              </a:rPr>
              <a:t>		</a:t>
            </a:r>
          </a:p>
          <a:p>
            <a:pPr indent="-342900" lvl="0" marL="342900" marR="0" rtl="0" algn="l">
              <a:lnSpc>
                <a:spcPct val="80000"/>
              </a:lnSpc>
              <a:spcBef>
                <a:spcPts val="600"/>
              </a:spcBef>
              <a:spcAft>
                <a:spcPts val="0"/>
              </a:spcAft>
              <a:buClr>
                <a:schemeClr val="dk1"/>
              </a:buClr>
              <a:buSzPct val="25000"/>
              <a:buFont typeface="Arial"/>
              <a:buNone/>
            </a:pPr>
            <a:r>
              <a:rPr b="0" i="0" lang="en-US" sz="3000" u="none" cap="none" strike="noStrike">
                <a:solidFill>
                  <a:schemeClr val="dk1"/>
                </a:solidFill>
                <a:latin typeface="Calibri"/>
                <a:ea typeface="Calibri"/>
                <a:cs typeface="Calibri"/>
                <a:sym typeface="Calibri"/>
              </a:rPr>
              <a:t>		</a:t>
            </a:r>
          </a:p>
          <a:p>
            <a:pPr indent="-342900" lvl="0" marL="342900" marR="0" rtl="0" algn="l">
              <a:lnSpc>
                <a:spcPct val="80000"/>
              </a:lnSpc>
              <a:spcBef>
                <a:spcPts val="600"/>
              </a:spcBef>
              <a:spcAft>
                <a:spcPts val="0"/>
              </a:spcAft>
              <a:buClr>
                <a:schemeClr val="dk1"/>
              </a:buClr>
              <a:buSzPct val="100000"/>
              <a:buFont typeface="Arial"/>
              <a:buNone/>
            </a:pPr>
            <a:r>
              <a:t/>
            </a:r>
            <a:endParaRPr b="0" i="0" sz="3000" u="none" cap="none" strike="noStrike">
              <a:solidFill>
                <a:schemeClr val="dk1"/>
              </a:solidFill>
              <a:latin typeface="Calibri"/>
              <a:ea typeface="Calibri"/>
              <a:cs typeface="Calibri"/>
              <a:sym typeface="Calibri"/>
            </a:endParaRPr>
          </a:p>
        </p:txBody>
      </p:sp>
      <p:pic>
        <p:nvPicPr>
          <p:cNvPr id="148" name="Shape 148"/>
          <p:cNvPicPr preferRelativeResize="0"/>
          <p:nvPr/>
        </p:nvPicPr>
        <p:blipFill rotWithShape="1">
          <a:blip r:embed="rId3">
            <a:alphaModFix/>
          </a:blip>
          <a:srcRect b="0" l="0" r="0" t="0"/>
          <a:stretch/>
        </p:blipFill>
        <p:spPr>
          <a:xfrm>
            <a:off x="457200" y="4696500"/>
            <a:ext cx="3999000" cy="1706700"/>
          </a:xfrm>
          <a:prstGeom prst="rect">
            <a:avLst/>
          </a:prstGeom>
          <a:noFill/>
          <a:ln>
            <a:noFill/>
          </a:ln>
        </p:spPr>
      </p:pic>
      <p:sp>
        <p:nvSpPr>
          <p:cNvPr id="149" name="Shape 149"/>
          <p:cNvSpPr txBox="1"/>
          <p:nvPr/>
        </p:nvSpPr>
        <p:spPr>
          <a:xfrm>
            <a:off x="344225" y="6350975"/>
            <a:ext cx="4343400" cy="3633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1800">
                <a:solidFill>
                  <a:schemeClr val="dk1"/>
                </a:solidFill>
                <a:latin typeface="Arial"/>
                <a:ea typeface="Arial"/>
                <a:cs typeface="Arial"/>
                <a:sym typeface="Arial"/>
              </a:rPr>
              <a:t>The Membership Chair and Committee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000"/>
                                        <p:tgtEl>
                                          <p:spTgt spid="14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3000"/>
                                        <p:tgtEl>
                                          <p:spTgt spid="14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idx="1" type="body"/>
          </p:nvPr>
        </p:nvSpPr>
        <p:spPr>
          <a:xfrm>
            <a:off x="152400" y="273050"/>
            <a:ext cx="8915400" cy="38097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Arial"/>
              <a:buNone/>
            </a:pPr>
            <a:r>
              <a:rPr b="1" lang="en-US" sz="2400"/>
              <a:t>All year</a:t>
            </a:r>
            <a:r>
              <a:rPr b="1" i="0" lang="en-US" sz="2400" u="none" cap="none" strike="noStrike">
                <a:solidFill>
                  <a:schemeClr val="dk1"/>
                </a:solidFill>
                <a:latin typeface="Calibri"/>
                <a:ea typeface="Calibri"/>
                <a:cs typeface="Calibri"/>
                <a:sym typeface="Calibri"/>
              </a:rPr>
              <a:t> Membership Themes: </a:t>
            </a:r>
          </a:p>
          <a:p>
            <a:pPr indent="-342900" lvl="0" marL="342900" marR="0" rtl="0" algn="l">
              <a:spcBef>
                <a:spcPts val="360"/>
              </a:spcBef>
              <a:spcAft>
                <a:spcPts val="0"/>
              </a:spcAft>
              <a:buClr>
                <a:schemeClr val="dk1"/>
              </a:buClr>
              <a:buSzPct val="100000"/>
              <a:buFont typeface="Arial"/>
              <a:buChar char="•"/>
            </a:pPr>
            <a:r>
              <a:rPr lang="en-US" sz="1800"/>
              <a:t>“</a:t>
            </a:r>
            <a:r>
              <a:rPr b="0" i="0" lang="en-US" sz="1800" u="none" cap="none" strike="noStrike">
                <a:solidFill>
                  <a:schemeClr val="dk1"/>
                </a:solidFill>
                <a:latin typeface="Calibri"/>
                <a:ea typeface="Calibri"/>
                <a:cs typeface="Calibri"/>
                <a:sym typeface="Calibri"/>
              </a:rPr>
              <a:t>Unleash the Power of PTA!</a:t>
            </a:r>
            <a:r>
              <a:rPr lang="en-US" sz="1800"/>
              <a:t>”</a:t>
            </a:r>
            <a:r>
              <a:rPr b="0" i="0" lang="en-US" sz="1800" u="none" cap="none" strike="noStrike">
                <a:solidFill>
                  <a:schemeClr val="dk1"/>
                </a:solidFill>
                <a:latin typeface="Calibri"/>
                <a:ea typeface="Calibri"/>
                <a:cs typeface="Calibri"/>
                <a:sym typeface="Calibri"/>
              </a:rPr>
              <a:t> </a:t>
            </a:r>
          </a:p>
          <a:p>
            <a:pPr indent="-342900" lvl="0" marL="342900" marR="0" rtl="0" algn="l">
              <a:spcBef>
                <a:spcPts val="36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Put Yourself in the PTA Picture…Join Today! </a:t>
            </a:r>
          </a:p>
          <a:p>
            <a:pPr indent="-342900" lvl="0" marL="342900" marR="0" rtl="0" algn="l">
              <a:spcBef>
                <a:spcPts val="360"/>
              </a:spcBef>
              <a:spcAft>
                <a:spcPts val="0"/>
              </a:spcAft>
              <a:buClr>
                <a:schemeClr val="dk1"/>
              </a:buClr>
              <a:buSzPct val="100000"/>
              <a:buFont typeface="Arial"/>
              <a:buChar char="•"/>
            </a:pPr>
            <a:r>
              <a:rPr lang="en-US" sz="1800"/>
              <a:t>There’s No Place like _____PTA! or Fun in the Sun at _______PTA! </a:t>
            </a:r>
          </a:p>
          <a:p>
            <a:pPr indent="-342900" lvl="0" marL="342900" marR="0" rtl="0" algn="l">
              <a:spcBef>
                <a:spcPts val="360"/>
              </a:spcBef>
              <a:spcAft>
                <a:spcPts val="0"/>
              </a:spcAft>
              <a:buClr>
                <a:schemeClr val="dk1"/>
              </a:buClr>
              <a:buSzPct val="100000"/>
              <a:buFont typeface="Arial"/>
              <a:buChar char="•"/>
            </a:pPr>
            <a:r>
              <a:rPr lang="en-US" sz="1800"/>
              <a:t>“</a:t>
            </a:r>
            <a:r>
              <a:rPr b="0" i="0" lang="en-US" sz="1800" u="none" cap="none" strike="noStrike">
                <a:solidFill>
                  <a:schemeClr val="dk1"/>
                </a:solidFill>
                <a:latin typeface="Calibri"/>
                <a:ea typeface="Calibri"/>
                <a:cs typeface="Calibri"/>
                <a:sym typeface="Calibri"/>
              </a:rPr>
              <a:t>Join the PTA T.E.A.M. – Together Everyone Achieves More!</a:t>
            </a:r>
            <a:r>
              <a:rPr lang="en-US" sz="1800"/>
              <a:t>”</a:t>
            </a:r>
            <a:r>
              <a:rPr b="0" i="0" lang="en-US" sz="1800" u="none" cap="none" strike="noStrike">
                <a:solidFill>
                  <a:schemeClr val="dk1"/>
                </a:solidFill>
                <a:latin typeface="Calibri"/>
                <a:ea typeface="Calibri"/>
                <a:cs typeface="Calibri"/>
                <a:sym typeface="Calibri"/>
              </a:rPr>
              <a:t> </a:t>
            </a:r>
            <a:r>
              <a:rPr lang="en-US" sz="2000"/>
              <a:t> / “Join the Winning Team – PTA” </a:t>
            </a:r>
          </a:p>
          <a:p>
            <a:pPr indent="-342900" lvl="0" marL="342900" marR="0" rtl="0" algn="l">
              <a:spcBef>
                <a:spcPts val="360"/>
              </a:spcBef>
              <a:spcAft>
                <a:spcPts val="0"/>
              </a:spcAft>
              <a:buClr>
                <a:schemeClr val="dk1"/>
              </a:buClr>
              <a:buSzPct val="100000"/>
              <a:buFont typeface="Arial"/>
              <a:buChar char="•"/>
            </a:pPr>
            <a:r>
              <a:rPr lang="en-US" sz="1800"/>
              <a:t>Space theme: </a:t>
            </a:r>
            <a:r>
              <a:rPr b="0" i="0" lang="en-US" sz="1800" u="none" cap="none" strike="noStrike">
                <a:solidFill>
                  <a:schemeClr val="dk1"/>
                </a:solidFill>
                <a:latin typeface="Calibri"/>
                <a:ea typeface="Calibri"/>
                <a:cs typeface="Calibri"/>
                <a:sym typeface="Calibri"/>
              </a:rPr>
              <a:t>We’re Soaring to New Heights…Join PTA Today! / </a:t>
            </a:r>
            <a:r>
              <a:rPr lang="en-US" sz="1800"/>
              <a:t>“Blast into the Future with PTA!” or ‘Space” Rockets (classes) race toward the moon </a:t>
            </a:r>
          </a:p>
          <a:p>
            <a:pPr indent="-342900" lvl="0" marL="342900" marR="0" rtl="0" algn="l">
              <a:spcBef>
                <a:spcPts val="360"/>
              </a:spcBef>
              <a:spcAft>
                <a:spcPts val="0"/>
              </a:spcAft>
              <a:buClr>
                <a:schemeClr val="dk1"/>
              </a:buClr>
              <a:buSzPct val="100000"/>
              <a:buFont typeface="Arial"/>
              <a:buChar char="•"/>
            </a:pPr>
            <a:r>
              <a:rPr lang="en-US" sz="1800"/>
              <a:t>Tree theme: </a:t>
            </a:r>
            <a:r>
              <a:rPr b="0" i="0" lang="en-US" sz="1800" u="none" cap="none" strike="noStrike">
                <a:solidFill>
                  <a:schemeClr val="dk1"/>
                </a:solidFill>
                <a:latin typeface="Calibri"/>
                <a:ea typeface="Calibri"/>
                <a:cs typeface="Calibri"/>
                <a:sym typeface="Calibri"/>
              </a:rPr>
              <a:t>“Come Grow With Us” </a:t>
            </a:r>
            <a:r>
              <a:rPr lang="en-US" sz="1800"/>
              <a:t>/</a:t>
            </a:r>
            <a:r>
              <a:rPr b="0" i="0" lang="en-US" sz="1800" u="none" cap="none" strike="noStrike">
                <a:solidFill>
                  <a:schemeClr val="dk1"/>
                </a:solidFill>
                <a:latin typeface="Calibri"/>
                <a:ea typeface="Calibri"/>
                <a:cs typeface="Calibri"/>
                <a:sym typeface="Calibri"/>
              </a:rPr>
              <a:t> “Branch Out to Students” </a:t>
            </a:r>
            <a:r>
              <a:rPr lang="en-US" sz="2000"/>
              <a:t>/ “An Apple A Day Makes A Great PTA”</a:t>
            </a:r>
            <a:r>
              <a:rPr lang="en-US" sz="1800"/>
              <a:t> </a:t>
            </a:r>
            <a:r>
              <a:rPr b="0" i="0" lang="en-US" sz="1800" u="none" cap="none" strike="noStrike">
                <a:solidFill>
                  <a:schemeClr val="dk1"/>
                </a:solidFill>
                <a:latin typeface="Calibri"/>
                <a:ea typeface="Calibri"/>
                <a:cs typeface="Calibri"/>
                <a:sym typeface="Calibri"/>
              </a:rPr>
              <a:t>leaves or apples added to tree for each membership</a:t>
            </a:r>
          </a:p>
          <a:p>
            <a:pPr indent="-342900" lvl="0" marL="342900" marR="0" rtl="0" algn="l">
              <a:spcBef>
                <a:spcPts val="40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Western theme: “Blazing New Trails” or “Sign up for the Wagon Trail to Success” </a:t>
            </a:r>
          </a:p>
          <a:p>
            <a:pPr indent="0" lvl="0" marL="0" marR="0" rtl="0" algn="l">
              <a:spcBef>
                <a:spcPts val="400"/>
              </a:spcBef>
              <a:spcAft>
                <a:spcPts val="0"/>
              </a:spcAft>
              <a:buNone/>
            </a:pPr>
            <a:r>
              <a:t/>
            </a:r>
            <a:endParaRPr/>
          </a:p>
          <a:p>
            <a:pPr indent="0" lvl="0" marL="0" marR="0" rtl="0" algn="l">
              <a:spcBef>
                <a:spcPts val="400"/>
              </a:spcBef>
              <a:spcAft>
                <a:spcPts val="0"/>
              </a:spcAft>
              <a:buNone/>
            </a:pPr>
            <a:r>
              <a:t/>
            </a:r>
            <a:endParaRPr/>
          </a:p>
          <a:p>
            <a:pPr indent="0" lvl="0" marL="0" rtl="0">
              <a:spcBef>
                <a:spcPts val="400"/>
              </a:spcBef>
              <a:buNone/>
            </a:pPr>
            <a:r>
              <a:t/>
            </a:r>
            <a:endParaRPr b="0" i="0" sz="2000" u="none" cap="none" strike="noStrike">
              <a:solidFill>
                <a:schemeClr val="dk1"/>
              </a:solidFill>
              <a:latin typeface="Calibri"/>
              <a:ea typeface="Calibri"/>
              <a:cs typeface="Calibri"/>
              <a:sym typeface="Calibri"/>
            </a:endParaRPr>
          </a:p>
        </p:txBody>
      </p:sp>
      <p:pic>
        <p:nvPicPr>
          <p:cNvPr id="156" name="Shape 156"/>
          <p:cNvPicPr preferRelativeResize="0"/>
          <p:nvPr>
            <p:ph idx="2" type="body"/>
          </p:nvPr>
        </p:nvPicPr>
        <p:blipFill rotWithShape="1">
          <a:blip r:embed="rId3">
            <a:alphaModFix/>
          </a:blip>
          <a:srcRect b="29099" l="29132" r="17463" t="39758"/>
          <a:stretch/>
        </p:blipFill>
        <p:spPr>
          <a:xfrm>
            <a:off x="5755025" y="4353182"/>
            <a:ext cx="2988600" cy="1820100"/>
          </a:xfrm>
          <a:prstGeom prst="rect">
            <a:avLst/>
          </a:prstGeom>
          <a:noFill/>
          <a:ln cap="flat" cmpd="sng" w="9525">
            <a:solidFill>
              <a:schemeClr val="dk1"/>
            </a:solidFill>
            <a:prstDash val="solid"/>
            <a:miter/>
            <a:headEnd len="med" w="med" type="none"/>
            <a:tailEnd len="med" w="med" type="none"/>
          </a:ln>
        </p:spPr>
      </p:pic>
      <p:sp>
        <p:nvSpPr>
          <p:cNvPr id="157" name="Shape 157"/>
          <p:cNvSpPr txBox="1"/>
          <p:nvPr>
            <p:ph type="title"/>
          </p:nvPr>
        </p:nvSpPr>
        <p:spPr>
          <a:xfrm>
            <a:off x="152400" y="4044500"/>
            <a:ext cx="3733800" cy="509700"/>
          </a:xfrm>
          <a:prstGeom prst="rect">
            <a:avLst/>
          </a:prstGeom>
          <a:noFill/>
          <a:ln>
            <a:noFill/>
          </a:ln>
        </p:spPr>
        <p:txBody>
          <a:bodyPr anchorCtr="0" anchor="ctr" bIns="45700" lIns="91425" rIns="91425" tIns="45700">
            <a:noAutofit/>
          </a:bodyPr>
          <a:lstStyle/>
          <a:p>
            <a:pPr indent="0" lvl="0" marL="0" marR="0" rtl="0">
              <a:spcBef>
                <a:spcPts val="0"/>
              </a:spcBef>
              <a:spcAft>
                <a:spcPts val="0"/>
              </a:spcAft>
              <a:buSzPct val="25000"/>
              <a:buNone/>
            </a:pPr>
            <a:r>
              <a:rPr b="1" i="0" lang="en-US" sz="2400" u="none" cap="none" strike="noStrike">
                <a:solidFill>
                  <a:schemeClr val="dk1"/>
                </a:solidFill>
                <a:latin typeface="Tahoma"/>
                <a:ea typeface="Tahoma"/>
                <a:cs typeface="Tahoma"/>
                <a:sym typeface="Tahoma"/>
              </a:rPr>
              <a:t>Monthly Theme Ideas</a:t>
            </a:r>
          </a:p>
        </p:txBody>
      </p:sp>
      <p:sp>
        <p:nvSpPr>
          <p:cNvPr id="158" name="Shape 158"/>
          <p:cNvSpPr txBox="1"/>
          <p:nvPr>
            <p:ph idx="1" type="body"/>
          </p:nvPr>
        </p:nvSpPr>
        <p:spPr>
          <a:xfrm>
            <a:off x="152400" y="4554200"/>
            <a:ext cx="5442600" cy="2570700"/>
          </a:xfrm>
          <a:prstGeom prst="rect">
            <a:avLst/>
          </a:prstGeom>
          <a:noFill/>
          <a:ln>
            <a:noFill/>
          </a:ln>
        </p:spPr>
        <p:txBody>
          <a:bodyPr anchorCtr="0" anchor="t" bIns="45700" lIns="91425" rIns="91425" tIns="45700">
            <a:noAutofit/>
          </a:bodyPr>
          <a:lstStyle/>
          <a:p>
            <a:pPr indent="-3175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“New Year </a:t>
            </a:r>
            <a:r>
              <a:rPr lang="en-US" sz="2400"/>
              <a:t>- </a:t>
            </a:r>
            <a:r>
              <a:rPr b="0" i="0" lang="en-US" sz="2400" u="none" cap="none" strike="noStrike">
                <a:solidFill>
                  <a:schemeClr val="dk1"/>
                </a:solidFill>
                <a:latin typeface="Calibri"/>
                <a:ea typeface="Calibri"/>
                <a:cs typeface="Calibri"/>
                <a:sym typeface="Calibri"/>
              </a:rPr>
              <a:t>New </a:t>
            </a:r>
            <a:r>
              <a:rPr lang="en-US" sz="2400"/>
              <a:t>O</a:t>
            </a:r>
            <a:r>
              <a:rPr b="0" i="0" lang="en-US" sz="2400" u="none" cap="none" strike="noStrike">
                <a:solidFill>
                  <a:schemeClr val="dk1"/>
                </a:solidFill>
                <a:latin typeface="Calibri"/>
                <a:ea typeface="Calibri"/>
                <a:cs typeface="Calibri"/>
                <a:sym typeface="Calibri"/>
              </a:rPr>
              <a:t>pportunities”</a:t>
            </a:r>
          </a:p>
          <a:p>
            <a:pPr indent="-317500" lvl="0" marL="342900" marR="0" rtl="0" algn="l">
              <a:spcBef>
                <a:spcPts val="560"/>
              </a:spcBef>
              <a:spcAft>
                <a:spcPts val="0"/>
              </a:spcAft>
              <a:buClr>
                <a:schemeClr val="dk1"/>
              </a:buClr>
              <a:buSzPct val="100000"/>
              <a:buFont typeface="Arial"/>
              <a:buChar char="•"/>
            </a:pPr>
            <a:r>
              <a:rPr lang="en-US" sz="2400"/>
              <a:t> </a:t>
            </a:r>
            <a:r>
              <a:rPr b="0" i="0" lang="en-US" sz="2400" u="none" cap="none" strike="noStrike">
                <a:solidFill>
                  <a:schemeClr val="dk1"/>
                </a:solidFill>
                <a:latin typeface="Calibri"/>
                <a:ea typeface="Calibri"/>
                <a:cs typeface="Calibri"/>
                <a:sym typeface="Calibri"/>
              </a:rPr>
              <a:t>Valentines Day - Hearts</a:t>
            </a:r>
          </a:p>
          <a:p>
            <a:pPr indent="-317500" lvl="0" marL="342900" marR="0" rtl="0" algn="l">
              <a:spcBef>
                <a:spcPts val="56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“Be Lucky”</a:t>
            </a:r>
            <a:r>
              <a:rPr lang="en-US" sz="2400"/>
              <a:t> -  Shamrocks</a:t>
            </a:r>
          </a:p>
          <a:p>
            <a:pPr indent="-317500" lvl="0" marL="342900" marR="0" rtl="0" algn="l">
              <a:spcBef>
                <a:spcPts val="56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“Spring into PTA”</a:t>
            </a:r>
            <a:r>
              <a:rPr lang="en-US" sz="2400"/>
              <a:t> - Flowers</a:t>
            </a:r>
          </a:p>
          <a:p>
            <a:pPr indent="-317500" lvl="0" marL="342900" marR="0" rtl="0" algn="l">
              <a:spcBef>
                <a:spcPts val="56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“March with PTA”</a:t>
            </a: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5" ma:contentTypeDescription="Create a new document." ma:contentTypeScope="" ma:versionID="b90a9eaac656c6e1abebedcca402727b">
  <xsd:schema xmlns:xsd="http://www.w3.org/2001/XMLSchema" xmlns:xs="http://www.w3.org/2001/XMLSchema" xmlns:p="http://schemas.microsoft.com/office/2006/metadata/properties" xmlns:ns2="c3a6e9ef-a1f6-4766-94ca-80364285655b" targetNamespace="http://schemas.microsoft.com/office/2006/metadata/properties" ma:root="true" ma:fieldsID="c7a0eb465eb3ae1621259bc5cb8a669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BF16E7-4921-4B40-9ECA-B1F03C8F4B1D}"/>
</file>

<file path=customXml/itemProps2.xml><?xml version="1.0" encoding="utf-8"?>
<ds:datastoreItem xmlns:ds="http://schemas.openxmlformats.org/officeDocument/2006/customXml" ds:itemID="{A9494951-44AE-492C-A64D-FD7EE87FC53F}"/>
</file>

<file path=customXml/itemProps3.xml><?xml version="1.0" encoding="utf-8"?>
<ds:datastoreItem xmlns:ds="http://schemas.openxmlformats.org/officeDocument/2006/customXml" ds:itemID="{2D67845A-78DE-4218-B0B3-582A28DFB704}"/>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