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7" r:id="rId11"/>
    <p:sldId id="269" r:id="rId12"/>
    <p:sldId id="265" r:id="rId13"/>
    <p:sldId id="266"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959287A-782A-4055-9670-39E963625EA5}" type="datetimeFigureOut">
              <a:rPr lang="en-US" smtClean="0"/>
              <a:t>4/2/2017</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F10172D-7FA3-4A6E-9EF2-C972FBCED460}"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65402299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59287A-782A-4055-9670-39E963625EA5}"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10172D-7FA3-4A6E-9EF2-C972FBCED460}" type="slidenum">
              <a:rPr lang="en-US" smtClean="0"/>
              <a:t>‹#›</a:t>
            </a:fld>
            <a:endParaRPr lang="en-US"/>
          </a:p>
        </p:txBody>
      </p:sp>
    </p:spTree>
    <p:extLst>
      <p:ext uri="{BB962C8B-B14F-4D97-AF65-F5344CB8AC3E}">
        <p14:creationId xmlns:p14="http://schemas.microsoft.com/office/powerpoint/2010/main" val="3576190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59287A-782A-4055-9670-39E963625EA5}"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10172D-7FA3-4A6E-9EF2-C972FBCED460}" type="slidenum">
              <a:rPr lang="en-US" smtClean="0"/>
              <a:t>‹#›</a:t>
            </a:fld>
            <a:endParaRPr lang="en-US"/>
          </a:p>
        </p:txBody>
      </p:sp>
    </p:spTree>
    <p:extLst>
      <p:ext uri="{BB962C8B-B14F-4D97-AF65-F5344CB8AC3E}">
        <p14:creationId xmlns:p14="http://schemas.microsoft.com/office/powerpoint/2010/main" val="408124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59287A-782A-4055-9670-39E963625EA5}"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10172D-7FA3-4A6E-9EF2-C972FBCED460}" type="slidenum">
              <a:rPr lang="en-US" smtClean="0"/>
              <a:t>‹#›</a:t>
            </a:fld>
            <a:endParaRPr lang="en-US"/>
          </a:p>
        </p:txBody>
      </p:sp>
    </p:spTree>
    <p:extLst>
      <p:ext uri="{BB962C8B-B14F-4D97-AF65-F5344CB8AC3E}">
        <p14:creationId xmlns:p14="http://schemas.microsoft.com/office/powerpoint/2010/main" val="1721334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959287A-782A-4055-9670-39E963625EA5}" type="datetimeFigureOut">
              <a:rPr lang="en-US" smtClean="0"/>
              <a:t>4/2/2017</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F10172D-7FA3-4A6E-9EF2-C972FBCED460}"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81828541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959287A-782A-4055-9670-39E963625EA5}"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10172D-7FA3-4A6E-9EF2-C972FBCED460}" type="slidenum">
              <a:rPr lang="en-US" smtClean="0"/>
              <a:t>‹#›</a:t>
            </a:fld>
            <a:endParaRPr lang="en-US"/>
          </a:p>
        </p:txBody>
      </p:sp>
    </p:spTree>
    <p:extLst>
      <p:ext uri="{BB962C8B-B14F-4D97-AF65-F5344CB8AC3E}">
        <p14:creationId xmlns:p14="http://schemas.microsoft.com/office/powerpoint/2010/main" val="3358133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959287A-782A-4055-9670-39E963625EA5}" type="datetimeFigureOut">
              <a:rPr lang="en-US" smtClean="0"/>
              <a:t>4/2/2017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10172D-7FA3-4A6E-9EF2-C972FBCED460}" type="slidenum">
              <a:rPr lang="en-US" smtClean="0"/>
              <a:t>‹#›</a:t>
            </a:fld>
            <a:endParaRPr lang="en-US"/>
          </a:p>
        </p:txBody>
      </p:sp>
    </p:spTree>
    <p:extLst>
      <p:ext uri="{BB962C8B-B14F-4D97-AF65-F5344CB8AC3E}">
        <p14:creationId xmlns:p14="http://schemas.microsoft.com/office/powerpoint/2010/main" val="2834632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959287A-782A-4055-9670-39E963625EA5}" type="datetimeFigureOut">
              <a:rPr lang="en-US" smtClean="0"/>
              <a:t>4/2/2017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10172D-7FA3-4A6E-9EF2-C972FBCED460}" type="slidenum">
              <a:rPr lang="en-US" smtClean="0"/>
              <a:t>‹#›</a:t>
            </a:fld>
            <a:endParaRPr lang="en-US"/>
          </a:p>
        </p:txBody>
      </p:sp>
    </p:spTree>
    <p:extLst>
      <p:ext uri="{BB962C8B-B14F-4D97-AF65-F5344CB8AC3E}">
        <p14:creationId xmlns:p14="http://schemas.microsoft.com/office/powerpoint/2010/main" val="1427140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59287A-782A-4055-9670-39E963625EA5}" type="datetimeFigureOut">
              <a:rPr lang="en-US" smtClean="0"/>
              <a:t>4/2/2017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10172D-7FA3-4A6E-9EF2-C972FBCED460}" type="slidenum">
              <a:rPr lang="en-US" smtClean="0"/>
              <a:t>‹#›</a:t>
            </a:fld>
            <a:endParaRPr lang="en-US"/>
          </a:p>
        </p:txBody>
      </p:sp>
    </p:spTree>
    <p:extLst>
      <p:ext uri="{BB962C8B-B14F-4D97-AF65-F5344CB8AC3E}">
        <p14:creationId xmlns:p14="http://schemas.microsoft.com/office/powerpoint/2010/main" val="252449790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959287A-782A-4055-9670-39E963625EA5}" type="datetimeFigureOut">
              <a:rPr lang="en-US" smtClean="0"/>
              <a:t>4/2/2017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F10172D-7FA3-4A6E-9EF2-C972FBCED460}"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8304607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959287A-782A-4055-9670-39E963625EA5}" type="datetimeFigureOut">
              <a:rPr lang="en-US" smtClean="0"/>
              <a:t>4/2/2017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F10172D-7FA3-4A6E-9EF2-C972FBCED460}"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35065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F959287A-782A-4055-9670-39E963625EA5}" type="datetimeFigureOut">
              <a:rPr lang="en-US" smtClean="0"/>
              <a:t>4/2/2017</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F10172D-7FA3-4A6E-9EF2-C972FBCED460}"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035012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stjoekids.com/signup"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t>What you need to know; PTA secretary</a:t>
            </a:r>
            <a:endParaRPr lang="en-US" sz="6000" dirty="0"/>
          </a:p>
        </p:txBody>
      </p:sp>
      <p:sp>
        <p:nvSpPr>
          <p:cNvPr id="3" name="Subtitle 2"/>
          <p:cNvSpPr>
            <a:spLocks noGrp="1"/>
          </p:cNvSpPr>
          <p:nvPr>
            <p:ph type="subTitle" idx="1"/>
          </p:nvPr>
        </p:nvSpPr>
        <p:spPr>
          <a:xfrm>
            <a:off x="2679906" y="3956279"/>
            <a:ext cx="6831673" cy="1504363"/>
          </a:xfrm>
        </p:spPr>
        <p:txBody>
          <a:bodyPr>
            <a:normAutofit fontScale="92500" lnSpcReduction="10000"/>
          </a:bodyPr>
          <a:lstStyle/>
          <a:p>
            <a:endParaRPr lang="en-US" dirty="0" smtClean="0"/>
          </a:p>
          <a:p>
            <a:r>
              <a:rPr lang="en-US" dirty="0" smtClean="0"/>
              <a:t>Lori Prussman</a:t>
            </a:r>
          </a:p>
          <a:p>
            <a:r>
              <a:rPr lang="en-US" dirty="0" smtClean="0"/>
              <a:t>MOPTA Secretary</a:t>
            </a:r>
          </a:p>
          <a:p>
            <a:r>
              <a:rPr lang="en-US" dirty="0" smtClean="0"/>
              <a:t>816-262-2664</a:t>
            </a:r>
            <a:endParaRPr lang="en-US" dirty="0"/>
          </a:p>
        </p:txBody>
      </p:sp>
    </p:spTree>
    <p:extLst>
      <p:ext uri="{BB962C8B-B14F-4D97-AF65-F5344CB8AC3E}">
        <p14:creationId xmlns:p14="http://schemas.microsoft.com/office/powerpoint/2010/main" val="5626320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Minutes approval</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400" dirty="0" smtClean="0"/>
              <a:t>Executive meeting minutes should be approved at the following executive meeting</a:t>
            </a:r>
          </a:p>
          <a:p>
            <a:pPr>
              <a:buFont typeface="Wingdings" panose="05000000000000000000" pitchFamily="2" charset="2"/>
              <a:buChar char="Ø"/>
            </a:pPr>
            <a:r>
              <a:rPr lang="en-US" sz="2400" dirty="0" smtClean="0"/>
              <a:t>General assembly minutes should be approved at the following general assembly meeting</a:t>
            </a:r>
          </a:p>
          <a:p>
            <a:pPr>
              <a:buFont typeface="Wingdings" panose="05000000000000000000" pitchFamily="2" charset="2"/>
              <a:buChar char="Ø"/>
            </a:pPr>
            <a:r>
              <a:rPr lang="en-US" sz="2400" dirty="0" smtClean="0"/>
              <a:t>Minutes should always be kept separate</a:t>
            </a:r>
          </a:p>
          <a:p>
            <a:pPr>
              <a:buFont typeface="Wingdings" panose="05000000000000000000" pitchFamily="2" charset="2"/>
              <a:buChar char="Ø"/>
            </a:pPr>
            <a:r>
              <a:rPr lang="en-US" sz="2400" dirty="0" smtClean="0"/>
              <a:t>Special meeting minutes should be made available at general assembly meeting</a:t>
            </a:r>
          </a:p>
          <a:p>
            <a:pPr>
              <a:buFont typeface="Wingdings" panose="05000000000000000000" pitchFamily="2" charset="2"/>
              <a:buChar char="Ø"/>
            </a:pPr>
            <a:r>
              <a:rPr lang="en-US" sz="2400" dirty="0" smtClean="0"/>
              <a:t>Storing </a:t>
            </a:r>
            <a:r>
              <a:rPr lang="en-US" sz="2400" dirty="0"/>
              <a:t>minutes on a thumb drive is a good idea</a:t>
            </a:r>
          </a:p>
          <a:p>
            <a:pPr>
              <a:buFont typeface="Wingdings" panose="05000000000000000000" pitchFamily="2" charset="2"/>
              <a:buChar char="Ø"/>
            </a:pPr>
            <a:endParaRPr lang="en-US" sz="2400" dirty="0" smtClean="0"/>
          </a:p>
          <a:p>
            <a:pPr>
              <a:buFont typeface="Wingdings" panose="05000000000000000000" pitchFamily="2" charset="2"/>
              <a:buChar char="Ø"/>
            </a:pPr>
            <a:endParaRPr lang="en-US" sz="2400" dirty="0"/>
          </a:p>
        </p:txBody>
      </p:sp>
    </p:spTree>
    <p:extLst>
      <p:ext uri="{BB962C8B-B14F-4D97-AF65-F5344CB8AC3E}">
        <p14:creationId xmlns:p14="http://schemas.microsoft.com/office/powerpoint/2010/main" val="6787359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Permanent record</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400" dirty="0" smtClean="0"/>
              <a:t>A </a:t>
            </a:r>
            <a:r>
              <a:rPr lang="en-US" sz="2400" dirty="0"/>
              <a:t>hard </a:t>
            </a:r>
            <a:r>
              <a:rPr lang="en-US" sz="2400" dirty="0" smtClean="0"/>
              <a:t>copy of minutes</a:t>
            </a:r>
            <a:endParaRPr lang="en-US" sz="2400" dirty="0"/>
          </a:p>
          <a:p>
            <a:pPr>
              <a:buFont typeface="Wingdings" panose="05000000000000000000" pitchFamily="2" charset="2"/>
              <a:buChar char="Ø"/>
            </a:pPr>
            <a:r>
              <a:rPr lang="en-US" sz="2400" dirty="0"/>
              <a:t>A hard copy of your yearly financial reports </a:t>
            </a:r>
            <a:endParaRPr lang="en-US" sz="2400" dirty="0" smtClean="0"/>
          </a:p>
          <a:p>
            <a:pPr>
              <a:buFont typeface="Wingdings" panose="05000000000000000000" pitchFamily="2" charset="2"/>
              <a:buChar char="Ø"/>
            </a:pPr>
            <a:r>
              <a:rPr lang="en-US" sz="2400" dirty="0" smtClean="0"/>
              <a:t>A </a:t>
            </a:r>
            <a:r>
              <a:rPr lang="en-US" sz="2400" dirty="0"/>
              <a:t>hard copy of your tax filing </a:t>
            </a:r>
            <a:endParaRPr lang="en-US" sz="2400" dirty="0" smtClean="0"/>
          </a:p>
          <a:p>
            <a:pPr>
              <a:buFont typeface="Wingdings" panose="05000000000000000000" pitchFamily="2" charset="2"/>
              <a:buChar char="Ø"/>
            </a:pPr>
            <a:r>
              <a:rPr lang="en-US" sz="2400" dirty="0" smtClean="0"/>
              <a:t>A </a:t>
            </a:r>
            <a:r>
              <a:rPr lang="en-US" sz="2400" dirty="0"/>
              <a:t>hard copy of your unit tax exempt </a:t>
            </a:r>
            <a:r>
              <a:rPr lang="en-US" sz="2400" dirty="0" smtClean="0"/>
              <a:t>letter</a:t>
            </a:r>
            <a:endParaRPr lang="en-US" sz="2400" dirty="0"/>
          </a:p>
          <a:p>
            <a:pPr>
              <a:buFont typeface="Wingdings" panose="05000000000000000000" pitchFamily="2" charset="2"/>
              <a:buChar char="Ø"/>
            </a:pPr>
            <a:endParaRPr lang="en-US" sz="2400" dirty="0"/>
          </a:p>
        </p:txBody>
      </p:sp>
    </p:spTree>
    <p:extLst>
      <p:ext uri="{BB962C8B-B14F-4D97-AF65-F5344CB8AC3E}">
        <p14:creationId xmlns:p14="http://schemas.microsoft.com/office/powerpoint/2010/main" val="9589280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296214"/>
            <a:ext cx="9601200" cy="6078827"/>
          </a:xfrm>
        </p:spPr>
        <p:txBody>
          <a:bodyPr/>
          <a:lstStyle/>
          <a:p>
            <a:pPr marL="0" indent="0" algn="ctr">
              <a:buNone/>
            </a:pPr>
            <a:r>
              <a:rPr lang="en-US" dirty="0" smtClean="0"/>
              <a:t>MOTION FORM</a:t>
            </a:r>
          </a:p>
          <a:p>
            <a:pPr marL="0" indent="0" algn="ctr">
              <a:buNone/>
            </a:pPr>
            <a:endParaRPr lang="en-US" dirty="0"/>
          </a:p>
          <a:p>
            <a:pPr marL="0" indent="0">
              <a:buNone/>
            </a:pPr>
            <a:r>
              <a:rPr lang="en-US" dirty="0" smtClean="0"/>
              <a:t>							Date:_________________</a:t>
            </a:r>
          </a:p>
          <a:p>
            <a:pPr marL="0" indent="0">
              <a:buNone/>
            </a:pPr>
            <a:endParaRPr lang="en-US" dirty="0"/>
          </a:p>
          <a:p>
            <a:pPr marL="0" indent="0">
              <a:buNone/>
            </a:pPr>
            <a:r>
              <a:rPr lang="en-US" dirty="0" smtClean="0"/>
              <a:t>I make a motion to __________________________________________________________________________</a:t>
            </a:r>
          </a:p>
          <a:p>
            <a:pPr marL="0" indent="0">
              <a:buNone/>
            </a:pPr>
            <a:r>
              <a:rPr lang="en-US" dirty="0" smtClean="0"/>
              <a:t>__________________________________________________________________________</a:t>
            </a:r>
          </a:p>
          <a:p>
            <a:pPr marL="0" indent="0">
              <a:buNone/>
            </a:pPr>
            <a:r>
              <a:rPr lang="en-US" dirty="0" smtClean="0"/>
              <a:t>__________________________________________________________________________</a:t>
            </a:r>
          </a:p>
          <a:p>
            <a:pPr marL="0" indent="0">
              <a:buNone/>
            </a:pPr>
            <a:r>
              <a:rPr lang="en-US" dirty="0" smtClean="0"/>
              <a:t>__________________________________________________________________________</a:t>
            </a:r>
          </a:p>
          <a:p>
            <a:pPr marL="0" indent="0">
              <a:buNone/>
            </a:pPr>
            <a:r>
              <a:rPr lang="en-US" dirty="0" smtClean="0"/>
              <a:t>							</a:t>
            </a:r>
          </a:p>
          <a:p>
            <a:pPr marL="0" indent="0">
              <a:buNone/>
            </a:pPr>
            <a:r>
              <a:rPr lang="en-US" dirty="0" smtClean="0"/>
              <a:t>					Signature:_____________________________</a:t>
            </a:r>
          </a:p>
          <a:p>
            <a:pPr marL="0" indent="0">
              <a:buNone/>
            </a:pPr>
            <a:r>
              <a:rPr lang="en-US" dirty="0"/>
              <a:t>	</a:t>
            </a:r>
            <a:r>
              <a:rPr lang="en-US" dirty="0" smtClean="0"/>
              <a:t>				2</a:t>
            </a:r>
            <a:r>
              <a:rPr lang="en-US" baseline="30000" dirty="0" smtClean="0"/>
              <a:t>nd</a:t>
            </a:r>
            <a:r>
              <a:rPr lang="en-US" dirty="0" smtClean="0"/>
              <a:t>:___________________________________</a:t>
            </a:r>
          </a:p>
          <a:p>
            <a:pPr marL="0" indent="0">
              <a:buNone/>
            </a:pPr>
            <a:endParaRPr lang="en-US" dirty="0"/>
          </a:p>
          <a:p>
            <a:pPr marL="0" indent="0">
              <a:buNone/>
            </a:pPr>
            <a:r>
              <a:rPr lang="en-US" dirty="0" smtClean="0"/>
              <a:t>Please sign and return form to the Secretary.</a:t>
            </a:r>
            <a:endParaRPr lang="en-US" dirty="0"/>
          </a:p>
        </p:txBody>
      </p:sp>
      <p:cxnSp>
        <p:nvCxnSpPr>
          <p:cNvPr id="5" name="Straight Connector 4"/>
          <p:cNvCxnSpPr/>
          <p:nvPr/>
        </p:nvCxnSpPr>
        <p:spPr>
          <a:xfrm>
            <a:off x="7791718" y="4584879"/>
            <a:ext cx="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2330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bwMode="auto">
          <a:xfrm rot="16200000">
            <a:off x="3162832" y="-2332153"/>
            <a:ext cx="6516714" cy="11541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eaLnBrk="0" fontAlgn="base" hangingPunct="0">
              <a:spcBef>
                <a:spcPct val="0"/>
              </a:spcBef>
              <a:spcAft>
                <a:spcPct val="0"/>
              </a:spcAft>
              <a:tabLst>
                <a:tab pos="685800" algn="l"/>
              </a:tabLst>
              <a:defRPr>
                <a:solidFill>
                  <a:schemeClr val="tx1"/>
                </a:solidFill>
                <a:latin typeface="Arial" panose="020B0604020202020204" pitchFamily="34" charset="0"/>
              </a:defRPr>
            </a:lvl2pPr>
            <a:lvl3pPr eaLnBrk="0" fontAlgn="base" hangingPunct="0">
              <a:spcBef>
                <a:spcPct val="0"/>
              </a:spcBef>
              <a:spcAft>
                <a:spcPct val="0"/>
              </a:spcAft>
              <a:tabLst>
                <a:tab pos="685800" algn="l"/>
              </a:tabLst>
              <a:defRPr>
                <a:solidFill>
                  <a:schemeClr val="tx1"/>
                </a:solidFill>
                <a:latin typeface="Arial" panose="020B0604020202020204" pitchFamily="34" charset="0"/>
              </a:defRPr>
            </a:lvl3pPr>
            <a:lvl4pPr eaLnBrk="0" fontAlgn="base" hangingPunct="0">
              <a:spcBef>
                <a:spcPct val="0"/>
              </a:spcBef>
              <a:spcAft>
                <a:spcPct val="0"/>
              </a:spcAft>
              <a:tabLst>
                <a:tab pos="685800" algn="l"/>
              </a:tabLst>
              <a:defRPr>
                <a:solidFill>
                  <a:schemeClr val="tx1"/>
                </a:solidFill>
                <a:latin typeface="Arial" panose="020B0604020202020204" pitchFamily="34" charset="0"/>
              </a:defRPr>
            </a:lvl4pPr>
            <a:lvl5pPr eaLnBrk="0" fontAlgn="base" hangingPunct="0">
              <a:spcBef>
                <a:spcPct val="0"/>
              </a:spcBef>
              <a:spcAft>
                <a:spcPct val="0"/>
              </a:spcAft>
              <a:tabLst>
                <a:tab pos="685800" algn="l"/>
              </a:tabLst>
              <a:defRPr>
                <a:solidFill>
                  <a:schemeClr val="tx1"/>
                </a:solidFill>
                <a:latin typeface="Arial" panose="020B0604020202020204" pitchFamily="34" charset="0"/>
              </a:defRPr>
            </a:lvl5pPr>
            <a:lvl6pPr eaLnBrk="0" fontAlgn="base" hangingPunct="0">
              <a:spcBef>
                <a:spcPct val="0"/>
              </a:spcBef>
              <a:spcAft>
                <a:spcPct val="0"/>
              </a:spcAft>
              <a:tabLst>
                <a:tab pos="685800" algn="l"/>
              </a:tabLst>
              <a:defRPr>
                <a:solidFill>
                  <a:schemeClr val="tx1"/>
                </a:solidFill>
                <a:latin typeface="Arial" panose="020B0604020202020204" pitchFamily="34" charset="0"/>
              </a:defRPr>
            </a:lvl6pPr>
            <a:lvl7pPr eaLnBrk="0" fontAlgn="base" hangingPunct="0">
              <a:spcBef>
                <a:spcPct val="0"/>
              </a:spcBef>
              <a:spcAft>
                <a:spcPct val="0"/>
              </a:spcAft>
              <a:tabLst>
                <a:tab pos="685800" algn="l"/>
              </a:tabLst>
              <a:defRPr>
                <a:solidFill>
                  <a:schemeClr val="tx1"/>
                </a:solidFill>
                <a:latin typeface="Arial" panose="020B0604020202020204" pitchFamily="34" charset="0"/>
              </a:defRPr>
            </a:lvl7pPr>
            <a:lvl8pPr eaLnBrk="0" fontAlgn="base" hangingPunct="0">
              <a:spcBef>
                <a:spcPct val="0"/>
              </a:spcBef>
              <a:spcAft>
                <a:spcPct val="0"/>
              </a:spcAft>
              <a:tabLst>
                <a:tab pos="685800" algn="l"/>
              </a:tabLst>
              <a:defRPr>
                <a:solidFill>
                  <a:schemeClr val="tx1"/>
                </a:solidFill>
                <a:latin typeface="Arial" panose="020B0604020202020204" pitchFamily="34" charset="0"/>
              </a:defRPr>
            </a:lvl8pPr>
            <a:lvl9pPr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St. Joseph PTA Council</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General Meeting</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March 1, 2010</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I. Call meeting to order</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The meeting was called to order at 6:30pm March 1, 2010 by Lori Prussman, President.</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II. Pledge to the Flag/ Thought</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Lori Prussman and Shelby Hawkins led the pledge.  Shelby Hawkins gave the thought for the evening.</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III. Speaker Presentation: Library Tax</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Dr. Molly Pierce had requested a few minutes for some members to speak about the upcoming library tax issue.  Due to a miscommunication they were unable to attend.  Dr. Pierce just asked everyone to be aware of the issue and become educated.</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IV. Secretary Report: Motion to accept by Berry Johnson, second by Casey Loch. Minutes were approved.</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V. Treasurer’s Report: Motion to accept by Dr. Molly Pierce, second by Brigitte Lindstrom.  Report was approved.</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VI. Reports:</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Founder’s Day: Thank you to Angie and Sarah for an awesome job planning the event.  There were over 200 people in attendance.</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Reflections: Winners have not been announced yet.  Unit presidents and Lori will get a report soon.  Our district celebration is April 15, 2010.</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PTA University: Brigitte Lindstrom reported that is would be Saturday, April 10, 2010 at TMC beginning at 9am.  PTA presidents are encouraged to make sure new officers know about the event.  There will be representatives from state to presenting lots of information on topics for presidents, treasurers, and more.  There will also be information about memberships, recruiting volunteers, and more.  Packets will soon be sent to incoming officers and principals.  The only cost will be $6.25 for lunch.</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Ways and Means: Casey Loch stated that Major Saver kickoff assemblies would be April 21-22, 2010.  The sale would be April 26 – May 3.  They are looking for ways to involve the high school students more.  If you have any concerns contact Casey.</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VII. Old Business:</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Election of Officers:</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Casey Loch made a motion to accept the following slate of officers as proposed.  Lindsey </a:t>
            </a:r>
            <a:r>
              <a:rPr kumimoji="0" lang="en-US" altLang="en-US" sz="12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Minson</a:t>
            </a: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seconded the motion.</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Slate of Officers:</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President – Lori Prussman, 1</a:t>
            </a:r>
            <a:r>
              <a:rPr kumimoji="0" lang="en-US" altLang="en-US" sz="1200" b="0"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rPr>
              <a:t>st</a:t>
            </a: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Vice – Sherri Manville, 2</a:t>
            </a:r>
            <a:r>
              <a:rPr kumimoji="0" lang="en-US" altLang="en-US" sz="1200" b="0"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rPr>
              <a:t>nd</a:t>
            </a: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Vice – Brigitte Lindstrom, 3</a:t>
            </a:r>
            <a:r>
              <a:rPr kumimoji="0" lang="en-US" altLang="en-US" sz="1200" b="0"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rPr>
              <a:t>rd</a:t>
            </a: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Vice – Barb Harris, Rec. Sec – Brenda O’Meara, Corr. Sec. – Peggy Wood, Treasurer – Mary Kelly, Sgt. At Arms- Christine Prussman,  Carpenter Board Members: Sandy Frazier, Sherri Manville, and Azure Hailey for 3 year terms.</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VIII. New Business:</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New officers form (see clippings for a copy of the form) needs to be turned into council by March 15 and state by March 31.</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Grant applications will be emailed to unit presidents and building principals soon.  The deadline to apply is March 30, 2010.  The grants will be $500 this year.  Checks for grants that are approved will be given out at the April 6, 2010 council meeting.</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Long Range Planning: </a:t>
            </a: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hlinkClick r:id="rId2"/>
              </a:rPr>
              <a:t>www.stjoekids.com/signup</a:t>
            </a: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Please sign up to participate in the forums.  By signing up you will receive emails regarding the dates and locations of the forums.</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Council Website: Tabled until next month.</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IX. President’s Report: </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Membership deadline is the first of each month – please review the membership report.</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State “good standing” – Please review the report.  If your unit is not in good standing turn in the information that is needed.</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State PTA Leadership Conference / April 23-24 at the KCI Airport – Hilton. Information packets should be out soon.</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X. Candidates for school board Q and A</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The forum began at 6:45pm.  Each candidate was allowed to introduce themselves and then they answered a series of questions presented by Lori Prussman.  A few audience members also asked questions.</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XI. Open floor/ Comments</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XII. Door Prizes – Three were given.</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Meeting adjourned at 7:45pm</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Recorded by Mary Kelly</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687026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information to include in minutes</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US" dirty="0" smtClean="0"/>
              <a:t>Type of meeting…..general, executive or special</a:t>
            </a:r>
          </a:p>
          <a:p>
            <a:pPr>
              <a:buFont typeface="Wingdings" panose="05000000000000000000" pitchFamily="2" charset="2"/>
              <a:buChar char="Ø"/>
            </a:pPr>
            <a:r>
              <a:rPr lang="en-US" dirty="0" smtClean="0"/>
              <a:t>Date</a:t>
            </a:r>
          </a:p>
          <a:p>
            <a:pPr>
              <a:buFont typeface="Wingdings" panose="05000000000000000000" pitchFamily="2" charset="2"/>
              <a:buChar char="Ø"/>
            </a:pPr>
            <a:r>
              <a:rPr lang="en-US" dirty="0" smtClean="0"/>
              <a:t>Time meeting was called to order</a:t>
            </a:r>
          </a:p>
          <a:p>
            <a:pPr>
              <a:buFont typeface="Wingdings" panose="05000000000000000000" pitchFamily="2" charset="2"/>
              <a:buChar char="Ø"/>
            </a:pPr>
            <a:r>
              <a:rPr lang="en-US" dirty="0" smtClean="0"/>
              <a:t>Location of meeting</a:t>
            </a:r>
          </a:p>
          <a:p>
            <a:pPr>
              <a:buFont typeface="Wingdings" panose="05000000000000000000" pitchFamily="2" charset="2"/>
              <a:buChar char="Ø"/>
            </a:pPr>
            <a:r>
              <a:rPr lang="en-US" dirty="0" smtClean="0"/>
              <a:t>If there was a quorum present</a:t>
            </a:r>
          </a:p>
          <a:p>
            <a:pPr lvl="1">
              <a:buFont typeface="Wingdings" panose="05000000000000000000" pitchFamily="2" charset="2"/>
              <a:buChar char="§"/>
            </a:pPr>
            <a:r>
              <a:rPr lang="en-US" i="0" dirty="0" smtClean="0"/>
              <a:t>Small group, list names of those present</a:t>
            </a:r>
          </a:p>
          <a:p>
            <a:pPr>
              <a:buFont typeface="Wingdings" panose="05000000000000000000" pitchFamily="2" charset="2"/>
              <a:buChar char="Ø"/>
            </a:pPr>
            <a:r>
              <a:rPr lang="en-US" dirty="0" smtClean="0"/>
              <a:t>Approval of minutes; with or without corrections </a:t>
            </a:r>
          </a:p>
          <a:p>
            <a:pPr>
              <a:buFont typeface="Wingdings" panose="05000000000000000000" pitchFamily="2" charset="2"/>
              <a:buChar char="Ø"/>
            </a:pPr>
            <a:r>
              <a:rPr lang="en-US" dirty="0" smtClean="0"/>
              <a:t>Highlights from treasurer’s reports….beginning balance, total deposits, total expenses, ending balance</a:t>
            </a:r>
          </a:p>
          <a:p>
            <a:pPr>
              <a:buFont typeface="Wingdings" panose="05000000000000000000" pitchFamily="2" charset="2"/>
              <a:buChar char="Ø"/>
            </a:pPr>
            <a:endParaRPr lang="en-US" dirty="0" smtClean="0"/>
          </a:p>
        </p:txBody>
      </p:sp>
    </p:spTree>
    <p:extLst>
      <p:ext uri="{BB962C8B-B14F-4D97-AF65-F5344CB8AC3E}">
        <p14:creationId xmlns:p14="http://schemas.microsoft.com/office/powerpoint/2010/main" val="5074676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592428"/>
            <a:ext cx="9601200" cy="5274972"/>
          </a:xfrm>
        </p:spPr>
        <p:txBody>
          <a:bodyPr>
            <a:normAutofit/>
          </a:bodyPr>
          <a:lstStyle/>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t>Highlights from any reports presented</a:t>
            </a:r>
          </a:p>
          <a:p>
            <a:pPr>
              <a:buFont typeface="Wingdings" panose="05000000000000000000" pitchFamily="2" charset="2"/>
              <a:buChar char="Ø"/>
            </a:pPr>
            <a:r>
              <a:rPr lang="en-US" dirty="0" smtClean="0"/>
              <a:t>Future meeting dates</a:t>
            </a:r>
          </a:p>
          <a:p>
            <a:pPr>
              <a:buFont typeface="Wingdings" panose="05000000000000000000" pitchFamily="2" charset="2"/>
              <a:buChar char="Ø"/>
            </a:pPr>
            <a:r>
              <a:rPr lang="en-US" dirty="0" smtClean="0"/>
              <a:t>Time meeting was adjourned</a:t>
            </a:r>
          </a:p>
          <a:p>
            <a:pPr>
              <a:buFont typeface="Wingdings" panose="05000000000000000000" pitchFamily="2" charset="2"/>
              <a:buChar char="Ø"/>
            </a:pPr>
            <a:r>
              <a:rPr lang="en-US" dirty="0" smtClean="0"/>
              <a:t>Name of secretary or person taking the minutes</a:t>
            </a:r>
          </a:p>
          <a:p>
            <a:pPr>
              <a:buFont typeface="Wingdings" panose="05000000000000000000" pitchFamily="2" charset="2"/>
              <a:buChar char="Ø"/>
            </a:pPr>
            <a:endParaRPr lang="en-US" dirty="0"/>
          </a:p>
          <a:p>
            <a:pPr>
              <a:buFont typeface="Wingdings" panose="05000000000000000000" pitchFamily="2" charset="2"/>
              <a:buChar char="Ø"/>
            </a:pPr>
            <a:r>
              <a:rPr lang="en-US" dirty="0" smtClean="0"/>
              <a:t>Motions</a:t>
            </a:r>
          </a:p>
          <a:p>
            <a:pPr lvl="1">
              <a:buFont typeface="Wingdings" panose="05000000000000000000" pitchFamily="2" charset="2"/>
              <a:buChar char="§"/>
            </a:pPr>
            <a:r>
              <a:rPr lang="en-US" i="0" dirty="0" smtClean="0"/>
              <a:t>Exact wording (person making the motion should fill out motion form)</a:t>
            </a:r>
          </a:p>
          <a:p>
            <a:pPr lvl="1">
              <a:buFont typeface="Wingdings" panose="05000000000000000000" pitchFamily="2" charset="2"/>
              <a:buChar char="§"/>
            </a:pPr>
            <a:r>
              <a:rPr lang="en-US" i="0" dirty="0" smtClean="0"/>
              <a:t>Name of person who made the motion</a:t>
            </a:r>
          </a:p>
          <a:p>
            <a:pPr lvl="1">
              <a:buFont typeface="Wingdings" panose="05000000000000000000" pitchFamily="2" charset="2"/>
              <a:buChar char="§"/>
            </a:pPr>
            <a:r>
              <a:rPr lang="en-US" i="0" dirty="0" smtClean="0"/>
              <a:t>That the motion had a second (do not need to include their name)</a:t>
            </a:r>
          </a:p>
          <a:p>
            <a:pPr lvl="1">
              <a:buFont typeface="Wingdings" panose="05000000000000000000" pitchFamily="2" charset="2"/>
              <a:buChar char="§"/>
            </a:pPr>
            <a:r>
              <a:rPr lang="en-US" i="0" dirty="0" smtClean="0"/>
              <a:t>Motion carried or Motion failed</a:t>
            </a:r>
          </a:p>
          <a:p>
            <a:pPr lvl="1">
              <a:buFont typeface="Wingdings" panose="05000000000000000000" pitchFamily="2" charset="2"/>
              <a:buChar char="§"/>
            </a:pPr>
            <a:r>
              <a:rPr lang="en-US" i="0" dirty="0" smtClean="0"/>
              <a:t>You may note any discussion that lead to the motion</a:t>
            </a:r>
          </a:p>
          <a:p>
            <a:pPr marL="530352" lvl="1" indent="0">
              <a:buNone/>
            </a:pPr>
            <a:endParaRPr lang="en-US" i="0" dirty="0" smtClean="0"/>
          </a:p>
          <a:p>
            <a:pPr marL="530352" lvl="1" indent="0">
              <a:buNone/>
            </a:pPr>
            <a:endParaRPr lang="en-US" i="0" dirty="0" smtClean="0"/>
          </a:p>
          <a:p>
            <a:pPr marL="530352" lvl="1" indent="0">
              <a:buNone/>
            </a:pPr>
            <a:endParaRPr lang="en-US" i="0" dirty="0" smtClean="0"/>
          </a:p>
          <a:p>
            <a:pPr lvl="1">
              <a:buFont typeface="Wingdings" panose="05000000000000000000" pitchFamily="2" charset="2"/>
              <a:buChar char="Ø"/>
            </a:pPr>
            <a:endParaRPr lang="en-US" dirty="0"/>
          </a:p>
        </p:txBody>
      </p:sp>
    </p:spTree>
    <p:extLst>
      <p:ext uri="{BB962C8B-B14F-4D97-AF65-F5344CB8AC3E}">
        <p14:creationId xmlns:p14="http://schemas.microsoft.com/office/powerpoint/2010/main" val="35534004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a:t>
            </a:r>
            <a:endParaRPr lang="en-US" dirty="0"/>
          </a:p>
        </p:txBody>
      </p:sp>
      <p:sp>
        <p:nvSpPr>
          <p:cNvPr id="3" name="Content Placeholder 2"/>
          <p:cNvSpPr>
            <a:spLocks noGrp="1"/>
          </p:cNvSpPr>
          <p:nvPr>
            <p:ph idx="1"/>
          </p:nvPr>
        </p:nvSpPr>
        <p:spPr>
          <a:xfrm>
            <a:off x="1371600" y="1712889"/>
            <a:ext cx="9601200" cy="4404575"/>
          </a:xfrm>
        </p:spPr>
        <p:txBody>
          <a:bodyPr/>
          <a:lstStyle/>
          <a:p>
            <a:pPr>
              <a:buFont typeface="Wingdings" panose="05000000000000000000" pitchFamily="2" charset="2"/>
              <a:buChar char="Ø"/>
            </a:pPr>
            <a:r>
              <a:rPr lang="en-US" dirty="0" smtClean="0"/>
              <a:t>Minutes are not a transcript of the meeting, word for word is not needed</a:t>
            </a:r>
          </a:p>
          <a:p>
            <a:pPr>
              <a:buFont typeface="Wingdings" panose="05000000000000000000" pitchFamily="2" charset="2"/>
              <a:buChar char="Ø"/>
            </a:pPr>
            <a:r>
              <a:rPr lang="en-US" dirty="0" smtClean="0"/>
              <a:t>Information that is pertinent to discussion should be noted</a:t>
            </a:r>
          </a:p>
          <a:p>
            <a:pPr>
              <a:buFont typeface="Wingdings" panose="05000000000000000000" pitchFamily="2" charset="2"/>
              <a:buChar char="Ø"/>
            </a:pPr>
            <a:r>
              <a:rPr lang="en-US" dirty="0" smtClean="0"/>
              <a:t>Minutes should have enough information that it is easy to follow the discussion</a:t>
            </a:r>
          </a:p>
          <a:p>
            <a:pPr>
              <a:buFont typeface="Wingdings" panose="05000000000000000000" pitchFamily="2" charset="2"/>
              <a:buChar char="Ø"/>
            </a:pPr>
            <a:r>
              <a:rPr lang="en-US" dirty="0" smtClean="0"/>
              <a:t>Motions must be worded exactly as they are presented </a:t>
            </a:r>
          </a:p>
          <a:p>
            <a:pPr>
              <a:buFont typeface="Wingdings" panose="05000000000000000000" pitchFamily="2" charset="2"/>
              <a:buChar char="Ø"/>
            </a:pPr>
            <a:r>
              <a:rPr lang="en-US" dirty="0" smtClean="0"/>
              <a:t>Motion forms should be kept with minutes as part of the permanent record</a:t>
            </a:r>
          </a:p>
          <a:p>
            <a:pPr>
              <a:buFont typeface="Wingdings" panose="05000000000000000000" pitchFamily="2" charset="2"/>
              <a:buChar char="Ø"/>
            </a:pPr>
            <a:r>
              <a:rPr lang="en-US" dirty="0" smtClean="0"/>
              <a:t>List committee members names when a report has been presented</a:t>
            </a:r>
          </a:p>
          <a:p>
            <a:pPr>
              <a:buFont typeface="Wingdings" panose="05000000000000000000" pitchFamily="2" charset="2"/>
              <a:buChar char="Ø"/>
            </a:pPr>
            <a:r>
              <a:rPr lang="en-US" dirty="0" smtClean="0"/>
              <a:t>Since this is your permanent record the clearer the wording the better.  There may be a time that you need to pull out minutes from a previous meeting to verify an action.  Having an accurate accounting of meetings is very important.</a:t>
            </a:r>
          </a:p>
          <a:p>
            <a:pPr>
              <a:buFont typeface="Wingdings" panose="05000000000000000000" pitchFamily="2" charset="2"/>
              <a:buChar char="Ø"/>
            </a:pPr>
            <a:r>
              <a:rPr lang="en-US" dirty="0" smtClean="0"/>
              <a:t>Check your bylaws for any other duties that are related to your office</a:t>
            </a:r>
          </a:p>
        </p:txBody>
      </p:sp>
    </p:spTree>
    <p:extLst>
      <p:ext uri="{BB962C8B-B14F-4D97-AF65-F5344CB8AC3E}">
        <p14:creationId xmlns:p14="http://schemas.microsoft.com/office/powerpoint/2010/main" val="3506698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responsibility</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sz="2800" dirty="0" smtClean="0"/>
              <a:t>Keep an accurate record of meetings (minutes)</a:t>
            </a:r>
          </a:p>
          <a:p>
            <a:pPr lvl="1">
              <a:buFont typeface="Arial" panose="020B0604020202020204" pitchFamily="34" charset="0"/>
              <a:buChar char="•"/>
            </a:pPr>
            <a:r>
              <a:rPr lang="en-US" sz="2400" dirty="0" smtClean="0"/>
              <a:t>Executive committee</a:t>
            </a:r>
          </a:p>
          <a:p>
            <a:pPr lvl="1">
              <a:buFont typeface="Arial" panose="020B0604020202020204" pitchFamily="34" charset="0"/>
              <a:buChar char="•"/>
            </a:pPr>
            <a:r>
              <a:rPr lang="en-US" sz="2400" dirty="0"/>
              <a:t>G</a:t>
            </a:r>
            <a:r>
              <a:rPr lang="en-US" sz="2400" dirty="0" smtClean="0"/>
              <a:t>eneral assembly </a:t>
            </a:r>
          </a:p>
          <a:p>
            <a:pPr lvl="1">
              <a:buFont typeface="Arial" panose="020B0604020202020204" pitchFamily="34" charset="0"/>
              <a:buChar char="•"/>
            </a:pPr>
            <a:r>
              <a:rPr lang="en-US" sz="2400" dirty="0" smtClean="0"/>
              <a:t>Special meetings</a:t>
            </a:r>
          </a:p>
          <a:p>
            <a:pPr marL="530352" lvl="1" indent="0">
              <a:buNone/>
            </a:pPr>
            <a:endParaRPr lang="en-US" sz="2400" dirty="0" smtClean="0"/>
          </a:p>
          <a:p>
            <a:pPr marL="530352" lvl="1" indent="0">
              <a:buNone/>
            </a:pPr>
            <a:r>
              <a:rPr lang="en-US" sz="2400" i="0" dirty="0" smtClean="0"/>
              <a:t>Minutes are the permanent record of your unit or council</a:t>
            </a:r>
          </a:p>
          <a:p>
            <a:pPr marL="530352" lvl="1" indent="0">
              <a:buNone/>
            </a:pPr>
            <a:endParaRPr lang="en-US" sz="2400" i="0" dirty="0"/>
          </a:p>
          <a:p>
            <a:pPr marL="530352" lvl="1" indent="0">
              <a:buNone/>
            </a:pPr>
            <a:r>
              <a:rPr lang="en-US" sz="2400" i="0" dirty="0" smtClean="0"/>
              <a:t>Accuracy and timely preparation is key to this position</a:t>
            </a:r>
            <a:endParaRPr lang="en-US" sz="1800" i="0" dirty="0" smtClean="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6085150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responsibilities</a:t>
            </a:r>
            <a:endParaRPr lang="en-US" dirty="0"/>
          </a:p>
        </p:txBody>
      </p:sp>
      <p:sp>
        <p:nvSpPr>
          <p:cNvPr id="3" name="Content Placeholder 2"/>
          <p:cNvSpPr>
            <a:spLocks noGrp="1"/>
          </p:cNvSpPr>
          <p:nvPr>
            <p:ph idx="1"/>
          </p:nvPr>
        </p:nvSpPr>
        <p:spPr>
          <a:xfrm>
            <a:off x="1371600" y="1880315"/>
            <a:ext cx="9601200" cy="3987085"/>
          </a:xfrm>
        </p:spPr>
        <p:txBody>
          <a:bodyPr>
            <a:normAutofit lnSpcReduction="10000"/>
          </a:bodyPr>
          <a:lstStyle/>
          <a:p>
            <a:pPr>
              <a:buFont typeface="Wingdings" panose="05000000000000000000" pitchFamily="2" charset="2"/>
              <a:buChar char="Ø"/>
            </a:pPr>
            <a:r>
              <a:rPr lang="en-US" sz="2800" dirty="0" smtClean="0"/>
              <a:t>You may be asked to also take care of any correspondence</a:t>
            </a:r>
          </a:p>
          <a:p>
            <a:pPr lvl="1">
              <a:buFont typeface="Wingdings" panose="05000000000000000000" pitchFamily="2" charset="2"/>
              <a:buChar char="§"/>
            </a:pPr>
            <a:r>
              <a:rPr lang="en-US" sz="2600" dirty="0" smtClean="0"/>
              <a:t>Incoming correspondence</a:t>
            </a:r>
          </a:p>
          <a:p>
            <a:pPr lvl="1">
              <a:buFont typeface="Wingdings" panose="05000000000000000000" pitchFamily="2" charset="2"/>
              <a:buChar char="§"/>
            </a:pPr>
            <a:r>
              <a:rPr lang="en-US" sz="2600" dirty="0" smtClean="0"/>
              <a:t>Outgoing correspondence</a:t>
            </a:r>
          </a:p>
          <a:p>
            <a:pPr lvl="1">
              <a:buFont typeface="Wingdings" panose="05000000000000000000" pitchFamily="2" charset="2"/>
              <a:buChar char="§"/>
            </a:pPr>
            <a:r>
              <a:rPr lang="en-US" sz="2600" dirty="0" smtClean="0"/>
              <a:t>Notification of upcoming meetings</a:t>
            </a:r>
          </a:p>
          <a:p>
            <a:pPr lvl="1">
              <a:buFont typeface="Wingdings" panose="05000000000000000000" pitchFamily="2" charset="2"/>
              <a:buChar char="§"/>
            </a:pPr>
            <a:r>
              <a:rPr lang="en-US" sz="2600" dirty="0" smtClean="0"/>
              <a:t>Notifications of upcoming events</a:t>
            </a:r>
          </a:p>
          <a:p>
            <a:pPr lvl="1">
              <a:buFont typeface="Wingdings" panose="05000000000000000000" pitchFamily="2" charset="2"/>
              <a:buChar char="§"/>
            </a:pPr>
            <a:r>
              <a:rPr lang="en-US" sz="2600" dirty="0" smtClean="0"/>
              <a:t>Facebook notifications</a:t>
            </a:r>
          </a:p>
          <a:p>
            <a:pPr lvl="1">
              <a:buFont typeface="Wingdings" panose="05000000000000000000" pitchFamily="2" charset="2"/>
              <a:buChar char="§"/>
            </a:pPr>
            <a:r>
              <a:rPr lang="en-US" sz="2600" dirty="0" smtClean="0"/>
              <a:t>Twitter notifications</a:t>
            </a:r>
          </a:p>
          <a:p>
            <a:pPr lvl="1">
              <a:buFont typeface="Wingdings" panose="05000000000000000000" pitchFamily="2" charset="2"/>
              <a:buChar char="§"/>
            </a:pPr>
            <a:r>
              <a:rPr lang="en-US" sz="2600" dirty="0" smtClean="0"/>
              <a:t>Contact the media</a:t>
            </a:r>
          </a:p>
          <a:p>
            <a:pPr lvl="1">
              <a:buFont typeface="Wingdings" panose="05000000000000000000" pitchFamily="2" charset="2"/>
              <a:buChar char="§"/>
            </a:pPr>
            <a:r>
              <a:rPr lang="en-US" sz="2600" b="1" dirty="0" smtClean="0"/>
              <a:t>Submit officers form to State PTA by March 31st</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45726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each meeting</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US" sz="2800" dirty="0" smtClean="0"/>
              <a:t>Notify membership of upcoming meeting</a:t>
            </a:r>
          </a:p>
          <a:p>
            <a:pPr marL="0" indent="0">
              <a:buNone/>
            </a:pPr>
            <a:endParaRPr lang="en-US" sz="2800" dirty="0" smtClean="0"/>
          </a:p>
          <a:p>
            <a:pPr>
              <a:buFont typeface="Wingdings" panose="05000000000000000000" pitchFamily="2" charset="2"/>
              <a:buChar char="Ø"/>
            </a:pPr>
            <a:r>
              <a:rPr lang="en-US" sz="2800" dirty="0" smtClean="0"/>
              <a:t>Date, location and time…</a:t>
            </a:r>
          </a:p>
          <a:p>
            <a:pPr lvl="1">
              <a:buFont typeface="Wingdings" panose="05000000000000000000" pitchFamily="2" charset="2"/>
              <a:buChar char="§"/>
            </a:pPr>
            <a:r>
              <a:rPr lang="en-US" sz="2400" dirty="0" smtClean="0"/>
              <a:t>Postcard (postal mail or school mail)</a:t>
            </a:r>
          </a:p>
          <a:p>
            <a:pPr lvl="1">
              <a:buFont typeface="Wingdings" panose="05000000000000000000" pitchFamily="2" charset="2"/>
              <a:buChar char="§"/>
            </a:pPr>
            <a:r>
              <a:rPr lang="en-US" sz="2400" dirty="0" smtClean="0"/>
              <a:t>Flyer</a:t>
            </a:r>
          </a:p>
          <a:p>
            <a:pPr lvl="1">
              <a:buFont typeface="Wingdings" panose="05000000000000000000" pitchFamily="2" charset="2"/>
              <a:buChar char="§"/>
            </a:pPr>
            <a:r>
              <a:rPr lang="en-US" sz="2400" dirty="0" smtClean="0"/>
              <a:t>Email</a:t>
            </a:r>
          </a:p>
          <a:p>
            <a:pPr lvl="1">
              <a:buFont typeface="Wingdings" panose="05000000000000000000" pitchFamily="2" charset="2"/>
              <a:buChar char="§"/>
            </a:pPr>
            <a:r>
              <a:rPr lang="en-US" sz="2400" dirty="0" smtClean="0"/>
              <a:t>Facebook</a:t>
            </a:r>
          </a:p>
          <a:p>
            <a:pPr lvl="1">
              <a:buFont typeface="Wingdings" panose="05000000000000000000" pitchFamily="2" charset="2"/>
              <a:buChar char="§"/>
            </a:pPr>
            <a:r>
              <a:rPr lang="en-US" sz="2400" dirty="0" smtClean="0"/>
              <a:t>Twitter</a:t>
            </a:r>
            <a:endParaRPr lang="en-US" sz="2400" dirty="0"/>
          </a:p>
        </p:txBody>
      </p:sp>
    </p:spTree>
    <p:extLst>
      <p:ext uri="{BB962C8B-B14F-4D97-AF65-F5344CB8AC3E}">
        <p14:creationId xmlns:p14="http://schemas.microsoft.com/office/powerpoint/2010/main" val="1627348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7206" y="714776"/>
            <a:ext cx="9601200" cy="5093595"/>
          </a:xfrm>
        </p:spPr>
        <p:txBody>
          <a:bodyPr>
            <a:normAutofit/>
          </a:bodyPr>
          <a:lstStyle/>
          <a:p>
            <a:pPr>
              <a:buFont typeface="Wingdings" panose="05000000000000000000" pitchFamily="2" charset="2"/>
              <a:buChar char="Ø"/>
            </a:pPr>
            <a:endParaRPr lang="en-US" sz="2800" dirty="0" smtClean="0"/>
          </a:p>
          <a:p>
            <a:pPr>
              <a:buFont typeface="Wingdings" panose="05000000000000000000" pitchFamily="2" charset="2"/>
              <a:buChar char="Ø"/>
            </a:pPr>
            <a:r>
              <a:rPr lang="en-US" sz="2800" dirty="0" smtClean="0"/>
              <a:t>The president may ask for your assistance with developing the agenda.</a:t>
            </a:r>
          </a:p>
          <a:p>
            <a:pPr marL="0" indent="0">
              <a:buNone/>
            </a:pPr>
            <a:endParaRPr lang="en-US" sz="2800" dirty="0" smtClean="0"/>
          </a:p>
          <a:p>
            <a:pPr>
              <a:buFont typeface="Wingdings" panose="05000000000000000000" pitchFamily="2" charset="2"/>
              <a:buChar char="Ø"/>
            </a:pPr>
            <a:r>
              <a:rPr lang="en-US" sz="2800" dirty="0" smtClean="0"/>
              <a:t>Send out notification; include the following</a:t>
            </a:r>
          </a:p>
          <a:p>
            <a:pPr lvl="1">
              <a:buFont typeface="Wingdings" panose="05000000000000000000" pitchFamily="2" charset="2"/>
              <a:buChar char="§"/>
            </a:pPr>
            <a:r>
              <a:rPr lang="en-US" sz="2400" dirty="0" smtClean="0"/>
              <a:t>Agenda</a:t>
            </a:r>
          </a:p>
          <a:p>
            <a:pPr lvl="1">
              <a:buFont typeface="Wingdings" panose="05000000000000000000" pitchFamily="2" charset="2"/>
              <a:buChar char="§"/>
            </a:pPr>
            <a:r>
              <a:rPr lang="en-US" sz="2400" dirty="0" smtClean="0"/>
              <a:t>Minutes of previous meeting</a:t>
            </a:r>
          </a:p>
          <a:p>
            <a:pPr lvl="1">
              <a:buFont typeface="Wingdings" panose="05000000000000000000" pitchFamily="2" charset="2"/>
              <a:buChar char="§"/>
            </a:pPr>
            <a:r>
              <a:rPr lang="en-US" sz="2400" dirty="0" smtClean="0"/>
              <a:t>Treasurer’s report</a:t>
            </a:r>
          </a:p>
          <a:p>
            <a:pPr lvl="1">
              <a:buFont typeface="Wingdings" panose="05000000000000000000" pitchFamily="2" charset="2"/>
              <a:buChar char="§"/>
            </a:pPr>
            <a:r>
              <a:rPr lang="en-US" sz="2400" dirty="0" smtClean="0"/>
              <a:t>Any other information that pertains to the meeting</a:t>
            </a:r>
          </a:p>
          <a:p>
            <a:pPr>
              <a:buFont typeface="Wingdings" panose="05000000000000000000" pitchFamily="2" charset="2"/>
              <a:buChar char="Ø"/>
            </a:pPr>
            <a:endParaRPr lang="en-US" sz="2800" dirty="0"/>
          </a:p>
        </p:txBody>
      </p:sp>
    </p:spTree>
    <p:extLst>
      <p:ext uri="{BB962C8B-B14F-4D97-AF65-F5344CB8AC3E}">
        <p14:creationId xmlns:p14="http://schemas.microsoft.com/office/powerpoint/2010/main" val="1392536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the meeting</a:t>
            </a:r>
            <a:endParaRPr lang="en-US" dirty="0"/>
          </a:p>
        </p:txBody>
      </p:sp>
      <p:sp>
        <p:nvSpPr>
          <p:cNvPr id="3" name="Content Placeholder 2"/>
          <p:cNvSpPr>
            <a:spLocks noGrp="1"/>
          </p:cNvSpPr>
          <p:nvPr>
            <p:ph idx="1"/>
          </p:nvPr>
        </p:nvSpPr>
        <p:spPr>
          <a:xfrm>
            <a:off x="1371600" y="1931831"/>
            <a:ext cx="9601200" cy="4237149"/>
          </a:xfrm>
        </p:spPr>
        <p:txBody>
          <a:bodyPr>
            <a:normAutofit fontScale="92500" lnSpcReduction="10000"/>
          </a:bodyPr>
          <a:lstStyle/>
          <a:p>
            <a:pPr>
              <a:buFont typeface="Wingdings" panose="05000000000000000000" pitchFamily="2" charset="2"/>
              <a:buChar char="Ø"/>
            </a:pPr>
            <a:r>
              <a:rPr lang="en-US" sz="2800" dirty="0" smtClean="0"/>
              <a:t>Have those present sign in on attendance sheet</a:t>
            </a:r>
          </a:p>
          <a:p>
            <a:pPr>
              <a:buFont typeface="Wingdings" panose="05000000000000000000" pitchFamily="2" charset="2"/>
              <a:buChar char="Ø"/>
            </a:pPr>
            <a:r>
              <a:rPr lang="en-US" sz="2800" dirty="0" smtClean="0"/>
              <a:t>Verify that a quorum is present</a:t>
            </a:r>
          </a:p>
          <a:p>
            <a:pPr>
              <a:buFont typeface="Wingdings" panose="05000000000000000000" pitchFamily="2" charset="2"/>
              <a:buChar char="Ø"/>
            </a:pPr>
            <a:r>
              <a:rPr lang="en-US" sz="2800" dirty="0" smtClean="0"/>
              <a:t>Copies of agenda, treasurers report, draft of minutes and other handouts should be made available</a:t>
            </a:r>
          </a:p>
          <a:p>
            <a:pPr>
              <a:buFont typeface="Wingdings" panose="05000000000000000000" pitchFamily="2" charset="2"/>
              <a:buChar char="Ø"/>
            </a:pPr>
            <a:r>
              <a:rPr lang="en-US" sz="2800" dirty="0" smtClean="0"/>
              <a:t>Have motion forms available </a:t>
            </a:r>
          </a:p>
          <a:p>
            <a:pPr>
              <a:buFont typeface="Wingdings" panose="05000000000000000000" pitchFamily="2" charset="2"/>
              <a:buChar char="Ø"/>
            </a:pPr>
            <a:r>
              <a:rPr lang="en-US" sz="2800" dirty="0"/>
              <a:t>Take notes to prepare minutes </a:t>
            </a:r>
            <a:endParaRPr lang="en-US" sz="2800" dirty="0" smtClean="0"/>
          </a:p>
          <a:p>
            <a:pPr>
              <a:buFont typeface="Wingdings" panose="05000000000000000000" pitchFamily="2" charset="2"/>
              <a:buChar char="Ø"/>
            </a:pPr>
            <a:r>
              <a:rPr lang="en-US" sz="2800" dirty="0" smtClean="0"/>
              <a:t>Present draft minutes when scheduled on agenda</a:t>
            </a:r>
          </a:p>
          <a:p>
            <a:pPr>
              <a:buFont typeface="Wingdings" panose="05000000000000000000" pitchFamily="2" charset="2"/>
              <a:buChar char="Ø"/>
            </a:pPr>
            <a:r>
              <a:rPr lang="en-US" sz="2800" dirty="0" smtClean="0"/>
              <a:t>Read any correspondence</a:t>
            </a:r>
          </a:p>
          <a:p>
            <a:pPr>
              <a:buFont typeface="Wingdings" panose="05000000000000000000" pitchFamily="2" charset="2"/>
              <a:buChar char="Ø"/>
            </a:pPr>
            <a:r>
              <a:rPr lang="en-US" sz="2800" dirty="0" smtClean="0"/>
              <a:t>Count votes if necessary</a:t>
            </a:r>
          </a:p>
          <a:p>
            <a:pPr>
              <a:buFont typeface="Wingdings" panose="05000000000000000000" pitchFamily="2" charset="2"/>
              <a:buChar char="Ø"/>
            </a:pPr>
            <a:endParaRPr lang="en-US" dirty="0" smtClean="0"/>
          </a:p>
          <a:p>
            <a:pPr marL="0" indent="0">
              <a:buNone/>
            </a:pPr>
            <a:endParaRPr lang="en-US" dirty="0"/>
          </a:p>
        </p:txBody>
      </p:sp>
    </p:spTree>
    <p:extLst>
      <p:ext uri="{BB962C8B-B14F-4D97-AF65-F5344CB8AC3E}">
        <p14:creationId xmlns:p14="http://schemas.microsoft.com/office/powerpoint/2010/main" val="1184062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the meeting</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US" sz="2800" dirty="0" smtClean="0"/>
              <a:t>If there have been any corrections to the draft minutes make changes before the minutes get added to your PTA permanent record.</a:t>
            </a:r>
          </a:p>
          <a:p>
            <a:pPr>
              <a:buFont typeface="Wingdings" panose="05000000000000000000" pitchFamily="2" charset="2"/>
              <a:buChar char="Ø"/>
            </a:pPr>
            <a:endParaRPr lang="en-US" sz="2800" dirty="0"/>
          </a:p>
          <a:p>
            <a:pPr>
              <a:buFont typeface="Wingdings" panose="05000000000000000000" pitchFamily="2" charset="2"/>
              <a:buChar char="Ø"/>
            </a:pPr>
            <a:r>
              <a:rPr lang="en-US" sz="2800" dirty="0" smtClean="0"/>
              <a:t>Check with president to see if there is any correspondence that needs to be sent out before the next meeting.  This could be thank you notes or responses to any correspondence that had been received.</a:t>
            </a:r>
            <a:endParaRPr lang="en-US" sz="2800" dirty="0"/>
          </a:p>
        </p:txBody>
      </p:sp>
    </p:spTree>
    <p:extLst>
      <p:ext uri="{BB962C8B-B14F-4D97-AF65-F5344CB8AC3E}">
        <p14:creationId xmlns:p14="http://schemas.microsoft.com/office/powerpoint/2010/main" val="3139749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Items the secretary should have at all times</a:t>
            </a:r>
            <a:endParaRPr lang="en-US" sz="40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800" dirty="0" smtClean="0"/>
              <a:t>Minutes from previous meetings including the agenda’s</a:t>
            </a:r>
          </a:p>
          <a:p>
            <a:pPr>
              <a:buFont typeface="Wingdings" panose="05000000000000000000" pitchFamily="2" charset="2"/>
              <a:buChar char="Ø"/>
            </a:pPr>
            <a:r>
              <a:rPr lang="en-US" sz="2800" dirty="0" smtClean="0"/>
              <a:t>Pertinent reports that are associated with minutes</a:t>
            </a:r>
          </a:p>
          <a:p>
            <a:pPr>
              <a:buFont typeface="Wingdings" panose="05000000000000000000" pitchFamily="2" charset="2"/>
              <a:buChar char="Ø"/>
            </a:pPr>
            <a:r>
              <a:rPr lang="en-US" sz="2800" dirty="0" smtClean="0"/>
              <a:t>A report of any unfinished business that the group needs to address from previous meetings</a:t>
            </a:r>
          </a:p>
          <a:p>
            <a:pPr>
              <a:buFont typeface="Wingdings" panose="05000000000000000000" pitchFamily="2" charset="2"/>
              <a:buChar char="Ø"/>
            </a:pPr>
            <a:r>
              <a:rPr lang="en-US" sz="2800" dirty="0" smtClean="0"/>
              <a:t>Current agenda</a:t>
            </a:r>
          </a:p>
          <a:p>
            <a:pPr>
              <a:buFont typeface="Wingdings" panose="05000000000000000000" pitchFamily="2" charset="2"/>
              <a:buChar char="Ø"/>
            </a:pPr>
            <a:r>
              <a:rPr lang="en-US" sz="2800" dirty="0" smtClean="0"/>
              <a:t>Copy of current bylaws and standing rules</a:t>
            </a:r>
          </a:p>
          <a:p>
            <a:pPr>
              <a:buFont typeface="Wingdings" panose="05000000000000000000" pitchFamily="2" charset="2"/>
              <a:buChar char="Ø"/>
            </a:pPr>
            <a:endParaRPr lang="en-US" sz="2800" dirty="0"/>
          </a:p>
        </p:txBody>
      </p:sp>
    </p:spTree>
    <p:extLst>
      <p:ext uri="{BB962C8B-B14F-4D97-AF65-F5344CB8AC3E}">
        <p14:creationId xmlns:p14="http://schemas.microsoft.com/office/powerpoint/2010/main" val="1437761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875763"/>
            <a:ext cx="9601200" cy="4991637"/>
          </a:xfrm>
        </p:spPr>
        <p:txBody>
          <a:bodyPr>
            <a:normAutofit/>
          </a:bodyPr>
          <a:lstStyle/>
          <a:p>
            <a:pPr>
              <a:buFont typeface="Wingdings" panose="05000000000000000000" pitchFamily="2" charset="2"/>
              <a:buChar char="Ø"/>
            </a:pPr>
            <a:r>
              <a:rPr lang="en-US" sz="2800" dirty="0" smtClean="0"/>
              <a:t>If you are a unit…a current list of members</a:t>
            </a:r>
          </a:p>
          <a:p>
            <a:pPr>
              <a:buFont typeface="Wingdings" panose="05000000000000000000" pitchFamily="2" charset="2"/>
              <a:buChar char="Ø"/>
            </a:pPr>
            <a:r>
              <a:rPr lang="en-US" sz="2800" dirty="0" smtClean="0"/>
              <a:t>If you are a Council…a current list of units that have paid council dues</a:t>
            </a:r>
          </a:p>
          <a:p>
            <a:pPr>
              <a:buFont typeface="Wingdings" panose="05000000000000000000" pitchFamily="2" charset="2"/>
              <a:buChar char="Ø"/>
            </a:pPr>
            <a:r>
              <a:rPr lang="en-US" sz="2800" dirty="0" smtClean="0"/>
              <a:t>If you are a Council….a current list of units in good standing</a:t>
            </a:r>
          </a:p>
          <a:p>
            <a:pPr>
              <a:buFont typeface="Wingdings" panose="05000000000000000000" pitchFamily="2" charset="2"/>
              <a:buChar char="Ø"/>
            </a:pPr>
            <a:r>
              <a:rPr lang="en-US" sz="2800" dirty="0" smtClean="0"/>
              <a:t>Current list of officers</a:t>
            </a:r>
          </a:p>
          <a:p>
            <a:pPr>
              <a:buFont typeface="Wingdings" panose="05000000000000000000" pitchFamily="2" charset="2"/>
              <a:buChar char="Ø"/>
            </a:pPr>
            <a:r>
              <a:rPr lang="en-US" sz="2800" dirty="0" smtClean="0"/>
              <a:t>Current list of committee chairs</a:t>
            </a:r>
          </a:p>
          <a:p>
            <a:pPr>
              <a:buFont typeface="Wingdings" panose="05000000000000000000" pitchFamily="2" charset="2"/>
              <a:buChar char="Ø"/>
            </a:pPr>
            <a:r>
              <a:rPr lang="en-US" sz="2800" dirty="0" smtClean="0"/>
              <a:t>Motion forms</a:t>
            </a:r>
          </a:p>
          <a:p>
            <a:pPr>
              <a:buFont typeface="Wingdings" panose="05000000000000000000" pitchFamily="2" charset="2"/>
              <a:buChar char="Ø"/>
            </a:pPr>
            <a:r>
              <a:rPr lang="en-US" sz="2800" dirty="0" smtClean="0"/>
              <a:t>Blank thank you notes and blank note cards plus postage</a:t>
            </a:r>
          </a:p>
          <a:p>
            <a:pPr>
              <a:buFont typeface="Wingdings" panose="05000000000000000000" pitchFamily="2" charset="2"/>
              <a:buChar char="Ø"/>
            </a:pPr>
            <a:r>
              <a:rPr lang="en-US" sz="2800" dirty="0" smtClean="0"/>
              <a:t>Notepad and pen for taking notes</a:t>
            </a:r>
            <a:endParaRPr lang="en-US" sz="2800" dirty="0"/>
          </a:p>
        </p:txBody>
      </p:sp>
    </p:spTree>
    <p:extLst>
      <p:ext uri="{BB962C8B-B14F-4D97-AF65-F5344CB8AC3E}">
        <p14:creationId xmlns:p14="http://schemas.microsoft.com/office/powerpoint/2010/main" val="2538513221"/>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B78102AF60B04ABA205E3EF065642E" ma:contentTypeVersion="5" ma:contentTypeDescription="Create a new document." ma:contentTypeScope="" ma:versionID="b90a9eaac656c6e1abebedcca402727b">
  <xsd:schema xmlns:xsd="http://www.w3.org/2001/XMLSchema" xmlns:xs="http://www.w3.org/2001/XMLSchema" xmlns:p="http://schemas.microsoft.com/office/2006/metadata/properties" xmlns:ns2="c3a6e9ef-a1f6-4766-94ca-80364285655b" targetNamespace="http://schemas.microsoft.com/office/2006/metadata/properties" ma:root="true" ma:fieldsID="c7a0eb465eb3ae1621259bc5cb8a669e" ns2:_="">
    <xsd:import namespace="c3a6e9ef-a1f6-4766-94ca-80364285655b"/>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a6e9ef-a1f6-4766-94ca-80364285655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2E64C66-1715-49F8-97DA-83D47FE060B0}"/>
</file>

<file path=customXml/itemProps2.xml><?xml version="1.0" encoding="utf-8"?>
<ds:datastoreItem xmlns:ds="http://schemas.openxmlformats.org/officeDocument/2006/customXml" ds:itemID="{033301BC-6046-4FE6-868D-1699EA6893F7}"/>
</file>

<file path=customXml/itemProps3.xml><?xml version="1.0" encoding="utf-8"?>
<ds:datastoreItem xmlns:ds="http://schemas.openxmlformats.org/officeDocument/2006/customXml" ds:itemID="{63E1A180-C6F5-4B14-8059-70D657FCA301}"/>
</file>

<file path=docProps/app.xml><?xml version="1.0" encoding="utf-8"?>
<Properties xmlns="http://schemas.openxmlformats.org/officeDocument/2006/extended-properties" xmlns:vt="http://schemas.openxmlformats.org/officeDocument/2006/docPropsVTypes">
  <Template>TM10001105[[fn=Crop]]</Template>
  <TotalTime>335</TotalTime>
  <Words>1442</Words>
  <Application>Microsoft Office PowerPoint</Application>
  <PresentationFormat>Widescreen</PresentationFormat>
  <Paragraphs>160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Franklin Gothic Book</vt:lpstr>
      <vt:lpstr>Times New Roman</vt:lpstr>
      <vt:lpstr>Wingdings</vt:lpstr>
      <vt:lpstr>Crop</vt:lpstr>
      <vt:lpstr>What you need to know; PTA secretary</vt:lpstr>
      <vt:lpstr>Basic responsibility</vt:lpstr>
      <vt:lpstr>Additional responsibilities</vt:lpstr>
      <vt:lpstr>Before each meeting</vt:lpstr>
      <vt:lpstr>PowerPoint Presentation</vt:lpstr>
      <vt:lpstr>At the meeting</vt:lpstr>
      <vt:lpstr>After the meeting</vt:lpstr>
      <vt:lpstr>Items the secretary should have at all times</vt:lpstr>
      <vt:lpstr>PowerPoint Presentation</vt:lpstr>
      <vt:lpstr>Minutes approval</vt:lpstr>
      <vt:lpstr>Permanent record</vt:lpstr>
      <vt:lpstr>PowerPoint Presentation</vt:lpstr>
      <vt:lpstr>PowerPoint Presentation</vt:lpstr>
      <vt:lpstr>What information to include in minutes</vt:lpstr>
      <vt:lpstr>PowerPoint Presentation</vt:lpstr>
      <vt:lpstr>Tips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 you’re board secretary</dc:title>
  <dc:creator>Lori Prussman</dc:creator>
  <cp:lastModifiedBy>Lori Prussman</cp:lastModifiedBy>
  <cp:revision>40</cp:revision>
  <dcterms:created xsi:type="dcterms:W3CDTF">2017-03-05T20:23:21Z</dcterms:created>
  <dcterms:modified xsi:type="dcterms:W3CDTF">2017-04-02T22:23:22Z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0x01010045B78102AF60B04ABA205E3EF065642E</vt:lpwstr>
  </property>
</Properties>
</file>