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6" r:id="rId20"/>
    <p:sldId id="277" r:id="rId21"/>
    <p:sldId id="274" r:id="rId22"/>
    <p:sldId id="275"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56"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3A9A9C-4EDE-461D-B4DD-0600460E467E}"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115898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9A9C-4EDE-461D-B4DD-0600460E467E}"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404921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9A9C-4EDE-461D-B4DD-0600460E467E}"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279320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9A9C-4EDE-461D-B4DD-0600460E467E}"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197652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9A9C-4EDE-461D-B4DD-0600460E467E}"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81984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3A9A9C-4EDE-461D-B4DD-0600460E467E}"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419067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3A9A9C-4EDE-461D-B4DD-0600460E467E}"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10162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3A9A9C-4EDE-461D-B4DD-0600460E467E}"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331383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A9A9C-4EDE-461D-B4DD-0600460E467E}"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365289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9A9C-4EDE-461D-B4DD-0600460E467E}"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35531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9A9C-4EDE-461D-B4DD-0600460E467E}"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42B47-A558-411C-8173-08E423869630}" type="slidenum">
              <a:rPr lang="en-US" smtClean="0"/>
              <a:t>‹#›</a:t>
            </a:fld>
            <a:endParaRPr lang="en-US"/>
          </a:p>
        </p:txBody>
      </p:sp>
    </p:spTree>
    <p:extLst>
      <p:ext uri="{BB962C8B-B14F-4D97-AF65-F5344CB8AC3E}">
        <p14:creationId xmlns:p14="http://schemas.microsoft.com/office/powerpoint/2010/main" val="311129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A9A9C-4EDE-461D-B4DD-0600460E467E}" type="datetimeFigureOut">
              <a:rPr lang="en-US" smtClean="0"/>
              <a:t>4/23/2017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42B47-A558-411C-8173-08E423869630}" type="slidenum">
              <a:rPr lang="en-US" smtClean="0"/>
              <a:t>‹#›</a:t>
            </a:fld>
            <a:endParaRPr lang="en-US"/>
          </a:p>
        </p:txBody>
      </p:sp>
    </p:spTree>
    <p:extLst>
      <p:ext uri="{BB962C8B-B14F-4D97-AF65-F5344CB8AC3E}">
        <p14:creationId xmlns:p14="http://schemas.microsoft.com/office/powerpoint/2010/main" val="22802019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5848" y="1122363"/>
            <a:ext cx="4472152" cy="2387600"/>
          </a:xfrm>
        </p:spPr>
        <p:txBody>
          <a:bodyPr>
            <a:normAutofit/>
          </a:bodyPr>
          <a:lstStyle/>
          <a:p>
            <a:r>
              <a:rPr lang="en-US" sz="8000" dirty="0"/>
              <a:t>               Awards 1</a:t>
            </a:r>
          </a:p>
        </p:txBody>
      </p:sp>
      <p:sp>
        <p:nvSpPr>
          <p:cNvPr id="3" name="Subtitle 2"/>
          <p:cNvSpPr>
            <a:spLocks noGrp="1"/>
          </p:cNvSpPr>
          <p:nvPr>
            <p:ph type="subTitle" idx="1"/>
          </p:nvPr>
        </p:nvSpPr>
        <p:spPr>
          <a:xfrm>
            <a:off x="5139558" y="3602038"/>
            <a:ext cx="6605752" cy="1655762"/>
          </a:xfrm>
        </p:spPr>
        <p:txBody>
          <a:bodyPr>
            <a:normAutofit/>
          </a:bodyPr>
          <a:lstStyle/>
          <a:p>
            <a:r>
              <a:rPr lang="en-US" sz="3200" dirty="0"/>
              <a:t>Membership and Individual Awards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3"/>
            <a:ext cx="3284714" cy="6013205"/>
          </a:xfrm>
          <a:prstGeom prst="rect">
            <a:avLst/>
          </a:prstGeom>
        </p:spPr>
      </p:pic>
    </p:spTree>
    <p:extLst>
      <p:ext uri="{BB962C8B-B14F-4D97-AF65-F5344CB8AC3E}">
        <p14:creationId xmlns:p14="http://schemas.microsoft.com/office/powerpoint/2010/main" val="31068389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790" y="365125"/>
            <a:ext cx="9643009" cy="1325563"/>
          </a:xfrm>
        </p:spPr>
        <p:txBody>
          <a:bodyPr/>
          <a:lstStyle/>
          <a:p>
            <a:r>
              <a:rPr lang="en-US" dirty="0"/>
              <a:t>Leaders Project</a:t>
            </a:r>
          </a:p>
        </p:txBody>
      </p:sp>
      <p:sp>
        <p:nvSpPr>
          <p:cNvPr id="3" name="Content Placeholder 2"/>
          <p:cNvSpPr>
            <a:spLocks noGrp="1"/>
          </p:cNvSpPr>
          <p:nvPr>
            <p:ph idx="1"/>
          </p:nvPr>
        </p:nvSpPr>
        <p:spPr>
          <a:xfrm>
            <a:off x="372886" y="2002220"/>
            <a:ext cx="11353800" cy="5849007"/>
          </a:xfrm>
        </p:spPr>
        <p:txBody>
          <a:bodyPr>
            <a:normAutofit/>
          </a:bodyPr>
          <a:lstStyle/>
          <a:p>
            <a:pPr marL="0" indent="0">
              <a:buNone/>
            </a:pPr>
            <a:r>
              <a:rPr lang="en-US" dirty="0"/>
              <a:t>The Missouri PTA Leaders Project was initiated to encourage and recognize leadership accomplishment and enable PTA leaders to function effectively. </a:t>
            </a:r>
          </a:p>
          <a:p>
            <a:pPr marL="0" indent="0">
              <a:buNone/>
            </a:pPr>
            <a:r>
              <a:rPr lang="en-US" dirty="0"/>
              <a:t>There are twenty (20) different categories of leadership training opportunities that qualify for this recognition. </a:t>
            </a:r>
          </a:p>
          <a:p>
            <a:pPr marL="0" indent="0">
              <a:buNone/>
            </a:pPr>
            <a:r>
              <a:rPr lang="en-US" dirty="0"/>
              <a:t>The project is completed when the participant finishes ten (10) DIFFERENT categories, (</a:t>
            </a:r>
            <a:r>
              <a:rPr lang="en-US" dirty="0" err="1"/>
              <a:t>i.e.not</a:t>
            </a:r>
            <a:r>
              <a:rPr lang="en-US" dirty="0"/>
              <a:t> 2 of #4). </a:t>
            </a:r>
          </a:p>
          <a:p>
            <a:pPr marL="0" indent="0">
              <a:buNone/>
            </a:pPr>
            <a:r>
              <a:rPr lang="en-US" dirty="0"/>
              <a:t>All ten (10) must be completed within two calendar years. </a:t>
            </a:r>
          </a:p>
          <a:p>
            <a:pPr marL="0" indent="0">
              <a:buNone/>
            </a:pPr>
            <a:r>
              <a:rPr lang="en-US" dirty="0"/>
              <a:t>Each time the participant attends an approved training event, a Missouri PTA Board Member will sign the tracking card.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752522" cy="1377614"/>
          </a:xfrm>
          <a:prstGeom prst="rect">
            <a:avLst/>
          </a:prstGeom>
        </p:spPr>
      </p:pic>
    </p:spTree>
    <p:extLst>
      <p:ext uri="{BB962C8B-B14F-4D97-AF65-F5344CB8AC3E}">
        <p14:creationId xmlns:p14="http://schemas.microsoft.com/office/powerpoint/2010/main" val="87460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130" y="365125"/>
            <a:ext cx="9950669" cy="1325563"/>
          </a:xfrm>
        </p:spPr>
        <p:txBody>
          <a:bodyPr/>
          <a:lstStyle/>
          <a:p>
            <a:r>
              <a:rPr lang="en-US" dirty="0"/>
              <a:t>Leaders Project</a:t>
            </a:r>
          </a:p>
        </p:txBody>
      </p:sp>
      <p:sp>
        <p:nvSpPr>
          <p:cNvPr id="3" name="Content Placeholder 2"/>
          <p:cNvSpPr>
            <a:spLocks noGrp="1"/>
          </p:cNvSpPr>
          <p:nvPr>
            <p:ph idx="1"/>
          </p:nvPr>
        </p:nvSpPr>
        <p:spPr>
          <a:xfrm>
            <a:off x="1056290" y="2175641"/>
            <a:ext cx="10297510" cy="4001322"/>
          </a:xfrm>
        </p:spPr>
        <p:txBody>
          <a:bodyPr/>
          <a:lstStyle/>
          <a:p>
            <a:pPr marL="0" indent="0">
              <a:buNone/>
            </a:pPr>
            <a:r>
              <a:rPr lang="en-US" dirty="0"/>
              <a:t>It is the responsibility of the participant to keep track of the signed tracking card. </a:t>
            </a:r>
          </a:p>
          <a:p>
            <a:pPr marL="0" indent="0">
              <a:buNone/>
            </a:pPr>
            <a:endParaRPr lang="en-US" dirty="0"/>
          </a:p>
          <a:p>
            <a:pPr marL="0" indent="0">
              <a:buNone/>
            </a:pPr>
            <a:r>
              <a:rPr lang="en-US" dirty="0"/>
              <a:t>Applications must be received by the March 1 </a:t>
            </a:r>
            <a:r>
              <a:rPr lang="en-US" dirty="0" err="1"/>
              <a:t>st</a:t>
            </a:r>
            <a:r>
              <a:rPr lang="en-US" dirty="0"/>
              <a:t> deadline. </a:t>
            </a:r>
          </a:p>
          <a:p>
            <a:pPr marL="0" indent="0">
              <a:buNone/>
            </a:pPr>
            <a:endParaRPr lang="en-US" dirty="0"/>
          </a:p>
          <a:p>
            <a:pPr marL="0" indent="0">
              <a:buNone/>
            </a:pPr>
            <a:r>
              <a:rPr lang="en-US" dirty="0"/>
              <a:t>The applicants will receive the “Certified PTA Leader” certificate and pin at the next Missouri PTA Convention, be recognized in CONTACT and on our website.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422381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24" y="365125"/>
            <a:ext cx="9856076" cy="1325563"/>
          </a:xfrm>
        </p:spPr>
        <p:txBody>
          <a:bodyPr/>
          <a:lstStyle/>
          <a:p>
            <a:r>
              <a:rPr lang="en-US" dirty="0"/>
              <a:t>Advanced Leaders Project</a:t>
            </a:r>
          </a:p>
        </p:txBody>
      </p:sp>
      <p:sp>
        <p:nvSpPr>
          <p:cNvPr id="3" name="Content Placeholder 2"/>
          <p:cNvSpPr>
            <a:spLocks noGrp="1"/>
          </p:cNvSpPr>
          <p:nvPr>
            <p:ph idx="1"/>
          </p:nvPr>
        </p:nvSpPr>
        <p:spPr>
          <a:xfrm>
            <a:off x="786001" y="2219762"/>
            <a:ext cx="10515600" cy="4351338"/>
          </a:xfrm>
        </p:spPr>
        <p:txBody>
          <a:bodyPr>
            <a:normAutofit/>
          </a:bodyPr>
          <a:lstStyle/>
          <a:p>
            <a:pPr marL="0" indent="0">
              <a:buNone/>
            </a:pPr>
            <a:r>
              <a:rPr lang="en-US" dirty="0"/>
              <a:t>Leadership Development is vital to the success of PTA units.  The future of tomorrow’s PTA units requires the training of their leaders today. </a:t>
            </a:r>
          </a:p>
          <a:p>
            <a:pPr marL="0" indent="0">
              <a:buNone/>
            </a:pPr>
            <a:endParaRPr lang="en-US" dirty="0"/>
          </a:p>
          <a:p>
            <a:pPr marL="0" indent="0">
              <a:buNone/>
            </a:pPr>
            <a:r>
              <a:rPr lang="en-US" dirty="0"/>
              <a:t>The Missouri PTA Advanced Leaders Project was developed to certify and recognize the advanced leadership accomplishments of Missouri PTA Leaders.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80819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982200" cy="1325563"/>
          </a:xfrm>
        </p:spPr>
        <p:txBody>
          <a:bodyPr/>
          <a:lstStyle/>
          <a:p>
            <a:r>
              <a:rPr lang="en-US" dirty="0"/>
              <a:t>Advanced Leaders Project</a:t>
            </a:r>
          </a:p>
        </p:txBody>
      </p:sp>
      <p:sp>
        <p:nvSpPr>
          <p:cNvPr id="3" name="Content Placeholder 2"/>
          <p:cNvSpPr>
            <a:spLocks noGrp="1"/>
          </p:cNvSpPr>
          <p:nvPr>
            <p:ph idx="1"/>
          </p:nvPr>
        </p:nvSpPr>
        <p:spPr>
          <a:xfrm>
            <a:off x="693683" y="2049517"/>
            <a:ext cx="10660117" cy="4127446"/>
          </a:xfrm>
        </p:spPr>
        <p:txBody>
          <a:bodyPr>
            <a:normAutofit fontScale="92500" lnSpcReduction="10000"/>
          </a:bodyPr>
          <a:lstStyle/>
          <a:p>
            <a:pPr marL="0" indent="0">
              <a:buNone/>
            </a:pPr>
            <a:r>
              <a:rPr lang="en-US" dirty="0"/>
              <a:t>The Missouri PTA Advanced Leaders Project is a two-year project.</a:t>
            </a:r>
          </a:p>
          <a:p>
            <a:pPr marL="0" indent="0">
              <a:buNone/>
            </a:pPr>
            <a:endParaRPr lang="en-US" dirty="0"/>
          </a:p>
          <a:p>
            <a:pPr marL="0" indent="0">
              <a:buNone/>
            </a:pPr>
            <a:r>
              <a:rPr lang="en-US" dirty="0"/>
              <a:t>To be eligible, the applicant MUST have completed the Missouri PTA Leaders Project. </a:t>
            </a:r>
          </a:p>
          <a:p>
            <a:pPr marL="0" indent="0">
              <a:buNone/>
            </a:pPr>
            <a:endParaRPr lang="en-US" dirty="0"/>
          </a:p>
          <a:p>
            <a:pPr marL="0" indent="0">
              <a:buNone/>
            </a:pPr>
            <a:r>
              <a:rPr lang="en-US" dirty="0"/>
              <a:t>There are ten (10) different leadership training activities, programs and opportunities available. </a:t>
            </a:r>
          </a:p>
          <a:p>
            <a:pPr marL="0" indent="0">
              <a:buNone/>
            </a:pPr>
            <a:endParaRPr lang="en-US" dirty="0"/>
          </a:p>
          <a:p>
            <a:pPr marL="0" indent="0">
              <a:buNone/>
            </a:pPr>
            <a:r>
              <a:rPr lang="en-US" dirty="0"/>
              <a:t>The project is complete when the participant finishes five (5) training requirements within two calendar years.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3243681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0" y="365125"/>
            <a:ext cx="10092559" cy="1325563"/>
          </a:xfrm>
        </p:spPr>
        <p:txBody>
          <a:bodyPr/>
          <a:lstStyle/>
          <a:p>
            <a:r>
              <a:rPr lang="en-US" dirty="0"/>
              <a:t>Advanced Leaders Project</a:t>
            </a:r>
          </a:p>
        </p:txBody>
      </p:sp>
      <p:sp>
        <p:nvSpPr>
          <p:cNvPr id="3" name="Content Placeholder 2"/>
          <p:cNvSpPr>
            <a:spLocks noGrp="1"/>
          </p:cNvSpPr>
          <p:nvPr>
            <p:ph idx="1"/>
          </p:nvPr>
        </p:nvSpPr>
        <p:spPr>
          <a:xfrm>
            <a:off x="838199" y="2251294"/>
            <a:ext cx="10515600" cy="4351338"/>
          </a:xfrm>
        </p:spPr>
        <p:txBody>
          <a:bodyPr/>
          <a:lstStyle/>
          <a:p>
            <a:pPr marL="0" indent="0">
              <a:buNone/>
            </a:pPr>
            <a:r>
              <a:rPr lang="en-US" dirty="0"/>
              <a:t>Upon completion of each leadership training event, a Missouri PTA Board Member will sign and date the participant’s tracking card. </a:t>
            </a:r>
          </a:p>
          <a:p>
            <a:pPr marL="0" indent="0">
              <a:buNone/>
            </a:pPr>
            <a:endParaRPr lang="en-US" dirty="0"/>
          </a:p>
          <a:p>
            <a:pPr marL="0" indent="0">
              <a:buNone/>
            </a:pPr>
            <a:r>
              <a:rPr lang="en-US" dirty="0"/>
              <a:t>Applications must be received by the March 1 </a:t>
            </a:r>
            <a:r>
              <a:rPr lang="en-US" dirty="0" err="1"/>
              <a:t>st</a:t>
            </a:r>
            <a:r>
              <a:rPr lang="en-US" dirty="0"/>
              <a:t> deadline </a:t>
            </a:r>
          </a:p>
          <a:p>
            <a:pPr marL="0" indent="0">
              <a:buNone/>
            </a:pPr>
            <a:endParaRPr lang="en-US" dirty="0"/>
          </a:p>
          <a:p>
            <a:pPr marL="0" indent="0">
              <a:buNone/>
            </a:pPr>
            <a:r>
              <a:rPr lang="en-US" dirty="0"/>
              <a:t>Recipients become Certified PTA Advanced Leaders and are presented with an Advanced Leaders Project Pin and certificate at the annual Missouri PTA State Convention and will be recognized in CONTACT and on our website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315603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0372" y="1122363"/>
            <a:ext cx="5717628" cy="2387600"/>
          </a:xfrm>
        </p:spPr>
        <p:txBody>
          <a:bodyPr>
            <a:normAutofit fontScale="90000"/>
          </a:bodyPr>
          <a:lstStyle/>
          <a:p>
            <a:r>
              <a:rPr lang="en-US" sz="8000" dirty="0"/>
              <a:t>               Individual Awards</a:t>
            </a:r>
          </a:p>
        </p:txBody>
      </p:sp>
      <p:sp>
        <p:nvSpPr>
          <p:cNvPr id="3" name="Subtitle 2"/>
          <p:cNvSpPr>
            <a:spLocks noGrp="1"/>
          </p:cNvSpPr>
          <p:nvPr>
            <p:ph type="subTitle" idx="1"/>
          </p:nvPr>
        </p:nvSpPr>
        <p:spPr>
          <a:xfrm>
            <a:off x="4682358" y="4122300"/>
            <a:ext cx="6605752" cy="1655762"/>
          </a:xfrm>
        </p:spPr>
        <p:txBody>
          <a:bodyPr>
            <a:normAutofit lnSpcReduction="10000"/>
          </a:bodyPr>
          <a:lstStyle/>
          <a:p>
            <a:r>
              <a:rPr lang="en-US" sz="6000" dirty="0">
                <a:solidFill>
                  <a:schemeClr val="accent4"/>
                </a:solidFill>
              </a:rPr>
              <a:t>Student Safety Award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3"/>
            <a:ext cx="3284714" cy="6013205"/>
          </a:xfrm>
          <a:prstGeom prst="rect">
            <a:avLst/>
          </a:prstGeom>
        </p:spPr>
      </p:pic>
    </p:spTree>
    <p:extLst>
      <p:ext uri="{BB962C8B-B14F-4D97-AF65-F5344CB8AC3E}">
        <p14:creationId xmlns:p14="http://schemas.microsoft.com/office/powerpoint/2010/main" val="242652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007" y="365125"/>
            <a:ext cx="10076793" cy="1325563"/>
          </a:xfrm>
        </p:spPr>
        <p:txBody>
          <a:bodyPr/>
          <a:lstStyle/>
          <a:p>
            <a:r>
              <a:rPr lang="en-US" dirty="0"/>
              <a:t>Student Safety Award</a:t>
            </a:r>
          </a:p>
        </p:txBody>
      </p:sp>
      <p:sp>
        <p:nvSpPr>
          <p:cNvPr id="3" name="Content Placeholder 2"/>
          <p:cNvSpPr>
            <a:spLocks noGrp="1"/>
          </p:cNvSpPr>
          <p:nvPr>
            <p:ph idx="1"/>
          </p:nvPr>
        </p:nvSpPr>
        <p:spPr/>
        <p:txBody>
          <a:bodyPr>
            <a:normAutofit/>
          </a:bodyPr>
          <a:lstStyle/>
          <a:p>
            <a:pPr marL="0" indent="0">
              <a:buNone/>
            </a:pPr>
            <a:r>
              <a:rPr lang="en-US" dirty="0"/>
              <a:t>PTA units and councils promote safety education and awareness among students and their families. </a:t>
            </a:r>
          </a:p>
          <a:p>
            <a:pPr marL="0" indent="0">
              <a:buNone/>
            </a:pPr>
            <a:r>
              <a:rPr lang="en-US" dirty="0"/>
              <a:t>The purpose of the Student Safety Award is to honor an outstanding individual student who either contributed to the safety of another person(s) or was involved in promoting a safety program.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249355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848" y="365125"/>
            <a:ext cx="9729952" cy="1325563"/>
          </a:xfrm>
        </p:spPr>
        <p:txBody>
          <a:bodyPr/>
          <a:lstStyle/>
          <a:p>
            <a:r>
              <a:rPr lang="en-US" dirty="0"/>
              <a:t>Student Safety Award</a:t>
            </a:r>
          </a:p>
        </p:txBody>
      </p:sp>
      <p:sp>
        <p:nvSpPr>
          <p:cNvPr id="3" name="Content Placeholder 2"/>
          <p:cNvSpPr>
            <a:spLocks noGrp="1"/>
          </p:cNvSpPr>
          <p:nvPr>
            <p:ph idx="1"/>
          </p:nvPr>
        </p:nvSpPr>
        <p:spPr>
          <a:xfrm>
            <a:off x="838200" y="2585545"/>
            <a:ext cx="10515600" cy="3591418"/>
          </a:xfrm>
        </p:spPr>
        <p:txBody>
          <a:bodyPr>
            <a:normAutofit/>
          </a:bodyPr>
          <a:lstStyle/>
          <a:p>
            <a:pPr marL="0" indent="0">
              <a:buNone/>
            </a:pPr>
            <a:r>
              <a:rPr lang="en-US" sz="3200" dirty="0"/>
              <a:t>PTA units and councils recognizing such an individual will receive a certificate of recognition, a check in the amount of $150.00 (one hundred and fifty dollars) and be announced at the Annual Award Ceremony at the Missouri PTA Convention. </a:t>
            </a:r>
          </a:p>
          <a:p>
            <a:pPr marL="0" indent="0">
              <a:buNone/>
            </a:pP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436324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662" y="365125"/>
            <a:ext cx="9919138" cy="1325563"/>
          </a:xfrm>
        </p:spPr>
        <p:txBody>
          <a:bodyPr/>
          <a:lstStyle/>
          <a:p>
            <a:r>
              <a:rPr lang="en-US" dirty="0"/>
              <a:t>Student Safety Award</a:t>
            </a:r>
          </a:p>
        </p:txBody>
      </p:sp>
      <p:sp>
        <p:nvSpPr>
          <p:cNvPr id="3" name="Content Placeholder 2"/>
          <p:cNvSpPr>
            <a:spLocks noGrp="1"/>
          </p:cNvSpPr>
          <p:nvPr>
            <p:ph idx="1"/>
          </p:nvPr>
        </p:nvSpPr>
        <p:spPr>
          <a:xfrm>
            <a:off x="838200" y="2238702"/>
            <a:ext cx="10515600" cy="4493173"/>
          </a:xfrm>
        </p:spPr>
        <p:txBody>
          <a:bodyPr>
            <a:normAutofit/>
          </a:bodyPr>
          <a:lstStyle/>
          <a:p>
            <a:pPr marL="0" indent="0">
              <a:buNone/>
            </a:pPr>
            <a:r>
              <a:rPr lang="en-US" dirty="0"/>
              <a:t>Complete Application</a:t>
            </a:r>
          </a:p>
          <a:p>
            <a:pPr marL="0" indent="0">
              <a:buNone/>
            </a:pPr>
            <a:r>
              <a:rPr lang="en-US" dirty="0"/>
              <a:t>On another piece of paper, include a brief summary that describes the circumstances or the program.</a:t>
            </a:r>
          </a:p>
          <a:p>
            <a:pPr marL="0" indent="0">
              <a:buNone/>
            </a:pPr>
            <a:endParaRPr lang="en-US" dirty="0"/>
          </a:p>
          <a:p>
            <a:pPr marL="0" indent="0">
              <a:buNone/>
            </a:pPr>
            <a:r>
              <a:rPr lang="en-US" dirty="0"/>
              <a:t>The program or heroic effort must have taken place between April 2, 2017 - April 1, 2018. </a:t>
            </a:r>
          </a:p>
          <a:p>
            <a:pPr marL="0" indent="0">
              <a:buNone/>
            </a:pPr>
            <a:endParaRPr lang="en-US" dirty="0"/>
          </a:p>
          <a:p>
            <a:pPr marL="0" indent="0">
              <a:buNone/>
            </a:pPr>
            <a:r>
              <a:rPr lang="en-US" dirty="0"/>
              <a:t>A selection committee composed of Missouri PTA Board of Managers members will review all applications.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97228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34" y="365125"/>
            <a:ext cx="9997966" cy="1325563"/>
          </a:xfrm>
        </p:spPr>
        <p:txBody>
          <a:bodyPr/>
          <a:lstStyle/>
          <a:p>
            <a:r>
              <a:rPr lang="en-US" dirty="0"/>
              <a:t>Student Safety Award</a:t>
            </a:r>
          </a:p>
        </p:txBody>
      </p:sp>
      <p:sp>
        <p:nvSpPr>
          <p:cNvPr id="3" name="Content Placeholder 2"/>
          <p:cNvSpPr>
            <a:spLocks noGrp="1"/>
          </p:cNvSpPr>
          <p:nvPr>
            <p:ph idx="1"/>
          </p:nvPr>
        </p:nvSpPr>
        <p:spPr/>
        <p:txBody>
          <a:bodyPr/>
          <a:lstStyle/>
          <a:p>
            <a:pPr marL="0" indent="0">
              <a:buNone/>
            </a:pPr>
            <a:r>
              <a:rPr lang="en-US" dirty="0"/>
              <a:t>In order to be eligible for consideration, the following requirements must be met by the Student Candidate:</a:t>
            </a:r>
          </a:p>
          <a:p>
            <a:r>
              <a:rPr lang="en-US" dirty="0"/>
              <a:t>Candidate must currently be a student in Missouri. </a:t>
            </a:r>
          </a:p>
          <a:p>
            <a:r>
              <a:rPr lang="en-US" dirty="0"/>
              <a:t>Candidate must have made a brave or heroic effort which contributed to the safety of another person or persons. </a:t>
            </a:r>
          </a:p>
          <a:p>
            <a:pPr marL="0" indent="0" algn="ctr">
              <a:buNone/>
            </a:pPr>
            <a:r>
              <a:rPr lang="en-US" dirty="0">
                <a:solidFill>
                  <a:schemeClr val="accent4"/>
                </a:solidFill>
              </a:rPr>
              <a:t>OR </a:t>
            </a:r>
          </a:p>
          <a:p>
            <a:r>
              <a:rPr lang="en-US" dirty="0"/>
              <a:t>Candidate must have made an outstanding contribution to the Success of a Safety program involving home, school, and/or community.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312074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2" y="365125"/>
            <a:ext cx="9777248" cy="1325563"/>
          </a:xfrm>
        </p:spPr>
        <p:txBody>
          <a:bodyPr/>
          <a:lstStyle/>
          <a:p>
            <a:r>
              <a:rPr lang="en-US" dirty="0"/>
              <a:t>Awards</a:t>
            </a:r>
          </a:p>
        </p:txBody>
      </p:sp>
      <p:sp>
        <p:nvSpPr>
          <p:cNvPr id="3" name="Content Placeholder 2"/>
          <p:cNvSpPr>
            <a:spLocks noGrp="1"/>
          </p:cNvSpPr>
          <p:nvPr>
            <p:ph idx="1"/>
          </p:nvPr>
        </p:nvSpPr>
        <p:spPr>
          <a:xfrm>
            <a:off x="2301766" y="1825625"/>
            <a:ext cx="9052034" cy="4351338"/>
          </a:xfrm>
        </p:spPr>
        <p:txBody>
          <a:bodyPr>
            <a:normAutofit/>
          </a:bodyPr>
          <a:lstStyle/>
          <a:p>
            <a:pPr>
              <a:spcBef>
                <a:spcPts val="2400"/>
              </a:spcBef>
            </a:pPr>
            <a:endParaRPr lang="en-US" sz="3200" dirty="0"/>
          </a:p>
          <a:p>
            <a:pPr>
              <a:spcBef>
                <a:spcPts val="2400"/>
              </a:spcBef>
            </a:pPr>
            <a:r>
              <a:rPr lang="en-US" sz="3200" dirty="0"/>
              <a:t>Membership</a:t>
            </a:r>
          </a:p>
          <a:p>
            <a:pPr>
              <a:spcBef>
                <a:spcPts val="2400"/>
              </a:spcBef>
            </a:pPr>
            <a:r>
              <a:rPr lang="en-US" sz="3200" dirty="0"/>
              <a:t>Leaders Project</a:t>
            </a:r>
          </a:p>
          <a:p>
            <a:pPr>
              <a:spcBef>
                <a:spcPts val="2400"/>
              </a:spcBef>
            </a:pPr>
            <a:r>
              <a:rPr lang="en-US" sz="3200" dirty="0"/>
              <a:t>Advanced Leaders Project</a:t>
            </a:r>
          </a:p>
          <a:p>
            <a:pPr>
              <a:spcBef>
                <a:spcPts val="2400"/>
              </a:spcBef>
            </a:pPr>
            <a:r>
              <a:rPr lang="en-US" sz="3200" dirty="0"/>
              <a:t>Student Safety Award</a:t>
            </a:r>
          </a:p>
          <a:p>
            <a:pPr>
              <a:spcBef>
                <a:spcPts val="2400"/>
              </a:spcBef>
            </a:pPr>
            <a:r>
              <a:rPr lang="en-US" sz="3200" dirty="0"/>
              <a:t>Distinguished Service Award.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55" y="365125"/>
            <a:ext cx="872590" cy="1597418"/>
          </a:xfrm>
          <a:prstGeom prst="rect">
            <a:avLst/>
          </a:prstGeom>
        </p:spPr>
      </p:pic>
    </p:spTree>
    <p:extLst>
      <p:ext uri="{BB962C8B-B14F-4D97-AF65-F5344CB8AC3E}">
        <p14:creationId xmlns:p14="http://schemas.microsoft.com/office/powerpoint/2010/main" val="28868900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428" y="365125"/>
            <a:ext cx="9903372" cy="1325563"/>
          </a:xfrm>
        </p:spPr>
        <p:txBody>
          <a:bodyPr/>
          <a:lstStyle/>
          <a:p>
            <a:r>
              <a:rPr lang="en-US" dirty="0"/>
              <a:t>Student Safety Award</a:t>
            </a:r>
          </a:p>
        </p:txBody>
      </p:sp>
      <p:sp>
        <p:nvSpPr>
          <p:cNvPr id="3" name="Content Placeholder 2"/>
          <p:cNvSpPr>
            <a:spLocks noGrp="1"/>
          </p:cNvSpPr>
          <p:nvPr>
            <p:ph idx="1"/>
          </p:nvPr>
        </p:nvSpPr>
        <p:spPr/>
        <p:txBody>
          <a:bodyPr>
            <a:normAutofit/>
          </a:bodyPr>
          <a:lstStyle/>
          <a:p>
            <a:pPr marL="0" indent="0" algn="ctr">
              <a:buNone/>
            </a:pPr>
            <a:endParaRPr lang="en-US" sz="4800" dirty="0">
              <a:solidFill>
                <a:srgbClr val="FF0000"/>
              </a:solidFill>
            </a:endParaRPr>
          </a:p>
          <a:p>
            <a:pPr marL="0" indent="0" algn="ctr">
              <a:buNone/>
            </a:pPr>
            <a:endParaRPr lang="en-US" sz="4800" dirty="0">
              <a:solidFill>
                <a:srgbClr val="FF0000"/>
              </a:solidFill>
            </a:endParaRPr>
          </a:p>
          <a:p>
            <a:pPr marL="0" indent="0" algn="ctr">
              <a:buNone/>
            </a:pPr>
            <a:r>
              <a:rPr lang="en-US" sz="6000" dirty="0">
                <a:solidFill>
                  <a:schemeClr val="accent4"/>
                </a:solidFill>
              </a:rPr>
              <a:t>Unit must be in good standing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243038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0372" y="1122363"/>
            <a:ext cx="5717628" cy="2387600"/>
          </a:xfrm>
        </p:spPr>
        <p:txBody>
          <a:bodyPr>
            <a:normAutofit fontScale="90000"/>
          </a:bodyPr>
          <a:lstStyle/>
          <a:p>
            <a:r>
              <a:rPr lang="en-US" sz="8000" dirty="0"/>
              <a:t>               Individual Awards</a:t>
            </a:r>
          </a:p>
        </p:txBody>
      </p:sp>
      <p:sp>
        <p:nvSpPr>
          <p:cNvPr id="3" name="Subtitle 2"/>
          <p:cNvSpPr>
            <a:spLocks noGrp="1"/>
          </p:cNvSpPr>
          <p:nvPr>
            <p:ph type="subTitle" idx="1"/>
          </p:nvPr>
        </p:nvSpPr>
        <p:spPr>
          <a:xfrm>
            <a:off x="4682358" y="4122300"/>
            <a:ext cx="6605752" cy="1655762"/>
          </a:xfrm>
        </p:spPr>
        <p:txBody>
          <a:bodyPr>
            <a:normAutofit lnSpcReduction="10000"/>
          </a:bodyPr>
          <a:lstStyle/>
          <a:p>
            <a:r>
              <a:rPr lang="en-US" sz="6000" dirty="0" err="1">
                <a:solidFill>
                  <a:schemeClr val="accent4"/>
                </a:solidFill>
              </a:rPr>
              <a:t>Distinquished</a:t>
            </a:r>
            <a:r>
              <a:rPr lang="en-US" sz="6000" dirty="0">
                <a:solidFill>
                  <a:schemeClr val="accent4"/>
                </a:solidFill>
              </a:rPr>
              <a:t> Service Award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3"/>
            <a:ext cx="3284714" cy="6013205"/>
          </a:xfrm>
          <a:prstGeom prst="rect">
            <a:avLst/>
          </a:prstGeom>
        </p:spPr>
      </p:pic>
    </p:spTree>
    <p:extLst>
      <p:ext uri="{BB962C8B-B14F-4D97-AF65-F5344CB8AC3E}">
        <p14:creationId xmlns:p14="http://schemas.microsoft.com/office/powerpoint/2010/main" val="14028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34" y="365125"/>
            <a:ext cx="9997966" cy="1325563"/>
          </a:xfrm>
        </p:spPr>
        <p:txBody>
          <a:bodyPr/>
          <a:lstStyle/>
          <a:p>
            <a:r>
              <a:rPr lang="en-US" dirty="0"/>
              <a:t>Distinguished Service Award</a:t>
            </a:r>
          </a:p>
        </p:txBody>
      </p:sp>
      <p:sp>
        <p:nvSpPr>
          <p:cNvPr id="3" name="Content Placeholder 2"/>
          <p:cNvSpPr>
            <a:spLocks noGrp="1"/>
          </p:cNvSpPr>
          <p:nvPr>
            <p:ph idx="1"/>
          </p:nvPr>
        </p:nvSpPr>
        <p:spPr/>
        <p:txBody>
          <a:bodyPr/>
          <a:lstStyle/>
          <a:p>
            <a:pPr marL="0" indent="0">
              <a:buNone/>
            </a:pPr>
            <a:r>
              <a:rPr lang="en-US" dirty="0"/>
              <a:t>Awarding a Distinguished Service Award is a great way to recognize and honor an extraordinary person for their service and dedication to PTA. </a:t>
            </a:r>
          </a:p>
          <a:p>
            <a:pPr marL="0" indent="0">
              <a:buNone/>
            </a:pPr>
            <a:r>
              <a:rPr lang="en-US" dirty="0"/>
              <a:t>This award is a wonderful way to show gratitude and appreciation for a person’s devotion to the children and the purposes of PTA. </a:t>
            </a:r>
          </a:p>
          <a:p>
            <a:pPr marL="0" indent="0">
              <a:buNone/>
            </a:pPr>
            <a:r>
              <a:rPr lang="en-US" dirty="0"/>
              <a:t>The Missouri PTA Distinguished Service Award fee is $50.00 plus shipping and handling. This fee is divided equally between the Missouri PTA Scholarship Fund and the Missouri PTA general fund. </a:t>
            </a:r>
          </a:p>
          <a:p>
            <a:pPr marL="0" indent="0">
              <a:buNone/>
            </a:pPr>
            <a:r>
              <a:rPr lang="en-US" dirty="0"/>
              <a:t>The award includes a letter of recognition from the state president, a certificate suitable for framing and a lapel pin.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26231" cy="1512551"/>
          </a:xfrm>
          <a:prstGeom prst="rect">
            <a:avLst/>
          </a:prstGeom>
        </p:spPr>
      </p:pic>
    </p:spTree>
    <p:extLst>
      <p:ext uri="{BB962C8B-B14F-4D97-AF65-F5344CB8AC3E}">
        <p14:creationId xmlns:p14="http://schemas.microsoft.com/office/powerpoint/2010/main" val="9861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0372" y="1122363"/>
            <a:ext cx="5717628" cy="2387600"/>
          </a:xfrm>
        </p:spPr>
        <p:txBody>
          <a:bodyPr>
            <a:normAutofit/>
          </a:bodyPr>
          <a:lstStyle/>
          <a:p>
            <a:r>
              <a:rPr lang="en-US" sz="8000" dirty="0"/>
              <a:t>               Questions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3"/>
            <a:ext cx="3284714" cy="6013205"/>
          </a:xfrm>
          <a:prstGeom prst="rect">
            <a:avLst/>
          </a:prstGeom>
        </p:spPr>
      </p:pic>
    </p:spTree>
    <p:extLst>
      <p:ext uri="{BB962C8B-B14F-4D97-AF65-F5344CB8AC3E}">
        <p14:creationId xmlns:p14="http://schemas.microsoft.com/office/powerpoint/2010/main" val="40104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24" y="365125"/>
            <a:ext cx="9856076" cy="1325563"/>
          </a:xfrm>
        </p:spPr>
        <p:txBody>
          <a:bodyPr/>
          <a:lstStyle/>
          <a:p>
            <a:r>
              <a:rPr lang="en-US" dirty="0"/>
              <a:t>Membership Awards</a:t>
            </a:r>
          </a:p>
        </p:txBody>
      </p:sp>
      <p:sp>
        <p:nvSpPr>
          <p:cNvPr id="3" name="Content Placeholder 2"/>
          <p:cNvSpPr>
            <a:spLocks noGrp="1"/>
          </p:cNvSpPr>
          <p:nvPr>
            <p:ph idx="1"/>
          </p:nvPr>
        </p:nvSpPr>
        <p:spPr>
          <a:xfrm>
            <a:off x="1623848" y="2412123"/>
            <a:ext cx="9729952" cy="3764839"/>
          </a:xfrm>
        </p:spPr>
        <p:txBody>
          <a:bodyPr/>
          <a:lstStyle/>
          <a:p>
            <a:r>
              <a:rPr lang="en-US" dirty="0"/>
              <a:t>The Old Way</a:t>
            </a:r>
          </a:p>
          <a:p>
            <a:pPr lvl="1"/>
            <a:r>
              <a:rPr lang="en-US" dirty="0"/>
              <a:t>Some required application</a:t>
            </a:r>
          </a:p>
          <a:p>
            <a:pPr lvl="2"/>
            <a:r>
              <a:rPr lang="en-US" dirty="0"/>
              <a:t>Separate application for each award</a:t>
            </a:r>
          </a:p>
          <a:p>
            <a:pPr lvl="1"/>
            <a:r>
              <a:rPr lang="en-US" dirty="0"/>
              <a:t>Some were awarded automatically with complicated calculations</a:t>
            </a:r>
          </a:p>
          <a:p>
            <a:pPr lvl="1"/>
            <a:r>
              <a:rPr lang="en-US" dirty="0"/>
              <a:t>Varied due dates</a:t>
            </a:r>
          </a:p>
          <a:p>
            <a:pPr lvl="1"/>
            <a:r>
              <a:rPr lang="en-US" dirty="0"/>
              <a:t>Varied award notification dates and methods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72590" cy="1597418"/>
          </a:xfrm>
          <a:prstGeom prst="rect">
            <a:avLst/>
          </a:prstGeom>
        </p:spPr>
      </p:pic>
    </p:spTree>
    <p:extLst>
      <p:ext uri="{BB962C8B-B14F-4D97-AF65-F5344CB8AC3E}">
        <p14:creationId xmlns:p14="http://schemas.microsoft.com/office/powerpoint/2010/main" val="31836605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10" y="365125"/>
            <a:ext cx="9666890" cy="1325563"/>
          </a:xfrm>
        </p:spPr>
        <p:txBody>
          <a:bodyPr/>
          <a:lstStyle/>
          <a:p>
            <a:r>
              <a:rPr lang="en-US" dirty="0"/>
              <a:t>Membership</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11239" y="-390213"/>
            <a:ext cx="6013809" cy="825720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6" y="313074"/>
            <a:ext cx="872590" cy="1597418"/>
          </a:xfrm>
          <a:prstGeom prst="rect">
            <a:avLst/>
          </a:prstGeom>
        </p:spPr>
      </p:pic>
      <p:sp>
        <p:nvSpPr>
          <p:cNvPr id="6" name="Title 1"/>
          <p:cNvSpPr txBox="1">
            <a:spLocks/>
          </p:cNvSpPr>
          <p:nvPr/>
        </p:nvSpPr>
        <p:spPr>
          <a:xfrm>
            <a:off x="809181" y="2901198"/>
            <a:ext cx="96668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accent4"/>
                </a:solidFill>
              </a:rPr>
              <a:t>The Old Way</a:t>
            </a:r>
          </a:p>
        </p:txBody>
      </p:sp>
    </p:spTree>
    <p:extLst>
      <p:ext uri="{BB962C8B-B14F-4D97-AF65-F5344CB8AC3E}">
        <p14:creationId xmlns:p14="http://schemas.microsoft.com/office/powerpoint/2010/main" val="7484842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662" y="365125"/>
            <a:ext cx="9919138" cy="1325563"/>
          </a:xfrm>
        </p:spPr>
        <p:txBody>
          <a:bodyPr/>
          <a:lstStyle/>
          <a:p>
            <a:r>
              <a:rPr lang="en-US" dirty="0"/>
              <a:t>New Membership Awards</a:t>
            </a:r>
          </a:p>
        </p:txBody>
      </p:sp>
      <p:sp>
        <p:nvSpPr>
          <p:cNvPr id="3" name="Content Placeholder 2"/>
          <p:cNvSpPr>
            <a:spLocks noGrp="1"/>
          </p:cNvSpPr>
          <p:nvPr>
            <p:ph idx="1"/>
          </p:nvPr>
        </p:nvSpPr>
        <p:spPr>
          <a:xfrm>
            <a:off x="2554014" y="2617075"/>
            <a:ext cx="8799786" cy="3102687"/>
          </a:xfrm>
        </p:spPr>
        <p:txBody>
          <a:bodyPr/>
          <a:lstStyle/>
          <a:p>
            <a:r>
              <a:rPr lang="en-US" dirty="0"/>
              <a:t>All awards require an application</a:t>
            </a:r>
          </a:p>
          <a:p>
            <a:endParaRPr lang="en-US" dirty="0"/>
          </a:p>
          <a:p>
            <a:r>
              <a:rPr lang="en-US" dirty="0"/>
              <a:t>One (1) application for all Membership Awards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4"/>
            <a:ext cx="872590" cy="1597418"/>
          </a:xfrm>
          <a:prstGeom prst="rect">
            <a:avLst/>
          </a:prstGeom>
        </p:spPr>
      </p:pic>
    </p:spTree>
    <p:extLst>
      <p:ext uri="{BB962C8B-B14F-4D97-AF65-F5344CB8AC3E}">
        <p14:creationId xmlns:p14="http://schemas.microsoft.com/office/powerpoint/2010/main" val="16257025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Membership Award Program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55" y="365125"/>
            <a:ext cx="872590" cy="1597418"/>
          </a:xfrm>
          <a:prstGeom prst="rect">
            <a:avLst/>
          </a:prstGeom>
        </p:spPr>
      </p:pic>
      <p:sp>
        <p:nvSpPr>
          <p:cNvPr id="6" name="Rectangle 1"/>
          <p:cNvSpPr>
            <a:spLocks noChangeArrowheads="1"/>
          </p:cNvSpPr>
          <p:nvPr/>
        </p:nvSpPr>
        <p:spPr bwMode="auto">
          <a:xfrm>
            <a:off x="1797267" y="1840288"/>
            <a:ext cx="10026869"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Instructions: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Fill in all required information.  Please print.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This form must be postmarked by March 1</a:t>
            </a:r>
            <a:r>
              <a:rPr kumimoji="0" lang="en-US" altLang="en-US" sz="11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 the current school year.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Dues must be paid by the same date.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PTA/PTSA must be in good standing by March 1st.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49698976"/>
              </p:ext>
            </p:extLst>
          </p:nvPr>
        </p:nvGraphicFramePr>
        <p:xfrm>
          <a:off x="1797267" y="2779007"/>
          <a:ext cx="9180470" cy="3896838"/>
        </p:xfrm>
        <a:graphic>
          <a:graphicData uri="http://schemas.openxmlformats.org/drawingml/2006/table">
            <a:tbl>
              <a:tblPr firstRow="1" firstCol="1" bandRow="1">
                <a:tableStyleId>{5C22544A-7EE6-4342-B048-85BDC9FD1C3A}</a:tableStyleId>
              </a:tblPr>
              <a:tblGrid>
                <a:gridCol w="4590235">
                  <a:extLst>
                    <a:ext uri="{9D8B030D-6E8A-4147-A177-3AD203B41FA5}">
                      <a16:colId xmlns:a16="http://schemas.microsoft.com/office/drawing/2014/main" val="20000"/>
                    </a:ext>
                  </a:extLst>
                </a:gridCol>
                <a:gridCol w="4590235">
                  <a:extLst>
                    <a:ext uri="{9D8B030D-6E8A-4147-A177-3AD203B41FA5}">
                      <a16:colId xmlns:a16="http://schemas.microsoft.com/office/drawing/2014/main" val="20001"/>
                    </a:ext>
                  </a:extLst>
                </a:gridCol>
              </a:tblGrid>
              <a:tr h="459151">
                <a:tc>
                  <a:txBody>
                    <a:bodyPr/>
                    <a:lstStyle/>
                    <a:p>
                      <a:pPr marL="0" marR="0">
                        <a:spcBef>
                          <a:spcPts val="0"/>
                        </a:spcBef>
                        <a:spcAft>
                          <a:spcPts val="0"/>
                        </a:spcAft>
                      </a:pPr>
                      <a:r>
                        <a:rPr lang="en-US" sz="1000">
                          <a:effectLst/>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Total Certified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6329">
                <a:tc>
                  <a:txBody>
                    <a:bodyPr/>
                    <a:lstStyle/>
                    <a:p>
                      <a:pPr marL="0" marR="0">
                        <a:spcBef>
                          <a:spcPts val="0"/>
                        </a:spcBef>
                        <a:spcAft>
                          <a:spcPts val="0"/>
                        </a:spcAft>
                      </a:pPr>
                      <a:r>
                        <a:rPr lang="en-US" sz="1000">
                          <a:effectLst/>
                        </a:rPr>
                        <a:t>Unit 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Total Full Time Staff: </a:t>
                      </a:r>
                      <a:r>
                        <a:rPr lang="en-US" sz="500">
                          <a:effectLst/>
                        </a:rPr>
                        <a:t>(include Custodian, Food Service,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6329">
                <a:tc>
                  <a:txBody>
                    <a:bodyPr/>
                    <a:lstStyle/>
                    <a:p>
                      <a:pPr marL="0" marR="0">
                        <a:spcBef>
                          <a:spcPts val="0"/>
                        </a:spcBef>
                        <a:spcAft>
                          <a:spcPts val="0"/>
                        </a:spcAft>
                      </a:pPr>
                      <a:r>
                        <a:rPr lang="en-US" sz="1000">
                          <a:effectLst/>
                        </a:rPr>
                        <a:t>PTA Unit/Council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Total Paid Member Current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6329">
                <a:tc>
                  <a:txBody>
                    <a:bodyPr/>
                    <a:lstStyle/>
                    <a:p>
                      <a:pPr marL="0" marR="0">
                        <a:spcBef>
                          <a:spcPts val="0"/>
                        </a:spcBef>
                        <a:spcAft>
                          <a:spcPts val="0"/>
                        </a:spcAft>
                      </a:pPr>
                      <a:r>
                        <a:rPr lang="en-US" sz="1000">
                          <a:effectLst/>
                        </a:rPr>
                        <a:t>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Total Membership Previous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16329">
                <a:tc>
                  <a:txBody>
                    <a:bodyPr/>
                    <a:lstStyle/>
                    <a:p>
                      <a:pPr marL="0" marR="0">
                        <a:spcBef>
                          <a:spcPts val="0"/>
                        </a:spcBef>
                        <a:spcAft>
                          <a:spcPts val="0"/>
                        </a:spcAft>
                      </a:pPr>
                      <a:r>
                        <a:rPr lang="en-US" sz="1000">
                          <a:effectLst/>
                        </a:rPr>
                        <a:t>City, Zip: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Student PTA Member: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23385">
                <a:tc>
                  <a:txBody>
                    <a:bodyPr/>
                    <a:lstStyle/>
                    <a:p>
                      <a:pPr marL="0" marR="0">
                        <a:spcBef>
                          <a:spcPts val="0"/>
                        </a:spcBef>
                        <a:spcAft>
                          <a:spcPts val="0"/>
                        </a:spcAft>
                      </a:pPr>
                      <a:r>
                        <a:rPr lang="en-US" sz="1000">
                          <a:effectLst/>
                        </a:rPr>
                        <a:t>Unit President: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Student PTA Member previous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16329">
                <a:tc>
                  <a:txBody>
                    <a:bodyPr/>
                    <a:lstStyle/>
                    <a:p>
                      <a:pPr marL="0" marR="0">
                        <a:spcBef>
                          <a:spcPts val="0"/>
                        </a:spcBef>
                        <a:spcAft>
                          <a:spcPts val="0"/>
                        </a:spcAft>
                      </a:pPr>
                      <a:r>
                        <a:rPr lang="en-US" sz="10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Staff PTA Members: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4917">
                <a:tc>
                  <a:txBody>
                    <a:bodyPr/>
                    <a:lstStyle/>
                    <a:p>
                      <a:pPr marL="0" marR="0">
                        <a:spcBef>
                          <a:spcPts val="0"/>
                        </a:spcBef>
                        <a:spcAft>
                          <a:spcPts val="0"/>
                        </a:spcAft>
                      </a:pPr>
                      <a:r>
                        <a:rPr lang="en-US" sz="1000">
                          <a:effectLst/>
                        </a:rPr>
                        <a:t>Council Affiliation</a:t>
                      </a:r>
                      <a:r>
                        <a:rPr lang="en-US" sz="600">
                          <a:effectLst/>
                        </a:rPr>
                        <a:t>: (if applicable)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Business Members: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37740">
                <a:tc>
                  <a:txBody>
                    <a:bodyPr/>
                    <a:lstStyle/>
                    <a:p>
                      <a:pPr marL="0" marR="0">
                        <a:spcBef>
                          <a:spcPts val="0"/>
                        </a:spcBef>
                        <a:spcAft>
                          <a:spcPts val="0"/>
                        </a:spcAft>
                      </a:pPr>
                      <a:r>
                        <a:rPr lang="en-US" sz="1000">
                          <a:effectLst/>
                        </a:rPr>
                        <a:t>Total Student 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 Business Members previous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0550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428" y="365124"/>
            <a:ext cx="10436772" cy="6492876"/>
          </a:xfrm>
        </p:spPr>
        <p:txBody>
          <a:bodyPr>
            <a:normAutofit fontScale="85000" lnSpcReduction="20000"/>
          </a:bodyPr>
          <a:lstStyle/>
          <a:p>
            <a:r>
              <a:rPr lang="en-US" u="sng" dirty="0"/>
              <a:t>Check Unit Award Earned:</a:t>
            </a:r>
            <a:endParaRPr lang="en-US" dirty="0"/>
          </a:p>
          <a:p>
            <a:pPr marL="0" indent="0">
              <a:buNone/>
            </a:pPr>
            <a:endParaRPr lang="en-US" dirty="0"/>
          </a:p>
          <a:p>
            <a:pPr lvl="0"/>
            <a:r>
              <a:rPr lang="en-US" dirty="0"/>
              <a:t>Early Bird Award – First dues payment mailed by August 31</a:t>
            </a:r>
            <a:r>
              <a:rPr lang="en-US" baseline="30000" dirty="0"/>
              <a:t>st</a:t>
            </a:r>
            <a:r>
              <a:rPr lang="en-US" dirty="0"/>
              <a:t>.</a:t>
            </a:r>
          </a:p>
          <a:p>
            <a:pPr lvl="0"/>
            <a:r>
              <a:rPr lang="en-US" dirty="0"/>
              <a:t>Bronze Medal – 20% membership increase over previous year</a:t>
            </a:r>
          </a:p>
          <a:p>
            <a:pPr lvl="0"/>
            <a:r>
              <a:rPr lang="en-US" dirty="0"/>
              <a:t>Silver Medal – 50% membership increase over previous year</a:t>
            </a:r>
          </a:p>
          <a:p>
            <a:pPr lvl="0"/>
            <a:r>
              <a:rPr lang="en-US" dirty="0"/>
              <a:t>Gold Medal – 100% membership increase over previous year </a:t>
            </a:r>
          </a:p>
          <a:p>
            <a:pPr lvl="0"/>
            <a:r>
              <a:rPr lang="en-US" dirty="0"/>
              <a:t>Honor Roll – Matched or increased membership over previous year by March 1st</a:t>
            </a:r>
          </a:p>
          <a:p>
            <a:pPr lvl="0"/>
            <a:r>
              <a:rPr lang="en-US" dirty="0"/>
              <a:t>Platinum Award – Membership meets or exceeds total enrollment plus total staff.</a:t>
            </a:r>
          </a:p>
          <a:p>
            <a:pPr lvl="0"/>
            <a:r>
              <a:rPr lang="en-US" dirty="0"/>
              <a:t>President’s Award - Matched or increased membership over previous year by October 31</a:t>
            </a:r>
            <a:r>
              <a:rPr lang="en-US" baseline="30000" dirty="0"/>
              <a:t>st</a:t>
            </a:r>
            <a:endParaRPr lang="en-US" dirty="0"/>
          </a:p>
          <a:p>
            <a:pPr lvl="0"/>
            <a:r>
              <a:rPr lang="en-US" dirty="0"/>
              <a:t>100% Faculty Award – All full time Certified Staff are paid members</a:t>
            </a:r>
          </a:p>
          <a:p>
            <a:pPr lvl="0"/>
            <a:r>
              <a:rPr lang="en-US" dirty="0"/>
              <a:t>Diamond Faculty Award – All full time Staff are paid members (including custodians, food services, </a:t>
            </a:r>
            <a:r>
              <a:rPr lang="en-US" dirty="0" err="1"/>
              <a:t>etc</a:t>
            </a:r>
            <a:r>
              <a:rPr lang="en-US" dirty="0"/>
              <a:t>)</a:t>
            </a:r>
          </a:p>
          <a:p>
            <a:pPr lvl="0"/>
            <a:r>
              <a:rPr lang="en-US" dirty="0"/>
              <a:t>Student Membership Award - 20% increase over previous year of student memberships</a:t>
            </a:r>
          </a:p>
          <a:p>
            <a:pPr lvl="0"/>
            <a:r>
              <a:rPr lang="en-US" dirty="0"/>
              <a:t>Business Partnership Award – 20% increase over previous year of business memberships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55" y="365125"/>
            <a:ext cx="872590" cy="1597418"/>
          </a:xfrm>
          <a:prstGeom prst="rect">
            <a:avLst/>
          </a:prstGeom>
        </p:spPr>
      </p:pic>
    </p:spTree>
    <p:extLst>
      <p:ext uri="{BB962C8B-B14F-4D97-AF65-F5344CB8AC3E}">
        <p14:creationId xmlns:p14="http://schemas.microsoft.com/office/powerpoint/2010/main" val="7037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9516" y="1072055"/>
            <a:ext cx="9304283" cy="5407572"/>
          </a:xfrm>
        </p:spPr>
        <p:txBody>
          <a:bodyPr>
            <a:normAutofit/>
          </a:bodyPr>
          <a:lstStyle/>
          <a:p>
            <a:r>
              <a:rPr lang="en-US" u="sng" dirty="0"/>
              <a:t>Check Council Award Earned:</a:t>
            </a:r>
            <a:endParaRPr lang="en-US" dirty="0"/>
          </a:p>
          <a:p>
            <a:pPr marL="0" indent="0">
              <a:buNone/>
            </a:pPr>
            <a:endParaRPr lang="en-US" dirty="0"/>
          </a:p>
          <a:p>
            <a:pPr lvl="0"/>
            <a:r>
              <a:rPr lang="en-US" dirty="0"/>
              <a:t>Bronze Medal – All schools in district are active PTAs/PTSAs.</a:t>
            </a:r>
          </a:p>
          <a:p>
            <a:pPr lvl="0"/>
            <a:r>
              <a:rPr lang="en-US" dirty="0"/>
              <a:t>Silver Medal – 75% of units are in good standing by December 1</a:t>
            </a:r>
            <a:r>
              <a:rPr lang="en-US" baseline="30000" dirty="0"/>
              <a:t>st</a:t>
            </a:r>
            <a:r>
              <a:rPr lang="en-US" dirty="0"/>
              <a:t> and are active.</a:t>
            </a:r>
          </a:p>
          <a:p>
            <a:pPr lvl="0"/>
            <a:r>
              <a:rPr lang="en-US" dirty="0"/>
              <a:t>Gold Medal – 100% of units are in good standing by December 1</a:t>
            </a:r>
            <a:r>
              <a:rPr lang="en-US" baseline="30000" dirty="0"/>
              <a:t>st</a:t>
            </a:r>
            <a:r>
              <a:rPr lang="en-US" dirty="0"/>
              <a:t> and are active.</a:t>
            </a:r>
          </a:p>
          <a:p>
            <a:pPr lvl="0"/>
            <a:r>
              <a:rPr lang="en-US" dirty="0"/>
              <a:t>Platinum Medal - 10%-member increase, all units are in good standing by December 1</a:t>
            </a:r>
            <a:r>
              <a:rPr lang="en-US" baseline="30000" dirty="0"/>
              <a:t>st</a:t>
            </a:r>
            <a:r>
              <a:rPr lang="en-US" dirty="0"/>
              <a:t> and are active.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55" y="365125"/>
            <a:ext cx="872590" cy="1597418"/>
          </a:xfrm>
          <a:prstGeom prst="rect">
            <a:avLst/>
          </a:prstGeom>
        </p:spPr>
      </p:pic>
    </p:spTree>
    <p:extLst>
      <p:ext uri="{BB962C8B-B14F-4D97-AF65-F5344CB8AC3E}">
        <p14:creationId xmlns:p14="http://schemas.microsoft.com/office/powerpoint/2010/main" val="187180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0372" y="1122363"/>
            <a:ext cx="5717628" cy="2387600"/>
          </a:xfrm>
        </p:spPr>
        <p:txBody>
          <a:bodyPr>
            <a:normAutofit fontScale="90000"/>
          </a:bodyPr>
          <a:lstStyle/>
          <a:p>
            <a:r>
              <a:rPr lang="en-US" sz="8000" dirty="0"/>
              <a:t>               Individual Awards</a:t>
            </a:r>
          </a:p>
        </p:txBody>
      </p:sp>
      <p:sp>
        <p:nvSpPr>
          <p:cNvPr id="3" name="Subtitle 2"/>
          <p:cNvSpPr>
            <a:spLocks noGrp="1"/>
          </p:cNvSpPr>
          <p:nvPr>
            <p:ph type="subTitle" idx="1"/>
          </p:nvPr>
        </p:nvSpPr>
        <p:spPr>
          <a:xfrm>
            <a:off x="4682358" y="4122300"/>
            <a:ext cx="6605752" cy="1655762"/>
          </a:xfrm>
        </p:spPr>
        <p:txBody>
          <a:bodyPr>
            <a:normAutofit/>
          </a:bodyPr>
          <a:lstStyle/>
          <a:p>
            <a:r>
              <a:rPr lang="en-US" sz="6000" dirty="0">
                <a:solidFill>
                  <a:schemeClr val="accent4"/>
                </a:solidFill>
              </a:rPr>
              <a:t>Leaders Project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 y="313073"/>
            <a:ext cx="3284714" cy="6013205"/>
          </a:xfrm>
          <a:prstGeom prst="rect">
            <a:avLst/>
          </a:prstGeom>
        </p:spPr>
      </p:pic>
    </p:spTree>
    <p:extLst>
      <p:ext uri="{BB962C8B-B14F-4D97-AF65-F5344CB8AC3E}">
        <p14:creationId xmlns:p14="http://schemas.microsoft.com/office/powerpoint/2010/main" val="2945371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27541B-92F1-4221-8AAE-DA3023F00C1D}"/>
</file>

<file path=customXml/itemProps2.xml><?xml version="1.0" encoding="utf-8"?>
<ds:datastoreItem xmlns:ds="http://schemas.openxmlformats.org/officeDocument/2006/customXml" ds:itemID="{B8097B6C-0F26-4E2A-8266-2F2DCF053548}"/>
</file>

<file path=customXml/itemProps3.xml><?xml version="1.0" encoding="utf-8"?>
<ds:datastoreItem xmlns:ds="http://schemas.openxmlformats.org/officeDocument/2006/customXml" ds:itemID="{3E995311-F1C4-4B39-B024-8214097C8C27}"/>
</file>

<file path=docProps/app.xml><?xml version="1.0" encoding="utf-8"?>
<Properties xmlns="http://schemas.openxmlformats.org/officeDocument/2006/extended-properties" xmlns:vt="http://schemas.openxmlformats.org/officeDocument/2006/docPropsVTypes">
  <TotalTime>196</TotalTime>
  <Words>1139</Words>
  <Application>Microsoft Office PowerPoint</Application>
  <PresentationFormat>Widescreen</PresentationFormat>
  <Paragraphs>129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Times New Roman</vt:lpstr>
      <vt:lpstr>Office Theme</vt:lpstr>
      <vt:lpstr>               Awards 1</vt:lpstr>
      <vt:lpstr>Awards</vt:lpstr>
      <vt:lpstr>Membership Awards</vt:lpstr>
      <vt:lpstr>Membership</vt:lpstr>
      <vt:lpstr>New Membership Awards</vt:lpstr>
      <vt:lpstr>New Membership Award Program</vt:lpstr>
      <vt:lpstr>PowerPoint Presentation</vt:lpstr>
      <vt:lpstr>PowerPoint Presentation</vt:lpstr>
      <vt:lpstr>               Individual Awards</vt:lpstr>
      <vt:lpstr>Leaders Project</vt:lpstr>
      <vt:lpstr>Leaders Project</vt:lpstr>
      <vt:lpstr>Advanced Leaders Project</vt:lpstr>
      <vt:lpstr>Advanced Leaders Project</vt:lpstr>
      <vt:lpstr>Advanced Leaders Project</vt:lpstr>
      <vt:lpstr>               Individual Awards</vt:lpstr>
      <vt:lpstr>Student Safety Award</vt:lpstr>
      <vt:lpstr>Student Safety Award</vt:lpstr>
      <vt:lpstr>Student Safety Award</vt:lpstr>
      <vt:lpstr>Student Safety Award</vt:lpstr>
      <vt:lpstr>Student Safety Award</vt:lpstr>
      <vt:lpstr>               Individual Awards</vt:lpstr>
      <vt:lpstr>Distinguished Service Award</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dc:title>
  <dc:creator>Sarah Day</dc:creator>
  <cp:lastModifiedBy>Sarah Day</cp:lastModifiedBy>
  <cp:revision>13</cp:revision>
  <dcterms:created xsi:type="dcterms:W3CDTF">2017-04-22T20:24:44Z</dcterms:created>
  <dcterms:modified xsi:type="dcterms:W3CDTF">2017-04-23T21:37:31Z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