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4.xml" ContentType="application/vnd.openxmlformats-officedocument.drawingml.diagramData+xml"/>
  <Override PartName="/ppt/drawings/drawing2.xml" ContentType="application/vnd.openxmlformats-officedocument.drawingml.chartshapes+xml"/>
  <Override PartName="/ppt/drawings/drawing1.xml" ContentType="application/vnd.openxmlformats-officedocument.drawingml.chartshapes+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7.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5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drawing4.xml" ContentType="application/vnd.ms-office.drawingml.diagramDrawing+xml"/>
  <Override PartName="/ppt/charts/chart4.xml" ContentType="application/vnd.openxmlformats-officedocument.drawingml.chart+xml"/>
  <Override PartName="/ppt/theme/themeOverride4.xml" ContentType="application/vnd.openxmlformats-officedocument.themeOverride+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harts/chart1.xml" ContentType="application/vnd.openxmlformats-officedocument.drawingml.chart+xml"/>
  <Override PartName="/ppt/theme/themeOverride3.xml" ContentType="application/vnd.openxmlformats-officedocument.themeOverride+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7" r:id="rId3"/>
    <p:sldId id="290" r:id="rId4"/>
    <p:sldId id="301" r:id="rId5"/>
    <p:sldId id="293" r:id="rId6"/>
    <p:sldId id="302" r:id="rId7"/>
    <p:sldId id="294" r:id="rId8"/>
    <p:sldId id="296" r:id="rId9"/>
    <p:sldId id="304" r:id="rId10"/>
    <p:sldId id="298" r:id="rId11"/>
    <p:sldId id="297" r:id="rId12"/>
    <p:sldId id="271" r:id="rId13"/>
    <p:sldId id="332" r:id="rId14"/>
    <p:sldId id="273" r:id="rId15"/>
    <p:sldId id="275" r:id="rId16"/>
    <p:sldId id="278" r:id="rId17"/>
    <p:sldId id="279" r:id="rId18"/>
    <p:sldId id="280" r:id="rId19"/>
    <p:sldId id="282" r:id="rId20"/>
    <p:sldId id="283" r:id="rId21"/>
    <p:sldId id="284" r:id="rId22"/>
    <p:sldId id="333" r:id="rId23"/>
    <p:sldId id="328" r:id="rId24"/>
    <p:sldId id="329" r:id="rId25"/>
    <p:sldId id="330" r:id="rId26"/>
    <p:sldId id="327" r:id="rId27"/>
    <p:sldId id="336" r:id="rId28"/>
    <p:sldId id="335" r:id="rId29"/>
    <p:sldId id="340" r:id="rId30"/>
    <p:sldId id="337" r:id="rId31"/>
    <p:sldId id="339" r:id="rId32"/>
    <p:sldId id="299" r:id="rId33"/>
    <p:sldId id="331" r:id="rId34"/>
    <p:sldId id="338" r:id="rId35"/>
    <p:sldId id="350" r:id="rId36"/>
    <p:sldId id="341" r:id="rId37"/>
    <p:sldId id="305" r:id="rId38"/>
    <p:sldId id="306" r:id="rId39"/>
    <p:sldId id="307" r:id="rId40"/>
    <p:sldId id="308" r:id="rId41"/>
    <p:sldId id="315" r:id="rId42"/>
    <p:sldId id="316" r:id="rId43"/>
    <p:sldId id="317" r:id="rId44"/>
    <p:sldId id="320" r:id="rId45"/>
    <p:sldId id="321" r:id="rId46"/>
    <p:sldId id="346" r:id="rId47"/>
    <p:sldId id="342" r:id="rId48"/>
    <p:sldId id="343" r:id="rId49"/>
    <p:sldId id="300" r:id="rId50"/>
    <p:sldId id="348" r:id="rId51"/>
    <p:sldId id="349" r:id="rId52"/>
    <p:sldId id="334" r:id="rId53"/>
    <p:sldId id="345" r:id="rId54"/>
    <p:sldId id="324" r:id="rId55"/>
    <p:sldId id="286" r:id="rId56"/>
  </p:sldIdLst>
  <p:sldSz cx="9144000" cy="6858000" type="screen4x3"/>
  <p:notesSz cx="70104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9"/>
    <a:srgbClr val="0D6AB7"/>
    <a:srgbClr val="EEA400"/>
    <a:srgbClr val="034B87"/>
    <a:srgbClr val="075D97"/>
    <a:srgbClr val="08406E"/>
    <a:srgbClr val="0B5593"/>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9627" autoAdjust="0"/>
  </p:normalViewPr>
  <p:slideViewPr>
    <p:cSldViewPr snapToGrid="0">
      <p:cViewPr>
        <p:scale>
          <a:sx n="75" d="100"/>
          <a:sy n="75" d="100"/>
        </p:scale>
        <p:origin x="-123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80"/>
    </p:cViewPr>
  </p:sorterViewPr>
  <p:notesViewPr>
    <p:cSldViewPr snapToGrid="0">
      <p:cViewPr varScale="1">
        <p:scale>
          <a:sx n="77" d="100"/>
          <a:sy n="77" d="100"/>
        </p:scale>
        <p:origin x="-2682" y="-96"/>
      </p:cViewPr>
      <p:guideLst>
        <p:guide orient="horz" pos="2920"/>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2008</c:v>
                </c:pt>
              </c:strCache>
            </c:strRef>
          </c:tx>
          <c:cat>
            <c:strRef>
              <c:f>Sheet1!$A$2:$A$5</c:f>
              <c:strCache>
                <c:ptCount val="4"/>
                <c:pt idx="0">
                  <c:v>Goals and Objectives</c:v>
                </c:pt>
                <c:pt idx="1">
                  <c:v>Scope and Instructions</c:v>
                </c:pt>
                <c:pt idx="2">
                  <c:v>Plans for Student Performance</c:v>
                </c:pt>
                <c:pt idx="3">
                  <c:v>Written Curriculum</c:v>
                </c:pt>
              </c:strCache>
            </c:strRef>
          </c:cat>
          <c:val>
            <c:numRef>
              <c:f>Sheet1!$B$2:$B$5</c:f>
              <c:numCache>
                <c:formatCode>General</c:formatCode>
                <c:ptCount val="4"/>
                <c:pt idx="0">
                  <c:v>94.1</c:v>
                </c:pt>
                <c:pt idx="1">
                  <c:v>76.3</c:v>
                </c:pt>
                <c:pt idx="2">
                  <c:v>81.7</c:v>
                </c:pt>
                <c:pt idx="3">
                  <c:v>90.1</c:v>
                </c:pt>
              </c:numCache>
            </c:numRef>
          </c:val>
        </c:ser>
        <c:ser>
          <c:idx val="1"/>
          <c:order val="1"/>
          <c:tx>
            <c:strRef>
              <c:f>Sheet1!$C$1</c:f>
              <c:strCache>
                <c:ptCount val="1"/>
                <c:pt idx="0">
                  <c:v>2014</c:v>
                </c:pt>
              </c:strCache>
            </c:strRef>
          </c:tx>
          <c:cat>
            <c:strRef>
              <c:f>Sheet1!$A$2:$A$5</c:f>
              <c:strCache>
                <c:ptCount val="4"/>
                <c:pt idx="0">
                  <c:v>Goals and Objectives</c:v>
                </c:pt>
                <c:pt idx="1">
                  <c:v>Scope and Instructions</c:v>
                </c:pt>
                <c:pt idx="2">
                  <c:v>Plans for Student Performance</c:v>
                </c:pt>
                <c:pt idx="3">
                  <c:v>Written Curriculum</c:v>
                </c:pt>
              </c:strCache>
            </c:strRef>
          </c:cat>
          <c:val>
            <c:numRef>
              <c:f>Sheet1!$C$2:$C$5</c:f>
              <c:numCache>
                <c:formatCode>General</c:formatCode>
                <c:ptCount val="4"/>
                <c:pt idx="0">
                  <c:v>88.4</c:v>
                </c:pt>
                <c:pt idx="1">
                  <c:v>64.7</c:v>
                </c:pt>
                <c:pt idx="2">
                  <c:v>71.8</c:v>
                </c:pt>
                <c:pt idx="3">
                  <c:v>78.099999999999994</c:v>
                </c:pt>
              </c:numCache>
            </c:numRef>
          </c:val>
        </c:ser>
        <c:axId val="127984384"/>
        <c:axId val="127985920"/>
      </c:barChart>
      <c:catAx>
        <c:axId val="127984384"/>
        <c:scaling>
          <c:orientation val="minMax"/>
        </c:scaling>
        <c:axPos val="b"/>
        <c:majorTickMark val="none"/>
        <c:tickLblPos val="nextTo"/>
        <c:crossAx val="127985920"/>
        <c:crossesAt val="0"/>
        <c:auto val="1"/>
        <c:lblAlgn val="ctr"/>
        <c:lblOffset val="100"/>
      </c:catAx>
      <c:valAx>
        <c:axId val="127985920"/>
        <c:scaling>
          <c:orientation val="minMax"/>
        </c:scaling>
        <c:axPos val="l"/>
        <c:majorGridlines/>
        <c:title>
          <c:tx>
            <c:rich>
              <a:bodyPr/>
              <a:lstStyle/>
              <a:p>
                <a:pPr>
                  <a:defRPr/>
                </a:pPr>
                <a:r>
                  <a:rPr lang="en-US" dirty="0"/>
                  <a:t>% of </a:t>
                </a:r>
                <a:r>
                  <a:rPr lang="en-US" dirty="0" smtClean="0"/>
                  <a:t>secondary schools for which resources </a:t>
                </a:r>
                <a:r>
                  <a:rPr lang="en-US" dirty="0"/>
                  <a:t>provided</a:t>
                </a:r>
              </a:p>
            </c:rich>
          </c:tx>
        </c:title>
        <c:numFmt formatCode="General" sourceLinked="1"/>
        <c:majorTickMark val="none"/>
        <c:tickLblPos val="nextTo"/>
        <c:crossAx val="127984384"/>
        <c:crosses val="autoZero"/>
        <c:crossBetween val="between"/>
      </c:valAx>
    </c:plotArea>
    <c:legend>
      <c:legendPos val="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1"/>
  <c:clrMapOvr bg1="lt1" tx1="dk1" bg2="lt2" tx2="dk2" accent1="accent1" accent2="accent2" accent3="accent3" accent4="accent4" accent5="accent5" accent6="accent6" hlink="hlink" folHlink="folHlink"/>
  <c:chart>
    <c:title>
      <c:tx>
        <c:rich>
          <a:bodyPr/>
          <a:lstStyle/>
          <a:p>
            <a:pPr>
              <a:defRPr/>
            </a:pPr>
            <a:endParaRPr lang="en-US" sz="1200" dirty="0"/>
          </a:p>
        </c:rich>
      </c:tx>
      <c:layout>
        <c:manualLayout>
          <c:xMode val="edge"/>
          <c:yMode val="edge"/>
          <c:x val="0.11908503569920888"/>
          <c:y val="2.9629629629629756E-2"/>
        </c:manualLayout>
      </c:layout>
    </c:title>
    <c:plotArea>
      <c:layout/>
      <c:barChart>
        <c:barDir val="col"/>
        <c:grouping val="clustered"/>
        <c:ser>
          <c:idx val="1"/>
          <c:order val="0"/>
          <c:tx>
            <c:strRef>
              <c:f>Sheet1!$C$1</c:f>
              <c:strCache>
                <c:ptCount val="1"/>
                <c:pt idx="0">
                  <c:v>Received Training (2014)</c:v>
                </c:pt>
              </c:strCache>
            </c:strRef>
          </c:tx>
          <c:cat>
            <c:strRef>
              <c:f>Sheet1!$A$2:$A$4</c:f>
              <c:strCache>
                <c:ptCount val="3"/>
                <c:pt idx="0">
                  <c:v>Nutrition &amp; Dietary Behaviors</c:v>
                </c:pt>
                <c:pt idx="1">
                  <c:v>Physical Activity &amp; Fitness</c:v>
                </c:pt>
                <c:pt idx="2">
                  <c:v>Evaluating students in health education</c:v>
                </c:pt>
              </c:strCache>
            </c:strRef>
          </c:cat>
          <c:val>
            <c:numRef>
              <c:f>Sheet1!$C$2:$C$4</c:f>
              <c:numCache>
                <c:formatCode>General</c:formatCode>
                <c:ptCount val="3"/>
                <c:pt idx="0">
                  <c:v>30</c:v>
                </c:pt>
                <c:pt idx="1">
                  <c:v>38.800000000000004</c:v>
                </c:pt>
                <c:pt idx="2">
                  <c:v>27.3</c:v>
                </c:pt>
              </c:numCache>
            </c:numRef>
          </c:val>
        </c:ser>
        <c:ser>
          <c:idx val="2"/>
          <c:order val="1"/>
          <c:tx>
            <c:strRef>
              <c:f>Sheet1!$D$1</c:f>
              <c:strCache>
                <c:ptCount val="1"/>
                <c:pt idx="0">
                  <c:v>Would Like Training (2014)</c:v>
                </c:pt>
              </c:strCache>
            </c:strRef>
          </c:tx>
          <c:cat>
            <c:strRef>
              <c:f>Sheet1!$A$2:$A$4</c:f>
              <c:strCache>
                <c:ptCount val="3"/>
                <c:pt idx="0">
                  <c:v>Nutrition &amp; Dietary Behaviors</c:v>
                </c:pt>
                <c:pt idx="1">
                  <c:v>Physical Activity &amp; Fitness</c:v>
                </c:pt>
                <c:pt idx="2">
                  <c:v>Evaluating students in health education</c:v>
                </c:pt>
              </c:strCache>
            </c:strRef>
          </c:cat>
          <c:val>
            <c:numRef>
              <c:f>Sheet1!$D$2:$D$4</c:f>
              <c:numCache>
                <c:formatCode>General</c:formatCode>
                <c:ptCount val="3"/>
                <c:pt idx="0">
                  <c:v>61.4</c:v>
                </c:pt>
                <c:pt idx="1">
                  <c:v>27.3</c:v>
                </c:pt>
                <c:pt idx="2">
                  <c:v>62.5</c:v>
                </c:pt>
              </c:numCache>
            </c:numRef>
          </c:val>
        </c:ser>
        <c:axId val="128416768"/>
        <c:axId val="128447232"/>
      </c:barChart>
      <c:catAx>
        <c:axId val="128416768"/>
        <c:scaling>
          <c:orientation val="minMax"/>
        </c:scaling>
        <c:axPos val="b"/>
        <c:majorTickMark val="none"/>
        <c:tickLblPos val="nextTo"/>
        <c:crossAx val="128447232"/>
        <c:crosses val="autoZero"/>
        <c:auto val="1"/>
        <c:lblAlgn val="ctr"/>
        <c:lblOffset val="100"/>
      </c:catAx>
      <c:valAx>
        <c:axId val="128447232"/>
        <c:scaling>
          <c:orientation val="minMax"/>
          <c:max val="100"/>
        </c:scaling>
        <c:axPos val="l"/>
        <c:majorGridlines/>
        <c:title>
          <c:tx>
            <c:rich>
              <a:bodyPr/>
              <a:lstStyle/>
              <a:p>
                <a:pPr>
                  <a:defRPr sz="900"/>
                </a:pPr>
                <a:r>
                  <a:rPr lang="en-US" sz="900"/>
                  <a:t>% respondents - training</a:t>
                </a:r>
                <a:r>
                  <a:rPr lang="en-US" sz="900" baseline="0"/>
                  <a:t> received/would like</a:t>
                </a:r>
                <a:r>
                  <a:rPr lang="en-US" sz="900"/>
                  <a:t> </a:t>
                </a:r>
              </a:p>
            </c:rich>
          </c:tx>
          <c:layout>
            <c:manualLayout>
              <c:xMode val="edge"/>
              <c:yMode val="edge"/>
              <c:x val="2.7971960821970669E-2"/>
              <c:y val="0.23436643033728763"/>
            </c:manualLayout>
          </c:layout>
        </c:title>
        <c:numFmt formatCode="General" sourceLinked="1"/>
        <c:tickLblPos val="nextTo"/>
        <c:crossAx val="128416768"/>
        <c:crosses val="autoZero"/>
        <c:crossBetween val="between"/>
      </c:valAx>
    </c:plotArea>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Sheet1!$D$33</c:f>
              <c:strCache>
                <c:ptCount val="1"/>
                <c:pt idx="0">
                  <c:v>MS</c:v>
                </c:pt>
              </c:strCache>
            </c:strRef>
          </c:tx>
          <c:dLbls>
            <c:showVal val="1"/>
          </c:dLbls>
          <c:cat>
            <c:numRef>
              <c:f>Sheet1!$E$32:$H$32</c:f>
              <c:numCache>
                <c:formatCode>General</c:formatCode>
                <c:ptCount val="4"/>
                <c:pt idx="0">
                  <c:v>2007</c:v>
                </c:pt>
                <c:pt idx="1">
                  <c:v>2009</c:v>
                </c:pt>
                <c:pt idx="2">
                  <c:v>2011</c:v>
                </c:pt>
                <c:pt idx="3">
                  <c:v>2013</c:v>
                </c:pt>
              </c:numCache>
            </c:numRef>
          </c:cat>
          <c:val>
            <c:numRef>
              <c:f>Sheet1!$E$33:$H$33</c:f>
              <c:numCache>
                <c:formatCode>General</c:formatCode>
                <c:ptCount val="4"/>
                <c:pt idx="0">
                  <c:v>33.4</c:v>
                </c:pt>
                <c:pt idx="1">
                  <c:v>30.8</c:v>
                </c:pt>
                <c:pt idx="2">
                  <c:v>26.9</c:v>
                </c:pt>
                <c:pt idx="3">
                  <c:v>22.8</c:v>
                </c:pt>
              </c:numCache>
            </c:numRef>
          </c:val>
        </c:ser>
        <c:ser>
          <c:idx val="1"/>
          <c:order val="1"/>
          <c:tx>
            <c:strRef>
              <c:f>Sheet1!$D$34</c:f>
              <c:strCache>
                <c:ptCount val="1"/>
                <c:pt idx="0">
                  <c:v>HS</c:v>
                </c:pt>
              </c:strCache>
            </c:strRef>
          </c:tx>
          <c:cat>
            <c:numRef>
              <c:f>Sheet1!$E$32:$H$32</c:f>
              <c:numCache>
                <c:formatCode>General</c:formatCode>
                <c:ptCount val="4"/>
                <c:pt idx="0">
                  <c:v>2007</c:v>
                </c:pt>
                <c:pt idx="1">
                  <c:v>2009</c:v>
                </c:pt>
                <c:pt idx="2">
                  <c:v>2011</c:v>
                </c:pt>
                <c:pt idx="3">
                  <c:v>2013</c:v>
                </c:pt>
              </c:numCache>
            </c:numRef>
          </c:cat>
          <c:val>
            <c:numRef>
              <c:f>Sheet1!$E$34:$H$34</c:f>
              <c:numCache>
                <c:formatCode>General</c:formatCode>
                <c:ptCount val="4"/>
                <c:pt idx="0">
                  <c:v>32.800000000000004</c:v>
                </c:pt>
                <c:pt idx="1">
                  <c:v>31.5</c:v>
                </c:pt>
                <c:pt idx="2">
                  <c:v>31.6</c:v>
                </c:pt>
                <c:pt idx="3">
                  <c:v>23.4</c:v>
                </c:pt>
              </c:numCache>
            </c:numRef>
          </c:val>
        </c:ser>
        <c:marker val="1"/>
        <c:axId val="128776448"/>
        <c:axId val="128073728"/>
      </c:lineChart>
      <c:catAx>
        <c:axId val="128776448"/>
        <c:scaling>
          <c:orientation val="minMax"/>
        </c:scaling>
        <c:axPos val="b"/>
        <c:numFmt formatCode="General" sourceLinked="1"/>
        <c:tickLblPos val="nextTo"/>
        <c:crossAx val="128073728"/>
        <c:crosses val="autoZero"/>
        <c:auto val="1"/>
        <c:lblAlgn val="ctr"/>
        <c:lblOffset val="100"/>
      </c:catAx>
      <c:valAx>
        <c:axId val="128073728"/>
        <c:scaling>
          <c:orientation val="minMax"/>
          <c:max val="100"/>
        </c:scaling>
        <c:axPos val="l"/>
        <c:numFmt formatCode="General" sourceLinked="1"/>
        <c:tickLblPos val="nextTo"/>
        <c:crossAx val="128776448"/>
        <c:crosses val="autoZero"/>
        <c:crossBetween val="between"/>
      </c:valAx>
    </c:plotArea>
    <c:legend>
      <c:legendPos val="r"/>
    </c:legend>
    <c:plotVisOnly val="1"/>
    <c:dispBlanksAs val="gap"/>
  </c:chart>
  <c:txPr>
    <a:bodyPr/>
    <a:lstStyle/>
    <a:p>
      <a:pPr>
        <a:defRPr sz="12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6071741032370933E-2"/>
          <c:y val="5.1400554097404488E-2"/>
          <c:w val="0.86908092738407783"/>
          <c:h val="0.8326195683872849"/>
        </c:manualLayout>
      </c:layout>
      <c:lineChart>
        <c:grouping val="standard"/>
        <c:ser>
          <c:idx val="0"/>
          <c:order val="0"/>
          <c:tx>
            <c:strRef>
              <c:f>Sheet1!$C$72</c:f>
              <c:strCache>
                <c:ptCount val="1"/>
                <c:pt idx="0">
                  <c:v>MS</c:v>
                </c:pt>
              </c:strCache>
            </c:strRef>
          </c:tx>
          <c:dLbls>
            <c:txPr>
              <a:bodyPr/>
              <a:lstStyle/>
              <a:p>
                <a:pPr>
                  <a:defRPr sz="1200"/>
                </a:pPr>
                <a:endParaRPr lang="en-US"/>
              </a:p>
            </c:txPr>
            <c:showVal val="1"/>
          </c:dLbls>
          <c:cat>
            <c:numRef>
              <c:f>Sheet1!$D$71:$H$71</c:f>
              <c:numCache>
                <c:formatCode>General</c:formatCode>
                <c:ptCount val="5"/>
                <c:pt idx="0">
                  <c:v>2005</c:v>
                </c:pt>
                <c:pt idx="1">
                  <c:v>2007</c:v>
                </c:pt>
                <c:pt idx="2">
                  <c:v>2009</c:v>
                </c:pt>
                <c:pt idx="3">
                  <c:v>2011</c:v>
                </c:pt>
                <c:pt idx="4">
                  <c:v>2013</c:v>
                </c:pt>
              </c:numCache>
            </c:numRef>
          </c:cat>
          <c:val>
            <c:numRef>
              <c:f>Sheet1!$D$72:$H$72</c:f>
              <c:numCache>
                <c:formatCode>General</c:formatCode>
                <c:ptCount val="5"/>
                <c:pt idx="0">
                  <c:v>30.3</c:v>
                </c:pt>
                <c:pt idx="1">
                  <c:v>33.800000000000004</c:v>
                </c:pt>
                <c:pt idx="2">
                  <c:v>51.6</c:v>
                </c:pt>
                <c:pt idx="3">
                  <c:v>52.3</c:v>
                </c:pt>
                <c:pt idx="4">
                  <c:v>53.4</c:v>
                </c:pt>
              </c:numCache>
            </c:numRef>
          </c:val>
        </c:ser>
        <c:ser>
          <c:idx val="1"/>
          <c:order val="1"/>
          <c:tx>
            <c:strRef>
              <c:f>Sheet1!$C$73</c:f>
              <c:strCache>
                <c:ptCount val="1"/>
                <c:pt idx="0">
                  <c:v>HS</c:v>
                </c:pt>
              </c:strCache>
            </c:strRef>
          </c:tx>
          <c:dLbls>
            <c:txPr>
              <a:bodyPr/>
              <a:lstStyle/>
              <a:p>
                <a:pPr>
                  <a:defRPr sz="1200"/>
                </a:pPr>
                <a:endParaRPr lang="en-US"/>
              </a:p>
            </c:txPr>
            <c:showVal val="1"/>
          </c:dLbls>
          <c:cat>
            <c:numRef>
              <c:f>Sheet1!$D$71:$H$71</c:f>
              <c:numCache>
                <c:formatCode>General</c:formatCode>
                <c:ptCount val="5"/>
                <c:pt idx="0">
                  <c:v>2005</c:v>
                </c:pt>
                <c:pt idx="1">
                  <c:v>2007</c:v>
                </c:pt>
                <c:pt idx="2">
                  <c:v>2009</c:v>
                </c:pt>
                <c:pt idx="3">
                  <c:v>2011</c:v>
                </c:pt>
                <c:pt idx="4">
                  <c:v>2013</c:v>
                </c:pt>
              </c:numCache>
            </c:numRef>
          </c:cat>
          <c:val>
            <c:numRef>
              <c:f>Sheet1!$D$73:$H$73</c:f>
              <c:numCache>
                <c:formatCode>General</c:formatCode>
                <c:ptCount val="5"/>
                <c:pt idx="0">
                  <c:v>36</c:v>
                </c:pt>
                <c:pt idx="1">
                  <c:v>43.5</c:v>
                </c:pt>
                <c:pt idx="2">
                  <c:v>48.3</c:v>
                </c:pt>
                <c:pt idx="3">
                  <c:v>48.4</c:v>
                </c:pt>
                <c:pt idx="4">
                  <c:v>45.4</c:v>
                </c:pt>
              </c:numCache>
            </c:numRef>
          </c:val>
        </c:ser>
        <c:marker val="1"/>
        <c:axId val="90947584"/>
        <c:axId val="90949120"/>
      </c:lineChart>
      <c:catAx>
        <c:axId val="90947584"/>
        <c:scaling>
          <c:orientation val="minMax"/>
        </c:scaling>
        <c:axPos val="b"/>
        <c:numFmt formatCode="General" sourceLinked="1"/>
        <c:tickLblPos val="nextTo"/>
        <c:txPr>
          <a:bodyPr/>
          <a:lstStyle/>
          <a:p>
            <a:pPr>
              <a:defRPr sz="1200"/>
            </a:pPr>
            <a:endParaRPr lang="en-US"/>
          </a:p>
        </c:txPr>
        <c:crossAx val="90949120"/>
        <c:crosses val="autoZero"/>
        <c:auto val="1"/>
        <c:lblAlgn val="ctr"/>
        <c:lblOffset val="100"/>
      </c:catAx>
      <c:valAx>
        <c:axId val="90949120"/>
        <c:scaling>
          <c:orientation val="minMax"/>
          <c:max val="100"/>
        </c:scaling>
        <c:axPos val="l"/>
        <c:numFmt formatCode="General" sourceLinked="1"/>
        <c:tickLblPos val="nextTo"/>
        <c:txPr>
          <a:bodyPr/>
          <a:lstStyle/>
          <a:p>
            <a:pPr>
              <a:defRPr sz="1200"/>
            </a:pPr>
            <a:endParaRPr lang="en-US"/>
          </a:p>
        </c:txPr>
        <c:crossAx val="90947584"/>
        <c:crosses val="autoZero"/>
        <c:crossBetween val="between"/>
      </c:valAx>
    </c:plotArea>
    <c:legend>
      <c:legendPos val="r"/>
      <c:layout>
        <c:manualLayout>
          <c:xMode val="edge"/>
          <c:yMode val="edge"/>
          <c:x val="0.63848600174978132"/>
          <c:y val="0.12461614173228369"/>
          <c:w val="7.9348860598032728E-2"/>
          <c:h val="0.16743438320210002"/>
        </c:manualLayout>
      </c:layout>
      <c:txPr>
        <a:bodyPr/>
        <a:lstStyle/>
        <a:p>
          <a:pPr>
            <a:defRPr sz="1200"/>
          </a:pPr>
          <a:endParaRPr lang="en-US"/>
        </a:p>
      </c:txPr>
    </c:legend>
    <c:plotVisOnly val="1"/>
    <c:dispBlanksAs val="gap"/>
  </c:chart>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286F7-8169-44C6-91BB-5009D6E36110}" type="doc">
      <dgm:prSet loTypeId="urn:microsoft.com/office/officeart/2005/8/layout/hierarchy4" loCatId="hierarchy" qsTypeId="urn:microsoft.com/office/officeart/2005/8/quickstyle/3d4" qsCatId="3D" csTypeId="urn:microsoft.com/office/officeart/2005/8/colors/accent1_1" csCatId="accent1" phldr="1"/>
      <dgm:spPr/>
      <dgm:t>
        <a:bodyPr/>
        <a:lstStyle/>
        <a:p>
          <a:endParaRPr lang="en-US"/>
        </a:p>
      </dgm:t>
    </dgm:pt>
    <dgm:pt modelId="{9A2E89FC-918F-48FA-A269-23834E1DD145}" type="asst">
      <dgm:prSet phldrT="[Text]" custT="1"/>
      <dgm:spPr/>
      <dgm:t>
        <a:bodyPr/>
        <a:lstStyle/>
        <a:p>
          <a:pPr algn="ctr"/>
          <a:r>
            <a:rPr lang="en-US" sz="1800" b="1" dirty="0" smtClean="0"/>
            <a:t>Weight </a:t>
          </a:r>
          <a:r>
            <a:rPr lang="en-US" sz="1600" b="1" dirty="0" smtClean="0"/>
            <a:t>Management</a:t>
          </a:r>
          <a:r>
            <a:rPr lang="en-US" sz="1800" b="1" dirty="0" smtClean="0"/>
            <a:t> Clinics</a:t>
          </a:r>
          <a:endParaRPr lang="en-US" sz="1800" b="1" dirty="0"/>
        </a:p>
      </dgm:t>
    </dgm:pt>
    <dgm:pt modelId="{520A3628-1511-4F9F-82B5-0F2CBC3D06F2}" type="parTrans" cxnId="{2FD041DF-4C2C-4CD3-A7C3-3913B992A519}">
      <dgm:prSet/>
      <dgm:spPr/>
      <dgm:t>
        <a:bodyPr/>
        <a:lstStyle/>
        <a:p>
          <a:endParaRPr lang="en-US"/>
        </a:p>
      </dgm:t>
    </dgm:pt>
    <dgm:pt modelId="{A54E197D-8D51-47F8-A4B2-94807D2C5B9A}" type="sibTrans" cxnId="{2FD041DF-4C2C-4CD3-A7C3-3913B992A519}">
      <dgm:prSet/>
      <dgm:spPr/>
      <dgm:t>
        <a:bodyPr/>
        <a:lstStyle/>
        <a:p>
          <a:endParaRPr lang="en-US"/>
        </a:p>
      </dgm:t>
    </dgm:pt>
    <dgm:pt modelId="{7B47B150-2F07-473C-96D9-F44A41961EEB}" type="asst">
      <dgm:prSet phldrT="[Text]" custT="1"/>
      <dgm:spPr/>
      <dgm:t>
        <a:bodyPr/>
        <a:lstStyle/>
        <a:p>
          <a:pPr algn="ctr"/>
          <a:r>
            <a:rPr lang="en-US" sz="2000" b="1" dirty="0" smtClean="0"/>
            <a:t>Research</a:t>
          </a:r>
          <a:endParaRPr lang="en-US" sz="2000" b="1" dirty="0"/>
        </a:p>
      </dgm:t>
    </dgm:pt>
    <dgm:pt modelId="{7EF2C9B0-FF62-4500-B8B0-8AFCA8D3A2FC}" type="parTrans" cxnId="{330BD784-FB92-43D9-AA30-0566D8558578}">
      <dgm:prSet/>
      <dgm:spPr/>
      <dgm:t>
        <a:bodyPr/>
        <a:lstStyle/>
        <a:p>
          <a:endParaRPr lang="en-US"/>
        </a:p>
      </dgm:t>
    </dgm:pt>
    <dgm:pt modelId="{5FFCAFF6-B121-44C7-B0F2-62E0CCC95033}" type="sibTrans" cxnId="{330BD784-FB92-43D9-AA30-0566D8558578}">
      <dgm:prSet/>
      <dgm:spPr/>
      <dgm:t>
        <a:bodyPr/>
        <a:lstStyle/>
        <a:p>
          <a:endParaRPr lang="en-US"/>
        </a:p>
      </dgm:t>
    </dgm:pt>
    <dgm:pt modelId="{733F0570-A475-41D5-9AC7-8E553A137E6C}" type="asst">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US" sz="2000" b="1" dirty="0" smtClean="0"/>
            <a:t>Weighing In</a:t>
          </a:r>
          <a:endParaRPr lang="en-US" sz="2000" b="1" dirty="0"/>
        </a:p>
      </dgm:t>
    </dgm:pt>
    <dgm:pt modelId="{93985863-550C-4A2B-B00C-5ACC7359FCE6}" type="parTrans" cxnId="{72E7BA1F-93B0-4F4A-803B-092EFA59734B}">
      <dgm:prSet/>
      <dgm:spPr/>
      <dgm:t>
        <a:bodyPr/>
        <a:lstStyle/>
        <a:p>
          <a:endParaRPr lang="en-US"/>
        </a:p>
      </dgm:t>
    </dgm:pt>
    <dgm:pt modelId="{AB4D9023-569F-4D55-B5AD-2E76BEE8D397}" type="sibTrans" cxnId="{72E7BA1F-93B0-4F4A-803B-092EFA59734B}">
      <dgm:prSet/>
      <dgm:spPr/>
      <dgm:t>
        <a:bodyPr/>
        <a:lstStyle/>
        <a:p>
          <a:endParaRPr lang="en-US"/>
        </a:p>
      </dgm:t>
    </dgm:pt>
    <dgm:pt modelId="{B9F402B2-C5D8-4D22-A054-29D965197868}" type="asst">
      <dgm:prSet phldrT="[Text]" custT="1"/>
      <dgm:spPr/>
      <dgm:t>
        <a:bodyPr/>
        <a:lstStyle/>
        <a:p>
          <a:pPr algn="ctr"/>
          <a:r>
            <a:rPr lang="en-US" sz="1800" b="1" dirty="0" smtClean="0"/>
            <a:t>Group Weight </a:t>
          </a:r>
          <a:r>
            <a:rPr lang="en-US" sz="1600" b="1" dirty="0" smtClean="0"/>
            <a:t>Management </a:t>
          </a:r>
          <a:r>
            <a:rPr lang="en-US" sz="1800" b="1" dirty="0" smtClean="0"/>
            <a:t>Programs</a:t>
          </a:r>
          <a:endParaRPr lang="en-US" sz="1800" b="1" dirty="0"/>
        </a:p>
      </dgm:t>
    </dgm:pt>
    <dgm:pt modelId="{3D8969EE-EBD8-4C1E-9731-2B16F18A380C}" type="parTrans" cxnId="{6A47D50D-E9C5-42A8-B7E2-4411DF904A7E}">
      <dgm:prSet/>
      <dgm:spPr/>
      <dgm:t>
        <a:bodyPr/>
        <a:lstStyle/>
        <a:p>
          <a:endParaRPr lang="en-US"/>
        </a:p>
      </dgm:t>
    </dgm:pt>
    <dgm:pt modelId="{9492CF43-9FCE-4BED-8196-A938663CAE59}" type="sibTrans" cxnId="{6A47D50D-E9C5-42A8-B7E2-4411DF904A7E}">
      <dgm:prSet/>
      <dgm:spPr/>
      <dgm:t>
        <a:bodyPr/>
        <a:lstStyle/>
        <a:p>
          <a:endParaRPr lang="en-US"/>
        </a:p>
      </dgm:t>
    </dgm:pt>
    <dgm:pt modelId="{09303FE7-C43D-4684-B51D-78A0B3D65B0C}" type="asst">
      <dgm:prSet phldrT="[Text]" custT="1"/>
      <dgm:spPr/>
      <dgm:t>
        <a:bodyPr/>
        <a:lstStyle/>
        <a:p>
          <a:pPr algn="ctr"/>
          <a:r>
            <a:rPr lang="en-US" sz="3200" b="1" dirty="0" smtClean="0"/>
            <a:t>Children’s Mercy &amp; KUMC </a:t>
          </a:r>
        </a:p>
        <a:p>
          <a:pPr algn="ctr"/>
          <a:r>
            <a:rPr lang="en-US" sz="2800" b="1" dirty="0" smtClean="0"/>
            <a:t>Center for Children’s </a:t>
          </a:r>
        </a:p>
        <a:p>
          <a:pPr algn="ctr"/>
          <a:r>
            <a:rPr lang="en-US" sz="2800" b="1" dirty="0" smtClean="0"/>
            <a:t>Healthy Lifestyles &amp; Nutrition</a:t>
          </a:r>
          <a:endParaRPr lang="en-US" sz="3200" b="1" dirty="0"/>
        </a:p>
      </dgm:t>
    </dgm:pt>
    <dgm:pt modelId="{5391E076-30AC-4266-BC69-CC99CD62E06D}" type="sibTrans" cxnId="{50E4C035-7BD4-4292-92D5-A1FF14B9CFE7}">
      <dgm:prSet/>
      <dgm:spPr/>
      <dgm:t>
        <a:bodyPr/>
        <a:lstStyle/>
        <a:p>
          <a:endParaRPr lang="en-US"/>
        </a:p>
      </dgm:t>
    </dgm:pt>
    <dgm:pt modelId="{B9DB36B7-5E82-4F48-B5FB-8FE71FEC47A7}" type="parTrans" cxnId="{50E4C035-7BD4-4292-92D5-A1FF14B9CFE7}">
      <dgm:prSet/>
      <dgm:spPr/>
      <dgm:t>
        <a:bodyPr/>
        <a:lstStyle/>
        <a:p>
          <a:endParaRPr lang="en-US"/>
        </a:p>
      </dgm:t>
    </dgm:pt>
    <dgm:pt modelId="{B8C67B31-0BE0-4BF2-B1B6-2EB50019F3E6}" type="pres">
      <dgm:prSet presAssocID="{B73286F7-8169-44C6-91BB-5009D6E36110}" presName="Name0" presStyleCnt="0">
        <dgm:presLayoutVars>
          <dgm:chPref val="1"/>
          <dgm:dir/>
          <dgm:animOne val="branch"/>
          <dgm:animLvl val="lvl"/>
          <dgm:resizeHandles/>
        </dgm:presLayoutVars>
      </dgm:prSet>
      <dgm:spPr/>
      <dgm:t>
        <a:bodyPr/>
        <a:lstStyle/>
        <a:p>
          <a:endParaRPr lang="en-US"/>
        </a:p>
      </dgm:t>
    </dgm:pt>
    <dgm:pt modelId="{3B269108-6776-4691-9BA8-9DC488408C62}" type="pres">
      <dgm:prSet presAssocID="{09303FE7-C43D-4684-B51D-78A0B3D65B0C}" presName="vertOne" presStyleCnt="0"/>
      <dgm:spPr/>
      <dgm:t>
        <a:bodyPr/>
        <a:lstStyle/>
        <a:p>
          <a:endParaRPr lang="en-US"/>
        </a:p>
      </dgm:t>
    </dgm:pt>
    <dgm:pt modelId="{E7DF9B6D-C99E-42EA-942B-3821CE819663}" type="pres">
      <dgm:prSet presAssocID="{09303FE7-C43D-4684-B51D-78A0B3D65B0C}" presName="txOne" presStyleLbl="node0" presStyleIdx="0" presStyleCnt="1">
        <dgm:presLayoutVars>
          <dgm:chPref val="3"/>
        </dgm:presLayoutVars>
      </dgm:prSet>
      <dgm:spPr/>
      <dgm:t>
        <a:bodyPr/>
        <a:lstStyle/>
        <a:p>
          <a:endParaRPr lang="en-US"/>
        </a:p>
      </dgm:t>
    </dgm:pt>
    <dgm:pt modelId="{4B5FCE2F-726C-4C17-9FC3-184EEAE7A940}" type="pres">
      <dgm:prSet presAssocID="{09303FE7-C43D-4684-B51D-78A0B3D65B0C}" presName="parTransOne" presStyleCnt="0"/>
      <dgm:spPr/>
      <dgm:t>
        <a:bodyPr/>
        <a:lstStyle/>
        <a:p>
          <a:endParaRPr lang="en-US"/>
        </a:p>
      </dgm:t>
    </dgm:pt>
    <dgm:pt modelId="{730B89DC-A462-4F40-B805-5F8505E0C084}" type="pres">
      <dgm:prSet presAssocID="{09303FE7-C43D-4684-B51D-78A0B3D65B0C}" presName="horzOne" presStyleCnt="0"/>
      <dgm:spPr/>
      <dgm:t>
        <a:bodyPr/>
        <a:lstStyle/>
        <a:p>
          <a:endParaRPr lang="en-US"/>
        </a:p>
      </dgm:t>
    </dgm:pt>
    <dgm:pt modelId="{21D9794F-C720-439A-BEA9-40F290CFC21E}" type="pres">
      <dgm:prSet presAssocID="{9A2E89FC-918F-48FA-A269-23834E1DD145}" presName="vertTwo" presStyleCnt="0"/>
      <dgm:spPr/>
      <dgm:t>
        <a:bodyPr/>
        <a:lstStyle/>
        <a:p>
          <a:endParaRPr lang="en-US"/>
        </a:p>
      </dgm:t>
    </dgm:pt>
    <dgm:pt modelId="{16C42F82-DA41-43D7-9F6C-EB0DCAC34E81}" type="pres">
      <dgm:prSet presAssocID="{9A2E89FC-918F-48FA-A269-23834E1DD145}" presName="txTwo" presStyleLbl="asst0" presStyleIdx="0" presStyleCnt="4">
        <dgm:presLayoutVars>
          <dgm:chPref val="3"/>
        </dgm:presLayoutVars>
      </dgm:prSet>
      <dgm:spPr/>
      <dgm:t>
        <a:bodyPr/>
        <a:lstStyle/>
        <a:p>
          <a:endParaRPr lang="en-US"/>
        </a:p>
      </dgm:t>
    </dgm:pt>
    <dgm:pt modelId="{F32EC44F-5E1D-4483-889F-CD6F05DF4B83}" type="pres">
      <dgm:prSet presAssocID="{9A2E89FC-918F-48FA-A269-23834E1DD145}" presName="horzTwo" presStyleCnt="0"/>
      <dgm:spPr/>
      <dgm:t>
        <a:bodyPr/>
        <a:lstStyle/>
        <a:p>
          <a:endParaRPr lang="en-US"/>
        </a:p>
      </dgm:t>
    </dgm:pt>
    <dgm:pt modelId="{38779AC2-7D99-4B4C-B7AA-F68BF5340FBB}" type="pres">
      <dgm:prSet presAssocID="{A54E197D-8D51-47F8-A4B2-94807D2C5B9A}" presName="sibSpaceTwo" presStyleCnt="0"/>
      <dgm:spPr/>
      <dgm:t>
        <a:bodyPr/>
        <a:lstStyle/>
        <a:p>
          <a:endParaRPr lang="en-US"/>
        </a:p>
      </dgm:t>
    </dgm:pt>
    <dgm:pt modelId="{0179210B-8763-485E-99CB-C5CFFE6F6EA7}" type="pres">
      <dgm:prSet presAssocID="{B9F402B2-C5D8-4D22-A054-29D965197868}" presName="vertTwo" presStyleCnt="0"/>
      <dgm:spPr/>
      <dgm:t>
        <a:bodyPr/>
        <a:lstStyle/>
        <a:p>
          <a:endParaRPr lang="en-US"/>
        </a:p>
      </dgm:t>
    </dgm:pt>
    <dgm:pt modelId="{F3CCF0A2-B7B3-4778-BF69-062FC7908AFF}" type="pres">
      <dgm:prSet presAssocID="{B9F402B2-C5D8-4D22-A054-29D965197868}" presName="txTwo" presStyleLbl="asst0" presStyleIdx="1" presStyleCnt="4">
        <dgm:presLayoutVars>
          <dgm:chPref val="3"/>
        </dgm:presLayoutVars>
      </dgm:prSet>
      <dgm:spPr/>
      <dgm:t>
        <a:bodyPr/>
        <a:lstStyle/>
        <a:p>
          <a:endParaRPr lang="en-US"/>
        </a:p>
      </dgm:t>
    </dgm:pt>
    <dgm:pt modelId="{C398A865-BC55-4FE9-8CF3-DBB96EF5CA13}" type="pres">
      <dgm:prSet presAssocID="{B9F402B2-C5D8-4D22-A054-29D965197868}" presName="horzTwo" presStyleCnt="0"/>
      <dgm:spPr/>
      <dgm:t>
        <a:bodyPr/>
        <a:lstStyle/>
        <a:p>
          <a:endParaRPr lang="en-US"/>
        </a:p>
      </dgm:t>
    </dgm:pt>
    <dgm:pt modelId="{39E138EA-A871-4CE4-941E-89C40E92E212}" type="pres">
      <dgm:prSet presAssocID="{9492CF43-9FCE-4BED-8196-A938663CAE59}" presName="sibSpaceTwo" presStyleCnt="0"/>
      <dgm:spPr/>
      <dgm:t>
        <a:bodyPr/>
        <a:lstStyle/>
        <a:p>
          <a:endParaRPr lang="en-US"/>
        </a:p>
      </dgm:t>
    </dgm:pt>
    <dgm:pt modelId="{0F76EF20-ED7E-4645-A545-C19598477D54}" type="pres">
      <dgm:prSet presAssocID="{7B47B150-2F07-473C-96D9-F44A41961EEB}" presName="vertTwo" presStyleCnt="0"/>
      <dgm:spPr/>
      <dgm:t>
        <a:bodyPr/>
        <a:lstStyle/>
        <a:p>
          <a:endParaRPr lang="en-US"/>
        </a:p>
      </dgm:t>
    </dgm:pt>
    <dgm:pt modelId="{9178CDCB-FBF2-452E-8D23-49D01F84A12C}" type="pres">
      <dgm:prSet presAssocID="{7B47B150-2F07-473C-96D9-F44A41961EEB}" presName="txTwo" presStyleLbl="asst0" presStyleIdx="2" presStyleCnt="4">
        <dgm:presLayoutVars>
          <dgm:chPref val="3"/>
        </dgm:presLayoutVars>
      </dgm:prSet>
      <dgm:spPr/>
      <dgm:t>
        <a:bodyPr/>
        <a:lstStyle/>
        <a:p>
          <a:endParaRPr lang="en-US"/>
        </a:p>
      </dgm:t>
    </dgm:pt>
    <dgm:pt modelId="{DD0B7E89-3EB9-4C1E-BA20-5D54BBF5358E}" type="pres">
      <dgm:prSet presAssocID="{7B47B150-2F07-473C-96D9-F44A41961EEB}" presName="horzTwo" presStyleCnt="0"/>
      <dgm:spPr/>
      <dgm:t>
        <a:bodyPr/>
        <a:lstStyle/>
        <a:p>
          <a:endParaRPr lang="en-US"/>
        </a:p>
      </dgm:t>
    </dgm:pt>
    <dgm:pt modelId="{12AC86A6-CBF2-4F11-BB4E-38836C4F623F}" type="pres">
      <dgm:prSet presAssocID="{5FFCAFF6-B121-44C7-B0F2-62E0CCC95033}" presName="sibSpaceTwo" presStyleCnt="0"/>
      <dgm:spPr/>
      <dgm:t>
        <a:bodyPr/>
        <a:lstStyle/>
        <a:p>
          <a:endParaRPr lang="en-US"/>
        </a:p>
      </dgm:t>
    </dgm:pt>
    <dgm:pt modelId="{98C7D234-D5E3-410D-8C4D-A0D8C04EC971}" type="pres">
      <dgm:prSet presAssocID="{733F0570-A475-41D5-9AC7-8E553A137E6C}" presName="vertTwo" presStyleCnt="0"/>
      <dgm:spPr/>
      <dgm:t>
        <a:bodyPr/>
        <a:lstStyle/>
        <a:p>
          <a:endParaRPr lang="en-US"/>
        </a:p>
      </dgm:t>
    </dgm:pt>
    <dgm:pt modelId="{0DB16FC7-FE25-48E8-BABC-23D5F7756BD9}" type="pres">
      <dgm:prSet presAssocID="{733F0570-A475-41D5-9AC7-8E553A137E6C}" presName="txTwo" presStyleLbl="asst0" presStyleIdx="3" presStyleCnt="4">
        <dgm:presLayoutVars>
          <dgm:chPref val="3"/>
        </dgm:presLayoutVars>
      </dgm:prSet>
      <dgm:spPr/>
      <dgm:t>
        <a:bodyPr/>
        <a:lstStyle/>
        <a:p>
          <a:endParaRPr lang="en-US"/>
        </a:p>
      </dgm:t>
    </dgm:pt>
    <dgm:pt modelId="{A62BB86D-B230-4F76-B3F7-B2A88EDDDAD3}" type="pres">
      <dgm:prSet presAssocID="{733F0570-A475-41D5-9AC7-8E553A137E6C}" presName="horzTwo" presStyleCnt="0"/>
      <dgm:spPr/>
      <dgm:t>
        <a:bodyPr/>
        <a:lstStyle/>
        <a:p>
          <a:endParaRPr lang="en-US"/>
        </a:p>
      </dgm:t>
    </dgm:pt>
  </dgm:ptLst>
  <dgm:cxnLst>
    <dgm:cxn modelId="{72E7BA1F-93B0-4F4A-803B-092EFA59734B}" srcId="{09303FE7-C43D-4684-B51D-78A0B3D65B0C}" destId="{733F0570-A475-41D5-9AC7-8E553A137E6C}" srcOrd="3" destOrd="0" parTransId="{93985863-550C-4A2B-B00C-5ACC7359FCE6}" sibTransId="{AB4D9023-569F-4D55-B5AD-2E76BEE8D397}"/>
    <dgm:cxn modelId="{7A524F32-3AED-44B8-B59E-AB19D08AF303}" type="presOf" srcId="{09303FE7-C43D-4684-B51D-78A0B3D65B0C}" destId="{E7DF9B6D-C99E-42EA-942B-3821CE819663}" srcOrd="0" destOrd="0" presId="urn:microsoft.com/office/officeart/2005/8/layout/hierarchy4"/>
    <dgm:cxn modelId="{D409C01D-0213-45AE-B384-96A43CA1A645}" type="presOf" srcId="{733F0570-A475-41D5-9AC7-8E553A137E6C}" destId="{0DB16FC7-FE25-48E8-BABC-23D5F7756BD9}" srcOrd="0" destOrd="0" presId="urn:microsoft.com/office/officeart/2005/8/layout/hierarchy4"/>
    <dgm:cxn modelId="{63712BE2-2457-4D63-853D-2B8A6ECC4D9C}" type="presOf" srcId="{9A2E89FC-918F-48FA-A269-23834E1DD145}" destId="{16C42F82-DA41-43D7-9F6C-EB0DCAC34E81}" srcOrd="0" destOrd="0" presId="urn:microsoft.com/office/officeart/2005/8/layout/hierarchy4"/>
    <dgm:cxn modelId="{EE3D17CD-3D39-4606-8C3A-20FB16500955}" type="presOf" srcId="{B73286F7-8169-44C6-91BB-5009D6E36110}" destId="{B8C67B31-0BE0-4BF2-B1B6-2EB50019F3E6}" srcOrd="0" destOrd="0" presId="urn:microsoft.com/office/officeart/2005/8/layout/hierarchy4"/>
    <dgm:cxn modelId="{330BD784-FB92-43D9-AA30-0566D8558578}" srcId="{09303FE7-C43D-4684-B51D-78A0B3D65B0C}" destId="{7B47B150-2F07-473C-96D9-F44A41961EEB}" srcOrd="2" destOrd="0" parTransId="{7EF2C9B0-FF62-4500-B8B0-8AFCA8D3A2FC}" sibTransId="{5FFCAFF6-B121-44C7-B0F2-62E0CCC95033}"/>
    <dgm:cxn modelId="{50E4C035-7BD4-4292-92D5-A1FF14B9CFE7}" srcId="{B73286F7-8169-44C6-91BB-5009D6E36110}" destId="{09303FE7-C43D-4684-B51D-78A0B3D65B0C}" srcOrd="0" destOrd="0" parTransId="{B9DB36B7-5E82-4F48-B5FB-8FE71FEC47A7}" sibTransId="{5391E076-30AC-4266-BC69-CC99CD62E06D}"/>
    <dgm:cxn modelId="{579965C9-3300-44CF-B878-CFC45D9DCDB0}" type="presOf" srcId="{7B47B150-2F07-473C-96D9-F44A41961EEB}" destId="{9178CDCB-FBF2-452E-8D23-49D01F84A12C}" srcOrd="0" destOrd="0" presId="urn:microsoft.com/office/officeart/2005/8/layout/hierarchy4"/>
    <dgm:cxn modelId="{6A47D50D-E9C5-42A8-B7E2-4411DF904A7E}" srcId="{09303FE7-C43D-4684-B51D-78A0B3D65B0C}" destId="{B9F402B2-C5D8-4D22-A054-29D965197868}" srcOrd="1" destOrd="0" parTransId="{3D8969EE-EBD8-4C1E-9731-2B16F18A380C}" sibTransId="{9492CF43-9FCE-4BED-8196-A938663CAE59}"/>
    <dgm:cxn modelId="{27D73BC8-0DE6-4C97-9137-54DE243FF22E}" type="presOf" srcId="{B9F402B2-C5D8-4D22-A054-29D965197868}" destId="{F3CCF0A2-B7B3-4778-BF69-062FC7908AFF}" srcOrd="0" destOrd="0" presId="urn:microsoft.com/office/officeart/2005/8/layout/hierarchy4"/>
    <dgm:cxn modelId="{2FD041DF-4C2C-4CD3-A7C3-3913B992A519}" srcId="{09303FE7-C43D-4684-B51D-78A0B3D65B0C}" destId="{9A2E89FC-918F-48FA-A269-23834E1DD145}" srcOrd="0" destOrd="0" parTransId="{520A3628-1511-4F9F-82B5-0F2CBC3D06F2}" sibTransId="{A54E197D-8D51-47F8-A4B2-94807D2C5B9A}"/>
    <dgm:cxn modelId="{350A8AA8-67EE-4039-B7B9-9614E9865AD7}" type="presParOf" srcId="{B8C67B31-0BE0-4BF2-B1B6-2EB50019F3E6}" destId="{3B269108-6776-4691-9BA8-9DC488408C62}" srcOrd="0" destOrd="0" presId="urn:microsoft.com/office/officeart/2005/8/layout/hierarchy4"/>
    <dgm:cxn modelId="{E01D5CBF-BDBD-4988-9C0E-BD566720DB27}" type="presParOf" srcId="{3B269108-6776-4691-9BA8-9DC488408C62}" destId="{E7DF9B6D-C99E-42EA-942B-3821CE819663}" srcOrd="0" destOrd="0" presId="urn:microsoft.com/office/officeart/2005/8/layout/hierarchy4"/>
    <dgm:cxn modelId="{C59BD6D9-04C3-4C22-B610-AA1A9D0A2348}" type="presParOf" srcId="{3B269108-6776-4691-9BA8-9DC488408C62}" destId="{4B5FCE2F-726C-4C17-9FC3-184EEAE7A940}" srcOrd="1" destOrd="0" presId="urn:microsoft.com/office/officeart/2005/8/layout/hierarchy4"/>
    <dgm:cxn modelId="{04CF2F42-D939-41BE-B0D4-9502AD221FEF}" type="presParOf" srcId="{3B269108-6776-4691-9BA8-9DC488408C62}" destId="{730B89DC-A462-4F40-B805-5F8505E0C084}" srcOrd="2" destOrd="0" presId="urn:microsoft.com/office/officeart/2005/8/layout/hierarchy4"/>
    <dgm:cxn modelId="{48985590-A17B-4458-BD08-46D4A05D8C44}" type="presParOf" srcId="{730B89DC-A462-4F40-B805-5F8505E0C084}" destId="{21D9794F-C720-439A-BEA9-40F290CFC21E}" srcOrd="0" destOrd="0" presId="urn:microsoft.com/office/officeart/2005/8/layout/hierarchy4"/>
    <dgm:cxn modelId="{EB2294AE-C76E-4605-AAC2-5CCC9B94BC06}" type="presParOf" srcId="{21D9794F-C720-439A-BEA9-40F290CFC21E}" destId="{16C42F82-DA41-43D7-9F6C-EB0DCAC34E81}" srcOrd="0" destOrd="0" presId="urn:microsoft.com/office/officeart/2005/8/layout/hierarchy4"/>
    <dgm:cxn modelId="{8064A1E2-3DC9-41CE-9BF2-BF32CF028F27}" type="presParOf" srcId="{21D9794F-C720-439A-BEA9-40F290CFC21E}" destId="{F32EC44F-5E1D-4483-889F-CD6F05DF4B83}" srcOrd="1" destOrd="0" presId="urn:microsoft.com/office/officeart/2005/8/layout/hierarchy4"/>
    <dgm:cxn modelId="{70113D6A-CFD8-4B9E-8A20-364F790E8BC2}" type="presParOf" srcId="{730B89DC-A462-4F40-B805-5F8505E0C084}" destId="{38779AC2-7D99-4B4C-B7AA-F68BF5340FBB}" srcOrd="1" destOrd="0" presId="urn:microsoft.com/office/officeart/2005/8/layout/hierarchy4"/>
    <dgm:cxn modelId="{492774DB-A43D-42C1-A265-85989E89C4A4}" type="presParOf" srcId="{730B89DC-A462-4F40-B805-5F8505E0C084}" destId="{0179210B-8763-485E-99CB-C5CFFE6F6EA7}" srcOrd="2" destOrd="0" presId="urn:microsoft.com/office/officeart/2005/8/layout/hierarchy4"/>
    <dgm:cxn modelId="{40651495-4164-4A1F-BBF4-98EFFE31A26F}" type="presParOf" srcId="{0179210B-8763-485E-99CB-C5CFFE6F6EA7}" destId="{F3CCF0A2-B7B3-4778-BF69-062FC7908AFF}" srcOrd="0" destOrd="0" presId="urn:microsoft.com/office/officeart/2005/8/layout/hierarchy4"/>
    <dgm:cxn modelId="{7750609B-5256-41D7-BF0F-FEA0F483EB1B}" type="presParOf" srcId="{0179210B-8763-485E-99CB-C5CFFE6F6EA7}" destId="{C398A865-BC55-4FE9-8CF3-DBB96EF5CA13}" srcOrd="1" destOrd="0" presId="urn:microsoft.com/office/officeart/2005/8/layout/hierarchy4"/>
    <dgm:cxn modelId="{C01750FA-4DDB-44DA-B65D-62E710E66C77}" type="presParOf" srcId="{730B89DC-A462-4F40-B805-5F8505E0C084}" destId="{39E138EA-A871-4CE4-941E-89C40E92E212}" srcOrd="3" destOrd="0" presId="urn:microsoft.com/office/officeart/2005/8/layout/hierarchy4"/>
    <dgm:cxn modelId="{B191C509-AC51-4952-AAD8-804351FCFC38}" type="presParOf" srcId="{730B89DC-A462-4F40-B805-5F8505E0C084}" destId="{0F76EF20-ED7E-4645-A545-C19598477D54}" srcOrd="4" destOrd="0" presId="urn:microsoft.com/office/officeart/2005/8/layout/hierarchy4"/>
    <dgm:cxn modelId="{5F82E0CD-5AC0-4A84-A55D-5F27F9F5BCDA}" type="presParOf" srcId="{0F76EF20-ED7E-4645-A545-C19598477D54}" destId="{9178CDCB-FBF2-452E-8D23-49D01F84A12C}" srcOrd="0" destOrd="0" presId="urn:microsoft.com/office/officeart/2005/8/layout/hierarchy4"/>
    <dgm:cxn modelId="{64F02031-DEBB-4A8F-B47B-E1E7EF64E49E}" type="presParOf" srcId="{0F76EF20-ED7E-4645-A545-C19598477D54}" destId="{DD0B7E89-3EB9-4C1E-BA20-5D54BBF5358E}" srcOrd="1" destOrd="0" presId="urn:microsoft.com/office/officeart/2005/8/layout/hierarchy4"/>
    <dgm:cxn modelId="{47FED105-B29B-4C66-92D9-762991FDA23C}" type="presParOf" srcId="{730B89DC-A462-4F40-B805-5F8505E0C084}" destId="{12AC86A6-CBF2-4F11-BB4E-38836C4F623F}" srcOrd="5" destOrd="0" presId="urn:microsoft.com/office/officeart/2005/8/layout/hierarchy4"/>
    <dgm:cxn modelId="{FF104E60-1E65-4F21-AAC9-F49D13F01633}" type="presParOf" srcId="{730B89DC-A462-4F40-B805-5F8505E0C084}" destId="{98C7D234-D5E3-410D-8C4D-A0D8C04EC971}" srcOrd="6" destOrd="0" presId="urn:microsoft.com/office/officeart/2005/8/layout/hierarchy4"/>
    <dgm:cxn modelId="{84AA4920-9A81-437C-975E-CEE624F23473}" type="presParOf" srcId="{98C7D234-D5E3-410D-8C4D-A0D8C04EC971}" destId="{0DB16FC7-FE25-48E8-BABC-23D5F7756BD9}" srcOrd="0" destOrd="0" presId="urn:microsoft.com/office/officeart/2005/8/layout/hierarchy4"/>
    <dgm:cxn modelId="{F4C304DC-972C-4496-A00D-EC3DEC7DF58A}" type="presParOf" srcId="{98C7D234-D5E3-410D-8C4D-A0D8C04EC971}" destId="{A62BB86D-B230-4F76-B3F7-B2A88EDDDAD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286F7-8169-44C6-91BB-5009D6E36110}" type="doc">
      <dgm:prSet loTypeId="urn:microsoft.com/office/officeart/2005/8/layout/hierarchy4" loCatId="hierarchy" qsTypeId="urn:microsoft.com/office/officeart/2005/8/quickstyle/3d1" qsCatId="3D" csTypeId="urn:microsoft.com/office/officeart/2005/8/colors/accent1_3" csCatId="accent1" phldr="1"/>
      <dgm:spPr/>
      <dgm:t>
        <a:bodyPr/>
        <a:lstStyle/>
        <a:p>
          <a:endParaRPr lang="en-US"/>
        </a:p>
      </dgm:t>
    </dgm:pt>
    <dgm:pt modelId="{E0B95953-6D71-4CD7-A3AF-56AB3BAECB51}">
      <dgm:prSet phldrT="[Text]"/>
      <dgm:spPr/>
      <dgm:t>
        <a:bodyPr/>
        <a:lstStyle/>
        <a:p>
          <a:r>
            <a:rPr lang="en-US" dirty="0" smtClean="0"/>
            <a:t>Healthy Schools</a:t>
          </a:r>
          <a:endParaRPr lang="en-US" dirty="0"/>
        </a:p>
      </dgm:t>
    </dgm:pt>
    <dgm:pt modelId="{F552108F-9BA5-4362-8BDC-8729852068B2}" type="parTrans" cxnId="{1C57D02D-6225-446C-9640-E7ECF2314FC1}">
      <dgm:prSet/>
      <dgm:spPr/>
      <dgm:t>
        <a:bodyPr/>
        <a:lstStyle/>
        <a:p>
          <a:endParaRPr lang="en-US"/>
        </a:p>
      </dgm:t>
    </dgm:pt>
    <dgm:pt modelId="{684859E8-5A65-4034-BE78-A38E987383D4}" type="sibTrans" cxnId="{1C57D02D-6225-446C-9640-E7ECF2314FC1}">
      <dgm:prSet/>
      <dgm:spPr/>
      <dgm:t>
        <a:bodyPr/>
        <a:lstStyle/>
        <a:p>
          <a:endParaRPr lang="en-US"/>
        </a:p>
      </dgm:t>
    </dgm:pt>
    <dgm:pt modelId="{D8BD3E0C-4444-45DA-9B67-F63C3EA44394}">
      <dgm:prSet phldrT="[Text]"/>
      <dgm:spPr/>
      <dgm:t>
        <a:bodyPr/>
        <a:lstStyle/>
        <a:p>
          <a:r>
            <a:rPr lang="en-US" b="1" dirty="0" smtClean="0"/>
            <a:t>Healthy Lifestyles Initiative</a:t>
          </a:r>
          <a:endParaRPr lang="en-US" b="1" dirty="0"/>
        </a:p>
      </dgm:t>
    </dgm:pt>
    <dgm:pt modelId="{17D68EBF-F0D0-4B5D-9F1D-F9F60B1AC6C9}" type="parTrans" cxnId="{399A6942-14A6-468D-A960-AE3FA622E9A0}">
      <dgm:prSet/>
      <dgm:spPr/>
      <dgm:t>
        <a:bodyPr/>
        <a:lstStyle/>
        <a:p>
          <a:endParaRPr lang="en-US"/>
        </a:p>
      </dgm:t>
    </dgm:pt>
    <dgm:pt modelId="{4897F977-9F1B-4EB3-B237-3E3FF2D52500}" type="sibTrans" cxnId="{399A6942-14A6-468D-A960-AE3FA622E9A0}">
      <dgm:prSet/>
      <dgm:spPr/>
      <dgm:t>
        <a:bodyPr/>
        <a:lstStyle/>
        <a:p>
          <a:endParaRPr lang="en-US"/>
        </a:p>
      </dgm:t>
    </dgm:pt>
    <dgm:pt modelId="{9DAD0707-855B-4422-B9AA-41E474A41D10}">
      <dgm:prSet phldrT="[Text]"/>
      <dgm:spPr/>
      <dgm:t>
        <a:bodyPr/>
        <a:lstStyle/>
        <a:p>
          <a:r>
            <a:rPr lang="en-US" dirty="0" smtClean="0"/>
            <a:t>Treatment </a:t>
          </a:r>
          <a:endParaRPr lang="en-US" dirty="0"/>
        </a:p>
      </dgm:t>
    </dgm:pt>
    <dgm:pt modelId="{105FE90B-0EBE-4082-A987-3F4033DA0FA4}" type="parTrans" cxnId="{FA424A63-2936-4DEE-A95F-F40886B7FFA9}">
      <dgm:prSet/>
      <dgm:spPr/>
      <dgm:t>
        <a:bodyPr/>
        <a:lstStyle/>
        <a:p>
          <a:endParaRPr lang="en-US"/>
        </a:p>
      </dgm:t>
    </dgm:pt>
    <dgm:pt modelId="{147DAFD3-A1EE-46B1-9F45-97F0C1177440}" type="sibTrans" cxnId="{FA424A63-2936-4DEE-A95F-F40886B7FFA9}">
      <dgm:prSet/>
      <dgm:spPr/>
      <dgm:t>
        <a:bodyPr/>
        <a:lstStyle/>
        <a:p>
          <a:endParaRPr lang="en-US"/>
        </a:p>
      </dgm:t>
    </dgm:pt>
    <dgm:pt modelId="{B52CB7E4-DB77-46C0-9866-D68493D02E84}">
      <dgm:prSet phldrT="[Text]"/>
      <dgm:spPr/>
      <dgm:t>
        <a:bodyPr/>
        <a:lstStyle/>
        <a:p>
          <a:r>
            <a:rPr lang="en-US" dirty="0" smtClean="0"/>
            <a:t>Early Childhood</a:t>
          </a:r>
          <a:endParaRPr lang="en-US" dirty="0"/>
        </a:p>
      </dgm:t>
    </dgm:pt>
    <dgm:pt modelId="{7A56DB4F-4262-4F0A-81D2-F96380F3CFAE}" type="parTrans" cxnId="{1E04270E-6AD4-469B-9BAD-4A9718FE30F1}">
      <dgm:prSet/>
      <dgm:spPr/>
      <dgm:t>
        <a:bodyPr/>
        <a:lstStyle/>
        <a:p>
          <a:endParaRPr lang="en-US"/>
        </a:p>
      </dgm:t>
    </dgm:pt>
    <dgm:pt modelId="{21C4D99E-6A5E-4ACA-B9BD-149F6A051617}" type="sibTrans" cxnId="{1E04270E-6AD4-469B-9BAD-4A9718FE30F1}">
      <dgm:prSet/>
      <dgm:spPr/>
      <dgm:t>
        <a:bodyPr/>
        <a:lstStyle/>
        <a:p>
          <a:endParaRPr lang="en-US"/>
        </a:p>
      </dgm:t>
    </dgm:pt>
    <dgm:pt modelId="{A9F5BCF7-93D7-4B00-AEBA-5AB18E9871A4}" type="asst">
      <dgm:prSet phldrT="[Text]" custT="1">
        <dgm:style>
          <a:lnRef idx="3">
            <a:schemeClr val="lt1"/>
          </a:lnRef>
          <a:fillRef idx="1">
            <a:schemeClr val="accent5"/>
          </a:fillRef>
          <a:effectRef idx="1">
            <a:schemeClr val="accent5"/>
          </a:effectRef>
          <a:fontRef idx="minor">
            <a:schemeClr val="lt1"/>
          </a:fontRef>
        </dgm:style>
      </dgm:prSet>
      <dgm:spPr/>
      <dgm:t>
        <a:bodyPr/>
        <a:lstStyle/>
        <a:p>
          <a:pPr algn="ctr"/>
          <a:r>
            <a:rPr lang="en-US" sz="3200" dirty="0" smtClean="0"/>
            <a:t>Weighing In</a:t>
          </a:r>
          <a:endParaRPr lang="en-US" sz="3200" dirty="0"/>
        </a:p>
      </dgm:t>
    </dgm:pt>
    <dgm:pt modelId="{CD2C85C6-1417-47D3-A80C-9FCB406A0891}" type="parTrans" cxnId="{CD4E846D-D795-4A61-81B7-98668DD0C075}">
      <dgm:prSet/>
      <dgm:spPr/>
      <dgm:t>
        <a:bodyPr/>
        <a:lstStyle/>
        <a:p>
          <a:endParaRPr lang="en-US"/>
        </a:p>
      </dgm:t>
    </dgm:pt>
    <dgm:pt modelId="{DCE5F8C0-85CD-4B13-8053-5A5C6911697B}" type="sibTrans" cxnId="{CD4E846D-D795-4A61-81B7-98668DD0C075}">
      <dgm:prSet/>
      <dgm:spPr/>
      <dgm:t>
        <a:bodyPr/>
        <a:lstStyle/>
        <a:p>
          <a:endParaRPr lang="en-US"/>
        </a:p>
      </dgm:t>
    </dgm:pt>
    <dgm:pt modelId="{B8C67B31-0BE0-4BF2-B1B6-2EB50019F3E6}" type="pres">
      <dgm:prSet presAssocID="{B73286F7-8169-44C6-91BB-5009D6E36110}" presName="Name0" presStyleCnt="0">
        <dgm:presLayoutVars>
          <dgm:chPref val="1"/>
          <dgm:dir/>
          <dgm:animOne val="branch"/>
          <dgm:animLvl val="lvl"/>
          <dgm:resizeHandles/>
        </dgm:presLayoutVars>
      </dgm:prSet>
      <dgm:spPr/>
      <dgm:t>
        <a:bodyPr/>
        <a:lstStyle/>
        <a:p>
          <a:endParaRPr lang="en-US"/>
        </a:p>
      </dgm:t>
    </dgm:pt>
    <dgm:pt modelId="{65654CDA-53AB-4EE2-B58D-B40649D86381}" type="pres">
      <dgm:prSet presAssocID="{A9F5BCF7-93D7-4B00-AEBA-5AB18E9871A4}" presName="vertOne" presStyleCnt="0"/>
      <dgm:spPr/>
      <dgm:t>
        <a:bodyPr/>
        <a:lstStyle/>
        <a:p>
          <a:endParaRPr lang="en-US"/>
        </a:p>
      </dgm:t>
    </dgm:pt>
    <dgm:pt modelId="{0FC1353F-5F71-4407-8E7D-9AA70A57536B}" type="pres">
      <dgm:prSet presAssocID="{A9F5BCF7-93D7-4B00-AEBA-5AB18E9871A4}" presName="txOne" presStyleLbl="node0" presStyleIdx="0" presStyleCnt="1" custLinFactNeighborX="920" custLinFactNeighborY="6344">
        <dgm:presLayoutVars>
          <dgm:chPref val="3"/>
        </dgm:presLayoutVars>
      </dgm:prSet>
      <dgm:spPr/>
      <dgm:t>
        <a:bodyPr/>
        <a:lstStyle/>
        <a:p>
          <a:endParaRPr lang="en-US"/>
        </a:p>
      </dgm:t>
    </dgm:pt>
    <dgm:pt modelId="{E7998148-22A0-4499-9E7D-A1BE7297CF3E}" type="pres">
      <dgm:prSet presAssocID="{A9F5BCF7-93D7-4B00-AEBA-5AB18E9871A4}" presName="parTransOne" presStyleCnt="0"/>
      <dgm:spPr/>
      <dgm:t>
        <a:bodyPr/>
        <a:lstStyle/>
        <a:p>
          <a:endParaRPr lang="en-US"/>
        </a:p>
      </dgm:t>
    </dgm:pt>
    <dgm:pt modelId="{7CCAB0BD-DDEB-44F6-81BF-70F39694C10E}" type="pres">
      <dgm:prSet presAssocID="{A9F5BCF7-93D7-4B00-AEBA-5AB18E9871A4}" presName="horzOne" presStyleCnt="0"/>
      <dgm:spPr/>
      <dgm:t>
        <a:bodyPr/>
        <a:lstStyle/>
        <a:p>
          <a:endParaRPr lang="en-US"/>
        </a:p>
      </dgm:t>
    </dgm:pt>
    <dgm:pt modelId="{DC35E3A1-8E2E-40D2-9D40-04196234B9FB}" type="pres">
      <dgm:prSet presAssocID="{B52CB7E4-DB77-46C0-9866-D68493D02E84}" presName="vertTwo" presStyleCnt="0"/>
      <dgm:spPr/>
      <dgm:t>
        <a:bodyPr/>
        <a:lstStyle/>
        <a:p>
          <a:endParaRPr lang="en-US"/>
        </a:p>
      </dgm:t>
    </dgm:pt>
    <dgm:pt modelId="{E3ED39D3-2E24-480B-A83D-4EA56EB5C2F0}" type="pres">
      <dgm:prSet presAssocID="{B52CB7E4-DB77-46C0-9866-D68493D02E84}" presName="txTwo" presStyleLbl="node2" presStyleIdx="0" presStyleCnt="4">
        <dgm:presLayoutVars>
          <dgm:chPref val="3"/>
        </dgm:presLayoutVars>
      </dgm:prSet>
      <dgm:spPr/>
      <dgm:t>
        <a:bodyPr/>
        <a:lstStyle/>
        <a:p>
          <a:endParaRPr lang="en-US"/>
        </a:p>
      </dgm:t>
    </dgm:pt>
    <dgm:pt modelId="{7909BC8E-95B8-4645-8B24-3EF845D9F1BC}" type="pres">
      <dgm:prSet presAssocID="{B52CB7E4-DB77-46C0-9866-D68493D02E84}" presName="horzTwo" presStyleCnt="0"/>
      <dgm:spPr/>
      <dgm:t>
        <a:bodyPr/>
        <a:lstStyle/>
        <a:p>
          <a:endParaRPr lang="en-US"/>
        </a:p>
      </dgm:t>
    </dgm:pt>
    <dgm:pt modelId="{93014460-2B33-419A-99A6-839C5B95DF96}" type="pres">
      <dgm:prSet presAssocID="{21C4D99E-6A5E-4ACA-B9BD-149F6A051617}" presName="sibSpaceTwo" presStyleCnt="0"/>
      <dgm:spPr/>
      <dgm:t>
        <a:bodyPr/>
        <a:lstStyle/>
        <a:p>
          <a:endParaRPr lang="en-US"/>
        </a:p>
      </dgm:t>
    </dgm:pt>
    <dgm:pt modelId="{2FCBE64E-D0E6-4E0C-A989-F8E98894485D}" type="pres">
      <dgm:prSet presAssocID="{E0B95953-6D71-4CD7-A3AF-56AB3BAECB51}" presName="vertTwo" presStyleCnt="0"/>
      <dgm:spPr/>
      <dgm:t>
        <a:bodyPr/>
        <a:lstStyle/>
        <a:p>
          <a:endParaRPr lang="en-US"/>
        </a:p>
      </dgm:t>
    </dgm:pt>
    <dgm:pt modelId="{5CDD0B61-FB49-4225-B0E0-3B140A87F8BD}" type="pres">
      <dgm:prSet presAssocID="{E0B95953-6D71-4CD7-A3AF-56AB3BAECB51}" presName="txTwo" presStyleLbl="node2" presStyleIdx="1" presStyleCnt="4">
        <dgm:presLayoutVars>
          <dgm:chPref val="3"/>
        </dgm:presLayoutVars>
      </dgm:prSet>
      <dgm:spPr/>
      <dgm:t>
        <a:bodyPr/>
        <a:lstStyle/>
        <a:p>
          <a:endParaRPr lang="en-US"/>
        </a:p>
      </dgm:t>
    </dgm:pt>
    <dgm:pt modelId="{62DC26BE-C344-4621-990B-EFB4A69279C7}" type="pres">
      <dgm:prSet presAssocID="{E0B95953-6D71-4CD7-A3AF-56AB3BAECB51}" presName="horzTwo" presStyleCnt="0"/>
      <dgm:spPr/>
      <dgm:t>
        <a:bodyPr/>
        <a:lstStyle/>
        <a:p>
          <a:endParaRPr lang="en-US"/>
        </a:p>
      </dgm:t>
    </dgm:pt>
    <dgm:pt modelId="{6B6E888A-342F-442F-9C6E-0F8E3D3A6D96}" type="pres">
      <dgm:prSet presAssocID="{684859E8-5A65-4034-BE78-A38E987383D4}" presName="sibSpaceTwo" presStyleCnt="0"/>
      <dgm:spPr/>
      <dgm:t>
        <a:bodyPr/>
        <a:lstStyle/>
        <a:p>
          <a:endParaRPr lang="en-US"/>
        </a:p>
      </dgm:t>
    </dgm:pt>
    <dgm:pt modelId="{5B8B22AA-64C7-4881-A1BD-6CCB408223B9}" type="pres">
      <dgm:prSet presAssocID="{D8BD3E0C-4444-45DA-9B67-F63C3EA44394}" presName="vertTwo" presStyleCnt="0"/>
      <dgm:spPr/>
      <dgm:t>
        <a:bodyPr/>
        <a:lstStyle/>
        <a:p>
          <a:endParaRPr lang="en-US"/>
        </a:p>
      </dgm:t>
    </dgm:pt>
    <dgm:pt modelId="{C8EC485B-3257-42B4-B0ED-C0C24AB329B5}" type="pres">
      <dgm:prSet presAssocID="{D8BD3E0C-4444-45DA-9B67-F63C3EA44394}" presName="txTwo" presStyleLbl="node2" presStyleIdx="2" presStyleCnt="4">
        <dgm:presLayoutVars>
          <dgm:chPref val="3"/>
        </dgm:presLayoutVars>
      </dgm:prSet>
      <dgm:spPr/>
      <dgm:t>
        <a:bodyPr/>
        <a:lstStyle/>
        <a:p>
          <a:endParaRPr lang="en-US"/>
        </a:p>
      </dgm:t>
    </dgm:pt>
    <dgm:pt modelId="{09AF0B8E-85B4-464E-B03D-CF73458628AB}" type="pres">
      <dgm:prSet presAssocID="{D8BD3E0C-4444-45DA-9B67-F63C3EA44394}" presName="horzTwo" presStyleCnt="0"/>
      <dgm:spPr/>
      <dgm:t>
        <a:bodyPr/>
        <a:lstStyle/>
        <a:p>
          <a:endParaRPr lang="en-US"/>
        </a:p>
      </dgm:t>
    </dgm:pt>
    <dgm:pt modelId="{1F130180-B4A7-456B-A165-0D9A9D311204}" type="pres">
      <dgm:prSet presAssocID="{4897F977-9F1B-4EB3-B237-3E3FF2D52500}" presName="sibSpaceTwo" presStyleCnt="0"/>
      <dgm:spPr/>
      <dgm:t>
        <a:bodyPr/>
        <a:lstStyle/>
        <a:p>
          <a:endParaRPr lang="en-US"/>
        </a:p>
      </dgm:t>
    </dgm:pt>
    <dgm:pt modelId="{FA0C1713-72B1-46D0-9D05-DD938EE008D3}" type="pres">
      <dgm:prSet presAssocID="{9DAD0707-855B-4422-B9AA-41E474A41D10}" presName="vertTwo" presStyleCnt="0"/>
      <dgm:spPr/>
      <dgm:t>
        <a:bodyPr/>
        <a:lstStyle/>
        <a:p>
          <a:endParaRPr lang="en-US"/>
        </a:p>
      </dgm:t>
    </dgm:pt>
    <dgm:pt modelId="{2F4995C3-B98B-4ECA-8486-BC598B48409D}" type="pres">
      <dgm:prSet presAssocID="{9DAD0707-855B-4422-B9AA-41E474A41D10}" presName="txTwo" presStyleLbl="node2" presStyleIdx="3" presStyleCnt="4">
        <dgm:presLayoutVars>
          <dgm:chPref val="3"/>
        </dgm:presLayoutVars>
      </dgm:prSet>
      <dgm:spPr/>
      <dgm:t>
        <a:bodyPr/>
        <a:lstStyle/>
        <a:p>
          <a:endParaRPr lang="en-US"/>
        </a:p>
      </dgm:t>
    </dgm:pt>
    <dgm:pt modelId="{9B7CE3FE-792D-416D-8F7F-63F974991F2C}" type="pres">
      <dgm:prSet presAssocID="{9DAD0707-855B-4422-B9AA-41E474A41D10}" presName="horzTwo" presStyleCnt="0"/>
      <dgm:spPr/>
      <dgm:t>
        <a:bodyPr/>
        <a:lstStyle/>
        <a:p>
          <a:endParaRPr lang="en-US"/>
        </a:p>
      </dgm:t>
    </dgm:pt>
  </dgm:ptLst>
  <dgm:cxnLst>
    <dgm:cxn modelId="{FA424A63-2936-4DEE-A95F-F40886B7FFA9}" srcId="{A9F5BCF7-93D7-4B00-AEBA-5AB18E9871A4}" destId="{9DAD0707-855B-4422-B9AA-41E474A41D10}" srcOrd="3" destOrd="0" parTransId="{105FE90B-0EBE-4082-A987-3F4033DA0FA4}" sibTransId="{147DAFD3-A1EE-46B1-9F45-97F0C1177440}"/>
    <dgm:cxn modelId="{399A6942-14A6-468D-A960-AE3FA622E9A0}" srcId="{A9F5BCF7-93D7-4B00-AEBA-5AB18E9871A4}" destId="{D8BD3E0C-4444-45DA-9B67-F63C3EA44394}" srcOrd="2" destOrd="0" parTransId="{17D68EBF-F0D0-4B5D-9F1D-F9F60B1AC6C9}" sibTransId="{4897F977-9F1B-4EB3-B237-3E3FF2D52500}"/>
    <dgm:cxn modelId="{CD4E846D-D795-4A61-81B7-98668DD0C075}" srcId="{B73286F7-8169-44C6-91BB-5009D6E36110}" destId="{A9F5BCF7-93D7-4B00-AEBA-5AB18E9871A4}" srcOrd="0" destOrd="0" parTransId="{CD2C85C6-1417-47D3-A80C-9FCB406A0891}" sibTransId="{DCE5F8C0-85CD-4B13-8053-5A5C6911697B}"/>
    <dgm:cxn modelId="{9FB33851-8531-4464-93F7-9003FE80203B}" type="presOf" srcId="{B73286F7-8169-44C6-91BB-5009D6E36110}" destId="{B8C67B31-0BE0-4BF2-B1B6-2EB50019F3E6}" srcOrd="0" destOrd="0" presId="urn:microsoft.com/office/officeart/2005/8/layout/hierarchy4"/>
    <dgm:cxn modelId="{1E04270E-6AD4-469B-9BAD-4A9718FE30F1}" srcId="{A9F5BCF7-93D7-4B00-AEBA-5AB18E9871A4}" destId="{B52CB7E4-DB77-46C0-9866-D68493D02E84}" srcOrd="0" destOrd="0" parTransId="{7A56DB4F-4262-4F0A-81D2-F96380F3CFAE}" sibTransId="{21C4D99E-6A5E-4ACA-B9BD-149F6A051617}"/>
    <dgm:cxn modelId="{4D823FF2-7E21-4864-815E-D8731414F3E6}" type="presOf" srcId="{E0B95953-6D71-4CD7-A3AF-56AB3BAECB51}" destId="{5CDD0B61-FB49-4225-B0E0-3B140A87F8BD}" srcOrd="0" destOrd="0" presId="urn:microsoft.com/office/officeart/2005/8/layout/hierarchy4"/>
    <dgm:cxn modelId="{AF49DF20-6EAF-4415-946B-53E4A05EFD6C}" type="presOf" srcId="{B52CB7E4-DB77-46C0-9866-D68493D02E84}" destId="{E3ED39D3-2E24-480B-A83D-4EA56EB5C2F0}" srcOrd="0" destOrd="0" presId="urn:microsoft.com/office/officeart/2005/8/layout/hierarchy4"/>
    <dgm:cxn modelId="{AD70369B-8174-4D85-9F85-470CEFFEA38F}" type="presOf" srcId="{9DAD0707-855B-4422-B9AA-41E474A41D10}" destId="{2F4995C3-B98B-4ECA-8486-BC598B48409D}" srcOrd="0" destOrd="0" presId="urn:microsoft.com/office/officeart/2005/8/layout/hierarchy4"/>
    <dgm:cxn modelId="{CB444E99-129B-4403-8E2B-812821A0AD46}" type="presOf" srcId="{D8BD3E0C-4444-45DA-9B67-F63C3EA44394}" destId="{C8EC485B-3257-42B4-B0ED-C0C24AB329B5}" srcOrd="0" destOrd="0" presId="urn:microsoft.com/office/officeart/2005/8/layout/hierarchy4"/>
    <dgm:cxn modelId="{1C57D02D-6225-446C-9640-E7ECF2314FC1}" srcId="{A9F5BCF7-93D7-4B00-AEBA-5AB18E9871A4}" destId="{E0B95953-6D71-4CD7-A3AF-56AB3BAECB51}" srcOrd="1" destOrd="0" parTransId="{F552108F-9BA5-4362-8BDC-8729852068B2}" sibTransId="{684859E8-5A65-4034-BE78-A38E987383D4}"/>
    <dgm:cxn modelId="{452B6D92-6B8A-4DE0-9C89-DF6C01C672C3}" type="presOf" srcId="{A9F5BCF7-93D7-4B00-AEBA-5AB18E9871A4}" destId="{0FC1353F-5F71-4407-8E7D-9AA70A57536B}" srcOrd="0" destOrd="0" presId="urn:microsoft.com/office/officeart/2005/8/layout/hierarchy4"/>
    <dgm:cxn modelId="{4F5A163F-D45F-4D1F-81F1-F94D14427319}" type="presParOf" srcId="{B8C67B31-0BE0-4BF2-B1B6-2EB50019F3E6}" destId="{65654CDA-53AB-4EE2-B58D-B40649D86381}" srcOrd="0" destOrd="0" presId="urn:microsoft.com/office/officeart/2005/8/layout/hierarchy4"/>
    <dgm:cxn modelId="{09E06EA4-7ACF-4FC3-94A7-FE7ED39C9666}" type="presParOf" srcId="{65654CDA-53AB-4EE2-B58D-B40649D86381}" destId="{0FC1353F-5F71-4407-8E7D-9AA70A57536B}" srcOrd="0" destOrd="0" presId="urn:microsoft.com/office/officeart/2005/8/layout/hierarchy4"/>
    <dgm:cxn modelId="{8794D053-FC8A-4099-B412-1EC5BBDD555D}" type="presParOf" srcId="{65654CDA-53AB-4EE2-B58D-B40649D86381}" destId="{E7998148-22A0-4499-9E7D-A1BE7297CF3E}" srcOrd="1" destOrd="0" presId="urn:microsoft.com/office/officeart/2005/8/layout/hierarchy4"/>
    <dgm:cxn modelId="{60AEF150-7E37-49C6-ADB5-1FD7FCE79B7C}" type="presParOf" srcId="{65654CDA-53AB-4EE2-B58D-B40649D86381}" destId="{7CCAB0BD-DDEB-44F6-81BF-70F39694C10E}" srcOrd="2" destOrd="0" presId="urn:microsoft.com/office/officeart/2005/8/layout/hierarchy4"/>
    <dgm:cxn modelId="{0E28DA84-09A7-4542-91FA-3988346262C9}" type="presParOf" srcId="{7CCAB0BD-DDEB-44F6-81BF-70F39694C10E}" destId="{DC35E3A1-8E2E-40D2-9D40-04196234B9FB}" srcOrd="0" destOrd="0" presId="urn:microsoft.com/office/officeart/2005/8/layout/hierarchy4"/>
    <dgm:cxn modelId="{821966E1-C3B0-4AEE-82A5-A41613113C5F}" type="presParOf" srcId="{DC35E3A1-8E2E-40D2-9D40-04196234B9FB}" destId="{E3ED39D3-2E24-480B-A83D-4EA56EB5C2F0}" srcOrd="0" destOrd="0" presId="urn:microsoft.com/office/officeart/2005/8/layout/hierarchy4"/>
    <dgm:cxn modelId="{E45E0C1B-8628-4567-A331-02529B0F7AAA}" type="presParOf" srcId="{DC35E3A1-8E2E-40D2-9D40-04196234B9FB}" destId="{7909BC8E-95B8-4645-8B24-3EF845D9F1BC}" srcOrd="1" destOrd="0" presId="urn:microsoft.com/office/officeart/2005/8/layout/hierarchy4"/>
    <dgm:cxn modelId="{5E92D18C-7F05-4B63-888A-6D5D1D50A10A}" type="presParOf" srcId="{7CCAB0BD-DDEB-44F6-81BF-70F39694C10E}" destId="{93014460-2B33-419A-99A6-839C5B95DF96}" srcOrd="1" destOrd="0" presId="urn:microsoft.com/office/officeart/2005/8/layout/hierarchy4"/>
    <dgm:cxn modelId="{37A7E9DA-7F38-497C-9736-D1C4774EF0A2}" type="presParOf" srcId="{7CCAB0BD-DDEB-44F6-81BF-70F39694C10E}" destId="{2FCBE64E-D0E6-4E0C-A989-F8E98894485D}" srcOrd="2" destOrd="0" presId="urn:microsoft.com/office/officeart/2005/8/layout/hierarchy4"/>
    <dgm:cxn modelId="{726F8560-EA2C-4C35-8C21-BBFE2F7DAA04}" type="presParOf" srcId="{2FCBE64E-D0E6-4E0C-A989-F8E98894485D}" destId="{5CDD0B61-FB49-4225-B0E0-3B140A87F8BD}" srcOrd="0" destOrd="0" presId="urn:microsoft.com/office/officeart/2005/8/layout/hierarchy4"/>
    <dgm:cxn modelId="{25D562F7-428A-44CD-A1FB-6CCCE989AC87}" type="presParOf" srcId="{2FCBE64E-D0E6-4E0C-A989-F8E98894485D}" destId="{62DC26BE-C344-4621-990B-EFB4A69279C7}" srcOrd="1" destOrd="0" presId="urn:microsoft.com/office/officeart/2005/8/layout/hierarchy4"/>
    <dgm:cxn modelId="{74E9D5C8-8948-453B-989C-A220B32F6A6F}" type="presParOf" srcId="{7CCAB0BD-DDEB-44F6-81BF-70F39694C10E}" destId="{6B6E888A-342F-442F-9C6E-0F8E3D3A6D96}" srcOrd="3" destOrd="0" presId="urn:microsoft.com/office/officeart/2005/8/layout/hierarchy4"/>
    <dgm:cxn modelId="{24C7571F-E337-46C2-8E80-7FE57FC5E0AB}" type="presParOf" srcId="{7CCAB0BD-DDEB-44F6-81BF-70F39694C10E}" destId="{5B8B22AA-64C7-4881-A1BD-6CCB408223B9}" srcOrd="4" destOrd="0" presId="urn:microsoft.com/office/officeart/2005/8/layout/hierarchy4"/>
    <dgm:cxn modelId="{29BBA91A-80C5-42A5-8DEC-1D16860F4CB2}" type="presParOf" srcId="{5B8B22AA-64C7-4881-A1BD-6CCB408223B9}" destId="{C8EC485B-3257-42B4-B0ED-C0C24AB329B5}" srcOrd="0" destOrd="0" presId="urn:microsoft.com/office/officeart/2005/8/layout/hierarchy4"/>
    <dgm:cxn modelId="{5BADCDFB-94E4-4C75-969B-12C6025603F6}" type="presParOf" srcId="{5B8B22AA-64C7-4881-A1BD-6CCB408223B9}" destId="{09AF0B8E-85B4-464E-B03D-CF73458628AB}" srcOrd="1" destOrd="0" presId="urn:microsoft.com/office/officeart/2005/8/layout/hierarchy4"/>
    <dgm:cxn modelId="{4EFCA86D-8B6A-433A-8460-0F98600F5E94}" type="presParOf" srcId="{7CCAB0BD-DDEB-44F6-81BF-70F39694C10E}" destId="{1F130180-B4A7-456B-A165-0D9A9D311204}" srcOrd="5" destOrd="0" presId="urn:microsoft.com/office/officeart/2005/8/layout/hierarchy4"/>
    <dgm:cxn modelId="{DADAB4DE-4FE8-44D6-93D5-95E643B61462}" type="presParOf" srcId="{7CCAB0BD-DDEB-44F6-81BF-70F39694C10E}" destId="{FA0C1713-72B1-46D0-9D05-DD938EE008D3}" srcOrd="6" destOrd="0" presId="urn:microsoft.com/office/officeart/2005/8/layout/hierarchy4"/>
    <dgm:cxn modelId="{5A41C6B8-8A31-476F-B3A5-2394E1B8DAB5}" type="presParOf" srcId="{FA0C1713-72B1-46D0-9D05-DD938EE008D3}" destId="{2F4995C3-B98B-4ECA-8486-BC598B48409D}" srcOrd="0" destOrd="0" presId="urn:microsoft.com/office/officeart/2005/8/layout/hierarchy4"/>
    <dgm:cxn modelId="{3140656A-B509-4972-AD3A-094BDD05AD6B}" type="presParOf" srcId="{FA0C1713-72B1-46D0-9D05-DD938EE008D3}" destId="{9B7CE3FE-792D-416D-8F7F-63F974991F2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468A8-FEAF-4CA3-BAF8-DD7AE22ECE4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9405572F-2BC0-45A5-BE94-8E199CED9CB9}">
      <dgm:prSet phldrT="[Text]"/>
      <dgm:spPr/>
      <dgm:t>
        <a:bodyPr/>
        <a:lstStyle/>
        <a:p>
          <a:r>
            <a:rPr lang="en-US" dirty="0" smtClean="0"/>
            <a:t>Student Wellness Office</a:t>
          </a:r>
          <a:endParaRPr lang="en-US" dirty="0"/>
        </a:p>
      </dgm:t>
    </dgm:pt>
    <dgm:pt modelId="{F515CD83-F74E-44FC-A1AB-94393B13474A}" type="parTrans" cxnId="{AC70DAAA-A321-453B-B457-F843048BFE93}">
      <dgm:prSet/>
      <dgm:spPr/>
      <dgm:t>
        <a:bodyPr/>
        <a:lstStyle/>
        <a:p>
          <a:endParaRPr lang="en-US"/>
        </a:p>
      </dgm:t>
    </dgm:pt>
    <dgm:pt modelId="{8827FC10-467E-404E-8386-479AF7E3D952}" type="sibTrans" cxnId="{AC70DAAA-A321-453B-B457-F843048BFE93}">
      <dgm:prSet/>
      <dgm:spPr/>
      <dgm:t>
        <a:bodyPr/>
        <a:lstStyle/>
        <a:p>
          <a:endParaRPr lang="en-US"/>
        </a:p>
      </dgm:t>
    </dgm:pt>
    <dgm:pt modelId="{10CC8EBF-6F62-47D3-AC69-A75AB3825897}">
      <dgm:prSet phldrT="[Text]"/>
      <dgm:spPr/>
      <dgm:t>
        <a:bodyPr/>
        <a:lstStyle/>
        <a:p>
          <a:r>
            <a:rPr lang="en-US" dirty="0" smtClean="0"/>
            <a:t>Health &amp; PE curricula</a:t>
          </a:r>
          <a:endParaRPr lang="en-US" dirty="0"/>
        </a:p>
      </dgm:t>
    </dgm:pt>
    <dgm:pt modelId="{92411BEB-8AB6-4093-8190-20714C1EEF31}" type="parTrans" cxnId="{C7D162A8-6DD2-4286-B437-AA6212B17DEF}">
      <dgm:prSet/>
      <dgm:spPr/>
      <dgm:t>
        <a:bodyPr/>
        <a:lstStyle/>
        <a:p>
          <a:endParaRPr lang="en-US"/>
        </a:p>
      </dgm:t>
    </dgm:pt>
    <dgm:pt modelId="{621A413C-D573-4A76-9920-14A3F6FB3D7C}" type="sibTrans" cxnId="{C7D162A8-6DD2-4286-B437-AA6212B17DEF}">
      <dgm:prSet/>
      <dgm:spPr/>
      <dgm:t>
        <a:bodyPr/>
        <a:lstStyle/>
        <a:p>
          <a:endParaRPr lang="en-US"/>
        </a:p>
      </dgm:t>
    </dgm:pt>
    <dgm:pt modelId="{2C6FCE09-4018-481F-B3D3-31CDC3BC30DA}">
      <dgm:prSet phldrT="[Text]"/>
      <dgm:spPr/>
      <dgm:t>
        <a:bodyPr/>
        <a:lstStyle/>
        <a:p>
          <a:r>
            <a:rPr lang="en-US" dirty="0" smtClean="0"/>
            <a:t>Accreditation Scoring Guide</a:t>
          </a:r>
          <a:endParaRPr lang="en-US" dirty="0"/>
        </a:p>
      </dgm:t>
    </dgm:pt>
    <dgm:pt modelId="{A94CEEDA-E1E4-43EA-A922-65D4D4874504}" type="parTrans" cxnId="{94DFDFA0-B279-46F9-B125-88D50FF4BF37}">
      <dgm:prSet/>
      <dgm:spPr/>
      <dgm:t>
        <a:bodyPr/>
        <a:lstStyle/>
        <a:p>
          <a:endParaRPr lang="en-US"/>
        </a:p>
      </dgm:t>
    </dgm:pt>
    <dgm:pt modelId="{4B65549C-2159-4281-9E65-3B281F3BAA96}" type="sibTrans" cxnId="{94DFDFA0-B279-46F9-B125-88D50FF4BF37}">
      <dgm:prSet/>
      <dgm:spPr/>
      <dgm:t>
        <a:bodyPr/>
        <a:lstStyle/>
        <a:p>
          <a:endParaRPr lang="en-US"/>
        </a:p>
      </dgm:t>
    </dgm:pt>
    <dgm:pt modelId="{44369B99-0834-4BE0-AC89-BB132D1F1572}">
      <dgm:prSet phldrT="[Text]"/>
      <dgm:spPr/>
      <dgm:t>
        <a:bodyPr/>
        <a:lstStyle/>
        <a:p>
          <a:r>
            <a:rPr lang="en-US" dirty="0" smtClean="0"/>
            <a:t>Health and wellness standards</a:t>
          </a:r>
          <a:endParaRPr lang="en-US" dirty="0"/>
        </a:p>
      </dgm:t>
    </dgm:pt>
    <dgm:pt modelId="{0A4C73E9-740A-40AF-9A12-E480D076D8C9}" type="parTrans" cxnId="{B434DE3B-7884-4652-BF21-17B2FA686CAB}">
      <dgm:prSet/>
      <dgm:spPr/>
      <dgm:t>
        <a:bodyPr/>
        <a:lstStyle/>
        <a:p>
          <a:endParaRPr lang="en-US"/>
        </a:p>
      </dgm:t>
    </dgm:pt>
    <dgm:pt modelId="{7571BBB0-C038-446E-B5D4-6FAA9F67D295}" type="sibTrans" cxnId="{B434DE3B-7884-4652-BF21-17B2FA686CAB}">
      <dgm:prSet/>
      <dgm:spPr/>
      <dgm:t>
        <a:bodyPr/>
        <a:lstStyle/>
        <a:p>
          <a:endParaRPr lang="en-US"/>
        </a:p>
      </dgm:t>
    </dgm:pt>
    <dgm:pt modelId="{02073CFF-5033-4D8B-B506-E4C1503EE456}">
      <dgm:prSet phldrT="[Text]"/>
      <dgm:spPr/>
      <dgm:t>
        <a:bodyPr/>
        <a:lstStyle/>
        <a:p>
          <a:r>
            <a:rPr lang="en-US" dirty="0" smtClean="0"/>
            <a:t>Training &amp; TA</a:t>
          </a:r>
          <a:endParaRPr lang="en-US" dirty="0"/>
        </a:p>
      </dgm:t>
    </dgm:pt>
    <dgm:pt modelId="{3CB405D7-E0D1-447A-891A-92A655D34B3A}" type="parTrans" cxnId="{63C034AA-CF0E-4DB4-A90A-AA0B8CF8357C}">
      <dgm:prSet/>
      <dgm:spPr/>
      <dgm:t>
        <a:bodyPr/>
        <a:lstStyle/>
        <a:p>
          <a:endParaRPr lang="en-US"/>
        </a:p>
      </dgm:t>
    </dgm:pt>
    <dgm:pt modelId="{0D309DA3-08FA-4362-AE89-5344AD8871D7}" type="sibTrans" cxnId="{63C034AA-CF0E-4DB4-A90A-AA0B8CF8357C}">
      <dgm:prSet/>
      <dgm:spPr/>
      <dgm:t>
        <a:bodyPr/>
        <a:lstStyle/>
        <a:p>
          <a:endParaRPr lang="en-US"/>
        </a:p>
      </dgm:t>
    </dgm:pt>
    <dgm:pt modelId="{8107F54E-DF57-4E89-A377-AC9C04A79FFA}">
      <dgm:prSet phldrT="[Text]"/>
      <dgm:spPr/>
      <dgm:t>
        <a:bodyPr/>
        <a:lstStyle/>
        <a:p>
          <a:r>
            <a:rPr lang="en-US" dirty="0" smtClean="0"/>
            <a:t>Implement best practices &amp; policies (nutrition, PA, PE, family engagement)</a:t>
          </a:r>
          <a:endParaRPr lang="en-US" dirty="0"/>
        </a:p>
      </dgm:t>
    </dgm:pt>
    <dgm:pt modelId="{616B5B6F-9B83-4EF2-8904-1DA97B1C0E01}" type="parTrans" cxnId="{D3784C23-5AA4-48FE-A0D2-D36E0861D305}">
      <dgm:prSet/>
      <dgm:spPr/>
      <dgm:t>
        <a:bodyPr/>
        <a:lstStyle/>
        <a:p>
          <a:endParaRPr lang="en-US"/>
        </a:p>
      </dgm:t>
    </dgm:pt>
    <dgm:pt modelId="{8AFEB35D-9C34-4A41-A777-3627C23ED336}" type="sibTrans" cxnId="{D3784C23-5AA4-48FE-A0D2-D36E0861D305}">
      <dgm:prSet/>
      <dgm:spPr/>
      <dgm:t>
        <a:bodyPr/>
        <a:lstStyle/>
        <a:p>
          <a:endParaRPr lang="en-US"/>
        </a:p>
      </dgm:t>
    </dgm:pt>
    <dgm:pt modelId="{2A86CF70-5FC4-4B87-8870-208EE59295C5}" type="pres">
      <dgm:prSet presAssocID="{C2C468A8-FEAF-4CA3-BAF8-DD7AE22ECE48}" presName="Name0" presStyleCnt="0">
        <dgm:presLayoutVars>
          <dgm:dir/>
          <dgm:animLvl val="lvl"/>
          <dgm:resizeHandles val="exact"/>
        </dgm:presLayoutVars>
      </dgm:prSet>
      <dgm:spPr/>
      <dgm:t>
        <a:bodyPr/>
        <a:lstStyle/>
        <a:p>
          <a:endParaRPr lang="en-US"/>
        </a:p>
      </dgm:t>
    </dgm:pt>
    <dgm:pt modelId="{0D9C2F81-91C3-4321-8AC0-AECAF5BAB131}" type="pres">
      <dgm:prSet presAssocID="{9405572F-2BC0-45A5-BE94-8E199CED9CB9}" presName="compositeNode" presStyleCnt="0">
        <dgm:presLayoutVars>
          <dgm:bulletEnabled val="1"/>
        </dgm:presLayoutVars>
      </dgm:prSet>
      <dgm:spPr/>
      <dgm:t>
        <a:bodyPr/>
        <a:lstStyle/>
        <a:p>
          <a:endParaRPr lang="en-US"/>
        </a:p>
      </dgm:t>
    </dgm:pt>
    <dgm:pt modelId="{404644B2-A30E-4B2E-8E49-90130E17C883}" type="pres">
      <dgm:prSet presAssocID="{9405572F-2BC0-45A5-BE94-8E199CED9CB9}" presName="bgRect" presStyleLbl="node1" presStyleIdx="0" presStyleCnt="3" custLinFactX="2822" custLinFactNeighborX="100000" custLinFactNeighborY="790"/>
      <dgm:spPr/>
      <dgm:t>
        <a:bodyPr/>
        <a:lstStyle/>
        <a:p>
          <a:endParaRPr lang="en-US"/>
        </a:p>
      </dgm:t>
    </dgm:pt>
    <dgm:pt modelId="{EF10971D-70DB-4514-99D1-1F5A3B1E9A72}" type="pres">
      <dgm:prSet presAssocID="{9405572F-2BC0-45A5-BE94-8E199CED9CB9}" presName="parentNode" presStyleLbl="node1" presStyleIdx="0" presStyleCnt="3">
        <dgm:presLayoutVars>
          <dgm:chMax val="0"/>
          <dgm:bulletEnabled val="1"/>
        </dgm:presLayoutVars>
      </dgm:prSet>
      <dgm:spPr/>
      <dgm:t>
        <a:bodyPr/>
        <a:lstStyle/>
        <a:p>
          <a:endParaRPr lang="en-US"/>
        </a:p>
      </dgm:t>
    </dgm:pt>
    <dgm:pt modelId="{C8BE2471-45CE-48ED-BC51-639EEE318163}" type="pres">
      <dgm:prSet presAssocID="{9405572F-2BC0-45A5-BE94-8E199CED9CB9}" presName="childNode" presStyleLbl="node1" presStyleIdx="0" presStyleCnt="3">
        <dgm:presLayoutVars>
          <dgm:bulletEnabled val="1"/>
        </dgm:presLayoutVars>
      </dgm:prSet>
      <dgm:spPr/>
      <dgm:t>
        <a:bodyPr/>
        <a:lstStyle/>
        <a:p>
          <a:endParaRPr lang="en-US"/>
        </a:p>
      </dgm:t>
    </dgm:pt>
    <dgm:pt modelId="{97753E7C-D229-43F4-BD0A-B53D9BDDE1C3}" type="pres">
      <dgm:prSet presAssocID="{8827FC10-467E-404E-8386-479AF7E3D952}" presName="hSp" presStyleCnt="0"/>
      <dgm:spPr/>
      <dgm:t>
        <a:bodyPr/>
        <a:lstStyle/>
        <a:p>
          <a:endParaRPr lang="en-US"/>
        </a:p>
      </dgm:t>
    </dgm:pt>
    <dgm:pt modelId="{A5A5FAFA-1A6C-41A5-9C2C-79D1B1B52D11}" type="pres">
      <dgm:prSet presAssocID="{8827FC10-467E-404E-8386-479AF7E3D952}" presName="vProcSp" presStyleCnt="0"/>
      <dgm:spPr/>
      <dgm:t>
        <a:bodyPr/>
        <a:lstStyle/>
        <a:p>
          <a:endParaRPr lang="en-US"/>
        </a:p>
      </dgm:t>
    </dgm:pt>
    <dgm:pt modelId="{5686FF5C-D88D-4809-BD65-9F4FD7C10665}" type="pres">
      <dgm:prSet presAssocID="{8827FC10-467E-404E-8386-479AF7E3D952}" presName="vSp1" presStyleCnt="0"/>
      <dgm:spPr/>
      <dgm:t>
        <a:bodyPr/>
        <a:lstStyle/>
        <a:p>
          <a:endParaRPr lang="en-US"/>
        </a:p>
      </dgm:t>
    </dgm:pt>
    <dgm:pt modelId="{8565B7E3-436E-4432-916B-4B3B1E428D6B}" type="pres">
      <dgm:prSet presAssocID="{8827FC10-467E-404E-8386-479AF7E3D952}" presName="simulatedConn" presStyleLbl="solidFgAcc1" presStyleIdx="0" presStyleCnt="2"/>
      <dgm:spPr/>
      <dgm:t>
        <a:bodyPr/>
        <a:lstStyle/>
        <a:p>
          <a:endParaRPr lang="en-US"/>
        </a:p>
      </dgm:t>
    </dgm:pt>
    <dgm:pt modelId="{E03EF693-62BF-4D2C-8830-97A75AE788FD}" type="pres">
      <dgm:prSet presAssocID="{8827FC10-467E-404E-8386-479AF7E3D952}" presName="vSp2" presStyleCnt="0"/>
      <dgm:spPr/>
      <dgm:t>
        <a:bodyPr/>
        <a:lstStyle/>
        <a:p>
          <a:endParaRPr lang="en-US"/>
        </a:p>
      </dgm:t>
    </dgm:pt>
    <dgm:pt modelId="{128E6BF1-3FC1-408A-8B8A-E50715F24B52}" type="pres">
      <dgm:prSet presAssocID="{8827FC10-467E-404E-8386-479AF7E3D952}" presName="sibTrans" presStyleCnt="0"/>
      <dgm:spPr/>
      <dgm:t>
        <a:bodyPr/>
        <a:lstStyle/>
        <a:p>
          <a:endParaRPr lang="en-US"/>
        </a:p>
      </dgm:t>
    </dgm:pt>
    <dgm:pt modelId="{F8EE5916-1768-4F2B-88B0-2A9AA24435E9}" type="pres">
      <dgm:prSet presAssocID="{2C6FCE09-4018-481F-B3D3-31CDC3BC30DA}" presName="compositeNode" presStyleCnt="0">
        <dgm:presLayoutVars>
          <dgm:bulletEnabled val="1"/>
        </dgm:presLayoutVars>
      </dgm:prSet>
      <dgm:spPr/>
      <dgm:t>
        <a:bodyPr/>
        <a:lstStyle/>
        <a:p>
          <a:endParaRPr lang="en-US"/>
        </a:p>
      </dgm:t>
    </dgm:pt>
    <dgm:pt modelId="{724EE9E3-A0BB-4CA5-94DD-E0DFA78BAB35}" type="pres">
      <dgm:prSet presAssocID="{2C6FCE09-4018-481F-B3D3-31CDC3BC30DA}" presName="bgRect" presStyleLbl="node1" presStyleIdx="1" presStyleCnt="3" custLinFactX="-5666" custLinFactNeighborX="-100000" custLinFactNeighborY="-395"/>
      <dgm:spPr/>
      <dgm:t>
        <a:bodyPr/>
        <a:lstStyle/>
        <a:p>
          <a:endParaRPr lang="en-US"/>
        </a:p>
      </dgm:t>
    </dgm:pt>
    <dgm:pt modelId="{16100B7D-4C55-4E4F-9087-9BAEC70C61EE}" type="pres">
      <dgm:prSet presAssocID="{2C6FCE09-4018-481F-B3D3-31CDC3BC30DA}" presName="parentNode" presStyleLbl="node1" presStyleIdx="1" presStyleCnt="3">
        <dgm:presLayoutVars>
          <dgm:chMax val="0"/>
          <dgm:bulletEnabled val="1"/>
        </dgm:presLayoutVars>
      </dgm:prSet>
      <dgm:spPr/>
      <dgm:t>
        <a:bodyPr/>
        <a:lstStyle/>
        <a:p>
          <a:endParaRPr lang="en-US"/>
        </a:p>
      </dgm:t>
    </dgm:pt>
    <dgm:pt modelId="{26953CA7-9708-46F9-8C9E-36F2E8F40E9D}" type="pres">
      <dgm:prSet presAssocID="{2C6FCE09-4018-481F-B3D3-31CDC3BC30DA}" presName="childNode" presStyleLbl="node1" presStyleIdx="1" presStyleCnt="3">
        <dgm:presLayoutVars>
          <dgm:bulletEnabled val="1"/>
        </dgm:presLayoutVars>
      </dgm:prSet>
      <dgm:spPr/>
      <dgm:t>
        <a:bodyPr/>
        <a:lstStyle/>
        <a:p>
          <a:endParaRPr lang="en-US"/>
        </a:p>
      </dgm:t>
    </dgm:pt>
    <dgm:pt modelId="{BC5CA9DB-BAE5-46F4-B428-B9C20F787935}" type="pres">
      <dgm:prSet presAssocID="{4B65549C-2159-4281-9E65-3B281F3BAA96}" presName="hSp" presStyleCnt="0"/>
      <dgm:spPr/>
      <dgm:t>
        <a:bodyPr/>
        <a:lstStyle/>
        <a:p>
          <a:endParaRPr lang="en-US"/>
        </a:p>
      </dgm:t>
    </dgm:pt>
    <dgm:pt modelId="{F3CA97F8-8B8D-4F77-9A89-07D8536D58AB}" type="pres">
      <dgm:prSet presAssocID="{4B65549C-2159-4281-9E65-3B281F3BAA96}" presName="vProcSp" presStyleCnt="0"/>
      <dgm:spPr/>
      <dgm:t>
        <a:bodyPr/>
        <a:lstStyle/>
        <a:p>
          <a:endParaRPr lang="en-US"/>
        </a:p>
      </dgm:t>
    </dgm:pt>
    <dgm:pt modelId="{0908C922-6CD4-4431-9FE4-539AEDE60410}" type="pres">
      <dgm:prSet presAssocID="{4B65549C-2159-4281-9E65-3B281F3BAA96}" presName="vSp1" presStyleCnt="0"/>
      <dgm:spPr/>
      <dgm:t>
        <a:bodyPr/>
        <a:lstStyle/>
        <a:p>
          <a:endParaRPr lang="en-US"/>
        </a:p>
      </dgm:t>
    </dgm:pt>
    <dgm:pt modelId="{1D8C4806-51E2-4F39-975D-3B700D7DB86D}" type="pres">
      <dgm:prSet presAssocID="{4B65549C-2159-4281-9E65-3B281F3BAA96}" presName="simulatedConn" presStyleLbl="solidFgAcc1" presStyleIdx="1" presStyleCnt="2"/>
      <dgm:spPr/>
      <dgm:t>
        <a:bodyPr/>
        <a:lstStyle/>
        <a:p>
          <a:endParaRPr lang="en-US"/>
        </a:p>
      </dgm:t>
    </dgm:pt>
    <dgm:pt modelId="{59308C89-BB67-40D3-A20E-CB7CBD587202}" type="pres">
      <dgm:prSet presAssocID="{4B65549C-2159-4281-9E65-3B281F3BAA96}" presName="vSp2" presStyleCnt="0"/>
      <dgm:spPr/>
      <dgm:t>
        <a:bodyPr/>
        <a:lstStyle/>
        <a:p>
          <a:endParaRPr lang="en-US"/>
        </a:p>
      </dgm:t>
    </dgm:pt>
    <dgm:pt modelId="{ECD9343E-A4EC-4C6E-998B-5F32F67F3238}" type="pres">
      <dgm:prSet presAssocID="{4B65549C-2159-4281-9E65-3B281F3BAA96}" presName="sibTrans" presStyleCnt="0"/>
      <dgm:spPr/>
      <dgm:t>
        <a:bodyPr/>
        <a:lstStyle/>
        <a:p>
          <a:endParaRPr lang="en-US"/>
        </a:p>
      </dgm:t>
    </dgm:pt>
    <dgm:pt modelId="{27CE06B2-9668-4CB0-85BD-8CB9EABD8584}" type="pres">
      <dgm:prSet presAssocID="{02073CFF-5033-4D8B-B506-E4C1503EE456}" presName="compositeNode" presStyleCnt="0">
        <dgm:presLayoutVars>
          <dgm:bulletEnabled val="1"/>
        </dgm:presLayoutVars>
      </dgm:prSet>
      <dgm:spPr/>
      <dgm:t>
        <a:bodyPr/>
        <a:lstStyle/>
        <a:p>
          <a:endParaRPr lang="en-US"/>
        </a:p>
      </dgm:t>
    </dgm:pt>
    <dgm:pt modelId="{F21E08A0-C903-463D-9F5B-FF4388A21A38}" type="pres">
      <dgm:prSet presAssocID="{02073CFF-5033-4D8B-B506-E4C1503EE456}" presName="bgRect" presStyleLbl="node1" presStyleIdx="2" presStyleCnt="3"/>
      <dgm:spPr/>
      <dgm:t>
        <a:bodyPr/>
        <a:lstStyle/>
        <a:p>
          <a:endParaRPr lang="en-US"/>
        </a:p>
      </dgm:t>
    </dgm:pt>
    <dgm:pt modelId="{BA8C0EC3-46F9-4CA5-B86E-FDC4040EEEA2}" type="pres">
      <dgm:prSet presAssocID="{02073CFF-5033-4D8B-B506-E4C1503EE456}" presName="parentNode" presStyleLbl="node1" presStyleIdx="2" presStyleCnt="3">
        <dgm:presLayoutVars>
          <dgm:chMax val="0"/>
          <dgm:bulletEnabled val="1"/>
        </dgm:presLayoutVars>
      </dgm:prSet>
      <dgm:spPr/>
      <dgm:t>
        <a:bodyPr/>
        <a:lstStyle/>
        <a:p>
          <a:endParaRPr lang="en-US"/>
        </a:p>
      </dgm:t>
    </dgm:pt>
    <dgm:pt modelId="{AFDC516C-DBA5-4B5E-9D9E-3B497C7FFC42}" type="pres">
      <dgm:prSet presAssocID="{02073CFF-5033-4D8B-B506-E4C1503EE456}" presName="childNode" presStyleLbl="node1" presStyleIdx="2" presStyleCnt="3">
        <dgm:presLayoutVars>
          <dgm:bulletEnabled val="1"/>
        </dgm:presLayoutVars>
      </dgm:prSet>
      <dgm:spPr/>
      <dgm:t>
        <a:bodyPr/>
        <a:lstStyle/>
        <a:p>
          <a:endParaRPr lang="en-US"/>
        </a:p>
      </dgm:t>
    </dgm:pt>
  </dgm:ptLst>
  <dgm:cxnLst>
    <dgm:cxn modelId="{2C060C39-7636-4DB3-A782-DED92BA7B71D}" type="presOf" srcId="{10CC8EBF-6F62-47D3-AC69-A75AB3825897}" destId="{C8BE2471-45CE-48ED-BC51-639EEE318163}" srcOrd="0" destOrd="0" presId="urn:microsoft.com/office/officeart/2005/8/layout/hProcess7"/>
    <dgm:cxn modelId="{5F95C7DC-84AE-491A-9614-153074C02BF7}" type="presOf" srcId="{9405572F-2BC0-45A5-BE94-8E199CED9CB9}" destId="{404644B2-A30E-4B2E-8E49-90130E17C883}" srcOrd="0" destOrd="0" presId="urn:microsoft.com/office/officeart/2005/8/layout/hProcess7"/>
    <dgm:cxn modelId="{D3784C23-5AA4-48FE-A0D2-D36E0861D305}" srcId="{02073CFF-5033-4D8B-B506-E4C1503EE456}" destId="{8107F54E-DF57-4E89-A377-AC9C04A79FFA}" srcOrd="0" destOrd="0" parTransId="{616B5B6F-9B83-4EF2-8904-1DA97B1C0E01}" sibTransId="{8AFEB35D-9C34-4A41-A777-3627C23ED336}"/>
    <dgm:cxn modelId="{C7D162A8-6DD2-4286-B437-AA6212B17DEF}" srcId="{9405572F-2BC0-45A5-BE94-8E199CED9CB9}" destId="{10CC8EBF-6F62-47D3-AC69-A75AB3825897}" srcOrd="0" destOrd="0" parTransId="{92411BEB-8AB6-4093-8190-20714C1EEF31}" sibTransId="{621A413C-D573-4A76-9920-14A3F6FB3D7C}"/>
    <dgm:cxn modelId="{954D28ED-7D95-4AC2-A7C2-DBA4B49BAE43}" type="presOf" srcId="{02073CFF-5033-4D8B-B506-E4C1503EE456}" destId="{BA8C0EC3-46F9-4CA5-B86E-FDC4040EEEA2}" srcOrd="1" destOrd="0" presId="urn:microsoft.com/office/officeart/2005/8/layout/hProcess7"/>
    <dgm:cxn modelId="{9E708B1F-5706-470F-AED2-71157AD2AF55}" type="presOf" srcId="{44369B99-0834-4BE0-AC89-BB132D1F1572}" destId="{26953CA7-9708-46F9-8C9E-36F2E8F40E9D}" srcOrd="0" destOrd="0" presId="urn:microsoft.com/office/officeart/2005/8/layout/hProcess7"/>
    <dgm:cxn modelId="{8DDBC774-27FF-4B01-BE9B-F462176479B9}" type="presOf" srcId="{8107F54E-DF57-4E89-A377-AC9C04A79FFA}" destId="{AFDC516C-DBA5-4B5E-9D9E-3B497C7FFC42}" srcOrd="0" destOrd="0" presId="urn:microsoft.com/office/officeart/2005/8/layout/hProcess7"/>
    <dgm:cxn modelId="{B39A2D2E-B535-4755-9962-D4081D316A41}" type="presOf" srcId="{9405572F-2BC0-45A5-BE94-8E199CED9CB9}" destId="{EF10971D-70DB-4514-99D1-1F5A3B1E9A72}" srcOrd="1" destOrd="0" presId="urn:microsoft.com/office/officeart/2005/8/layout/hProcess7"/>
    <dgm:cxn modelId="{AC70DAAA-A321-453B-B457-F843048BFE93}" srcId="{C2C468A8-FEAF-4CA3-BAF8-DD7AE22ECE48}" destId="{9405572F-2BC0-45A5-BE94-8E199CED9CB9}" srcOrd="0" destOrd="0" parTransId="{F515CD83-F74E-44FC-A1AB-94393B13474A}" sibTransId="{8827FC10-467E-404E-8386-479AF7E3D952}"/>
    <dgm:cxn modelId="{21AF3A20-69EE-4D7D-A87D-50E60431C2FC}" type="presOf" srcId="{2C6FCE09-4018-481F-B3D3-31CDC3BC30DA}" destId="{16100B7D-4C55-4E4F-9087-9BAEC70C61EE}" srcOrd="1" destOrd="0" presId="urn:microsoft.com/office/officeart/2005/8/layout/hProcess7"/>
    <dgm:cxn modelId="{B434DE3B-7884-4652-BF21-17B2FA686CAB}" srcId="{2C6FCE09-4018-481F-B3D3-31CDC3BC30DA}" destId="{44369B99-0834-4BE0-AC89-BB132D1F1572}" srcOrd="0" destOrd="0" parTransId="{0A4C73E9-740A-40AF-9A12-E480D076D8C9}" sibTransId="{7571BBB0-C038-446E-B5D4-6FAA9F67D295}"/>
    <dgm:cxn modelId="{63C034AA-CF0E-4DB4-A90A-AA0B8CF8357C}" srcId="{C2C468A8-FEAF-4CA3-BAF8-DD7AE22ECE48}" destId="{02073CFF-5033-4D8B-B506-E4C1503EE456}" srcOrd="2" destOrd="0" parTransId="{3CB405D7-E0D1-447A-891A-92A655D34B3A}" sibTransId="{0D309DA3-08FA-4362-AE89-5344AD8871D7}"/>
    <dgm:cxn modelId="{2659E4AE-5644-4A8D-BBE3-5F1274F75DBF}" type="presOf" srcId="{C2C468A8-FEAF-4CA3-BAF8-DD7AE22ECE48}" destId="{2A86CF70-5FC4-4B87-8870-208EE59295C5}" srcOrd="0" destOrd="0" presId="urn:microsoft.com/office/officeart/2005/8/layout/hProcess7"/>
    <dgm:cxn modelId="{94DFDFA0-B279-46F9-B125-88D50FF4BF37}" srcId="{C2C468A8-FEAF-4CA3-BAF8-DD7AE22ECE48}" destId="{2C6FCE09-4018-481F-B3D3-31CDC3BC30DA}" srcOrd="1" destOrd="0" parTransId="{A94CEEDA-E1E4-43EA-A922-65D4D4874504}" sibTransId="{4B65549C-2159-4281-9E65-3B281F3BAA96}"/>
    <dgm:cxn modelId="{0C808DE9-A16C-4E1F-AFFD-41936E920D35}" type="presOf" srcId="{02073CFF-5033-4D8B-B506-E4C1503EE456}" destId="{F21E08A0-C903-463D-9F5B-FF4388A21A38}" srcOrd="0" destOrd="0" presId="urn:microsoft.com/office/officeart/2005/8/layout/hProcess7"/>
    <dgm:cxn modelId="{7D9E3A44-C0F1-4729-957A-F2E899AAF665}" type="presOf" srcId="{2C6FCE09-4018-481F-B3D3-31CDC3BC30DA}" destId="{724EE9E3-A0BB-4CA5-94DD-E0DFA78BAB35}" srcOrd="0" destOrd="0" presId="urn:microsoft.com/office/officeart/2005/8/layout/hProcess7"/>
    <dgm:cxn modelId="{E2F3D34A-356A-441B-AABE-548639F276F5}" type="presParOf" srcId="{2A86CF70-5FC4-4B87-8870-208EE59295C5}" destId="{0D9C2F81-91C3-4321-8AC0-AECAF5BAB131}" srcOrd="0" destOrd="0" presId="urn:microsoft.com/office/officeart/2005/8/layout/hProcess7"/>
    <dgm:cxn modelId="{F3FE54AC-7176-4FE2-9AC3-A6E9DD43F42F}" type="presParOf" srcId="{0D9C2F81-91C3-4321-8AC0-AECAF5BAB131}" destId="{404644B2-A30E-4B2E-8E49-90130E17C883}" srcOrd="0" destOrd="0" presId="urn:microsoft.com/office/officeart/2005/8/layout/hProcess7"/>
    <dgm:cxn modelId="{40CC00B4-99C9-4771-8A14-441D6CB97756}" type="presParOf" srcId="{0D9C2F81-91C3-4321-8AC0-AECAF5BAB131}" destId="{EF10971D-70DB-4514-99D1-1F5A3B1E9A72}" srcOrd="1" destOrd="0" presId="urn:microsoft.com/office/officeart/2005/8/layout/hProcess7"/>
    <dgm:cxn modelId="{639D0DEF-F386-4859-A6ED-D7BBC888E2BD}" type="presParOf" srcId="{0D9C2F81-91C3-4321-8AC0-AECAF5BAB131}" destId="{C8BE2471-45CE-48ED-BC51-639EEE318163}" srcOrd="2" destOrd="0" presId="urn:microsoft.com/office/officeart/2005/8/layout/hProcess7"/>
    <dgm:cxn modelId="{4DE9057C-FE06-4E87-849A-00EFD4EA0F29}" type="presParOf" srcId="{2A86CF70-5FC4-4B87-8870-208EE59295C5}" destId="{97753E7C-D229-43F4-BD0A-B53D9BDDE1C3}" srcOrd="1" destOrd="0" presId="urn:microsoft.com/office/officeart/2005/8/layout/hProcess7"/>
    <dgm:cxn modelId="{F3FD93B2-245C-4BB1-B7EC-78387322808E}" type="presParOf" srcId="{2A86CF70-5FC4-4B87-8870-208EE59295C5}" destId="{A5A5FAFA-1A6C-41A5-9C2C-79D1B1B52D11}" srcOrd="2" destOrd="0" presId="urn:microsoft.com/office/officeart/2005/8/layout/hProcess7"/>
    <dgm:cxn modelId="{D2A4B06C-BF26-48E6-B6AF-645DF1A1AA24}" type="presParOf" srcId="{A5A5FAFA-1A6C-41A5-9C2C-79D1B1B52D11}" destId="{5686FF5C-D88D-4809-BD65-9F4FD7C10665}" srcOrd="0" destOrd="0" presId="urn:microsoft.com/office/officeart/2005/8/layout/hProcess7"/>
    <dgm:cxn modelId="{FD34DA46-0FD9-468F-884F-C78B04818B45}" type="presParOf" srcId="{A5A5FAFA-1A6C-41A5-9C2C-79D1B1B52D11}" destId="{8565B7E3-436E-4432-916B-4B3B1E428D6B}" srcOrd="1" destOrd="0" presId="urn:microsoft.com/office/officeart/2005/8/layout/hProcess7"/>
    <dgm:cxn modelId="{CAE4EB5B-1280-4B85-8A2A-4B43699CE47D}" type="presParOf" srcId="{A5A5FAFA-1A6C-41A5-9C2C-79D1B1B52D11}" destId="{E03EF693-62BF-4D2C-8830-97A75AE788FD}" srcOrd="2" destOrd="0" presId="urn:microsoft.com/office/officeart/2005/8/layout/hProcess7"/>
    <dgm:cxn modelId="{BB3365F0-8386-4A36-8764-4252969F2609}" type="presParOf" srcId="{2A86CF70-5FC4-4B87-8870-208EE59295C5}" destId="{128E6BF1-3FC1-408A-8B8A-E50715F24B52}" srcOrd="3" destOrd="0" presId="urn:microsoft.com/office/officeart/2005/8/layout/hProcess7"/>
    <dgm:cxn modelId="{F628102F-CD40-4A89-81C7-96AB896A6191}" type="presParOf" srcId="{2A86CF70-5FC4-4B87-8870-208EE59295C5}" destId="{F8EE5916-1768-4F2B-88B0-2A9AA24435E9}" srcOrd="4" destOrd="0" presId="urn:microsoft.com/office/officeart/2005/8/layout/hProcess7"/>
    <dgm:cxn modelId="{E4CED364-CC46-42FF-B4F2-02B8D1D45D28}" type="presParOf" srcId="{F8EE5916-1768-4F2B-88B0-2A9AA24435E9}" destId="{724EE9E3-A0BB-4CA5-94DD-E0DFA78BAB35}" srcOrd="0" destOrd="0" presId="urn:microsoft.com/office/officeart/2005/8/layout/hProcess7"/>
    <dgm:cxn modelId="{73656205-DB9B-4516-AC53-5C494BE5824E}" type="presParOf" srcId="{F8EE5916-1768-4F2B-88B0-2A9AA24435E9}" destId="{16100B7D-4C55-4E4F-9087-9BAEC70C61EE}" srcOrd="1" destOrd="0" presId="urn:microsoft.com/office/officeart/2005/8/layout/hProcess7"/>
    <dgm:cxn modelId="{A4AC5CEF-5150-495F-95E3-2F569DE19F12}" type="presParOf" srcId="{F8EE5916-1768-4F2B-88B0-2A9AA24435E9}" destId="{26953CA7-9708-46F9-8C9E-36F2E8F40E9D}" srcOrd="2" destOrd="0" presId="urn:microsoft.com/office/officeart/2005/8/layout/hProcess7"/>
    <dgm:cxn modelId="{35E2B198-4F26-4B94-9B1D-C76E697EBB12}" type="presParOf" srcId="{2A86CF70-5FC4-4B87-8870-208EE59295C5}" destId="{BC5CA9DB-BAE5-46F4-B428-B9C20F787935}" srcOrd="5" destOrd="0" presId="urn:microsoft.com/office/officeart/2005/8/layout/hProcess7"/>
    <dgm:cxn modelId="{88555FB1-C67F-4AE4-B847-71BCE79E29DF}" type="presParOf" srcId="{2A86CF70-5FC4-4B87-8870-208EE59295C5}" destId="{F3CA97F8-8B8D-4F77-9A89-07D8536D58AB}" srcOrd="6" destOrd="0" presId="urn:microsoft.com/office/officeart/2005/8/layout/hProcess7"/>
    <dgm:cxn modelId="{4259F31D-DD6A-4F58-B68C-331F2617909D}" type="presParOf" srcId="{F3CA97F8-8B8D-4F77-9A89-07D8536D58AB}" destId="{0908C922-6CD4-4431-9FE4-539AEDE60410}" srcOrd="0" destOrd="0" presId="urn:microsoft.com/office/officeart/2005/8/layout/hProcess7"/>
    <dgm:cxn modelId="{A3B78598-2603-4874-A1C0-D7E88CA7515C}" type="presParOf" srcId="{F3CA97F8-8B8D-4F77-9A89-07D8536D58AB}" destId="{1D8C4806-51E2-4F39-975D-3B700D7DB86D}" srcOrd="1" destOrd="0" presId="urn:microsoft.com/office/officeart/2005/8/layout/hProcess7"/>
    <dgm:cxn modelId="{4B3A31F1-1AF3-4D44-8143-F3E7AB6D8B90}" type="presParOf" srcId="{F3CA97F8-8B8D-4F77-9A89-07D8536D58AB}" destId="{59308C89-BB67-40D3-A20E-CB7CBD587202}" srcOrd="2" destOrd="0" presId="urn:microsoft.com/office/officeart/2005/8/layout/hProcess7"/>
    <dgm:cxn modelId="{4250B893-3EA4-4E28-B26E-3CC25F1D9130}" type="presParOf" srcId="{2A86CF70-5FC4-4B87-8870-208EE59295C5}" destId="{ECD9343E-A4EC-4C6E-998B-5F32F67F3238}" srcOrd="7" destOrd="0" presId="urn:microsoft.com/office/officeart/2005/8/layout/hProcess7"/>
    <dgm:cxn modelId="{91E4A56F-E44C-4C2A-BF8D-54C3EEF85A1D}" type="presParOf" srcId="{2A86CF70-5FC4-4B87-8870-208EE59295C5}" destId="{27CE06B2-9668-4CB0-85BD-8CB9EABD8584}" srcOrd="8" destOrd="0" presId="urn:microsoft.com/office/officeart/2005/8/layout/hProcess7"/>
    <dgm:cxn modelId="{F19612F8-FF58-4DC6-967A-F7899B385DD7}" type="presParOf" srcId="{27CE06B2-9668-4CB0-85BD-8CB9EABD8584}" destId="{F21E08A0-C903-463D-9F5B-FF4388A21A38}" srcOrd="0" destOrd="0" presId="urn:microsoft.com/office/officeart/2005/8/layout/hProcess7"/>
    <dgm:cxn modelId="{D05CB192-B996-409F-AC1D-B57DD1F0AC6D}" type="presParOf" srcId="{27CE06B2-9668-4CB0-85BD-8CB9EABD8584}" destId="{BA8C0EC3-46F9-4CA5-B86E-FDC4040EEEA2}" srcOrd="1" destOrd="0" presId="urn:microsoft.com/office/officeart/2005/8/layout/hProcess7"/>
    <dgm:cxn modelId="{48FB4425-6DBD-4C5D-B80D-85A82FC607FB}" type="presParOf" srcId="{27CE06B2-9668-4CB0-85BD-8CB9EABD8584}" destId="{AFDC516C-DBA5-4B5E-9D9E-3B497C7FFC42}"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39F9E2-3AF8-49DF-BCE1-ECF3ADDED802}" type="doc">
      <dgm:prSet loTypeId="urn:microsoft.com/office/officeart/2005/8/layout/venn2" loCatId="relationship" qsTypeId="urn:microsoft.com/office/officeart/2005/8/quickstyle/simple3" qsCatId="simple" csTypeId="urn:microsoft.com/office/officeart/2005/8/colors/accent1_2" csCatId="accent1" phldr="1"/>
      <dgm:spPr/>
    </dgm:pt>
    <dgm:pt modelId="{69585EA5-0220-414B-B155-49EDB6ADDE78}">
      <dgm:prSet phldrT="[Text]"/>
      <dgm:spPr/>
      <dgm:t>
        <a:bodyPr/>
        <a:lstStyle/>
        <a:p>
          <a:r>
            <a:rPr lang="en-US" dirty="0" smtClean="0"/>
            <a:t>State</a:t>
          </a:r>
          <a:endParaRPr lang="en-US" dirty="0"/>
        </a:p>
      </dgm:t>
    </dgm:pt>
    <dgm:pt modelId="{84969255-B3F9-40CA-8184-6D78688E3CAF}" type="parTrans" cxnId="{F329FC3D-79C3-4A26-8A5E-0296399F8C9C}">
      <dgm:prSet/>
      <dgm:spPr/>
      <dgm:t>
        <a:bodyPr/>
        <a:lstStyle/>
        <a:p>
          <a:endParaRPr lang="en-US"/>
        </a:p>
      </dgm:t>
    </dgm:pt>
    <dgm:pt modelId="{7F494E36-5352-49BD-AAC8-E7E2118C8CB5}" type="sibTrans" cxnId="{F329FC3D-79C3-4A26-8A5E-0296399F8C9C}">
      <dgm:prSet/>
      <dgm:spPr/>
      <dgm:t>
        <a:bodyPr/>
        <a:lstStyle/>
        <a:p>
          <a:endParaRPr lang="en-US"/>
        </a:p>
      </dgm:t>
    </dgm:pt>
    <dgm:pt modelId="{9830D711-7595-4990-951B-C60CCC5A8413}">
      <dgm:prSet phldrT="[Text]"/>
      <dgm:spPr/>
      <dgm:t>
        <a:bodyPr/>
        <a:lstStyle/>
        <a:p>
          <a:r>
            <a:rPr lang="en-US" dirty="0" smtClean="0"/>
            <a:t>School</a:t>
          </a:r>
          <a:endParaRPr lang="en-US" dirty="0"/>
        </a:p>
      </dgm:t>
    </dgm:pt>
    <dgm:pt modelId="{129CA76F-995A-496D-8A4C-DD1F935106DB}" type="parTrans" cxnId="{92E79DE8-7E72-4980-8E9B-FBFE9307D490}">
      <dgm:prSet/>
      <dgm:spPr/>
      <dgm:t>
        <a:bodyPr/>
        <a:lstStyle/>
        <a:p>
          <a:endParaRPr lang="en-US"/>
        </a:p>
      </dgm:t>
    </dgm:pt>
    <dgm:pt modelId="{87B77B01-FF4F-4FEC-AAE9-1D8441AC9C3D}" type="sibTrans" cxnId="{92E79DE8-7E72-4980-8E9B-FBFE9307D490}">
      <dgm:prSet/>
      <dgm:spPr/>
      <dgm:t>
        <a:bodyPr/>
        <a:lstStyle/>
        <a:p>
          <a:endParaRPr lang="en-US"/>
        </a:p>
      </dgm:t>
    </dgm:pt>
    <dgm:pt modelId="{A308EEBC-5C7C-49B8-92A1-9DD02F815E06}">
      <dgm:prSet phldrT="[Text]"/>
      <dgm:spPr/>
      <dgm:t>
        <a:bodyPr/>
        <a:lstStyle/>
        <a:p>
          <a:r>
            <a:rPr lang="en-US" dirty="0" smtClean="0"/>
            <a:t>Community</a:t>
          </a:r>
          <a:endParaRPr lang="en-US" dirty="0"/>
        </a:p>
      </dgm:t>
    </dgm:pt>
    <dgm:pt modelId="{CAAF39F3-33AB-4261-BAD2-1A6FF96F8A80}" type="parTrans" cxnId="{9CCA4AB4-D07F-4B46-B22F-4DE986FC572A}">
      <dgm:prSet/>
      <dgm:spPr/>
      <dgm:t>
        <a:bodyPr/>
        <a:lstStyle/>
        <a:p>
          <a:endParaRPr lang="en-US"/>
        </a:p>
      </dgm:t>
    </dgm:pt>
    <dgm:pt modelId="{38CB27F3-CE50-444F-AAC9-77952A9469A8}" type="sibTrans" cxnId="{9CCA4AB4-D07F-4B46-B22F-4DE986FC572A}">
      <dgm:prSet/>
      <dgm:spPr/>
      <dgm:t>
        <a:bodyPr/>
        <a:lstStyle/>
        <a:p>
          <a:endParaRPr lang="en-US"/>
        </a:p>
      </dgm:t>
    </dgm:pt>
    <dgm:pt modelId="{0B80DAB3-B245-4C10-A105-854C9834E4DB}">
      <dgm:prSet phldrT="[Text]"/>
      <dgm:spPr/>
      <dgm:t>
        <a:bodyPr/>
        <a:lstStyle/>
        <a:p>
          <a:r>
            <a:rPr lang="en-US" dirty="0" smtClean="0"/>
            <a:t>Parents &amp; Families</a:t>
          </a:r>
          <a:endParaRPr lang="en-US" dirty="0"/>
        </a:p>
      </dgm:t>
    </dgm:pt>
    <dgm:pt modelId="{62E50AF2-41D0-4114-8FAD-3EEC8CD16887}" type="parTrans" cxnId="{2CE16703-C8C6-4A85-A8DC-4F9C9F974F23}">
      <dgm:prSet/>
      <dgm:spPr/>
      <dgm:t>
        <a:bodyPr/>
        <a:lstStyle/>
        <a:p>
          <a:endParaRPr lang="en-US"/>
        </a:p>
      </dgm:t>
    </dgm:pt>
    <dgm:pt modelId="{BA14EE29-1B5F-46A4-9441-BF9686345BFB}" type="sibTrans" cxnId="{2CE16703-C8C6-4A85-A8DC-4F9C9F974F23}">
      <dgm:prSet/>
      <dgm:spPr/>
      <dgm:t>
        <a:bodyPr/>
        <a:lstStyle/>
        <a:p>
          <a:endParaRPr lang="en-US"/>
        </a:p>
      </dgm:t>
    </dgm:pt>
    <dgm:pt modelId="{4D42AA1D-2CF7-46BA-8302-BA3210C3E02A}">
      <dgm:prSet phldrT="[Text]"/>
      <dgm:spPr/>
      <dgm:t>
        <a:bodyPr/>
        <a:lstStyle/>
        <a:p>
          <a:r>
            <a:rPr lang="en-US" dirty="0" smtClean="0"/>
            <a:t>Students</a:t>
          </a:r>
          <a:endParaRPr lang="en-US" dirty="0"/>
        </a:p>
      </dgm:t>
    </dgm:pt>
    <dgm:pt modelId="{0B2EC573-E3BA-4596-9A58-F98FB21FDCCB}" type="parTrans" cxnId="{9FC9DDBE-6297-4399-B20C-AAFB523C09A2}">
      <dgm:prSet/>
      <dgm:spPr/>
      <dgm:t>
        <a:bodyPr/>
        <a:lstStyle/>
        <a:p>
          <a:endParaRPr lang="en-US"/>
        </a:p>
      </dgm:t>
    </dgm:pt>
    <dgm:pt modelId="{8F78084D-BCEF-4DC4-B456-8E8273ED490A}" type="sibTrans" cxnId="{9FC9DDBE-6297-4399-B20C-AAFB523C09A2}">
      <dgm:prSet/>
      <dgm:spPr/>
      <dgm:t>
        <a:bodyPr/>
        <a:lstStyle/>
        <a:p>
          <a:endParaRPr lang="en-US"/>
        </a:p>
      </dgm:t>
    </dgm:pt>
    <dgm:pt modelId="{226F8867-F737-4EBC-9A6E-A9E67954CC3F}">
      <dgm:prSet phldrT="[Text]"/>
      <dgm:spPr/>
      <dgm:t>
        <a:bodyPr/>
        <a:lstStyle/>
        <a:p>
          <a:r>
            <a:rPr lang="en-US" dirty="0" smtClean="0"/>
            <a:t>PTA</a:t>
          </a:r>
          <a:endParaRPr lang="en-US" dirty="0"/>
        </a:p>
      </dgm:t>
    </dgm:pt>
    <dgm:pt modelId="{F5656E47-D97C-4DC4-8092-6D779ABA3D1D}" type="parTrans" cxnId="{8AF32115-4740-4AF7-B035-6DE10466B3C7}">
      <dgm:prSet/>
      <dgm:spPr/>
      <dgm:t>
        <a:bodyPr/>
        <a:lstStyle/>
        <a:p>
          <a:endParaRPr lang="en-US"/>
        </a:p>
      </dgm:t>
    </dgm:pt>
    <dgm:pt modelId="{4BB4998F-29CE-4634-A4D0-449877559C38}" type="sibTrans" cxnId="{8AF32115-4740-4AF7-B035-6DE10466B3C7}">
      <dgm:prSet/>
      <dgm:spPr/>
      <dgm:t>
        <a:bodyPr/>
        <a:lstStyle/>
        <a:p>
          <a:endParaRPr lang="en-US"/>
        </a:p>
      </dgm:t>
    </dgm:pt>
    <dgm:pt modelId="{6267EAF3-7525-4897-BCB9-C74870402741}" type="pres">
      <dgm:prSet presAssocID="{D539F9E2-3AF8-49DF-BCE1-ECF3ADDED802}" presName="Name0" presStyleCnt="0">
        <dgm:presLayoutVars>
          <dgm:chMax val="7"/>
          <dgm:resizeHandles val="exact"/>
        </dgm:presLayoutVars>
      </dgm:prSet>
      <dgm:spPr/>
    </dgm:pt>
    <dgm:pt modelId="{FB51DAF2-56D6-477D-8E25-30208667D08D}" type="pres">
      <dgm:prSet presAssocID="{D539F9E2-3AF8-49DF-BCE1-ECF3ADDED802}" presName="comp1" presStyleCnt="0"/>
      <dgm:spPr/>
    </dgm:pt>
    <dgm:pt modelId="{1F437A54-3C34-4631-969E-1FBD0BBB346A}" type="pres">
      <dgm:prSet presAssocID="{D539F9E2-3AF8-49DF-BCE1-ECF3ADDED802}" presName="circle1" presStyleLbl="node1" presStyleIdx="0" presStyleCnt="6"/>
      <dgm:spPr/>
      <dgm:t>
        <a:bodyPr/>
        <a:lstStyle/>
        <a:p>
          <a:endParaRPr lang="en-US"/>
        </a:p>
      </dgm:t>
    </dgm:pt>
    <dgm:pt modelId="{4FED2644-DCF9-4A0B-80BE-2EEC1565CD43}" type="pres">
      <dgm:prSet presAssocID="{D539F9E2-3AF8-49DF-BCE1-ECF3ADDED802}" presName="c1text" presStyleLbl="node1" presStyleIdx="0" presStyleCnt="6">
        <dgm:presLayoutVars>
          <dgm:bulletEnabled val="1"/>
        </dgm:presLayoutVars>
      </dgm:prSet>
      <dgm:spPr/>
      <dgm:t>
        <a:bodyPr/>
        <a:lstStyle/>
        <a:p>
          <a:endParaRPr lang="en-US"/>
        </a:p>
      </dgm:t>
    </dgm:pt>
    <dgm:pt modelId="{675B75C4-CE88-40B4-9DDF-C2C617EBF05B}" type="pres">
      <dgm:prSet presAssocID="{D539F9E2-3AF8-49DF-BCE1-ECF3ADDED802}" presName="comp2" presStyleCnt="0"/>
      <dgm:spPr/>
    </dgm:pt>
    <dgm:pt modelId="{A6ADF6B2-767E-4394-98BD-766595725FFB}" type="pres">
      <dgm:prSet presAssocID="{D539F9E2-3AF8-49DF-BCE1-ECF3ADDED802}" presName="circle2" presStyleLbl="node1" presStyleIdx="1" presStyleCnt="6"/>
      <dgm:spPr/>
      <dgm:t>
        <a:bodyPr/>
        <a:lstStyle/>
        <a:p>
          <a:endParaRPr lang="en-US"/>
        </a:p>
      </dgm:t>
    </dgm:pt>
    <dgm:pt modelId="{5728167E-5A0A-4F64-B442-53A313429552}" type="pres">
      <dgm:prSet presAssocID="{D539F9E2-3AF8-49DF-BCE1-ECF3ADDED802}" presName="c2text" presStyleLbl="node1" presStyleIdx="1" presStyleCnt="6">
        <dgm:presLayoutVars>
          <dgm:bulletEnabled val="1"/>
        </dgm:presLayoutVars>
      </dgm:prSet>
      <dgm:spPr/>
      <dgm:t>
        <a:bodyPr/>
        <a:lstStyle/>
        <a:p>
          <a:endParaRPr lang="en-US"/>
        </a:p>
      </dgm:t>
    </dgm:pt>
    <dgm:pt modelId="{F30725A2-9075-4CA9-BDB4-3D517C610E47}" type="pres">
      <dgm:prSet presAssocID="{D539F9E2-3AF8-49DF-BCE1-ECF3ADDED802}" presName="comp3" presStyleCnt="0"/>
      <dgm:spPr/>
    </dgm:pt>
    <dgm:pt modelId="{8C3C0FCB-C5DD-4A04-971C-9342B7CD3999}" type="pres">
      <dgm:prSet presAssocID="{D539F9E2-3AF8-49DF-BCE1-ECF3ADDED802}" presName="circle3" presStyleLbl="node1" presStyleIdx="2" presStyleCnt="6"/>
      <dgm:spPr/>
      <dgm:t>
        <a:bodyPr/>
        <a:lstStyle/>
        <a:p>
          <a:endParaRPr lang="en-US"/>
        </a:p>
      </dgm:t>
    </dgm:pt>
    <dgm:pt modelId="{A844C83E-08F1-426B-9E69-6E79E76347F9}" type="pres">
      <dgm:prSet presAssocID="{D539F9E2-3AF8-49DF-BCE1-ECF3ADDED802}" presName="c3text" presStyleLbl="node1" presStyleIdx="2" presStyleCnt="6">
        <dgm:presLayoutVars>
          <dgm:bulletEnabled val="1"/>
        </dgm:presLayoutVars>
      </dgm:prSet>
      <dgm:spPr/>
      <dgm:t>
        <a:bodyPr/>
        <a:lstStyle/>
        <a:p>
          <a:endParaRPr lang="en-US"/>
        </a:p>
      </dgm:t>
    </dgm:pt>
    <dgm:pt modelId="{77D3EA4C-C854-4932-94A7-CB14858AE077}" type="pres">
      <dgm:prSet presAssocID="{D539F9E2-3AF8-49DF-BCE1-ECF3ADDED802}" presName="comp4" presStyleCnt="0"/>
      <dgm:spPr/>
    </dgm:pt>
    <dgm:pt modelId="{717789A8-46F0-40C5-AC07-BBD244019788}" type="pres">
      <dgm:prSet presAssocID="{D539F9E2-3AF8-49DF-BCE1-ECF3ADDED802}" presName="circle4" presStyleLbl="node1" presStyleIdx="3" presStyleCnt="6"/>
      <dgm:spPr/>
      <dgm:t>
        <a:bodyPr/>
        <a:lstStyle/>
        <a:p>
          <a:endParaRPr lang="en-US"/>
        </a:p>
      </dgm:t>
    </dgm:pt>
    <dgm:pt modelId="{061E9414-BD79-4741-9885-BEC97EDD7BE3}" type="pres">
      <dgm:prSet presAssocID="{D539F9E2-3AF8-49DF-BCE1-ECF3ADDED802}" presName="c4text" presStyleLbl="node1" presStyleIdx="3" presStyleCnt="6">
        <dgm:presLayoutVars>
          <dgm:bulletEnabled val="1"/>
        </dgm:presLayoutVars>
      </dgm:prSet>
      <dgm:spPr/>
      <dgm:t>
        <a:bodyPr/>
        <a:lstStyle/>
        <a:p>
          <a:endParaRPr lang="en-US"/>
        </a:p>
      </dgm:t>
    </dgm:pt>
    <dgm:pt modelId="{BD851432-F2EF-4FAF-BCE1-F95B86B137B2}" type="pres">
      <dgm:prSet presAssocID="{D539F9E2-3AF8-49DF-BCE1-ECF3ADDED802}" presName="comp5" presStyleCnt="0"/>
      <dgm:spPr/>
    </dgm:pt>
    <dgm:pt modelId="{587E9AF2-71FD-4CD1-A722-F7DA9CD82682}" type="pres">
      <dgm:prSet presAssocID="{D539F9E2-3AF8-49DF-BCE1-ECF3ADDED802}" presName="circle5" presStyleLbl="node1" presStyleIdx="4" presStyleCnt="6"/>
      <dgm:spPr/>
      <dgm:t>
        <a:bodyPr/>
        <a:lstStyle/>
        <a:p>
          <a:endParaRPr lang="en-US"/>
        </a:p>
      </dgm:t>
    </dgm:pt>
    <dgm:pt modelId="{7A81D36B-3291-4C69-8BB9-F5EF9B704772}" type="pres">
      <dgm:prSet presAssocID="{D539F9E2-3AF8-49DF-BCE1-ECF3ADDED802}" presName="c5text" presStyleLbl="node1" presStyleIdx="4" presStyleCnt="6">
        <dgm:presLayoutVars>
          <dgm:bulletEnabled val="1"/>
        </dgm:presLayoutVars>
      </dgm:prSet>
      <dgm:spPr/>
      <dgm:t>
        <a:bodyPr/>
        <a:lstStyle/>
        <a:p>
          <a:endParaRPr lang="en-US"/>
        </a:p>
      </dgm:t>
    </dgm:pt>
    <dgm:pt modelId="{DFFB0B4F-12AE-4199-88B3-37CCEF660698}" type="pres">
      <dgm:prSet presAssocID="{D539F9E2-3AF8-49DF-BCE1-ECF3ADDED802}" presName="comp6" presStyleCnt="0"/>
      <dgm:spPr/>
    </dgm:pt>
    <dgm:pt modelId="{8A00C485-E1C8-438C-BABB-DC48497F192A}" type="pres">
      <dgm:prSet presAssocID="{D539F9E2-3AF8-49DF-BCE1-ECF3ADDED802}" presName="circle6" presStyleLbl="node1" presStyleIdx="5" presStyleCnt="6"/>
      <dgm:spPr/>
      <dgm:t>
        <a:bodyPr/>
        <a:lstStyle/>
        <a:p>
          <a:endParaRPr lang="en-US"/>
        </a:p>
      </dgm:t>
    </dgm:pt>
    <dgm:pt modelId="{FCCE3689-3CB9-461D-A4B7-B7B68289B75D}" type="pres">
      <dgm:prSet presAssocID="{D539F9E2-3AF8-49DF-BCE1-ECF3ADDED802}" presName="c6text" presStyleLbl="node1" presStyleIdx="5" presStyleCnt="6">
        <dgm:presLayoutVars>
          <dgm:bulletEnabled val="1"/>
        </dgm:presLayoutVars>
      </dgm:prSet>
      <dgm:spPr/>
      <dgm:t>
        <a:bodyPr/>
        <a:lstStyle/>
        <a:p>
          <a:endParaRPr lang="en-US"/>
        </a:p>
      </dgm:t>
    </dgm:pt>
  </dgm:ptLst>
  <dgm:cxnLst>
    <dgm:cxn modelId="{D27153FE-D503-4774-BA42-C9DC68DF2CFE}" type="presOf" srcId="{4D42AA1D-2CF7-46BA-8302-BA3210C3E02A}" destId="{8A00C485-E1C8-438C-BABB-DC48497F192A}" srcOrd="0" destOrd="0" presId="urn:microsoft.com/office/officeart/2005/8/layout/venn2"/>
    <dgm:cxn modelId="{9CCA4AB4-D07F-4B46-B22F-4DE986FC572A}" srcId="{D539F9E2-3AF8-49DF-BCE1-ECF3ADDED802}" destId="{A308EEBC-5C7C-49B8-92A1-9DD02F815E06}" srcOrd="1" destOrd="0" parTransId="{CAAF39F3-33AB-4261-BAD2-1A6FF96F8A80}" sibTransId="{38CB27F3-CE50-444F-AAC9-77952A9469A8}"/>
    <dgm:cxn modelId="{41A1E558-D825-416F-A00C-DA0CFDDEE115}" type="presOf" srcId="{A308EEBC-5C7C-49B8-92A1-9DD02F815E06}" destId="{5728167E-5A0A-4F64-B442-53A313429552}" srcOrd="1" destOrd="0" presId="urn:microsoft.com/office/officeart/2005/8/layout/venn2"/>
    <dgm:cxn modelId="{12D5B86C-A9AD-42F1-95FB-4425D3533C5B}" type="presOf" srcId="{226F8867-F737-4EBC-9A6E-A9E67954CC3F}" destId="{717789A8-46F0-40C5-AC07-BBD244019788}" srcOrd="0" destOrd="0" presId="urn:microsoft.com/office/officeart/2005/8/layout/venn2"/>
    <dgm:cxn modelId="{8AF32115-4740-4AF7-B035-6DE10466B3C7}" srcId="{D539F9E2-3AF8-49DF-BCE1-ECF3ADDED802}" destId="{226F8867-F737-4EBC-9A6E-A9E67954CC3F}" srcOrd="3" destOrd="0" parTransId="{F5656E47-D97C-4DC4-8092-6D779ABA3D1D}" sibTransId="{4BB4998F-29CE-4634-A4D0-449877559C38}"/>
    <dgm:cxn modelId="{395932BD-F3DD-4274-AE3C-1807EEDA6B4E}" type="presOf" srcId="{69585EA5-0220-414B-B155-49EDB6ADDE78}" destId="{1F437A54-3C34-4631-969E-1FBD0BBB346A}" srcOrd="0" destOrd="0" presId="urn:microsoft.com/office/officeart/2005/8/layout/venn2"/>
    <dgm:cxn modelId="{CBE754CD-0689-4279-AB7D-271BACD17136}" type="presOf" srcId="{9830D711-7595-4990-951B-C60CCC5A8413}" destId="{8C3C0FCB-C5DD-4A04-971C-9342B7CD3999}" srcOrd="0" destOrd="0" presId="urn:microsoft.com/office/officeart/2005/8/layout/venn2"/>
    <dgm:cxn modelId="{2CE16703-C8C6-4A85-A8DC-4F9C9F974F23}" srcId="{D539F9E2-3AF8-49DF-BCE1-ECF3ADDED802}" destId="{0B80DAB3-B245-4C10-A105-854C9834E4DB}" srcOrd="4" destOrd="0" parTransId="{62E50AF2-41D0-4114-8FAD-3EEC8CD16887}" sibTransId="{BA14EE29-1B5F-46A4-9441-BF9686345BFB}"/>
    <dgm:cxn modelId="{EF15A4C1-808E-48A4-AFDA-AD26050CFE36}" type="presOf" srcId="{4D42AA1D-2CF7-46BA-8302-BA3210C3E02A}" destId="{FCCE3689-3CB9-461D-A4B7-B7B68289B75D}" srcOrd="1" destOrd="0" presId="urn:microsoft.com/office/officeart/2005/8/layout/venn2"/>
    <dgm:cxn modelId="{0B8B12E5-662C-4636-A09F-5258AE479725}" type="presOf" srcId="{69585EA5-0220-414B-B155-49EDB6ADDE78}" destId="{4FED2644-DCF9-4A0B-80BE-2EEC1565CD43}" srcOrd="1" destOrd="0" presId="urn:microsoft.com/office/officeart/2005/8/layout/venn2"/>
    <dgm:cxn modelId="{92E79DE8-7E72-4980-8E9B-FBFE9307D490}" srcId="{D539F9E2-3AF8-49DF-BCE1-ECF3ADDED802}" destId="{9830D711-7595-4990-951B-C60CCC5A8413}" srcOrd="2" destOrd="0" parTransId="{129CA76F-995A-496D-8A4C-DD1F935106DB}" sibTransId="{87B77B01-FF4F-4FEC-AAE9-1D8441AC9C3D}"/>
    <dgm:cxn modelId="{A4EFE78F-38A9-446D-AF04-18BA75A7EA4B}" type="presOf" srcId="{A308EEBC-5C7C-49B8-92A1-9DD02F815E06}" destId="{A6ADF6B2-767E-4394-98BD-766595725FFB}" srcOrd="0" destOrd="0" presId="urn:microsoft.com/office/officeart/2005/8/layout/venn2"/>
    <dgm:cxn modelId="{37A98262-F435-4B70-AD1B-6379B7334077}" type="presOf" srcId="{0B80DAB3-B245-4C10-A105-854C9834E4DB}" destId="{587E9AF2-71FD-4CD1-A722-F7DA9CD82682}" srcOrd="0" destOrd="0" presId="urn:microsoft.com/office/officeart/2005/8/layout/venn2"/>
    <dgm:cxn modelId="{F329FC3D-79C3-4A26-8A5E-0296399F8C9C}" srcId="{D539F9E2-3AF8-49DF-BCE1-ECF3ADDED802}" destId="{69585EA5-0220-414B-B155-49EDB6ADDE78}" srcOrd="0" destOrd="0" parTransId="{84969255-B3F9-40CA-8184-6D78688E3CAF}" sibTransId="{7F494E36-5352-49BD-AAC8-E7E2118C8CB5}"/>
    <dgm:cxn modelId="{EF83A735-2750-4551-B4BD-C7938D62A6F4}" type="presOf" srcId="{0B80DAB3-B245-4C10-A105-854C9834E4DB}" destId="{7A81D36B-3291-4C69-8BB9-F5EF9B704772}" srcOrd="1" destOrd="0" presId="urn:microsoft.com/office/officeart/2005/8/layout/venn2"/>
    <dgm:cxn modelId="{9FC9DDBE-6297-4399-B20C-AAFB523C09A2}" srcId="{D539F9E2-3AF8-49DF-BCE1-ECF3ADDED802}" destId="{4D42AA1D-2CF7-46BA-8302-BA3210C3E02A}" srcOrd="5" destOrd="0" parTransId="{0B2EC573-E3BA-4596-9A58-F98FB21FDCCB}" sibTransId="{8F78084D-BCEF-4DC4-B456-8E8273ED490A}"/>
    <dgm:cxn modelId="{EBCD0BB8-4E46-43BC-AD27-38B56E892CA7}" type="presOf" srcId="{226F8867-F737-4EBC-9A6E-A9E67954CC3F}" destId="{061E9414-BD79-4741-9885-BEC97EDD7BE3}" srcOrd="1" destOrd="0" presId="urn:microsoft.com/office/officeart/2005/8/layout/venn2"/>
    <dgm:cxn modelId="{A98202B5-E4AA-4ACC-85C0-BB36C896D7E5}" type="presOf" srcId="{9830D711-7595-4990-951B-C60CCC5A8413}" destId="{A844C83E-08F1-426B-9E69-6E79E76347F9}" srcOrd="1" destOrd="0" presId="urn:microsoft.com/office/officeart/2005/8/layout/venn2"/>
    <dgm:cxn modelId="{93BA9F59-41DF-40CA-89B1-7CC1D32A721D}" type="presOf" srcId="{D539F9E2-3AF8-49DF-BCE1-ECF3ADDED802}" destId="{6267EAF3-7525-4897-BCB9-C74870402741}" srcOrd="0" destOrd="0" presId="urn:microsoft.com/office/officeart/2005/8/layout/venn2"/>
    <dgm:cxn modelId="{2A73EB2E-A050-4FFE-BC4C-52B294B770EB}" type="presParOf" srcId="{6267EAF3-7525-4897-BCB9-C74870402741}" destId="{FB51DAF2-56D6-477D-8E25-30208667D08D}" srcOrd="0" destOrd="0" presId="urn:microsoft.com/office/officeart/2005/8/layout/venn2"/>
    <dgm:cxn modelId="{B7B1DFC7-85A9-4A10-97FF-408602B28366}" type="presParOf" srcId="{FB51DAF2-56D6-477D-8E25-30208667D08D}" destId="{1F437A54-3C34-4631-969E-1FBD0BBB346A}" srcOrd="0" destOrd="0" presId="urn:microsoft.com/office/officeart/2005/8/layout/venn2"/>
    <dgm:cxn modelId="{151CF40F-FA72-4B5C-B95E-9A6D9B74CCE8}" type="presParOf" srcId="{FB51DAF2-56D6-477D-8E25-30208667D08D}" destId="{4FED2644-DCF9-4A0B-80BE-2EEC1565CD43}" srcOrd="1" destOrd="0" presId="urn:microsoft.com/office/officeart/2005/8/layout/venn2"/>
    <dgm:cxn modelId="{33C3CE85-E9FA-4148-9435-9705297B0305}" type="presParOf" srcId="{6267EAF3-7525-4897-BCB9-C74870402741}" destId="{675B75C4-CE88-40B4-9DDF-C2C617EBF05B}" srcOrd="1" destOrd="0" presId="urn:microsoft.com/office/officeart/2005/8/layout/venn2"/>
    <dgm:cxn modelId="{C75A253C-1843-444B-877E-9B5007E203CD}" type="presParOf" srcId="{675B75C4-CE88-40B4-9DDF-C2C617EBF05B}" destId="{A6ADF6B2-767E-4394-98BD-766595725FFB}" srcOrd="0" destOrd="0" presId="urn:microsoft.com/office/officeart/2005/8/layout/venn2"/>
    <dgm:cxn modelId="{AA6149C1-E89E-40F8-BD2D-622C00E37C38}" type="presParOf" srcId="{675B75C4-CE88-40B4-9DDF-C2C617EBF05B}" destId="{5728167E-5A0A-4F64-B442-53A313429552}" srcOrd="1" destOrd="0" presId="urn:microsoft.com/office/officeart/2005/8/layout/venn2"/>
    <dgm:cxn modelId="{1DEFA0AB-4596-43A8-A407-A56ACDA8B6F7}" type="presParOf" srcId="{6267EAF3-7525-4897-BCB9-C74870402741}" destId="{F30725A2-9075-4CA9-BDB4-3D517C610E47}" srcOrd="2" destOrd="0" presId="urn:microsoft.com/office/officeart/2005/8/layout/venn2"/>
    <dgm:cxn modelId="{A8E32561-72B0-4EC7-B6C2-78DE015300B0}" type="presParOf" srcId="{F30725A2-9075-4CA9-BDB4-3D517C610E47}" destId="{8C3C0FCB-C5DD-4A04-971C-9342B7CD3999}" srcOrd="0" destOrd="0" presId="urn:microsoft.com/office/officeart/2005/8/layout/venn2"/>
    <dgm:cxn modelId="{BCBE5EBC-3B08-49AB-AAA6-A8DB684A5529}" type="presParOf" srcId="{F30725A2-9075-4CA9-BDB4-3D517C610E47}" destId="{A844C83E-08F1-426B-9E69-6E79E76347F9}" srcOrd="1" destOrd="0" presId="urn:microsoft.com/office/officeart/2005/8/layout/venn2"/>
    <dgm:cxn modelId="{A3CFB506-16D4-48E0-9364-166FDCE73250}" type="presParOf" srcId="{6267EAF3-7525-4897-BCB9-C74870402741}" destId="{77D3EA4C-C854-4932-94A7-CB14858AE077}" srcOrd="3" destOrd="0" presId="urn:microsoft.com/office/officeart/2005/8/layout/venn2"/>
    <dgm:cxn modelId="{583A4A19-6EC0-4DE9-8710-2263B6B7883A}" type="presParOf" srcId="{77D3EA4C-C854-4932-94A7-CB14858AE077}" destId="{717789A8-46F0-40C5-AC07-BBD244019788}" srcOrd="0" destOrd="0" presId="urn:microsoft.com/office/officeart/2005/8/layout/venn2"/>
    <dgm:cxn modelId="{0DCBFBA5-45D8-4A14-9B10-0678B02DCAFE}" type="presParOf" srcId="{77D3EA4C-C854-4932-94A7-CB14858AE077}" destId="{061E9414-BD79-4741-9885-BEC97EDD7BE3}" srcOrd="1" destOrd="0" presId="urn:microsoft.com/office/officeart/2005/8/layout/venn2"/>
    <dgm:cxn modelId="{6CD24A52-9599-46E5-A494-A97B08DE50C5}" type="presParOf" srcId="{6267EAF3-7525-4897-BCB9-C74870402741}" destId="{BD851432-F2EF-4FAF-BCE1-F95B86B137B2}" srcOrd="4" destOrd="0" presId="urn:microsoft.com/office/officeart/2005/8/layout/venn2"/>
    <dgm:cxn modelId="{39A952B1-9288-45A2-BD12-CE84ECF46F3A}" type="presParOf" srcId="{BD851432-F2EF-4FAF-BCE1-F95B86B137B2}" destId="{587E9AF2-71FD-4CD1-A722-F7DA9CD82682}" srcOrd="0" destOrd="0" presId="urn:microsoft.com/office/officeart/2005/8/layout/venn2"/>
    <dgm:cxn modelId="{D2DFA64C-2C8A-4DC3-8588-73A232DBCD9A}" type="presParOf" srcId="{BD851432-F2EF-4FAF-BCE1-F95B86B137B2}" destId="{7A81D36B-3291-4C69-8BB9-F5EF9B704772}" srcOrd="1" destOrd="0" presId="urn:microsoft.com/office/officeart/2005/8/layout/venn2"/>
    <dgm:cxn modelId="{1258C37B-60FA-44D4-BD75-4820B582717B}" type="presParOf" srcId="{6267EAF3-7525-4897-BCB9-C74870402741}" destId="{DFFB0B4F-12AE-4199-88B3-37CCEF660698}" srcOrd="5" destOrd="0" presId="urn:microsoft.com/office/officeart/2005/8/layout/venn2"/>
    <dgm:cxn modelId="{13D2D6AE-C194-41AE-AFBC-E8FE15D71EDF}" type="presParOf" srcId="{DFFB0B4F-12AE-4199-88B3-37CCEF660698}" destId="{8A00C485-E1C8-438C-BABB-DC48497F192A}" srcOrd="0" destOrd="0" presId="urn:microsoft.com/office/officeart/2005/8/layout/venn2"/>
    <dgm:cxn modelId="{E27449ED-793E-49BF-8944-03CCD1015E37}" type="presParOf" srcId="{DFFB0B4F-12AE-4199-88B3-37CCEF660698}" destId="{FCCE3689-3CB9-461D-A4B7-B7B68289B75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F9B6D-C99E-42EA-942B-3821CE819663}">
      <dsp:nvSpPr>
        <dsp:cNvPr id="0" name=""/>
        <dsp:cNvSpPr/>
      </dsp:nvSpPr>
      <dsp:spPr>
        <a:xfrm>
          <a:off x="1120" y="347"/>
          <a:ext cx="6931958" cy="15020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Children’s Mercy &amp; KUMC </a:t>
          </a:r>
        </a:p>
        <a:p>
          <a:pPr lvl="0" algn="ctr" defTabSz="1422400">
            <a:lnSpc>
              <a:spcPct val="90000"/>
            </a:lnSpc>
            <a:spcBef>
              <a:spcPct val="0"/>
            </a:spcBef>
            <a:spcAft>
              <a:spcPct val="35000"/>
            </a:spcAft>
          </a:pPr>
          <a:r>
            <a:rPr lang="en-US" sz="2800" b="1" kern="1200" dirty="0" smtClean="0"/>
            <a:t>Center for Children’s </a:t>
          </a:r>
        </a:p>
        <a:p>
          <a:pPr lvl="0" algn="ctr" defTabSz="1422400">
            <a:lnSpc>
              <a:spcPct val="90000"/>
            </a:lnSpc>
            <a:spcBef>
              <a:spcPct val="0"/>
            </a:spcBef>
            <a:spcAft>
              <a:spcPct val="35000"/>
            </a:spcAft>
          </a:pPr>
          <a:r>
            <a:rPr lang="en-US" sz="2800" b="1" kern="1200" dirty="0" smtClean="0"/>
            <a:t>Healthy Lifestyles &amp; Nutrition</a:t>
          </a:r>
          <a:endParaRPr lang="en-US" sz="3200" b="1" kern="1200" dirty="0"/>
        </a:p>
      </dsp:txBody>
      <dsp:txXfrm>
        <a:off x="1120" y="347"/>
        <a:ext cx="6931958" cy="1502016"/>
      </dsp:txXfrm>
    </dsp:sp>
    <dsp:sp modelId="{16C42F82-DA41-43D7-9F6C-EB0DCAC34E81}">
      <dsp:nvSpPr>
        <dsp:cNvPr id="0" name=""/>
        <dsp:cNvSpPr/>
      </dsp:nvSpPr>
      <dsp:spPr>
        <a:xfrm>
          <a:off x="1120" y="1685335"/>
          <a:ext cx="1630281" cy="15020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Weight </a:t>
          </a:r>
          <a:r>
            <a:rPr lang="en-US" sz="1600" b="1" kern="1200" dirty="0" smtClean="0"/>
            <a:t>Management</a:t>
          </a:r>
          <a:r>
            <a:rPr lang="en-US" sz="1800" b="1" kern="1200" dirty="0" smtClean="0"/>
            <a:t> Clinics</a:t>
          </a:r>
          <a:endParaRPr lang="en-US" sz="1800" b="1" kern="1200" dirty="0"/>
        </a:p>
      </dsp:txBody>
      <dsp:txXfrm>
        <a:off x="1120" y="1685335"/>
        <a:ext cx="1630281" cy="1502016"/>
      </dsp:txXfrm>
    </dsp:sp>
    <dsp:sp modelId="{F3CCF0A2-B7B3-4778-BF69-062FC7908AFF}">
      <dsp:nvSpPr>
        <dsp:cNvPr id="0" name=""/>
        <dsp:cNvSpPr/>
      </dsp:nvSpPr>
      <dsp:spPr>
        <a:xfrm>
          <a:off x="1768346" y="1685335"/>
          <a:ext cx="1630281" cy="15020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Group Weight </a:t>
          </a:r>
          <a:r>
            <a:rPr lang="en-US" sz="1600" b="1" kern="1200" dirty="0" smtClean="0"/>
            <a:t>Management </a:t>
          </a:r>
          <a:r>
            <a:rPr lang="en-US" sz="1800" b="1" kern="1200" dirty="0" smtClean="0"/>
            <a:t>Programs</a:t>
          </a:r>
          <a:endParaRPr lang="en-US" sz="1800" b="1" kern="1200" dirty="0"/>
        </a:p>
      </dsp:txBody>
      <dsp:txXfrm>
        <a:off x="1768346" y="1685335"/>
        <a:ext cx="1630281" cy="1502016"/>
      </dsp:txXfrm>
    </dsp:sp>
    <dsp:sp modelId="{9178CDCB-FBF2-452E-8D23-49D01F84A12C}">
      <dsp:nvSpPr>
        <dsp:cNvPr id="0" name=""/>
        <dsp:cNvSpPr/>
      </dsp:nvSpPr>
      <dsp:spPr>
        <a:xfrm>
          <a:off x="3535571" y="1685335"/>
          <a:ext cx="1630281" cy="15020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Research</a:t>
          </a:r>
          <a:endParaRPr lang="en-US" sz="2000" b="1" kern="1200" dirty="0"/>
        </a:p>
      </dsp:txBody>
      <dsp:txXfrm>
        <a:off x="3535571" y="1685335"/>
        <a:ext cx="1630281" cy="1502016"/>
      </dsp:txXfrm>
    </dsp:sp>
    <dsp:sp modelId="{0DB16FC7-FE25-48E8-BABC-23D5F7756BD9}">
      <dsp:nvSpPr>
        <dsp:cNvPr id="0" name=""/>
        <dsp:cNvSpPr/>
      </dsp:nvSpPr>
      <dsp:spPr>
        <a:xfrm>
          <a:off x="5302797" y="1685335"/>
          <a:ext cx="1630281" cy="1502016"/>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chilly"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Weighing In</a:t>
          </a:r>
          <a:endParaRPr lang="en-US" sz="2000" b="1" kern="1200" dirty="0"/>
        </a:p>
      </dsp:txBody>
      <dsp:txXfrm>
        <a:off x="5302797" y="1685335"/>
        <a:ext cx="1630281" cy="15020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1353F-5F71-4407-8E7D-9AA70A57536B}">
      <dsp:nvSpPr>
        <dsp:cNvPr id="0" name=""/>
        <dsp:cNvSpPr/>
      </dsp:nvSpPr>
      <dsp:spPr>
        <a:xfrm>
          <a:off x="2192" y="12700"/>
          <a:ext cx="6779607" cy="2155700"/>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5"/>
        </a:fillRef>
        <a:effectRef idx="1">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Weighing In</a:t>
          </a:r>
          <a:endParaRPr lang="en-US" sz="3200" kern="1200" dirty="0"/>
        </a:p>
      </dsp:txBody>
      <dsp:txXfrm>
        <a:off x="2192" y="12700"/>
        <a:ext cx="6779607" cy="2155700"/>
      </dsp:txXfrm>
    </dsp:sp>
    <dsp:sp modelId="{E3ED39D3-2E24-480B-A83D-4EA56EB5C2F0}">
      <dsp:nvSpPr>
        <dsp:cNvPr id="0" name=""/>
        <dsp:cNvSpPr/>
      </dsp:nvSpPr>
      <dsp:spPr>
        <a:xfrm>
          <a:off x="1096" y="2338950"/>
          <a:ext cx="1594451" cy="2155700"/>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Early Childhood</a:t>
          </a:r>
          <a:endParaRPr lang="en-US" sz="2200" kern="1200" dirty="0"/>
        </a:p>
      </dsp:txBody>
      <dsp:txXfrm>
        <a:off x="1096" y="2338950"/>
        <a:ext cx="1594451" cy="2155700"/>
      </dsp:txXfrm>
    </dsp:sp>
    <dsp:sp modelId="{5CDD0B61-FB49-4225-B0E0-3B140A87F8BD}">
      <dsp:nvSpPr>
        <dsp:cNvPr id="0" name=""/>
        <dsp:cNvSpPr/>
      </dsp:nvSpPr>
      <dsp:spPr>
        <a:xfrm>
          <a:off x="1729481" y="2338950"/>
          <a:ext cx="1594451" cy="2155700"/>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Healthy Schools</a:t>
          </a:r>
          <a:endParaRPr lang="en-US" sz="2200" kern="1200" dirty="0"/>
        </a:p>
      </dsp:txBody>
      <dsp:txXfrm>
        <a:off x="1729481" y="2338950"/>
        <a:ext cx="1594451" cy="2155700"/>
      </dsp:txXfrm>
    </dsp:sp>
    <dsp:sp modelId="{C8EC485B-3257-42B4-B0ED-C0C24AB329B5}">
      <dsp:nvSpPr>
        <dsp:cNvPr id="0" name=""/>
        <dsp:cNvSpPr/>
      </dsp:nvSpPr>
      <dsp:spPr>
        <a:xfrm>
          <a:off x="3457866" y="2338950"/>
          <a:ext cx="1594451" cy="2155700"/>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Healthy Lifestyles Initiative</a:t>
          </a:r>
          <a:endParaRPr lang="en-US" sz="2200" b="1" kern="1200" dirty="0"/>
        </a:p>
      </dsp:txBody>
      <dsp:txXfrm>
        <a:off x="3457866" y="2338950"/>
        <a:ext cx="1594451" cy="2155700"/>
      </dsp:txXfrm>
    </dsp:sp>
    <dsp:sp modelId="{2F4995C3-B98B-4ECA-8486-BC598B48409D}">
      <dsp:nvSpPr>
        <dsp:cNvPr id="0" name=""/>
        <dsp:cNvSpPr/>
      </dsp:nvSpPr>
      <dsp:spPr>
        <a:xfrm>
          <a:off x="5186252" y="2338950"/>
          <a:ext cx="1594451" cy="2155700"/>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Treatment </a:t>
          </a:r>
          <a:endParaRPr lang="en-US" sz="2200" kern="1200" dirty="0"/>
        </a:p>
      </dsp:txBody>
      <dsp:txXfrm>
        <a:off x="5186252" y="2338950"/>
        <a:ext cx="1594451" cy="21557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0.52047</cdr:x>
      <cdr:y>0.12456</cdr:y>
    </cdr:from>
    <cdr:to>
      <cdr:x>0.90205</cdr:x>
      <cdr:y>0.27709</cdr:y>
    </cdr:to>
    <cdr:sp macro="" textlink="">
      <cdr:nvSpPr>
        <cdr:cNvPr id="2" name="TextBox 1"/>
        <cdr:cNvSpPr txBox="1"/>
      </cdr:nvSpPr>
      <cdr:spPr>
        <a:xfrm xmlns:a="http://schemas.openxmlformats.org/drawingml/2006/main">
          <a:off x="4521200" y="622300"/>
          <a:ext cx="33147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Clr>
              <a:schemeClr val="tx1">
                <a:lumMod val="60000"/>
                <a:lumOff val="40000"/>
              </a:schemeClr>
            </a:buClr>
            <a:buFont typeface="Wingdings" pitchFamily="2" charset="2"/>
            <a:buChar char="q"/>
          </a:pPr>
          <a:r>
            <a:rPr lang="en-US" sz="1800" dirty="0"/>
            <a:t> </a:t>
          </a:r>
          <a:r>
            <a:rPr lang="en-US" sz="1800" dirty="0" smtClean="0"/>
            <a:t> Received Training (2014)</a:t>
          </a:r>
        </a:p>
        <a:p xmlns:a="http://schemas.openxmlformats.org/drawingml/2006/main">
          <a:pPr>
            <a:buFont typeface="Wingdings" pitchFamily="2" charset="2"/>
            <a:buChar char="q"/>
          </a:pPr>
          <a:r>
            <a:rPr lang="en-US" sz="1800" dirty="0"/>
            <a:t> </a:t>
          </a:r>
          <a:r>
            <a:rPr lang="en-US" sz="1800" dirty="0" smtClean="0"/>
            <a:t> Would like Training (2014)</a:t>
          </a:r>
          <a:endParaRPr lang="en-US" sz="1800" dirty="0"/>
        </a:p>
      </cdr:txBody>
    </cdr:sp>
  </cdr:relSizeAnchor>
  <cdr:relSizeAnchor xmlns:cdr="http://schemas.openxmlformats.org/drawingml/2006/chartDrawing">
    <cdr:from>
      <cdr:x>0.53216</cdr:x>
      <cdr:y>0.13982</cdr:y>
    </cdr:from>
    <cdr:to>
      <cdr:x>0.55263</cdr:x>
      <cdr:y>0.18049</cdr:y>
    </cdr:to>
    <cdr:sp macro="" textlink="">
      <cdr:nvSpPr>
        <cdr:cNvPr id="3" name="Rounded Rectangle 2"/>
        <cdr:cNvSpPr/>
      </cdr:nvSpPr>
      <cdr:spPr>
        <a:xfrm xmlns:a="http://schemas.openxmlformats.org/drawingml/2006/main">
          <a:off x="4622800" y="698500"/>
          <a:ext cx="177800" cy="203200"/>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0.5307</cdr:x>
      <cdr:y>0.19828</cdr:y>
    </cdr:from>
    <cdr:to>
      <cdr:x>0.55117</cdr:x>
      <cdr:y>0.23896</cdr:y>
    </cdr:to>
    <cdr:sp macro="" textlink="">
      <cdr:nvSpPr>
        <cdr:cNvPr id="4" name="Rounded Rectangle 3"/>
        <cdr:cNvSpPr/>
      </cdr:nvSpPr>
      <cdr:spPr>
        <a:xfrm xmlns:a="http://schemas.openxmlformats.org/drawingml/2006/main">
          <a:off x="4610100" y="990600"/>
          <a:ext cx="177800" cy="203200"/>
        </a:xfrm>
        <a:prstGeom xmlns:a="http://schemas.openxmlformats.org/drawingml/2006/main" prst="roundRect">
          <a:avLst/>
        </a:prstGeom>
        <a:solidFill xmlns:a="http://schemas.openxmlformats.org/drawingml/2006/main">
          <a:schemeClr val="tx1">
            <a:lumMod val="20000"/>
            <a:lumOff val="80000"/>
          </a:schemeClr>
        </a:solidFill>
        <a:ln xmlns:a="http://schemas.openxmlformats.org/drawingml/2006/main" w="25400" cap="flat" cmpd="sng" algn="ctr">
          <a:solidFill>
            <a:srgbClr val="333092">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AF04"/>
              </a:solidFill>
              <a:latin typeface="Arial"/>
            </a:defRPr>
          </a:lvl1pPr>
          <a:lvl2pPr marL="457200" indent="0">
            <a:defRPr sz="1100">
              <a:solidFill>
                <a:srgbClr val="FFAF04"/>
              </a:solidFill>
              <a:latin typeface="Arial"/>
            </a:defRPr>
          </a:lvl2pPr>
          <a:lvl3pPr marL="914400" indent="0">
            <a:defRPr sz="1100">
              <a:solidFill>
                <a:srgbClr val="FFAF04"/>
              </a:solidFill>
              <a:latin typeface="Arial"/>
            </a:defRPr>
          </a:lvl3pPr>
          <a:lvl4pPr marL="1371600" indent="0">
            <a:defRPr sz="1100">
              <a:solidFill>
                <a:srgbClr val="FFAF04"/>
              </a:solidFill>
              <a:latin typeface="Arial"/>
            </a:defRPr>
          </a:lvl4pPr>
          <a:lvl5pPr marL="1828800" indent="0">
            <a:defRPr sz="1100">
              <a:solidFill>
                <a:srgbClr val="FFAF04"/>
              </a:solidFill>
              <a:latin typeface="Arial"/>
            </a:defRPr>
          </a:lvl5pPr>
          <a:lvl6pPr marL="2286000" indent="0">
            <a:defRPr sz="1100">
              <a:solidFill>
                <a:srgbClr val="FFAF04"/>
              </a:solidFill>
              <a:latin typeface="Arial"/>
            </a:defRPr>
          </a:lvl6pPr>
          <a:lvl7pPr marL="2743200" indent="0">
            <a:defRPr sz="1100">
              <a:solidFill>
                <a:srgbClr val="FFAF04"/>
              </a:solidFill>
              <a:latin typeface="Arial"/>
            </a:defRPr>
          </a:lvl7pPr>
          <a:lvl8pPr marL="3200400" indent="0">
            <a:defRPr sz="1100">
              <a:solidFill>
                <a:srgbClr val="FFAF04"/>
              </a:solidFill>
              <a:latin typeface="Arial"/>
            </a:defRPr>
          </a:lvl8pPr>
          <a:lvl9pPr marL="3657600" indent="0">
            <a:defRPr sz="1100">
              <a:solidFill>
                <a:srgbClr val="FFAF04"/>
              </a:solidFill>
              <a:latin typeface="Arial"/>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0.35475</cdr:x>
      <cdr:y>0.64407</cdr:y>
    </cdr:from>
    <cdr:to>
      <cdr:x>0.42017</cdr:x>
      <cdr:y>0.72622</cdr:y>
    </cdr:to>
    <cdr:sp macro="" textlink="">
      <cdr:nvSpPr>
        <cdr:cNvPr id="2" name="TextBox 1"/>
        <cdr:cNvSpPr txBox="1"/>
      </cdr:nvSpPr>
      <cdr:spPr>
        <a:xfrm xmlns:a="http://schemas.openxmlformats.org/drawingml/2006/main">
          <a:off x="2892425" y="2895600"/>
          <a:ext cx="533400"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0.35475</cdr:x>
      <cdr:y>0.62452</cdr:y>
    </cdr:from>
    <cdr:to>
      <cdr:x>0.4669</cdr:x>
      <cdr:y>0.82791</cdr:y>
    </cdr:to>
    <cdr:sp macro="" textlink="">
      <cdr:nvSpPr>
        <cdr:cNvPr id="3" name="TextBox 2"/>
        <cdr:cNvSpPr txBox="1"/>
      </cdr:nvSpPr>
      <cdr:spPr>
        <a:xfrm xmlns:a="http://schemas.openxmlformats.org/drawingml/2006/main">
          <a:off x="2892425" y="28077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031" tIns="46516" rIns="93031" bIns="4651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031" tIns="46516" rIns="93031" bIns="46516" rtlCol="0"/>
          <a:lstStyle>
            <a:lvl1pPr algn="r">
              <a:defRPr sz="1200">
                <a:latin typeface="Arial" charset="0"/>
              </a:defRPr>
            </a:lvl1pPr>
          </a:lstStyle>
          <a:p>
            <a:pPr>
              <a:defRPr/>
            </a:pPr>
            <a:fld id="{3351B578-6467-42BB-B55B-D5D3B17BB058}" type="datetimeFigureOut">
              <a:rPr lang="en-US"/>
              <a:pPr>
                <a:defRPr/>
              </a:pPr>
              <a:t>4/10/2015</a:t>
            </a:fld>
            <a:endParaRPr lang="en-US"/>
          </a:p>
        </p:txBody>
      </p:sp>
      <p:sp>
        <p:nvSpPr>
          <p:cNvPr id="4" name="Slide Image Placeholder 3"/>
          <p:cNvSpPr>
            <a:spLocks noGrp="1" noRot="1" noChangeAspect="1"/>
          </p:cNvSpPr>
          <p:nvPr>
            <p:ph type="sldImg" idx="2"/>
          </p:nvPr>
        </p:nvSpPr>
        <p:spPr>
          <a:xfrm>
            <a:off x="1187450" y="695325"/>
            <a:ext cx="4635500" cy="3476625"/>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701675" y="4403725"/>
            <a:ext cx="5607050" cy="4171950"/>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8475" cy="463550"/>
          </a:xfrm>
          <a:prstGeom prst="rect">
            <a:avLst/>
          </a:prstGeom>
        </p:spPr>
        <p:txBody>
          <a:bodyPr vert="horz" lIns="93031" tIns="46516" rIns="93031" bIns="4651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05863"/>
            <a:ext cx="3038475" cy="463550"/>
          </a:xfrm>
          <a:prstGeom prst="rect">
            <a:avLst/>
          </a:prstGeom>
        </p:spPr>
        <p:txBody>
          <a:bodyPr vert="horz" lIns="93031" tIns="46516" rIns="93031" bIns="46516" rtlCol="0" anchor="b"/>
          <a:lstStyle>
            <a:lvl1pPr algn="r">
              <a:defRPr sz="1200">
                <a:latin typeface="Arial" charset="0"/>
              </a:defRPr>
            </a:lvl1pPr>
          </a:lstStyle>
          <a:p>
            <a:pPr>
              <a:defRPr/>
            </a:pPr>
            <a:fld id="{8E83D748-D728-4C50-9323-FB9691EE87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healthiergeneration.org/WorkArea/linkit.aspx?LinkIdentifier=id&amp;ItemID=1888"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ealth.mo.gov/data/mohealthassess/pdf/assessmen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9A5D8-6F22-4EC1-BE66-BCF5C80FA5B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60 % of children who were overweight or obese had one risk factor for heart  disease and 25% had two or more risk factors</a:t>
            </a:r>
          </a:p>
          <a:p>
            <a:r>
              <a:rPr lang="en-US" dirty="0" smtClean="0"/>
              <a:t>Type</a:t>
            </a:r>
            <a:r>
              <a:rPr lang="en-US" baseline="0" dirty="0" smtClean="0"/>
              <a:t> 2 diabetes accounts for as many as half of all new cases in children.</a:t>
            </a:r>
          </a:p>
          <a:p>
            <a:endParaRPr lang="en-US" baseline="0" dirty="0" smtClean="0"/>
          </a:p>
          <a:p>
            <a:r>
              <a:rPr lang="en-US" baseline="0" dirty="0" smtClean="0"/>
              <a:t>Experts recommend multi-component evidence-based treatment—this entails 26 hours of intensive treatment to cover the broad array of element:  nutrition , physical activity , behavior change, </a:t>
            </a:r>
            <a:r>
              <a:rPr lang="en-US" baseline="0" dirty="0" err="1" smtClean="0"/>
              <a:t>partenting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infrastructure and capacity-building,</a:t>
            </a:r>
            <a:r>
              <a:rPr lang="en-US" baseline="0" dirty="0" smtClean="0"/>
              <a:t> so that children and their families across the state can access evidence-based prevention and treatment services.</a:t>
            </a:r>
          </a:p>
          <a:p>
            <a:pPr>
              <a:buFont typeface="Arial" pitchFamily="34" charset="0"/>
              <a:buChar char="•"/>
            </a:pPr>
            <a:r>
              <a:rPr lang="en-US" baseline="0" dirty="0" smtClean="0"/>
              <a:t>Provide treatment</a:t>
            </a:r>
          </a:p>
          <a:p>
            <a:pPr>
              <a:buFont typeface="Arial" pitchFamily="34" charset="0"/>
              <a:buChar char="•"/>
            </a:pPr>
            <a:r>
              <a:rPr lang="en-US" baseline="0" dirty="0" smtClean="0"/>
              <a:t>Build capacity in communities to provide treatment—training and technical assistance</a:t>
            </a:r>
          </a:p>
          <a:p>
            <a:pPr>
              <a:buFont typeface="Arial" pitchFamily="34" charset="0"/>
              <a:buChar char="•"/>
            </a:pPr>
            <a:r>
              <a:rPr lang="en-US" baseline="0" dirty="0" smtClean="0"/>
              <a:t>Build capacity in communities to implement prevention strategies</a:t>
            </a:r>
          </a:p>
          <a:p>
            <a:pPr>
              <a:buFont typeface="Arial" pitchFamily="34" charset="0"/>
              <a:buChar char="•"/>
            </a:pPr>
            <a:r>
              <a:rPr lang="en-US" baseline="0" dirty="0" smtClean="0"/>
              <a:t>Coordinate regional approach</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Rates of obesity jump when children enter school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70-80% of overweight and obese children will be obese adults</a:t>
            </a:r>
          </a:p>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sym typeface="Wingdings" pitchFamily="2" charset="2"/>
              </a:rPr>
              <a:t>recommend that an Office of Student Wellness be created </a:t>
            </a:r>
          </a:p>
          <a:p>
            <a:pPr marL="685800" lvl="1" indent="-228600">
              <a:buAutoNum type="arabicParenR"/>
            </a:pPr>
            <a:r>
              <a:rPr lang="en-US" baseline="0" dirty="0" smtClean="0">
                <a:sym typeface="Wingdings" pitchFamily="2" charset="2"/>
              </a:rPr>
              <a:t>to assure adequate staff to provide guidance on health and PE Curricula, </a:t>
            </a:r>
          </a:p>
          <a:p>
            <a:pPr marL="685800" lvl="1" indent="-228600">
              <a:buAutoNum type="arabicParenR"/>
            </a:pPr>
            <a:r>
              <a:rPr lang="en-US" baseline="0" dirty="0" smtClean="0">
                <a:sym typeface="Wingdings" pitchFamily="2" charset="2"/>
              </a:rPr>
              <a:t>set accreditation health and wellness standards</a:t>
            </a:r>
          </a:p>
          <a:p>
            <a:pPr marL="685800" lvl="1" indent="-228600">
              <a:buAutoNum type="arabicParenR"/>
            </a:pPr>
            <a:r>
              <a:rPr lang="en-US" baseline="0" dirty="0" smtClean="0">
                <a:sym typeface="Wingdings" pitchFamily="2" charset="2"/>
              </a:rPr>
              <a:t>Provide training and technical assistance</a:t>
            </a:r>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0311">
              <a:defRPr/>
            </a:pPr>
            <a:r>
              <a:rPr lang="en-US" sz="2400" dirty="0" smtClean="0"/>
              <a:t>Goal:  Be active 60 minutes or more each day. Staying active can help you keep your energy up and reach or stay at a healthy weight. </a:t>
            </a:r>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2</a:t>
            </a:fld>
            <a:endParaRPr lang="en-US"/>
          </a:p>
        </p:txBody>
      </p:sp>
    </p:spTree>
    <p:extLst>
      <p:ext uri="{BB962C8B-B14F-4D97-AF65-F5344CB8AC3E}">
        <p14:creationId xmlns="" xmlns:p14="http://schemas.microsoft.com/office/powerpoint/2010/main" val="168169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close are you to the 1 hour mark?</a:t>
            </a:r>
            <a:endParaRPr lang="en-US" dirty="0"/>
          </a:p>
        </p:txBody>
      </p:sp>
      <p:sp>
        <p:nvSpPr>
          <p:cNvPr id="4" name="Slide Number Placeholder 3"/>
          <p:cNvSpPr>
            <a:spLocks noGrp="1"/>
          </p:cNvSpPr>
          <p:nvPr>
            <p:ph type="sldNum" sz="quarter" idx="10"/>
          </p:nvPr>
        </p:nvSpPr>
        <p:spPr/>
        <p:txBody>
          <a:bodyPr/>
          <a:lstStyle/>
          <a:p>
            <a:pPr>
              <a:defRPr/>
            </a:pPr>
            <a:fld id="{C7DF74AF-74A3-4CE6-AED7-1FFCFD664031}" type="slidenum">
              <a:rPr lang="en-US" smtClean="0"/>
              <a:pPr>
                <a:defRPr/>
              </a:pPr>
              <a:t>39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Make gradual changes. </a:t>
            </a:r>
            <a:r>
              <a:rPr lang="en-US" dirty="0" smtClean="0"/>
              <a:t>Walk 10 minutes longer every week. </a:t>
            </a:r>
            <a:endParaRPr lang="en-US" b="1" dirty="0" smtClean="0"/>
          </a:p>
          <a:p>
            <a:r>
              <a:rPr lang="en-US" b="1" dirty="0" smtClean="0"/>
              <a:t>You don’t have to get 60 minutes in all at one.</a:t>
            </a:r>
            <a:r>
              <a:rPr lang="en-US" dirty="0" smtClean="0"/>
              <a:t> Cut down one less indulgent food or drink every week. </a:t>
            </a:r>
          </a:p>
          <a:p>
            <a:r>
              <a:rPr lang="en-US" b="1" dirty="0" smtClean="0"/>
              <a:t>Balance bad habits with good ones.</a:t>
            </a:r>
            <a:r>
              <a:rPr lang="en-US" dirty="0" smtClean="0"/>
              <a:t> Watch TV while you’re on the treadmill. And don’t go cold turkey on your favorite foods—it’s ok to have an occasional treat. You’ll be more likely to stick to your commitment if you don’t feel that you are depriving yourself. </a:t>
            </a:r>
          </a:p>
          <a:p>
            <a:r>
              <a:rPr lang="en-US" b="1" dirty="0" smtClean="0"/>
              <a:t>Start walking.</a:t>
            </a:r>
            <a:r>
              <a:rPr lang="en-US" dirty="0" smtClean="0"/>
              <a:t> Take the stairs instead of the escalator. Park at the back of the parking lot and walk </a:t>
            </a:r>
            <a:r>
              <a:rPr lang="en-US" b="1" dirty="0" smtClean="0"/>
              <a:t>Drink more water and less soda.</a:t>
            </a:r>
            <a:r>
              <a:rPr lang="en-US" dirty="0" smtClean="0"/>
              <a:t> You can’t expect your kids to cut back on soda if you won’t. </a:t>
            </a:r>
          </a:p>
          <a:p>
            <a:pPr defTabSz="930311">
              <a:defRPr/>
            </a:pPr>
            <a:r>
              <a:rPr lang="en-US" b="1" dirty="0" smtClean="0"/>
              <a:t>Keep it social:</a:t>
            </a:r>
            <a:r>
              <a:rPr lang="en-US" dirty="0" smtClean="0"/>
              <a:t> Physical activity can be a great way to make new friends. Kids are more likely to stick with an activity if friends are involved. Encourage your kids to invite friends for active play-dates, such as bike riding and touch football games. </a:t>
            </a:r>
            <a:br>
              <a:rPr lang="en-US" dirty="0" smtClean="0"/>
            </a:br>
            <a:endParaRPr lang="en-US" dirty="0" smtClean="0"/>
          </a:p>
          <a:p>
            <a:pPr defTabSz="930311">
              <a:defRPr/>
            </a:pPr>
            <a:r>
              <a:rPr lang="en-US" b="1" dirty="0" smtClean="0"/>
              <a:t>Just say no to "exercise"!</a:t>
            </a:r>
            <a:r>
              <a:rPr lang="en-US" dirty="0" smtClean="0"/>
              <a:t> Don’t present being physically active as exercise—kids may interpret that as a punishment.. Encourage everyone in your family to try different activities and find one that suits everyone. Keep it fun! </a:t>
            </a:r>
          </a:p>
          <a:p>
            <a:pPr defTabSz="930311">
              <a:defRPr/>
            </a:pPr>
            <a:r>
              <a:rPr lang="en-US" dirty="0" smtClean="0"/>
              <a:t>What are some other ideas you have for walking?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0311">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DF74AF-74A3-4CE6-AED7-1FFCFD664031}" type="slidenum">
              <a:rPr lang="en-US" smtClean="0"/>
              <a:pPr>
                <a:defRPr/>
              </a:pPr>
              <a:t>42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Drink more water and less soda.</a:t>
            </a:r>
            <a:r>
              <a:rPr lang="en-US" dirty="0" smtClean="0"/>
              <a:t> You can’t expect your kids to cut back on soda if you won’t. </a:t>
            </a:r>
          </a:p>
          <a:p>
            <a:endParaRPr lang="en-US" dirty="0" smtClean="0"/>
          </a:p>
          <a:p>
            <a:r>
              <a:rPr lang="en-US" u="sng" dirty="0" smtClean="0"/>
              <a:t>Sugary Drinks</a:t>
            </a:r>
            <a:endParaRPr lang="en-US" dirty="0" smtClean="0"/>
          </a:p>
          <a:p>
            <a:pPr lvl="0"/>
            <a:r>
              <a:rPr lang="en-US" b="1" dirty="0" smtClean="0"/>
              <a:t>How many gallons of soda the average person drinks per year </a:t>
            </a:r>
            <a:r>
              <a:rPr lang="en-US" dirty="0" smtClean="0"/>
              <a:t>(answer: 55 gallons a year). Convert to calories and pounds. This is an opportunity to tie into math skills. 55 gallons = 7040 fl oz (128 fl oz in 1 gallon). There are about 12.5 calories per ounce of soda so there are about 88,000 calories in 55 gallons of soda. It takes about 3500 calories to gain one pound. So, if you are consuming an extra 88,000 calories per year, this would result in a 25 pound weight gain.</a:t>
            </a:r>
          </a:p>
          <a:p>
            <a:pPr lvl="0"/>
            <a:r>
              <a:rPr lang="en-US" dirty="0" smtClean="0"/>
              <a:t> </a:t>
            </a:r>
          </a:p>
          <a:p>
            <a:pPr lvl="0"/>
            <a:r>
              <a:rPr lang="en-US" dirty="0" smtClean="0"/>
              <a:t>Review there is no real need for sugary drinks. We choose to drink them because they taste good. Review negative effects of sugary drinks:</a:t>
            </a:r>
          </a:p>
          <a:p>
            <a:pPr lvl="1"/>
            <a:r>
              <a:rPr lang="en-US" dirty="0" smtClean="0"/>
              <a:t>Excessive calorie intake leading to weight gain.</a:t>
            </a:r>
          </a:p>
          <a:p>
            <a:pPr lvl="1"/>
            <a:r>
              <a:rPr lang="en-US" dirty="0" smtClean="0"/>
              <a:t>Cavities.</a:t>
            </a:r>
          </a:p>
          <a:p>
            <a:pPr lvl="1"/>
            <a:r>
              <a:rPr lang="en-US" dirty="0" smtClean="0"/>
              <a:t>Replace other nutritious drinks that contain vitamins and minerals our bodies need like milk and water.</a:t>
            </a:r>
          </a:p>
          <a:p>
            <a:pPr lvl="1"/>
            <a:r>
              <a:rPr lang="en-US" dirty="0" smtClean="0"/>
              <a:t>Discuss barriers to reducing intake of sugared drinks. </a:t>
            </a:r>
          </a:p>
          <a:p>
            <a:r>
              <a:rPr lang="en-US" dirty="0" smtClean="0"/>
              <a:t> </a:t>
            </a:r>
          </a:p>
          <a:p>
            <a:r>
              <a:rPr lang="en-US" dirty="0" smtClean="0"/>
              <a:t> </a:t>
            </a:r>
          </a:p>
          <a:p>
            <a:r>
              <a:rPr lang="en-US" dirty="0" smtClean="0"/>
              <a:t> </a:t>
            </a:r>
          </a:p>
          <a:p>
            <a:pPr lvl="0"/>
            <a:r>
              <a:rPr lang="en-US" dirty="0" smtClean="0"/>
              <a:t>Calorie contribution from sugared drinks:</a:t>
            </a:r>
          </a:p>
          <a:p>
            <a:pPr lvl="0"/>
            <a:r>
              <a:rPr lang="en-US" dirty="0" smtClean="0"/>
              <a:t>Take different size beverage containers of the same drink (i.e. different sizes of Coke – 8oz can, 12oz can, 16.9oz bottle, and/or 20oz bottle; different size drink pouches small </a:t>
            </a:r>
            <a:r>
              <a:rPr lang="en-US" dirty="0" err="1" smtClean="0"/>
              <a:t>vs</a:t>
            </a:r>
            <a:r>
              <a:rPr lang="en-US" dirty="0" smtClean="0"/>
              <a:t> big Capri Sun; etc.).</a:t>
            </a:r>
          </a:p>
          <a:p>
            <a:pPr lvl="0"/>
            <a:r>
              <a:rPr lang="en-US" dirty="0" smtClean="0"/>
              <a:t>Review the label and serving size listed on the label. Have students figure out how many servings are in each container and how much sugar they would be getting in the different size containers. </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Get them excited about healthy food:</a:t>
            </a:r>
            <a:r>
              <a:rPr lang="en-US" dirty="0" smtClean="0"/>
              <a:t> Let them smell, touch, taste, ask questions and try fruits, veggies, yogurts and other healthy foods in the kitchen. Ask them what they think of the foods and let them know their opinions count. </a:t>
            </a:r>
          </a:p>
          <a:p>
            <a:r>
              <a:rPr lang="en-US" b="1" dirty="0" smtClean="0"/>
              <a:t>Get them involved in the kitchen: </a:t>
            </a:r>
            <a:r>
              <a:rPr lang="en-US" dirty="0" smtClean="0"/>
              <a:t>Let them help you with small, kid-safe jobs in the kitchen such as mixing ingredients. Be sure to thank them for their help. </a:t>
            </a:r>
          </a:p>
          <a:p>
            <a:r>
              <a:rPr lang="en-US" b="1" dirty="0" smtClean="0"/>
              <a:t>Give them a say in what they eat: </a:t>
            </a:r>
            <a:r>
              <a:rPr lang="en-US" dirty="0" smtClean="0"/>
              <a:t>Help your kids make the right food and drink choices from an early age. If they have a say in decisions, they will be more excited about what they eat. It's a great way to get them to take charge of their health. </a:t>
            </a:r>
          </a:p>
          <a:p>
            <a:r>
              <a:rPr lang="en-US" b="1" dirty="0" smtClean="0"/>
              <a:t>Take them grocery shopping with you: </a:t>
            </a:r>
            <a:r>
              <a:rPr lang="en-US" dirty="0" smtClean="0"/>
              <a:t>Get your kids involved in shopping decisions. It may take a little more time in the supermarket, but it is likely to lead to less tantrums at meals. </a:t>
            </a:r>
          </a:p>
          <a:p>
            <a:r>
              <a:rPr lang="en-US" b="1" dirty="0" smtClean="0"/>
              <a:t>Keep the junk food out of the house: </a:t>
            </a:r>
            <a:r>
              <a:rPr lang="en-US" dirty="0" smtClean="0"/>
              <a:t>Your kids can't eat unhealthy snacks if you don't buy them. Kids will moan at first, but soon they will get hungry and reach for the apple instead of the chips. </a:t>
            </a:r>
          </a:p>
          <a:p>
            <a:r>
              <a:rPr lang="en-US" b="1" dirty="0" smtClean="0"/>
              <a:t>Add healthy food when you can: </a:t>
            </a:r>
            <a:r>
              <a:rPr lang="en-US" dirty="0" smtClean="0"/>
              <a:t>Find ways to add healthy foods into foods your child already likes. You can put blueberries in pancakes, chopped fruit on cereal or small pieces of broccoli in macaroni and cheese. </a:t>
            </a:r>
          </a:p>
          <a:p>
            <a:r>
              <a:rPr lang="en-US" b="1" dirty="0" smtClean="0"/>
              <a:t>Help them learn: </a:t>
            </a:r>
            <a:r>
              <a:rPr lang="en-US" dirty="0" smtClean="0"/>
              <a:t>Encourage your kids to draw or doodle pictures of healthy foods or write a poem. Post it on the fridge and make sure they know you are proud. </a:t>
            </a:r>
          </a:p>
          <a:p>
            <a:r>
              <a:rPr lang="en-US" b="1" dirty="0" smtClean="0"/>
              <a:t>Sit down together: </a:t>
            </a:r>
            <a:r>
              <a:rPr lang="en-US" dirty="0" smtClean="0"/>
              <a:t>Try to set aside your meals as family time. Turn off the TV and enjoy eating together.  </a:t>
            </a:r>
            <a:r>
              <a:rPr lang="en-US" b="1" dirty="0" smtClean="0"/>
              <a:t>Great</a:t>
            </a:r>
            <a:r>
              <a:rPr lang="en-US" b="1" baseline="0" dirty="0" smtClean="0"/>
              <a:t> time to role model</a:t>
            </a:r>
            <a:endParaRPr lang="en-US" b="1" dirty="0" smtClean="0"/>
          </a:p>
          <a:p>
            <a:r>
              <a:rPr lang="en-US" b="1" dirty="0" smtClean="0"/>
              <a:t>Keep healthy snacks on hand: </a:t>
            </a:r>
            <a:r>
              <a:rPr lang="en-US" dirty="0" smtClean="0"/>
              <a:t>Bring healthy snacks when you pick them up from school, after sports practice and at other times when you know their stomachs will be grumbling. </a:t>
            </a:r>
          </a:p>
          <a:p>
            <a:r>
              <a:rPr lang="en-US" b="1" dirty="0" smtClean="0"/>
              <a:t>Make healthy food and meals fun:  </a:t>
            </a:r>
            <a:r>
              <a:rPr lang="en-US" dirty="0" smtClean="0"/>
              <a:t>Try cutting up food into fun shapes or making faces out of fruit and vegetables. Putting healthy snacks such as oatmeal cookies or dried fruit into a fun bag can turn healthy foods into a cool snack for your child. </a:t>
            </a:r>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It’s not about weight:</a:t>
            </a:r>
            <a:r>
              <a:rPr lang="en-US" dirty="0" smtClean="0"/>
              <a:t> Weight is just one indicator of health and often an extremely sensitive subject for kids. Emphasize how important it is to eat right and be physically active instead of just losing pounds. You don’t want to hurt their confidence or self-image. </a:t>
            </a:r>
            <a:br>
              <a:rPr lang="en-US" dirty="0" smtClean="0"/>
            </a:br>
            <a:endParaRPr lang="en-US" dirty="0" smtClean="0"/>
          </a:p>
          <a:p>
            <a:r>
              <a:rPr lang="en-US" b="1" dirty="0" smtClean="0"/>
              <a:t>Talk to your doctor:</a:t>
            </a:r>
            <a:r>
              <a:rPr lang="en-US" dirty="0" smtClean="0"/>
              <a:t> Your doctor is a great resource when talking with your child about their weight. You can work with the doctor, a nurse or dietitian to help start the conversation. Most healthcare practitioners will be happy to help if you ask. </a:t>
            </a:r>
            <a:r>
              <a:rPr lang="en-US" dirty="0" smtClean="0">
                <a:hlinkClick r:id="rId3" action="ppaction://hlinkfile" tooltip="Talking to your Child’s Doctor or Nurse"/>
              </a:rPr>
              <a:t>Tips for talking to your Child’s Doctor or Nurse</a:t>
            </a:r>
            <a:r>
              <a:rPr lang="en-US" dirty="0" smtClean="0"/>
              <a:t>  </a:t>
            </a:r>
            <a:br>
              <a:rPr lang="en-US" dirty="0" smtClean="0"/>
            </a:br>
            <a:endParaRPr lang="en-US" dirty="0" smtClean="0"/>
          </a:p>
          <a:p>
            <a:r>
              <a:rPr lang="en-US" b="1" dirty="0" smtClean="0"/>
              <a:t>Make it a family affair:</a:t>
            </a:r>
            <a:r>
              <a:rPr lang="en-US" dirty="0" smtClean="0"/>
              <a:t> Talk about how </a:t>
            </a:r>
            <a:r>
              <a:rPr lang="en-US" i="1" dirty="0" smtClean="0"/>
              <a:t>everyone</a:t>
            </a:r>
            <a:r>
              <a:rPr lang="en-US" dirty="0" smtClean="0"/>
              <a:t> in the family is going to work together to get healthier. Children should not be the only ones making changes. </a:t>
            </a:r>
            <a:br>
              <a:rPr lang="en-US" dirty="0" smtClean="0"/>
            </a:br>
            <a:endParaRPr lang="en-US" dirty="0" smtClean="0"/>
          </a:p>
          <a:p>
            <a:r>
              <a:rPr lang="en-US" b="1" dirty="0" smtClean="0"/>
              <a:t>Make it relevant:</a:t>
            </a:r>
            <a:r>
              <a:rPr lang="en-US" dirty="0" smtClean="0"/>
              <a:t> Explain why being healthy is important in a way that kids will understand. Kids don’t care that being healthy now will prevent their risk of disease in the future—kids care about the here and now. </a:t>
            </a:r>
            <a:br>
              <a:rPr lang="en-US" dirty="0" smtClean="0"/>
            </a:br>
            <a:endParaRPr lang="en-US" dirty="0" smtClean="0"/>
          </a:p>
          <a:p>
            <a:r>
              <a:rPr lang="en-US" dirty="0" smtClean="0"/>
              <a:t/>
            </a:r>
            <a:br>
              <a:rPr lang="en-US" dirty="0" smtClean="0"/>
            </a:br>
            <a:endParaRPr lang="en-US" dirty="0" smtClean="0"/>
          </a:p>
          <a:p>
            <a:r>
              <a:rPr lang="en-US" b="1" dirty="0" smtClean="0"/>
              <a:t>Treat "diet" like a four letter word:</a:t>
            </a:r>
            <a:r>
              <a:rPr lang="en-US" dirty="0" smtClean="0"/>
              <a:t> Adults don’t stick to diets, so why would kids? Teaching your children to eat and drink in moderation (including an occasional treat) will ensure they get the balanced meals they need. </a:t>
            </a:r>
            <a:br>
              <a:rPr lang="en-US" dirty="0" smtClean="0"/>
            </a:br>
            <a:endParaRPr lang="en-US" dirty="0" smtClean="0"/>
          </a:p>
          <a:p>
            <a:r>
              <a:rPr lang="en-US" b="1" dirty="0" smtClean="0"/>
              <a:t>Food is not a reward:</a:t>
            </a:r>
            <a:r>
              <a:rPr lang="en-US" dirty="0" smtClean="0"/>
              <a:t> Saying you can have ice cream after you finish your carrots makes eating carrots a chore and ice cream the reward—the exact opposite effect you were going for. </a:t>
            </a:r>
            <a:br>
              <a:rPr lang="en-US" dirty="0" smtClean="0"/>
            </a:br>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http://www.pta.org/programs/content.cfm?ItemNumber=4280</a:t>
            </a:r>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47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Requirements</a:t>
            </a:r>
          </a:p>
          <a:p>
            <a:r>
              <a:rPr lang="en-US" dirty="0" smtClean="0"/>
              <a:t>Healthy Hunger Free Kids Act</a:t>
            </a:r>
          </a:p>
          <a:p>
            <a:endParaRPr lang="en-US" dirty="0" smtClean="0"/>
          </a:p>
          <a:p>
            <a:r>
              <a:rPr lang="en-US" dirty="0" smtClean="0"/>
              <a:t>How many are</a:t>
            </a:r>
            <a:r>
              <a:rPr lang="en-US" baseline="0" dirty="0" smtClean="0"/>
              <a:t> familiar with your school’s wellness policies?  How many of you have participated in advisory boards?</a:t>
            </a:r>
            <a:endParaRPr lang="en-US" dirty="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2020 Goal:  reduce childhood obesity 10% lower than the 2005-2008 goal.</a:t>
            </a:r>
          </a:p>
          <a:p>
            <a:r>
              <a:rPr lang="en-US" dirty="0" smtClean="0"/>
              <a:t>Reduce daily calories to reach the goal:</a:t>
            </a:r>
          </a:p>
          <a:p>
            <a:pPr lvl="1"/>
            <a:r>
              <a:rPr lang="en-US" dirty="0" smtClean="0">
                <a:sym typeface="Wingdings"/>
              </a:rPr>
              <a:t></a:t>
            </a:r>
            <a:r>
              <a:rPr lang="en-US" dirty="0" smtClean="0"/>
              <a:t>149 kcal/day in </a:t>
            </a:r>
            <a:r>
              <a:rPr lang="en-US" dirty="0" smtClean="0">
                <a:solidFill>
                  <a:schemeClr val="tx2">
                    <a:lumMod val="75000"/>
                  </a:schemeClr>
                </a:solidFill>
              </a:rPr>
              <a:t>6-11</a:t>
            </a:r>
            <a:r>
              <a:rPr lang="en-US" dirty="0" smtClean="0"/>
              <a:t> year olds’ diet</a:t>
            </a:r>
          </a:p>
          <a:p>
            <a:pPr lvl="1"/>
            <a:r>
              <a:rPr lang="en-US" dirty="0" smtClean="0">
                <a:sym typeface="Wingdings"/>
              </a:rPr>
              <a:t></a:t>
            </a:r>
            <a:r>
              <a:rPr lang="en-US" dirty="0" smtClean="0"/>
              <a:t>177 kcal/day in </a:t>
            </a:r>
            <a:r>
              <a:rPr lang="en-US" dirty="0" smtClean="0">
                <a:solidFill>
                  <a:schemeClr val="tx2">
                    <a:lumMod val="75000"/>
                  </a:schemeClr>
                </a:solidFill>
              </a:rPr>
              <a:t>12-19 </a:t>
            </a:r>
            <a:r>
              <a:rPr lang="en-US" dirty="0" smtClean="0"/>
              <a:t>year olds’ diets</a:t>
            </a:r>
          </a:p>
          <a:p>
            <a:pPr defTabSz="930311" eaLnBrk="1" hangingPunct="1">
              <a:defRPr/>
            </a:pPr>
            <a:r>
              <a:rPr lang="en-US" dirty="0" smtClean="0"/>
              <a:t>60 minutes of physical activity/day—make them breath hard, break a sweat</a:t>
            </a:r>
          </a:p>
          <a:p>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DF74AF-74A3-4CE6-AED7-1FFCFD664031}" type="slidenum">
              <a:rPr lang="en-US" smtClean="0"/>
              <a:pPr>
                <a:defRPr/>
              </a:pPr>
              <a:t>49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where the HLI- Administrative support is housed but the work is done by collaborating with community organizations! </a:t>
            </a:r>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3</a:t>
            </a:fld>
            <a:endParaRPr lang="en-US"/>
          </a:p>
        </p:txBody>
      </p:sp>
    </p:spTree>
    <p:extLst>
      <p:ext uri="{BB962C8B-B14F-4D97-AF65-F5344CB8AC3E}">
        <p14:creationId xmlns="" xmlns:p14="http://schemas.microsoft.com/office/powerpoint/2010/main" val="168169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Greater than 95</a:t>
            </a:r>
            <a:r>
              <a:rPr lang="en-US" baseline="30000" dirty="0" smtClean="0"/>
              <a:t>th</a:t>
            </a:r>
            <a:r>
              <a:rPr lang="en-US" dirty="0" smtClean="0"/>
              <a:t> percentile BMI for age</a:t>
            </a:r>
          </a:p>
          <a:p>
            <a:r>
              <a:rPr lang="en-US" dirty="0" smtClean="0"/>
              <a:t>		</a:t>
            </a:r>
            <a:r>
              <a:rPr lang="en-US" u="sng" dirty="0" smtClean="0"/>
              <a:t>2009-2010		HP 2020</a:t>
            </a:r>
          </a:p>
          <a:p>
            <a:r>
              <a:rPr lang="en-US" dirty="0" smtClean="0"/>
              <a:t>2-5 year olds		12.1		  9.6</a:t>
            </a:r>
          </a:p>
          <a:p>
            <a:r>
              <a:rPr lang="en-US" dirty="0" smtClean="0"/>
              <a:t>6-11		18.0		15.7</a:t>
            </a:r>
          </a:p>
          <a:p>
            <a:r>
              <a:rPr lang="en-US" dirty="0" smtClean="0"/>
              <a:t>12-19		18.4		16.1</a:t>
            </a:r>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5</a:t>
            </a:fld>
            <a:endParaRPr lang="en-US"/>
          </a:p>
        </p:txBody>
      </p:sp>
    </p:spTree>
    <p:extLst>
      <p:ext uri="{BB962C8B-B14F-4D97-AF65-F5344CB8AC3E}">
        <p14:creationId xmlns="" xmlns:p14="http://schemas.microsoft.com/office/powerpoint/2010/main" val="202287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norms and food and fitness environments increase risk for obesity and chronic diseases</a:t>
            </a:r>
          </a:p>
          <a:p>
            <a:r>
              <a:rPr lang="en-US" dirty="0" smtClean="0"/>
              <a:t>29 % of low-income children are overweight and obese. (CDC-2012)</a:t>
            </a:r>
          </a:p>
          <a:p>
            <a:r>
              <a:rPr lang="en-US" dirty="0" smtClean="0"/>
              <a:t>30.4% of adults are obese (CDC-2013)</a:t>
            </a:r>
          </a:p>
          <a:p>
            <a:pPr>
              <a:buNone/>
            </a:pPr>
            <a:r>
              <a:rPr lang="en-US" dirty="0" smtClean="0"/>
              <a:t>	</a:t>
            </a:r>
            <a:r>
              <a:rPr lang="en-US" dirty="0" smtClean="0">
                <a:hlinkClick r:id="rId3"/>
              </a:rPr>
              <a:t>http://health.mo.gov/data/mohealthassess/pdf/assessment.pdf</a:t>
            </a:r>
            <a:r>
              <a:rPr lang="en-US" dirty="0" smtClean="0"/>
              <a:t> </a:t>
            </a:r>
          </a:p>
          <a:p>
            <a:pPr>
              <a:buNone/>
            </a:pPr>
            <a:r>
              <a:rPr lang="en-US" dirty="0" smtClean="0"/>
              <a:t>	Cost of inaction</a:t>
            </a:r>
          </a:p>
          <a:p>
            <a:pPr lvl="1"/>
            <a:r>
              <a:rPr lang="en-US" dirty="0" smtClean="0"/>
              <a:t>Missed prevention opportunities</a:t>
            </a:r>
          </a:p>
          <a:p>
            <a:pPr lvl="1"/>
            <a:r>
              <a:rPr lang="en-US" dirty="0" smtClean="0"/>
              <a:t>Missed treatment opportunities</a:t>
            </a:r>
          </a:p>
          <a:p>
            <a:endParaRPr lang="en-US"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At Children’s Mercy</a:t>
            </a:r>
          </a:p>
          <a:p>
            <a:endParaRPr lang="en-US" baseline="0" dirty="0" smtClean="0"/>
          </a:p>
          <a:p>
            <a:pPr defTabSz="916503">
              <a:defRPr/>
            </a:pPr>
            <a:r>
              <a:rPr lang="en-US" baseline="0" dirty="0" smtClean="0"/>
              <a:t>--Only 16% of obese children have been told by the primary care provider that they had a weight issue</a:t>
            </a:r>
          </a:p>
          <a:p>
            <a:endParaRPr lang="en-US" baseline="0" dirty="0" smtClean="0"/>
          </a:p>
          <a:p>
            <a:endParaRPr lang="en-US" baseline="0" dirty="0" smtClean="0"/>
          </a:p>
          <a:p>
            <a:r>
              <a:rPr lang="en-US" baseline="0" dirty="0" smtClean="0"/>
              <a:t>--82% of children who appear in weight management clinics have a co-morbid condition</a:t>
            </a:r>
          </a:p>
          <a:p>
            <a:r>
              <a:rPr lang="en-US" baseline="0" dirty="0" smtClean="0"/>
              <a:t>--increasing proportion of our patients have fatty livers</a:t>
            </a:r>
          </a:p>
          <a:p>
            <a:r>
              <a:rPr lang="en-US" baseline="0" dirty="0" smtClean="0"/>
              <a:t>--Children with obesity have a healthy quality of life that is similar to a patient with cancer</a:t>
            </a:r>
          </a:p>
          <a:p>
            <a:endParaRPr lang="en-US" baseline="0" dirty="0" smtClean="0"/>
          </a:p>
          <a:p>
            <a:r>
              <a:rPr lang="en-US" baseline="0" dirty="0" smtClean="0"/>
              <a:t>This is largely </a:t>
            </a:r>
            <a:r>
              <a:rPr lang="en-US" baseline="0" dirty="0" err="1" smtClean="0"/>
              <a:t>preventatable</a:t>
            </a: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823C5-AEAF-4680-921D-A9E38A10DDC9}" type="slidenum">
              <a:rPr lang="en-US"/>
              <a:pPr fontAlgn="base">
                <a:spcBef>
                  <a:spcPct val="0"/>
                </a:spcBef>
                <a:spcAft>
                  <a:spcPct val="0"/>
                </a:spcAft>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Projecting 60 % of adults in MO </a:t>
            </a:r>
            <a:r>
              <a:rPr lang="en-US" baseline="0" dirty="0" smtClean="0"/>
              <a:t>as Obese</a:t>
            </a:r>
          </a:p>
          <a:p>
            <a:endParaRPr lang="en-US" baseline="0" dirty="0" smtClean="0"/>
          </a:p>
          <a:p>
            <a:r>
              <a:rPr lang="en-US" baseline="0" dirty="0" smtClean="0"/>
              <a:t>In 2012,</a:t>
            </a:r>
          </a:p>
          <a:p>
            <a:pPr>
              <a:buFont typeface="Arial" pitchFamily="34" charset="0"/>
              <a:buChar char="•"/>
            </a:pPr>
            <a:r>
              <a:rPr lang="en-US" dirty="0" smtClean="0"/>
              <a:t>Missouri is 17th Most Obese State in Nation with 29.6% of adults being obese</a:t>
            </a:r>
          </a:p>
          <a:p>
            <a:pPr>
              <a:buFont typeface="Arial" pitchFamily="34" charset="0"/>
              <a:buNone/>
            </a:pPr>
            <a:endParaRPr lang="en-US" b="1" dirty="0" smtClean="0"/>
          </a:p>
          <a:p>
            <a:pPr>
              <a:buFont typeface="Arial" pitchFamily="34" charset="0"/>
              <a:buNone/>
            </a:pPr>
            <a:r>
              <a:rPr lang="en-US" dirty="0" smtClean="0"/>
              <a:t>2011 data</a:t>
            </a:r>
          </a:p>
          <a:p>
            <a:pPr>
              <a:buFont typeface="Arial" pitchFamily="34" charset="0"/>
              <a:buChar char="•"/>
            </a:pPr>
            <a:r>
              <a:rPr lang="en-US" dirty="0" smtClean="0"/>
              <a:t>In both KS &amp; MO 12-13% of 2-4 years olds in low- income families are obese. </a:t>
            </a:r>
            <a:endParaRPr lang="en-US" b="0" dirty="0"/>
          </a:p>
        </p:txBody>
      </p:sp>
      <p:sp>
        <p:nvSpPr>
          <p:cNvPr id="4" name="Slide Number Placeholder 3"/>
          <p:cNvSpPr>
            <a:spLocks noGrp="1"/>
          </p:cNvSpPr>
          <p:nvPr>
            <p:ph type="sldNum" sz="quarter" idx="10"/>
          </p:nvPr>
        </p:nvSpPr>
        <p:spPr/>
        <p:txBody>
          <a:bodyPr/>
          <a:lstStyle/>
          <a:p>
            <a:fld id="{3E6849E6-B548-44B5-8F18-62ABBD4BAA33}" type="slidenum">
              <a:rPr lang="en-US" smtClean="0"/>
              <a:pPr/>
              <a:t>10</a:t>
            </a:fld>
            <a:endParaRPr lang="en-US"/>
          </a:p>
        </p:txBody>
      </p:sp>
    </p:spTree>
    <p:extLst>
      <p:ext uri="{BB962C8B-B14F-4D97-AF65-F5344CB8AC3E}">
        <p14:creationId xmlns="" xmlns:p14="http://schemas.microsoft.com/office/powerpoint/2010/main" val="5965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like adults, face a “veritable flood tide of obesogenic factors on a daily basis.” Any single intervention, in any setting, intended to combat these influences is rather like a single sandbag intended to contain the rising waters of an actual flood.  No matter how robust, a single sandbag… a single intervention cannot be expected to oppose the obesogenic flood tide.”  The aggregation of interventions must be applied to the containment, control, and prevention of childhood obesity (12) and is the approach being used by WI and BHH</a:t>
            </a:r>
            <a:endParaRPr lang="en-US" dirty="0"/>
          </a:p>
        </p:txBody>
      </p:sp>
      <p:sp>
        <p:nvSpPr>
          <p:cNvPr id="4" name="Slide Number Placeholder 3"/>
          <p:cNvSpPr>
            <a:spLocks noGrp="1"/>
          </p:cNvSpPr>
          <p:nvPr>
            <p:ph type="sldNum" sz="quarter" idx="10"/>
          </p:nvPr>
        </p:nvSpPr>
        <p:spPr/>
        <p:txBody>
          <a:bodyPr/>
          <a:lstStyle/>
          <a:p>
            <a:fld id="{14162E96-4391-49EF-8A4B-2C4470609AF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Children who are overweight or obese as preschoolers (2-5 year olds) are 5 x more likely to be overweight or obese at 12 years old</a:t>
            </a:r>
            <a:r>
              <a:rPr lang="en-US" baseline="0" dirty="0" smtClean="0"/>
              <a:t> when compared to their normal weight peers.</a:t>
            </a:r>
          </a:p>
          <a:p>
            <a:pPr>
              <a:buFont typeface="Arial" pitchFamily="34" charset="0"/>
              <a:buChar char="•"/>
            </a:pPr>
            <a:r>
              <a:rPr lang="en-US" baseline="0" dirty="0" smtClean="0"/>
              <a:t>MO child care </a:t>
            </a:r>
            <a:r>
              <a:rPr lang="en-US" baseline="0" dirty="0" err="1" smtClean="0"/>
              <a:t>licensin</a:t>
            </a:r>
            <a:r>
              <a:rPr lang="en-US" baseline="0" dirty="0" smtClean="0"/>
              <a:t> regulation for nutrition and PA have not been updated since 1993</a:t>
            </a:r>
          </a:p>
          <a:p>
            <a:pPr>
              <a:buFont typeface="Arial" pitchFamily="34" charset="0"/>
              <a:buChar char="•"/>
            </a:pPr>
            <a:r>
              <a:rPr lang="en-US" baseline="0" dirty="0" smtClean="0"/>
              <a:t>Current regulations meet only 5 of the 47 nationally recommended standards for preventing childhood obesity</a:t>
            </a:r>
          </a:p>
          <a:p>
            <a:pPr lvl="1">
              <a:buFont typeface="Arial" pitchFamily="34" charset="0"/>
              <a:buChar char="•"/>
            </a:pPr>
            <a:r>
              <a:rPr lang="en-US" baseline="0" dirty="0" smtClean="0"/>
              <a:t>Nutrition</a:t>
            </a:r>
          </a:p>
          <a:p>
            <a:pPr lvl="1">
              <a:buFont typeface="Arial" pitchFamily="34" charset="0"/>
              <a:buChar char="•"/>
            </a:pPr>
            <a:r>
              <a:rPr lang="en-US" baseline="0" dirty="0" smtClean="0"/>
              <a:t>Feeding practices</a:t>
            </a:r>
          </a:p>
          <a:p>
            <a:pPr lvl="1">
              <a:buFont typeface="Arial" pitchFamily="34" charset="0"/>
              <a:buChar char="•"/>
            </a:pPr>
            <a:r>
              <a:rPr lang="en-US" baseline="0" dirty="0" smtClean="0"/>
              <a:t>PA</a:t>
            </a:r>
          </a:p>
          <a:p>
            <a:pPr lvl="1">
              <a:buFont typeface="Arial" pitchFamily="34" charset="0"/>
              <a:buChar char="•"/>
            </a:pPr>
            <a:r>
              <a:rPr lang="en-US" baseline="0" dirty="0" smtClean="0"/>
              <a:t>Screen time</a:t>
            </a:r>
          </a:p>
          <a:p>
            <a:pPr lvl="0">
              <a:buFont typeface="Arial" pitchFamily="34" charset="0"/>
              <a:buChar char="•"/>
            </a:pPr>
            <a:r>
              <a:rPr lang="en-US" baseline="0" dirty="0" smtClean="0"/>
              <a:t>Update child care licensing standards in collaborative effort—DHSS, child care providers, early childhood supports</a:t>
            </a:r>
          </a:p>
          <a:p>
            <a:pPr lvl="0">
              <a:buFont typeface="Arial" pitchFamily="34" charset="0"/>
              <a:buChar char="•"/>
            </a:pPr>
            <a:r>
              <a:rPr lang="en-US" baseline="0" dirty="0" smtClean="0"/>
              <a:t>Provide training and support for child care providers to meet new standards</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8E83D748-D728-4C50-9323-FB9691EE8707}"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MH_Kansas_City_blue-small.jpg"/>
          <p:cNvPicPr>
            <a:picLocks noChangeAspect="1"/>
          </p:cNvPicPr>
          <p:nvPr userDrawn="1"/>
        </p:nvPicPr>
        <p:blipFill>
          <a:blip r:embed="rId2" cstate="print"/>
          <a:srcRect/>
          <a:stretch>
            <a:fillRect/>
          </a:stretch>
        </p:blipFill>
        <p:spPr bwMode="auto">
          <a:xfrm>
            <a:off x="5054600" y="5513388"/>
            <a:ext cx="3794125" cy="787400"/>
          </a:xfrm>
          <a:prstGeom prst="rect">
            <a:avLst/>
          </a:prstGeom>
          <a:noFill/>
          <a:ln w="9525">
            <a:noFill/>
            <a:miter lim="800000"/>
            <a:headEnd/>
            <a:tailEnd/>
          </a:ln>
        </p:spPr>
      </p:pic>
      <p:pic>
        <p:nvPicPr>
          <p:cNvPr id="5"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19100" y="5146675"/>
            <a:ext cx="1157288" cy="1308100"/>
          </a:xfrm>
          <a:prstGeom prst="rect">
            <a:avLst/>
          </a:prstGeom>
          <a:noFill/>
          <a:ln w="9525">
            <a:noFill/>
            <a:miter lim="800000"/>
            <a:headEnd/>
            <a:tailEnd/>
          </a:ln>
        </p:spPr>
      </p:pic>
      <p:pic>
        <p:nvPicPr>
          <p:cNvPr id="6" name="Picture 8" descr="Magnet Recognition Logo BW [jpg].jpg"/>
          <p:cNvPicPr>
            <a:picLocks noChangeAspect="1"/>
          </p:cNvPicPr>
          <p:nvPr userDrawn="1"/>
        </p:nvPicPr>
        <p:blipFill>
          <a:blip r:embed="rId4" cstate="print"/>
          <a:srcRect/>
          <a:stretch>
            <a:fillRect/>
          </a:stretch>
        </p:blipFill>
        <p:spPr bwMode="auto">
          <a:xfrm>
            <a:off x="1797050" y="5402263"/>
            <a:ext cx="1233488" cy="1028700"/>
          </a:xfrm>
          <a:prstGeom prst="rect">
            <a:avLst/>
          </a:prstGeom>
          <a:noFill/>
          <a:ln w="9525">
            <a:noFill/>
            <a:miter lim="800000"/>
            <a:headEnd/>
            <a:tailEnd/>
          </a:ln>
        </p:spPr>
      </p:pic>
      <p:sp>
        <p:nvSpPr>
          <p:cNvPr id="3" name="Subtitle 2"/>
          <p:cNvSpPr>
            <a:spLocks noGrp="1"/>
          </p:cNvSpPr>
          <p:nvPr>
            <p:ph type="subTitle" idx="1"/>
          </p:nvPr>
        </p:nvSpPr>
        <p:spPr>
          <a:xfrm>
            <a:off x="445477" y="2895600"/>
            <a:ext cx="8253046" cy="1752600"/>
          </a:xfrm>
          <a:prstGeom prst="rect">
            <a:avLst/>
          </a:prstGeom>
        </p:spPr>
        <p:txBody>
          <a:bodyPr/>
          <a:lstStyle>
            <a:lvl1pPr marL="0" indent="0" algn="ctr">
              <a:buNone/>
              <a:defRPr b="0" baseline="0">
                <a:solidFill>
                  <a:srgbClr val="005CB9"/>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457200" y="1371600"/>
            <a:ext cx="8229600" cy="1143000"/>
          </a:xfrm>
          <a:prstGeom prst="rect">
            <a:avLst/>
          </a:prstGeom>
        </p:spPr>
        <p:txBody>
          <a:bodyPr/>
          <a:lstStyle>
            <a:lvl1pPr>
              <a:defRPr b="1" i="0" baseline="0">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52C2BDEB-8CA3-4D81-B36E-6B77596A2E7A}"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8"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645152" y="1536192"/>
            <a:ext cx="4038600" cy="4590288"/>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2"/>
          </p:nvPr>
        </p:nvSpPr>
        <p:spPr>
          <a:xfrm>
            <a:off x="457200" y="1536192"/>
            <a:ext cx="4041648" cy="4590288"/>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600">
                <a:solidFill>
                  <a:srgbClr val="005CB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4000"/>
            <a:ext cx="822960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562600" y="6400800"/>
            <a:ext cx="3001963" cy="274638"/>
          </a:xfrm>
          <a:prstGeom prst="rect">
            <a:avLst/>
          </a:prstGeom>
        </p:spPr>
        <p:txBody>
          <a:bodyPr/>
          <a:lstStyle>
            <a:lvl1pPr>
              <a:defRPr/>
            </a:lvl1pPr>
            <a:extLst/>
          </a:lstStyle>
          <a:p>
            <a:pPr>
              <a:defRPr/>
            </a:pPr>
            <a:fld id="{0E544F47-A361-4F88-829F-421C0423FA76}" type="datetimeFigureOut">
              <a:rPr lang="en-US"/>
              <a:pPr>
                <a:defRPr/>
              </a:pPr>
              <a:t>4/10/2015</a:t>
            </a:fld>
            <a:endParaRPr lang="en-US" dirty="0"/>
          </a:p>
        </p:txBody>
      </p:sp>
      <p:sp>
        <p:nvSpPr>
          <p:cNvPr id="7" name="Footer Placeholder 5"/>
          <p:cNvSpPr>
            <a:spLocks noGrp="1"/>
          </p:cNvSpPr>
          <p:nvPr>
            <p:ph type="ftr" sz="quarter" idx="11"/>
          </p:nvPr>
        </p:nvSpPr>
        <p:spPr>
          <a:xfrm>
            <a:off x="1295400" y="6400800"/>
            <a:ext cx="4211638" cy="274638"/>
          </a:xfrm>
          <a:prstGeom prst="rect">
            <a:avLst/>
          </a:prstGeom>
        </p:spPr>
        <p:txBody>
          <a:bodyPr/>
          <a:lstStyle>
            <a:lvl1pPr>
              <a:defRPr/>
            </a:lvl1pPr>
            <a:extLst/>
          </a:lstStyle>
          <a:p>
            <a:pPr>
              <a:defRPr/>
            </a:pPr>
            <a:endParaRPr lang="en-US" dirty="0"/>
          </a:p>
        </p:txBody>
      </p:sp>
      <p:sp>
        <p:nvSpPr>
          <p:cNvPr id="8" name="Slide Number Placeholder 6"/>
          <p:cNvSpPr>
            <a:spLocks noGrp="1"/>
          </p:cNvSpPr>
          <p:nvPr>
            <p:ph type="sldNum" sz="quarter" idx="12"/>
          </p:nvPr>
        </p:nvSpPr>
        <p:spPr>
          <a:xfrm>
            <a:off x="8640763" y="6515100"/>
            <a:ext cx="465137" cy="273050"/>
          </a:xfrm>
          <a:prstGeom prst="rect">
            <a:avLst/>
          </a:prstGeom>
        </p:spPr>
        <p:txBody>
          <a:bodyPr/>
          <a:lstStyle>
            <a:lvl1pPr>
              <a:defRPr/>
            </a:lvl1pPr>
            <a:extLst/>
          </a:lstStyle>
          <a:p>
            <a:pPr>
              <a:defRPr/>
            </a:pPr>
            <a:fld id="{EE9F8B9D-45B7-4652-980C-9B5C330AA1B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048" cy="365760"/>
          </a:xfrm>
          <a:prstGeom prst="rect">
            <a:avLst/>
          </a:prstGeom>
        </p:spPr>
        <p:txBody>
          <a:bodyPr/>
          <a:lstStyle/>
          <a:p>
            <a:fld id="{EC1BF427-3C0A-4993-AC81-EAE93F3AD177}" type="datetimeFigureOut">
              <a:rPr lang="en-US" smtClean="0"/>
              <a:pPr/>
              <a:t>4/10/2015</a:t>
            </a:fld>
            <a:endParaRPr lang="en-US"/>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A112B9C0-C6F3-496D-845D-881F168ECFF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MH_Kansas_City_blue-small.jpg"/>
          <p:cNvPicPr>
            <a:picLocks noChangeAspect="1"/>
          </p:cNvPicPr>
          <p:nvPr userDrawn="1"/>
        </p:nvPicPr>
        <p:blipFill>
          <a:blip r:embed="rId2" cstate="print"/>
          <a:srcRect/>
          <a:stretch>
            <a:fillRect/>
          </a:stretch>
        </p:blipFill>
        <p:spPr bwMode="auto">
          <a:xfrm>
            <a:off x="7467600" y="6326188"/>
            <a:ext cx="1381125" cy="285750"/>
          </a:xfrm>
          <a:prstGeom prst="rect">
            <a:avLst/>
          </a:prstGeom>
          <a:noFill/>
          <a:ln w="9525">
            <a:noFill/>
            <a:miter lim="800000"/>
            <a:headEnd/>
            <a:tailEnd/>
          </a:ln>
        </p:spPr>
      </p:pic>
      <p:sp>
        <p:nvSpPr>
          <p:cNvPr id="5" name="TextBox 4"/>
          <p:cNvSpPr txBox="1"/>
          <p:nvPr userDrawn="1"/>
        </p:nvSpPr>
        <p:spPr>
          <a:xfrm>
            <a:off x="76200" y="6488113"/>
            <a:ext cx="366713" cy="276225"/>
          </a:xfrm>
          <a:prstGeom prst="rect">
            <a:avLst/>
          </a:prstGeom>
          <a:noFill/>
        </p:spPr>
        <p:txBody>
          <a:bodyPr wrap="none">
            <a:spAutoFit/>
          </a:bodyPr>
          <a:lstStyle/>
          <a:p>
            <a:pPr>
              <a:defRPr/>
            </a:pPr>
            <a:fld id="{33E91F44-49A2-4EEC-822A-378AB12BE305}"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3"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4" cstate="print"/>
          <a:srcRect/>
          <a:stretch>
            <a:fillRect/>
          </a:stretch>
        </p:blipFill>
        <p:spPr bwMode="auto">
          <a:xfrm>
            <a:off x="460375" y="6245225"/>
            <a:ext cx="371475" cy="420688"/>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baseline="0">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marR="0" indent="-342900" algn="l" defTabSz="914400" rtl="0" eaLnBrk="1" fontAlgn="base" latinLnBrk="0" hangingPunct="1">
              <a:lnSpc>
                <a:spcPct val="114000"/>
              </a:lnSpc>
              <a:spcBef>
                <a:spcPts val="1200"/>
              </a:spcBef>
              <a:spcAft>
                <a:spcPct val="0"/>
              </a:spcAft>
              <a:buClrTx/>
              <a:buSzTx/>
              <a:buFont typeface="Arial" charset="0"/>
              <a:buChar char="•"/>
              <a:tabLst/>
              <a:defRPr sz="3200" baseline="0">
                <a:solidFill>
                  <a:srgbClr val="005CB9"/>
                </a:solidFill>
              </a:defRPr>
            </a:lvl1pPr>
            <a:lvl2pPr>
              <a:lnSpc>
                <a:spcPct val="114000"/>
              </a:lnSpc>
              <a:spcBef>
                <a:spcPts val="1200"/>
              </a:spcBef>
              <a:defRPr sz="2800">
                <a:solidFill>
                  <a:srgbClr val="005CB9"/>
                </a:solidFill>
              </a:defRPr>
            </a:lvl2pPr>
            <a:lvl3pPr>
              <a:lnSpc>
                <a:spcPct val="114000"/>
              </a:lnSpc>
              <a:spcBef>
                <a:spcPts val="1200"/>
              </a:spcBef>
              <a:defRPr sz="2400">
                <a:solidFill>
                  <a:srgbClr val="005CB9"/>
                </a:solidFill>
              </a:defRPr>
            </a:lvl3pPr>
            <a:lvl4pPr>
              <a:lnSpc>
                <a:spcPct val="114000"/>
              </a:lnSpc>
              <a:spcBef>
                <a:spcPts val="1200"/>
              </a:spcBef>
              <a:defRPr sz="2000">
                <a:solidFill>
                  <a:srgbClr val="005CB9"/>
                </a:solidFill>
              </a:defRPr>
            </a:lvl4pPr>
            <a:lvl5pPr>
              <a:lnSpc>
                <a:spcPct val="114000"/>
              </a:lnSpc>
              <a:spcBef>
                <a:spcPts val="1200"/>
              </a:spcBef>
              <a:defRPr sz="1800">
                <a:solidFill>
                  <a:srgbClr val="005CB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76200" y="6488113"/>
            <a:ext cx="366713" cy="276225"/>
          </a:xfrm>
          <a:prstGeom prst="rect">
            <a:avLst/>
          </a:prstGeom>
          <a:noFill/>
        </p:spPr>
        <p:txBody>
          <a:bodyPr wrap="none">
            <a:spAutoFit/>
          </a:bodyPr>
          <a:lstStyle/>
          <a:p>
            <a:pPr>
              <a:defRPr/>
            </a:pPr>
            <a:fld id="{2533E31A-9DF1-4EE9-AEAC-D80C62D02252}"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4" name="Picture 4"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5"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6"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baseline="0">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A576816C-A879-431E-8860-227204BA04CD}"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8"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5CB9"/>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38600"/>
            <a:ext cx="7772400" cy="368300"/>
          </a:xfrm>
          <a:prstGeom prst="rect">
            <a:avLst/>
          </a:prstGeom>
        </p:spPr>
        <p:txBody>
          <a:bodyPr anchor="b"/>
          <a:lstStyle>
            <a:lvl1pPr marL="0" indent="0">
              <a:buNone/>
              <a:defRPr sz="2000" b="1">
                <a:solidFill>
                  <a:srgbClr val="EEA4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Picture Placeholder 2"/>
          <p:cNvSpPr>
            <a:spLocks noGrp="1"/>
          </p:cNvSpPr>
          <p:nvPr>
            <p:ph type="pic" idx="13"/>
          </p:nvPr>
        </p:nvSpPr>
        <p:spPr>
          <a:xfrm>
            <a:off x="685800" y="762000"/>
            <a:ext cx="7848600" cy="3124200"/>
          </a:xfrm>
          <a:prstGeom prst="rect">
            <a:avLst/>
          </a:prstGeom>
        </p:spPr>
        <p:txBody>
          <a:bodyPr rtlCol="0">
            <a:normAutofit/>
          </a:bodyPr>
          <a:lstStyle>
            <a:lvl1pPr marL="0" indent="0">
              <a:buNone/>
              <a:defRPr sz="3200">
                <a:solidFill>
                  <a:srgbClr val="005CB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5A9F7B99-1215-4836-AC40-A77943CDD07C}"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9"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6862" y="1600200"/>
            <a:ext cx="4038600" cy="4449763"/>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idx="13"/>
          </p:nvPr>
        </p:nvSpPr>
        <p:spPr>
          <a:xfrm>
            <a:off x="4577862" y="1600200"/>
            <a:ext cx="4038600" cy="4419600"/>
          </a:xfrm>
          <a:prstGeom prst="rect">
            <a:avLst/>
          </a:prstGeom>
        </p:spPr>
        <p:txBody>
          <a:bodyPr rtlCol="0">
            <a:normAutofit/>
          </a:bodyPr>
          <a:lstStyle>
            <a:lvl1pPr marL="0" indent="0">
              <a:buNone/>
              <a:defRPr sz="3200">
                <a:solidFill>
                  <a:srgbClr val="005CB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BD70FAAD-0850-4457-B8E3-2B8EDC8A9FA8}"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9"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648200" y="1600200"/>
            <a:ext cx="4038600" cy="4449763"/>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idx="13"/>
          </p:nvPr>
        </p:nvSpPr>
        <p:spPr>
          <a:xfrm>
            <a:off x="457200" y="1600200"/>
            <a:ext cx="4038600" cy="4419600"/>
          </a:xfrm>
          <a:prstGeom prst="rect">
            <a:avLst/>
          </a:prstGeom>
        </p:spPr>
        <p:txBody>
          <a:bodyPr rtlCol="0">
            <a:normAutofit/>
          </a:bodyPr>
          <a:lstStyle>
            <a:lvl1pPr marL="0" indent="0">
              <a:buNone/>
              <a:defRPr sz="3200">
                <a:solidFill>
                  <a:srgbClr val="005CB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F67D1B2C-D065-4CE9-8878-118403E532B5}"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8"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68924" y="273050"/>
            <a:ext cx="2996590" cy="1162050"/>
          </a:xfrm>
          <a:prstGeom prst="rect">
            <a:avLst/>
          </a:prstGeom>
        </p:spPr>
        <p:txBody>
          <a:bodyPr anchor="b"/>
          <a:lstStyle>
            <a:lvl1pPr algn="l">
              <a:defRPr sz="2000" b="1">
                <a:solidFill>
                  <a:schemeClr val="bg1"/>
                </a:solidFill>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lnSpc>
                <a:spcPct val="114000"/>
              </a:lnSpc>
              <a:spcBef>
                <a:spcPts val="1200"/>
              </a:spcBef>
              <a:defRPr sz="2800">
                <a:solidFill>
                  <a:srgbClr val="005CB9"/>
                </a:solidFill>
              </a:defRPr>
            </a:lvl1pPr>
            <a:lvl2pPr>
              <a:lnSpc>
                <a:spcPct val="114000"/>
              </a:lnSpc>
              <a:spcBef>
                <a:spcPts val="1200"/>
              </a:spcBef>
              <a:defRPr sz="2400">
                <a:solidFill>
                  <a:srgbClr val="005CB9"/>
                </a:solidFill>
              </a:defRPr>
            </a:lvl2pPr>
            <a:lvl3pPr>
              <a:lnSpc>
                <a:spcPct val="114000"/>
              </a:lnSpc>
              <a:spcBef>
                <a:spcPts val="1200"/>
              </a:spcBef>
              <a:defRPr sz="2000">
                <a:solidFill>
                  <a:srgbClr val="005CB9"/>
                </a:solidFill>
              </a:defRPr>
            </a:lvl3pPr>
            <a:lvl4pPr>
              <a:lnSpc>
                <a:spcPct val="114000"/>
              </a:lnSpc>
              <a:spcBef>
                <a:spcPts val="1200"/>
              </a:spcBef>
              <a:defRPr sz="1800">
                <a:solidFill>
                  <a:srgbClr val="005CB9"/>
                </a:solidFill>
              </a:defRPr>
            </a:lvl4pPr>
            <a:lvl5pPr>
              <a:lnSpc>
                <a:spcPct val="114000"/>
              </a:lnSpc>
              <a:spcBef>
                <a:spcPts val="1200"/>
              </a:spcBef>
              <a:defRPr sz="1600">
                <a:solidFill>
                  <a:srgbClr val="005CB9"/>
                </a:solidFill>
              </a:defRPr>
            </a:lvl5pPr>
            <a:lvl6pPr>
              <a:defRPr sz="2000"/>
            </a:lvl6pPr>
            <a:lvl7pPr>
              <a:defRPr sz="2000"/>
            </a:lvl7pPr>
            <a:lvl8pPr>
              <a:defRPr sz="2000"/>
            </a:lvl8pPr>
            <a:lvl9pPr>
              <a:defRPr sz="2000"/>
            </a:lvl9pPr>
          </a:lstStyle>
          <a:p>
            <a:pPr lvl="0"/>
            <a:r>
              <a:rPr lang="en-US" dirty="0" smtClean="0"/>
              <a:t>Click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234950" indent="-234950">
              <a:lnSpc>
                <a:spcPct val="114000"/>
              </a:lnSpc>
              <a:spcBef>
                <a:spcPts val="1200"/>
              </a:spcBef>
              <a:buFont typeface="Arial" pitchFamily="34" charset="0"/>
              <a:buChar char="•"/>
              <a:defRPr sz="1400">
                <a:solidFill>
                  <a:srgbClr val="005CB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6200" y="6488113"/>
            <a:ext cx="366713" cy="276225"/>
          </a:xfrm>
          <a:prstGeom prst="rect">
            <a:avLst/>
          </a:prstGeom>
          <a:noFill/>
        </p:spPr>
        <p:txBody>
          <a:bodyPr wrap="none">
            <a:spAutoFit/>
          </a:bodyPr>
          <a:lstStyle/>
          <a:p>
            <a:pPr>
              <a:defRPr/>
            </a:pPr>
            <a:fld id="{826F829E-7CAE-420C-B6F1-C3C9A4852973}"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6"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7"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8"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rgbClr val="EEA400"/>
                </a:solidFill>
                <a:effectLst>
                  <a:outerShdw blurRad="38100" dist="38100" dir="2700000" algn="tl">
                    <a:srgbClr val="000000">
                      <a:alpha val="43137"/>
                    </a:srgbClr>
                  </a:outerShdw>
                </a:effectLst>
                <a:latin typeface="+mn-lt"/>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solidFill>
                  <a:srgbClr val="005CB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5CB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TextBox 6"/>
          <p:cNvSpPr txBox="1"/>
          <p:nvPr userDrawn="1"/>
        </p:nvSpPr>
        <p:spPr>
          <a:xfrm>
            <a:off x="76200" y="6488113"/>
            <a:ext cx="366713" cy="276225"/>
          </a:xfrm>
          <a:prstGeom prst="rect">
            <a:avLst/>
          </a:prstGeom>
          <a:noFill/>
        </p:spPr>
        <p:txBody>
          <a:bodyPr wrap="none">
            <a:spAutoFit/>
          </a:bodyPr>
          <a:lstStyle/>
          <a:p>
            <a:pPr>
              <a:defRPr/>
            </a:pPr>
            <a:fld id="{9740A7C9-E184-4746-9288-0BED68B41D5F}" type="slidenum">
              <a:rPr lang="en-US" sz="1200">
                <a:solidFill>
                  <a:schemeClr val="tx2"/>
                </a:solidFill>
                <a:latin typeface="Calibri" pitchFamily="34" charset="0"/>
              </a:rPr>
              <a:pPr>
                <a:defRPr/>
              </a:pPr>
              <a:t>‹#›</a:t>
            </a:fld>
            <a:endParaRPr lang="en-US" sz="1200" dirty="0">
              <a:solidFill>
                <a:schemeClr val="tx2"/>
              </a:solidFill>
              <a:latin typeface="Calibri" pitchFamily="34" charset="0"/>
            </a:endParaRPr>
          </a:p>
        </p:txBody>
      </p:sp>
      <p:pic>
        <p:nvPicPr>
          <p:cNvPr id="8" name="Picture 3" descr="Magnet Recognition Logo BW [jpg].jpg"/>
          <p:cNvPicPr>
            <a:picLocks noChangeAspect="1"/>
          </p:cNvPicPr>
          <p:nvPr userDrawn="1"/>
        </p:nvPicPr>
        <p:blipFill>
          <a:blip r:embed="rId2" cstate="print"/>
          <a:srcRect/>
          <a:stretch>
            <a:fillRect/>
          </a:stretch>
        </p:blipFill>
        <p:spPr bwMode="auto">
          <a:xfrm>
            <a:off x="935038" y="6275388"/>
            <a:ext cx="438150" cy="365125"/>
          </a:xfrm>
          <a:prstGeom prst="rect">
            <a:avLst/>
          </a:prstGeom>
          <a:noFill/>
          <a:ln w="9525">
            <a:noFill/>
            <a:miter lim="800000"/>
            <a:headEnd/>
            <a:tailEnd/>
          </a:ln>
        </p:spPr>
      </p:pic>
      <p:pic>
        <p:nvPicPr>
          <p:cNvPr id="10" name="73f063f6-c902-4d3b-93bd-4b565cd7905a" descr="235591B9-E1B6-451E-862A-151679A01773@cmh"/>
          <p:cNvPicPr>
            <a:picLocks noChangeAspect="1" noChangeArrowheads="1"/>
          </p:cNvPicPr>
          <p:nvPr userDrawn="1"/>
        </p:nvPicPr>
        <p:blipFill>
          <a:blip r:embed="rId3" cstate="print"/>
          <a:srcRect/>
          <a:stretch>
            <a:fillRect/>
          </a:stretch>
        </p:blipFill>
        <p:spPr bwMode="auto">
          <a:xfrm>
            <a:off x="460375" y="6245225"/>
            <a:ext cx="371475" cy="420688"/>
          </a:xfrm>
          <a:prstGeom prst="rect">
            <a:avLst/>
          </a:prstGeom>
          <a:noFill/>
          <a:ln w="9525">
            <a:noFill/>
            <a:miter lim="800000"/>
            <a:headEnd/>
            <a:tailEnd/>
          </a:ln>
        </p:spPr>
      </p:pic>
      <p:pic>
        <p:nvPicPr>
          <p:cNvPr id="11" name="Picture 6" descr="CMH_Kansas_City_blue-small.jpg"/>
          <p:cNvPicPr>
            <a:picLocks noChangeAspect="1"/>
          </p:cNvPicPr>
          <p:nvPr userDrawn="1"/>
        </p:nvPicPr>
        <p:blipFill>
          <a:blip r:embed="rId4" cstate="print"/>
          <a:srcRect/>
          <a:stretch>
            <a:fillRect/>
          </a:stretch>
        </p:blipFill>
        <p:spPr bwMode="auto">
          <a:xfrm>
            <a:off x="7467600" y="6326188"/>
            <a:ext cx="1381125" cy="285750"/>
          </a:xfrm>
          <a:prstGeom prst="rect">
            <a:avLst/>
          </a:prstGeom>
          <a:noFill/>
          <a:ln w="9525">
            <a:noFill/>
            <a:miter lim="800000"/>
            <a:headEnd/>
            <a:tailEnd/>
          </a:ln>
        </p:spPr>
      </p:pic>
      <p:sp>
        <p:nvSpPr>
          <p:cNvPr id="2" name="Title 1"/>
          <p:cNvSpPr>
            <a:spLocks noGrp="1"/>
          </p:cNvSpPr>
          <p:nvPr>
            <p:ph type="title"/>
          </p:nvPr>
        </p:nvSpPr>
        <p:spPr>
          <a:xfrm>
            <a:off x="457200" y="274320"/>
            <a:ext cx="8229600" cy="1143000"/>
          </a:xfrm>
          <a:prstGeom prst="rect">
            <a:avLst/>
          </a:prstGeom>
        </p:spPr>
        <p:txBody>
          <a:bodyPr anchor="ctr"/>
          <a:lstStyle>
            <a:lvl1pPr>
              <a:defRPr b="1">
                <a:solidFill>
                  <a:srgbClr val="EEA400"/>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645152" y="2176272"/>
            <a:ext cx="4038600" cy="3950208"/>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400">
                <a:solidFill>
                  <a:srgbClr val="005CB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457200" y="1536192"/>
            <a:ext cx="4041648" cy="640080"/>
          </a:xfrm>
          <a:prstGeom prst="rect">
            <a:avLst/>
          </a:prstGeom>
        </p:spPr>
        <p:txBody>
          <a:bodyPr/>
          <a:lstStyle>
            <a:lvl1pPr marL="0" indent="0">
              <a:buNone/>
              <a:defRPr sz="2400" i="1">
                <a:solidFill>
                  <a:srgbClr val="EEA400"/>
                </a:solidFill>
              </a:defRPr>
            </a:lvl1pPr>
          </a:lstStyle>
          <a:p>
            <a:pPr lvl="0"/>
            <a:r>
              <a:rPr lang="en-US" dirty="0" smtClean="0"/>
              <a:t>Click to edit Master text styles</a:t>
            </a:r>
            <a:endParaRPr lang="en-US" dirty="0"/>
          </a:p>
        </p:txBody>
      </p:sp>
      <p:sp>
        <p:nvSpPr>
          <p:cNvPr id="13" name="Text Placeholder 12"/>
          <p:cNvSpPr>
            <a:spLocks noGrp="1"/>
          </p:cNvSpPr>
          <p:nvPr>
            <p:ph type="body" sz="quarter" idx="11"/>
          </p:nvPr>
        </p:nvSpPr>
        <p:spPr>
          <a:xfrm>
            <a:off x="4645152" y="1536192"/>
            <a:ext cx="4041648" cy="640080"/>
          </a:xfrm>
          <a:prstGeom prst="rect">
            <a:avLst/>
          </a:prstGeom>
        </p:spPr>
        <p:txBody>
          <a:bodyPr/>
          <a:lstStyle>
            <a:lvl1pPr marL="0" indent="0">
              <a:buNone/>
              <a:defRPr sz="2400" i="1">
                <a:solidFill>
                  <a:srgbClr val="EEA400"/>
                </a:solidFill>
              </a:defRPr>
            </a:lvl1pPr>
          </a:lstStyle>
          <a:p>
            <a:pPr lvl="0"/>
            <a:r>
              <a:rPr lang="en-US" dirty="0" smtClean="0"/>
              <a:t>Click to edit Master text styles</a:t>
            </a:r>
            <a:endParaRPr lang="en-US" dirty="0"/>
          </a:p>
        </p:txBody>
      </p:sp>
      <p:sp>
        <p:nvSpPr>
          <p:cNvPr id="15" name="Content Placeholder 14"/>
          <p:cNvSpPr>
            <a:spLocks noGrp="1"/>
          </p:cNvSpPr>
          <p:nvPr>
            <p:ph sz="quarter" idx="12"/>
          </p:nvPr>
        </p:nvSpPr>
        <p:spPr>
          <a:xfrm>
            <a:off x="457200" y="2176272"/>
            <a:ext cx="4041648" cy="3950208"/>
          </a:xfrm>
          <a:prstGeom prst="rect">
            <a:avLst/>
          </a:prstGeom>
        </p:spPr>
        <p:txBody>
          <a:bodyPr/>
          <a:lstStyle>
            <a:lvl1pPr>
              <a:lnSpc>
                <a:spcPct val="114000"/>
              </a:lnSpc>
              <a:spcBef>
                <a:spcPts val="1200"/>
              </a:spcBef>
              <a:defRPr sz="2400">
                <a:solidFill>
                  <a:srgbClr val="005CB9"/>
                </a:solidFill>
              </a:defRPr>
            </a:lvl1pPr>
            <a:lvl2pPr>
              <a:lnSpc>
                <a:spcPct val="114000"/>
              </a:lnSpc>
              <a:spcBef>
                <a:spcPts val="1200"/>
              </a:spcBef>
              <a:defRPr sz="2000">
                <a:solidFill>
                  <a:srgbClr val="005CB9"/>
                </a:solidFill>
              </a:defRPr>
            </a:lvl2pPr>
            <a:lvl3pPr>
              <a:lnSpc>
                <a:spcPct val="114000"/>
              </a:lnSpc>
              <a:spcBef>
                <a:spcPts val="1200"/>
              </a:spcBef>
              <a:defRPr sz="1800">
                <a:solidFill>
                  <a:srgbClr val="005CB9"/>
                </a:solidFill>
              </a:defRPr>
            </a:lvl3pPr>
            <a:lvl4pPr>
              <a:lnSpc>
                <a:spcPct val="114000"/>
              </a:lnSpc>
              <a:spcBef>
                <a:spcPts val="1200"/>
              </a:spcBef>
              <a:defRPr sz="1600">
                <a:solidFill>
                  <a:srgbClr val="005CB9"/>
                </a:solidFill>
              </a:defRPr>
            </a:lvl4pPr>
            <a:lvl5pPr>
              <a:lnSpc>
                <a:spcPct val="114000"/>
              </a:lnSpc>
              <a:spcBef>
                <a:spcPts val="1200"/>
              </a:spcBef>
              <a:defRPr sz="1600">
                <a:solidFill>
                  <a:srgbClr val="005CB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286000" y="6546850"/>
            <a:ext cx="4572000" cy="215900"/>
          </a:xfrm>
          <a:prstGeom prst="rect">
            <a:avLst/>
          </a:prstGeom>
        </p:spPr>
        <p:txBody>
          <a:bodyPr>
            <a:spAutoFit/>
          </a:bodyPr>
          <a:lstStyle/>
          <a:p>
            <a:pPr algn="ctr">
              <a:defRPr/>
            </a:pPr>
            <a:r>
              <a:rPr lang="en-US" sz="800" dirty="0">
                <a:solidFill>
                  <a:schemeClr val="tx2"/>
                </a:solidFill>
              </a:rPr>
              <a:t>© The Children's Mercy Hospital, 2014. 03/14</a:t>
            </a: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Black" pitchFamily="34" charset="0"/>
        </a:defRPr>
      </a:lvl2pPr>
      <a:lvl3pPr algn="ctr" rtl="0" eaLnBrk="0" fontAlgn="base" hangingPunct="0">
        <a:spcBef>
          <a:spcPct val="0"/>
        </a:spcBef>
        <a:spcAft>
          <a:spcPct val="0"/>
        </a:spcAft>
        <a:defRPr sz="4400">
          <a:solidFill>
            <a:schemeClr val="bg1"/>
          </a:solidFill>
          <a:latin typeface="Arial Black" pitchFamily="34" charset="0"/>
        </a:defRPr>
      </a:lvl3pPr>
      <a:lvl4pPr algn="ctr" rtl="0" eaLnBrk="0" fontAlgn="base" hangingPunct="0">
        <a:spcBef>
          <a:spcPct val="0"/>
        </a:spcBef>
        <a:spcAft>
          <a:spcPct val="0"/>
        </a:spcAft>
        <a:defRPr sz="4400">
          <a:solidFill>
            <a:schemeClr val="bg1"/>
          </a:solidFill>
          <a:latin typeface="Arial Black" pitchFamily="34" charset="0"/>
        </a:defRPr>
      </a:lvl4pPr>
      <a:lvl5pPr algn="ctr" rtl="0" eaLnBrk="0" fontAlgn="base" hangingPunct="0">
        <a:spcBef>
          <a:spcPct val="0"/>
        </a:spcBef>
        <a:spcAft>
          <a:spcPct val="0"/>
        </a:spcAft>
        <a:defRPr sz="4400">
          <a:solidFill>
            <a:schemeClr val="bg1"/>
          </a:solidFill>
          <a:latin typeface="Arial Black"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health.mo.gov/data/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cid:image002.png@01CF5F0E.BAEFEA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p:txBody>
          <a:bodyPr/>
          <a:lstStyle/>
          <a:p>
            <a:r>
              <a:rPr lang="en-US" smtClean="0"/>
              <a:t>Align and Amplify Efforts to Change The Future of Childhood Obesity </a:t>
            </a:r>
            <a:endParaRPr lang="en-US" dirty="0" smtClean="0"/>
          </a:p>
        </p:txBody>
      </p:sp>
      <p:sp>
        <p:nvSpPr>
          <p:cNvPr id="10243" name="Title 1"/>
          <p:cNvSpPr>
            <a:spLocks noGrp="1"/>
          </p:cNvSpPr>
          <p:nvPr>
            <p:ph type="title"/>
          </p:nvPr>
        </p:nvSpPr>
        <p:spPr/>
        <p:txBody>
          <a:bodyPr/>
          <a:lstStyle/>
          <a:p>
            <a:r>
              <a:rPr lang="en-US" smtClean="0"/>
              <a:t>Key Role PTAs Play to </a:t>
            </a:r>
            <a:br>
              <a:rPr lang="en-US" smtClean="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     2030 Projection</a:t>
            </a:r>
            <a:endParaRPr lang="en-US" dirty="0"/>
          </a:p>
        </p:txBody>
      </p:sp>
      <p:pic>
        <p:nvPicPr>
          <p:cNvPr id="1027" name="Picture 3"/>
          <p:cNvPicPr>
            <a:picLocks noGrp="1" noChangeAspect="1" noChangeArrowheads="1"/>
          </p:cNvPicPr>
          <p:nvPr>
            <p:ph sz="quarter" idx="1"/>
          </p:nvPr>
        </p:nvPicPr>
        <p:blipFill>
          <a:blip r:embed="rId3" cstate="print"/>
          <a:srcRect l="25301" t="35163" r="39493" b="15573"/>
          <a:stretch>
            <a:fillRect/>
          </a:stretch>
        </p:blipFill>
        <p:spPr bwMode="auto">
          <a:xfrm>
            <a:off x="342900" y="1701800"/>
            <a:ext cx="5667542" cy="4460985"/>
          </a:xfrm>
          <a:prstGeom prst="rect">
            <a:avLst/>
          </a:prstGeom>
          <a:noFill/>
          <a:ln w="9525">
            <a:noFill/>
            <a:miter lim="800000"/>
            <a:headEnd/>
            <a:tailEnd/>
          </a:ln>
        </p:spPr>
      </p:pic>
      <p:sp>
        <p:nvSpPr>
          <p:cNvPr id="5" name="TextBox 4"/>
          <p:cNvSpPr txBox="1"/>
          <p:nvPr/>
        </p:nvSpPr>
        <p:spPr>
          <a:xfrm>
            <a:off x="685800" y="6397823"/>
            <a:ext cx="5562600" cy="307777"/>
          </a:xfrm>
          <a:prstGeom prst="rect">
            <a:avLst/>
          </a:prstGeom>
          <a:noFill/>
        </p:spPr>
        <p:txBody>
          <a:bodyPr wrap="square" rtlCol="0">
            <a:spAutoFit/>
          </a:bodyPr>
          <a:lstStyle/>
          <a:p>
            <a:r>
              <a:rPr lang="en-US" sz="1400" dirty="0" smtClean="0"/>
              <a:t>F as in Fat: How Obesity Threatens America’s Future 2013</a:t>
            </a:r>
            <a:endParaRPr lang="en-US" sz="1400" dirty="0"/>
          </a:p>
        </p:txBody>
      </p:sp>
      <p:sp>
        <p:nvSpPr>
          <p:cNvPr id="6" name="Rectangle 5"/>
          <p:cNvSpPr/>
          <p:nvPr/>
        </p:nvSpPr>
        <p:spPr>
          <a:xfrm>
            <a:off x="6400800" y="3657600"/>
            <a:ext cx="2590800" cy="1477328"/>
          </a:xfrm>
          <a:prstGeom prst="rect">
            <a:avLst/>
          </a:prstGeom>
        </p:spPr>
        <p:txBody>
          <a:bodyPr wrap="square">
            <a:spAutoFit/>
          </a:bodyPr>
          <a:lstStyle/>
          <a:p>
            <a:r>
              <a:rPr lang="en-US" b="1" i="1" dirty="0" smtClean="0"/>
              <a:t>If current trends continue, Missouri will spend $12 B annually on obesity-related health care by 2030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Flood tide of obesogenic factors</a:t>
            </a:r>
            <a:endParaRPr lang="en-US" dirty="0"/>
          </a:p>
        </p:txBody>
      </p:sp>
      <p:pic>
        <p:nvPicPr>
          <p:cNvPr id="90115" name="Picture 3" descr="C:\Documents and Settings\dmarkenson\Local Settings\Temporary Internet Files\Content.IE5\QEDWAP54\MC900153600[1].wmf"/>
          <p:cNvPicPr>
            <a:picLocks noChangeAspect="1" noChangeArrowheads="1"/>
          </p:cNvPicPr>
          <p:nvPr/>
        </p:nvPicPr>
        <p:blipFill>
          <a:blip r:embed="rId3" cstate="print"/>
          <a:srcRect/>
          <a:stretch>
            <a:fillRect/>
          </a:stretch>
        </p:blipFill>
        <p:spPr bwMode="auto">
          <a:xfrm>
            <a:off x="3663086" y="2788005"/>
            <a:ext cx="1817827" cy="1281989"/>
          </a:xfrm>
          <a:prstGeom prst="rect">
            <a:avLst/>
          </a:prstGeom>
          <a:noFill/>
        </p:spPr>
      </p:pic>
      <p:pic>
        <p:nvPicPr>
          <p:cNvPr id="90116" name="Picture 4" descr="C:\Documents and Settings\dmarkenson\Local Settings\Temporary Internet Files\Content.IE5\Q7UEPTWV\MP900437217[1].jpg"/>
          <p:cNvPicPr>
            <a:picLocks noGrp="1" noChangeAspect="1" noChangeArrowheads="1"/>
          </p:cNvPicPr>
          <p:nvPr>
            <p:ph idx="1"/>
          </p:nvPr>
        </p:nvPicPr>
        <p:blipFill>
          <a:blip r:embed="rId4" cstate="print"/>
          <a:srcRect/>
          <a:stretch>
            <a:fillRect/>
          </a:stretch>
        </p:blipFill>
        <p:spPr bwMode="auto">
          <a:xfrm>
            <a:off x="3061191" y="1646238"/>
            <a:ext cx="3021618" cy="45259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bwMode="auto">
          <a:xfrm>
            <a:off x="684213" y="2908300"/>
            <a:ext cx="7772400" cy="1362075"/>
          </a:xfrm>
          <a:ln>
            <a:miter lim="800000"/>
            <a:headEnd/>
            <a:tailEnd/>
          </a:ln>
        </p:spPr>
        <p:txBody>
          <a:bodyPr vert="horz" wrap="square" lIns="91440" tIns="45720" rIns="91440" bIns="45720" numCol="1" anchorCtr="0" compatLnSpc="1">
            <a:prstTxWarp prst="textNoShape">
              <a:avLst/>
            </a:prstTxWarp>
          </a:bodyPr>
          <a:lstStyle/>
          <a:p>
            <a:pPr algn="ctr">
              <a:defRPr/>
            </a:pPr>
            <a:r>
              <a:rPr lang="en-US" dirty="0" smtClean="0"/>
              <a:t>Missouri Children’s Services Commission</a:t>
            </a:r>
          </a:p>
        </p:txBody>
      </p:sp>
      <p:sp>
        <p:nvSpPr>
          <p:cNvPr id="5" name="Rectangle 4"/>
          <p:cNvSpPr/>
          <p:nvPr/>
        </p:nvSpPr>
        <p:spPr>
          <a:xfrm>
            <a:off x="304800" y="4389735"/>
            <a:ext cx="8394700" cy="707886"/>
          </a:xfrm>
          <a:prstGeom prst="rect">
            <a:avLst/>
          </a:prstGeom>
        </p:spPr>
        <p:txBody>
          <a:bodyPr wrap="square">
            <a:spAutoFit/>
          </a:bodyPr>
          <a:lstStyle/>
          <a:p>
            <a:pPr algn="ctr"/>
            <a:r>
              <a:rPr lang="en-US" altLang="en-US" sz="2000" b="1" dirty="0" smtClean="0">
                <a:solidFill>
                  <a:srgbClr val="000000"/>
                </a:solidFill>
                <a:latin typeface="Bookman Old Style" pitchFamily="18" charset="0"/>
                <a:cs typeface="Arial" pitchFamily="34" charset="0"/>
              </a:rPr>
              <a:t>Subcommittee on Childhood Obesity</a:t>
            </a:r>
            <a:endParaRPr lang="en-US" altLang="en-US" sz="2000" b="1" dirty="0" smtClean="0">
              <a:latin typeface="Arial" pitchFamily="34" charset="0"/>
              <a:cs typeface="Arial" pitchFamily="34" charset="0"/>
            </a:endParaRPr>
          </a:p>
          <a:p>
            <a:pPr lvl="0" algn="ctr"/>
            <a:r>
              <a:rPr lang="en-US" altLang="en-US" sz="2000" b="1" dirty="0" smtClean="0">
                <a:solidFill>
                  <a:srgbClr val="000000"/>
                </a:solidFill>
                <a:latin typeface="Bookman Old Style" pitchFamily="18" charset="0"/>
                <a:cs typeface="Arial" pitchFamily="34" charset="0"/>
              </a:rPr>
              <a:t>State of Missouri Children’s Services Commission </a:t>
            </a:r>
            <a:endParaRPr lang="en-US" altLang="en-US" sz="2000" b="1" dirty="0">
              <a:solidFill>
                <a:srgbClr val="000000"/>
              </a:solidFill>
              <a:latin typeface="Bookman Old Style" pitchFamily="18" charset="0"/>
              <a:cs typeface="Arial" pitchFamily="34" charset="0"/>
            </a:endParaRPr>
          </a:p>
        </p:txBody>
      </p:sp>
      <p:sp>
        <p:nvSpPr>
          <p:cNvPr id="6" name="Rectangle 5"/>
          <p:cNvSpPr/>
          <p:nvPr/>
        </p:nvSpPr>
        <p:spPr>
          <a:xfrm>
            <a:off x="304800" y="1379091"/>
            <a:ext cx="8572500" cy="1015663"/>
          </a:xfrm>
          <a:prstGeom prst="rect">
            <a:avLst/>
          </a:prstGeom>
        </p:spPr>
        <p:txBody>
          <a:bodyPr wrap="square">
            <a:spAutoFit/>
          </a:bodyPr>
          <a:lstStyle/>
          <a:p>
            <a:pPr algn="ctr"/>
            <a:r>
              <a:rPr lang="en-US" altLang="en-US" sz="3600" b="1" i="1" dirty="0" smtClean="0">
                <a:solidFill>
                  <a:srgbClr val="C00000"/>
                </a:solidFill>
                <a:latin typeface="Bookman Old Style" pitchFamily="18" charset="0"/>
                <a:cs typeface="Arial" pitchFamily="34" charset="0"/>
              </a:rPr>
              <a:t>Recommended Actions </a:t>
            </a:r>
            <a:r>
              <a:rPr lang="en-US" altLang="en-US" sz="2800" b="1" i="1" dirty="0" smtClean="0">
                <a:solidFill>
                  <a:srgbClr val="C00000"/>
                </a:solidFill>
                <a:latin typeface="Bookman Old Style" pitchFamily="18" charset="0"/>
                <a:cs typeface="Arial" pitchFamily="34" charset="0"/>
              </a:rPr>
              <a:t/>
            </a:r>
            <a:br>
              <a:rPr lang="en-US" altLang="en-US" sz="2800" b="1" i="1" dirty="0" smtClean="0">
                <a:solidFill>
                  <a:srgbClr val="C00000"/>
                </a:solidFill>
                <a:latin typeface="Bookman Old Style" pitchFamily="18" charset="0"/>
                <a:cs typeface="Arial" pitchFamily="34" charset="0"/>
              </a:rPr>
            </a:br>
            <a:r>
              <a:rPr lang="en-US" altLang="en-US" sz="2400" b="1" i="1" dirty="0" smtClean="0">
                <a:solidFill>
                  <a:srgbClr val="C00000"/>
                </a:solidFill>
                <a:latin typeface="Bookman Old Style" pitchFamily="18" charset="0"/>
                <a:cs typeface="Arial" pitchFamily="34" charset="0"/>
              </a:rPr>
              <a:t>for Childhood Obesity Prevention and Treatment</a:t>
            </a:r>
            <a:endParaRPr lang="en-US" sz="2400" b="1" dirty="0"/>
          </a:p>
        </p:txBody>
      </p:sp>
      <p:sp>
        <p:nvSpPr>
          <p:cNvPr id="7" name="Rectangle 6"/>
          <p:cNvSpPr/>
          <p:nvPr/>
        </p:nvSpPr>
        <p:spPr>
          <a:xfrm>
            <a:off x="965200" y="2381935"/>
            <a:ext cx="7251700" cy="400110"/>
          </a:xfrm>
          <a:prstGeom prst="rect">
            <a:avLst/>
          </a:prstGeom>
        </p:spPr>
        <p:txBody>
          <a:bodyPr wrap="square">
            <a:spAutoFit/>
          </a:bodyPr>
          <a:lstStyle/>
          <a:p>
            <a:pPr algn="ctr"/>
            <a:r>
              <a:rPr lang="en-US" sz="2000" dirty="0" smtClean="0">
                <a:latin typeface="Arial" panose="020B0604020202020204" pitchFamily="34" charset="0"/>
                <a:cs typeface="Arial" panose="020B0604020202020204" pitchFamily="34" charset="0"/>
              </a:rPr>
              <a:t>results of research, planning and community forums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81" r="9244"/>
          <a:stretch>
            <a:fillRect/>
          </a:stretch>
        </p:blipFill>
        <p:spPr bwMode="auto">
          <a:xfrm>
            <a:off x="622300" y="247650"/>
            <a:ext cx="8013700" cy="5372100"/>
          </a:xfrm>
          <a:prstGeom prst="rect">
            <a:avLst/>
          </a:prstGeom>
          <a:noFill/>
          <a:ln w="9525">
            <a:noFill/>
            <a:miter lim="800000"/>
            <a:headEnd/>
            <a:tailEnd/>
          </a:ln>
        </p:spPr>
      </p:pic>
      <p:sp>
        <p:nvSpPr>
          <p:cNvPr id="6" name="TextBox 5"/>
          <p:cNvSpPr txBox="1"/>
          <p:nvPr/>
        </p:nvSpPr>
        <p:spPr>
          <a:xfrm>
            <a:off x="774700" y="5842000"/>
            <a:ext cx="6946900" cy="369332"/>
          </a:xfrm>
          <a:prstGeom prst="rect">
            <a:avLst/>
          </a:prstGeom>
          <a:noFill/>
        </p:spPr>
        <p:txBody>
          <a:bodyPr wrap="square" rtlCol="0">
            <a:spAutoFit/>
          </a:bodyPr>
          <a:lstStyle/>
          <a:p>
            <a:r>
              <a:rPr lang="en-US" dirty="0" smtClean="0">
                <a:solidFill>
                  <a:schemeClr val="tx2"/>
                </a:solidFill>
              </a:rPr>
              <a:t>http://www.moga.mo.gov/mostatutes/stathtml/21000001021.html</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1862763"/>
            <a:ext cx="8610600" cy="792162"/>
          </a:xfrm>
        </p:spPr>
        <p:txBody>
          <a:bodyPr>
            <a:normAutofit/>
          </a:bodyPr>
          <a:lstStyle/>
          <a:p>
            <a:pPr algn="ctr"/>
            <a:r>
              <a:rPr lang="en-US" altLang="en-US" sz="3200" dirty="0" smtClean="0">
                <a:solidFill>
                  <a:srgbClr val="C00000"/>
                </a:solidFill>
                <a:latin typeface="Arial" panose="020B0604020202020204" pitchFamily="34" charset="0"/>
                <a:cs typeface="Arial" panose="020B0604020202020204" pitchFamily="34" charset="0"/>
              </a:rPr>
              <a:t>Subcommittee</a:t>
            </a:r>
            <a:r>
              <a:rPr lang="en-US" altLang="en-US" sz="3200" dirty="0" smtClean="0">
                <a:solidFill>
                  <a:schemeClr val="accent1"/>
                </a:solidFill>
                <a:latin typeface="Arial" panose="020B0604020202020204" pitchFamily="34" charset="0"/>
                <a:cs typeface="Arial" panose="020B0604020202020204" pitchFamily="34" charset="0"/>
              </a:rPr>
              <a:t> </a:t>
            </a:r>
            <a:r>
              <a:rPr lang="en-US" altLang="en-US" sz="3200" dirty="0" smtClean="0">
                <a:solidFill>
                  <a:srgbClr val="C00000"/>
                </a:solidFill>
                <a:latin typeface="Arial" panose="020B0604020202020204" pitchFamily="34" charset="0"/>
                <a:cs typeface="Arial" panose="020B0604020202020204" pitchFamily="34" charset="0"/>
              </a:rPr>
              <a:t>Purpose</a:t>
            </a:r>
          </a:p>
        </p:txBody>
      </p:sp>
      <p:sp>
        <p:nvSpPr>
          <p:cNvPr id="9219" name="Content Placeholder 2"/>
          <p:cNvSpPr>
            <a:spLocks noGrp="1"/>
          </p:cNvSpPr>
          <p:nvPr>
            <p:ph sz="quarter" idx="1"/>
          </p:nvPr>
        </p:nvSpPr>
        <p:spPr>
          <a:xfrm>
            <a:off x="762000" y="2667000"/>
            <a:ext cx="7696200" cy="2971800"/>
          </a:xfrm>
        </p:spPr>
        <p:txBody>
          <a:bodyPr>
            <a:normAutofit fontScale="85000" lnSpcReduction="20000"/>
          </a:bodyPr>
          <a:lstStyle/>
          <a:p>
            <a:pPr marL="457200" indent="-457200">
              <a:spcBef>
                <a:spcPts val="0"/>
              </a:spcBef>
              <a:spcAft>
                <a:spcPts val="0"/>
              </a:spcAft>
              <a:buFont typeface="+mj-lt"/>
              <a:buAutoNum type="arabicPeriod"/>
              <a:defRPr/>
            </a:pPr>
            <a:r>
              <a:rPr lang="en-US" altLang="en-US" sz="2000" dirty="0">
                <a:latin typeface="Arial" panose="020B0604020202020204" pitchFamily="34" charset="0"/>
                <a:cs typeface="Arial" panose="020B0604020202020204" pitchFamily="34" charset="0"/>
              </a:rPr>
              <a:t>Review the issue of childhood obesity, the evidence for effective approaches to prevent and treat, Missouri's current approaches, and the gaps in services and resources. </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457200" indent="-457200">
              <a:spcBef>
                <a:spcPts val="0"/>
              </a:spcBef>
              <a:spcAft>
                <a:spcPts val="0"/>
              </a:spcAft>
              <a:buFont typeface="+mj-lt"/>
              <a:buAutoNum type="arabicPeriod"/>
              <a:defRPr/>
            </a:pPr>
            <a:r>
              <a:rPr lang="en-US" altLang="en-US" sz="2000" dirty="0">
                <a:latin typeface="Arial" panose="020B0604020202020204" pitchFamily="34" charset="0"/>
                <a:cs typeface="Arial" panose="020B0604020202020204" pitchFamily="34" charset="0"/>
              </a:rPr>
              <a:t>Compile recommendations to create a comprehensive approach that includes access to treatment in Missouri that will fill identified gaps and decrease prevalence of obesity.</a:t>
            </a:r>
          </a:p>
          <a:p>
            <a:pPr marL="457200" indent="-457200">
              <a:spcBef>
                <a:spcPts val="0"/>
              </a:spcBef>
              <a:spcAft>
                <a:spcPts val="0"/>
              </a:spcAft>
              <a:buFont typeface="+mj-lt"/>
              <a:buAutoNum type="arabicPeriod"/>
              <a:defRPr/>
            </a:pPr>
            <a:endParaRPr lang="en-US" altLang="en-US" sz="2000" dirty="0">
              <a:latin typeface="Arial" panose="020B0604020202020204" pitchFamily="34" charset="0"/>
              <a:cs typeface="Arial" panose="020B0604020202020204" pitchFamily="34" charset="0"/>
            </a:endParaRPr>
          </a:p>
          <a:p>
            <a:pPr marL="457200" indent="-457200">
              <a:spcBef>
                <a:spcPts val="0"/>
              </a:spcBef>
              <a:spcAft>
                <a:spcPts val="0"/>
              </a:spcAft>
              <a:buFont typeface="+mj-lt"/>
              <a:buAutoNum type="arabicPeriod"/>
              <a:defRPr/>
            </a:pPr>
            <a:r>
              <a:rPr lang="en-US" altLang="en-US" sz="2000" dirty="0">
                <a:latin typeface="Arial" panose="020B0604020202020204" pitchFamily="34" charset="0"/>
                <a:cs typeface="Arial" panose="020B0604020202020204" pitchFamily="34" charset="0"/>
              </a:rPr>
              <a:t>Present the report and recommendations to the Missouri Children's Service Commission which will in turn, inform the Governor and General Assembly.</a:t>
            </a:r>
          </a:p>
        </p:txBody>
      </p:sp>
      <p:sp>
        <p:nvSpPr>
          <p:cNvPr id="6" name="Rectangle 5"/>
          <p:cNvSpPr/>
          <p:nvPr/>
        </p:nvSpPr>
        <p:spPr>
          <a:xfrm>
            <a:off x="0" y="0"/>
            <a:ext cx="9144000" cy="517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7" name="Title 1"/>
          <p:cNvSpPr txBox="1">
            <a:spLocks/>
          </p:cNvSpPr>
          <p:nvPr/>
        </p:nvSpPr>
        <p:spPr>
          <a:xfrm>
            <a:off x="304800" y="990600"/>
            <a:ext cx="8610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000" dirty="0">
                <a:solidFill>
                  <a:srgbClr val="000000"/>
                </a:solidFill>
                <a:latin typeface="Bookman Old Style" pitchFamily="18" charset="0"/>
                <a:cs typeface="Arial" pitchFamily="34" charset="0"/>
              </a:rPr>
              <a:t>Subcommittee on Childhood Obesity</a:t>
            </a:r>
            <a:endParaRPr lang="en-US" altLang="en-US" sz="2000" dirty="0">
              <a:latin typeface="Arial" pitchFamily="34" charset="0"/>
              <a:cs typeface="Arial" pitchFamily="34" charset="0"/>
            </a:endParaRPr>
          </a:p>
          <a:p>
            <a:pPr lvl="0" fontAlgn="base">
              <a:spcAft>
                <a:spcPct val="0"/>
              </a:spcAft>
            </a:pPr>
            <a:r>
              <a:rPr lang="en-US" altLang="en-US" sz="2000" dirty="0" smtClean="0">
                <a:solidFill>
                  <a:srgbClr val="000000"/>
                </a:solidFill>
                <a:latin typeface="Bookman Old Style" pitchFamily="18" charset="0"/>
                <a:cs typeface="Arial" pitchFamily="34" charset="0"/>
              </a:rPr>
              <a:t>State </a:t>
            </a:r>
            <a:r>
              <a:rPr lang="en-US" altLang="en-US" sz="2000" dirty="0">
                <a:solidFill>
                  <a:srgbClr val="000000"/>
                </a:solidFill>
                <a:latin typeface="Bookman Old Style" pitchFamily="18" charset="0"/>
                <a:cs typeface="Arial" pitchFamily="34" charset="0"/>
              </a:rPr>
              <a:t>of Missouri Children’s Services Commission </a:t>
            </a:r>
          </a:p>
        </p:txBody>
      </p:sp>
      <p:pic>
        <p:nvPicPr>
          <p:cNvPr id="8" name="Picture 2" descr="Missouri State Fla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Rectangle 11"/>
          <p:cNvSpPr/>
          <p:nvPr/>
        </p:nvSpPr>
        <p:spPr>
          <a:xfrm>
            <a:off x="0" y="15910"/>
            <a:ext cx="457200" cy="68420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3" name="Rectangle 12"/>
          <p:cNvSpPr/>
          <p:nvPr/>
        </p:nvSpPr>
        <p:spPr>
          <a:xfrm>
            <a:off x="8686800" y="15910"/>
            <a:ext cx="457200" cy="68420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4" name="Rectangle 13"/>
          <p:cNvSpPr/>
          <p:nvPr/>
        </p:nvSpPr>
        <p:spPr>
          <a:xfrm>
            <a:off x="0" y="6324600"/>
            <a:ext cx="9144000" cy="609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Tree>
    <p:extLst>
      <p:ext uri="{BB962C8B-B14F-4D97-AF65-F5344CB8AC3E}">
        <p14:creationId xmlns:p14="http://schemas.microsoft.com/office/powerpoint/2010/main" xmlns="" val="2363787649"/>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rot="10800000">
            <a:off x="0" y="0"/>
            <a:ext cx="9144000" cy="6858000"/>
          </a:xfrm>
          <a:prstGeom prst="rect">
            <a:avLst/>
          </a:prstGeom>
          <a:gradFill rotWithShape="1">
            <a:gsLst>
              <a:gs pos="0">
                <a:schemeClr val="bg1">
                  <a:lumMod val="85000"/>
                </a:schemeClr>
              </a:gs>
              <a:gs pos="100000">
                <a:srgbClr val="FFFFFF"/>
              </a:gs>
            </a:gsLst>
            <a:lin ang="5400000" scaled="1"/>
          </a:gradFill>
          <a:ln w="9525" algn="in">
            <a:no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sp>
        <p:nvSpPr>
          <p:cNvPr id="7" name="TextBox 6"/>
          <p:cNvSpPr txBox="1"/>
          <p:nvPr/>
        </p:nvSpPr>
        <p:spPr>
          <a:xfrm>
            <a:off x="381000" y="734423"/>
            <a:ext cx="4267200" cy="5678478"/>
          </a:xfrm>
          <a:prstGeom prst="rect">
            <a:avLst/>
          </a:prstGeom>
          <a:noFill/>
        </p:spPr>
        <p:txBody>
          <a:bodyPr wrap="square" rtlCol="0">
            <a:spAutoFit/>
          </a:bodyPr>
          <a:lstStyle/>
          <a:p>
            <a:r>
              <a:rPr lang="en-US" sz="1100" b="1" dirty="0">
                <a:latin typeface="Arial"/>
              </a:rPr>
              <a:t>Graciela Couchonnal, PhD</a:t>
            </a:r>
          </a:p>
          <a:p>
            <a:r>
              <a:rPr lang="en-US" sz="1100" dirty="0">
                <a:latin typeface="Arial"/>
              </a:rPr>
              <a:t>Health Care Foundation of Greater Kansas City</a:t>
            </a:r>
          </a:p>
          <a:p>
            <a:endParaRPr lang="en-US" sz="700" dirty="0">
              <a:latin typeface="Arial"/>
            </a:endParaRPr>
          </a:p>
          <a:p>
            <a:r>
              <a:rPr lang="de-DE" sz="1100" b="1" dirty="0">
                <a:latin typeface="Arial"/>
              </a:rPr>
              <a:t>Ann Davis, PhD, MPH, ABPP</a:t>
            </a:r>
          </a:p>
          <a:p>
            <a:r>
              <a:rPr lang="en-US" sz="1100" dirty="0">
                <a:latin typeface="Arial"/>
              </a:rPr>
              <a:t>Center for Children’s Healthy Lifestyles and Nutrition </a:t>
            </a:r>
          </a:p>
          <a:p>
            <a:r>
              <a:rPr lang="en-US" sz="1100" dirty="0">
                <a:latin typeface="Arial"/>
              </a:rPr>
              <a:t>University of Kansas Medical Center</a:t>
            </a:r>
          </a:p>
          <a:p>
            <a:endParaRPr lang="en-US" sz="700" dirty="0">
              <a:latin typeface="Arial"/>
            </a:endParaRPr>
          </a:p>
          <a:p>
            <a:r>
              <a:rPr lang="en-US" sz="1100" b="1" dirty="0">
                <a:latin typeface="Arial"/>
              </a:rPr>
              <a:t>Dawnavan Davis, PhD</a:t>
            </a:r>
          </a:p>
          <a:p>
            <a:r>
              <a:rPr lang="en-US" sz="1100" dirty="0">
                <a:latin typeface="Arial"/>
              </a:rPr>
              <a:t>KC Blue Cross Blue Shield</a:t>
            </a:r>
          </a:p>
          <a:p>
            <a:endParaRPr lang="en-US" sz="700" dirty="0">
              <a:latin typeface="Arial"/>
            </a:endParaRPr>
          </a:p>
          <a:p>
            <a:r>
              <a:rPr lang="en-US" sz="1100" b="1" dirty="0" smtClean="0">
                <a:latin typeface="Arial"/>
              </a:rPr>
              <a:t>Johanna B. Derda</a:t>
            </a:r>
          </a:p>
          <a:p>
            <a:r>
              <a:rPr lang="en-US" sz="1100" dirty="0" smtClean="0">
                <a:latin typeface="Arial"/>
              </a:rPr>
              <a:t>American </a:t>
            </a:r>
            <a:r>
              <a:rPr lang="en-US" sz="1100" dirty="0">
                <a:latin typeface="Arial"/>
              </a:rPr>
              <a:t>Academy of Pediatrics, Missouri Chapter</a:t>
            </a:r>
          </a:p>
          <a:p>
            <a:endParaRPr lang="en-US" sz="700" dirty="0">
              <a:latin typeface="Arial"/>
            </a:endParaRPr>
          </a:p>
          <a:p>
            <a:r>
              <a:rPr lang="en-US" sz="1100" b="1" dirty="0">
                <a:latin typeface="Arial"/>
              </a:rPr>
              <a:t>Meredith Dreyer Gillette, PhD</a:t>
            </a:r>
          </a:p>
          <a:p>
            <a:r>
              <a:rPr lang="en-US" sz="1100" dirty="0">
                <a:latin typeface="Arial"/>
              </a:rPr>
              <a:t>Children’s Mercy Hospitals and Clinics, Kansas City</a:t>
            </a:r>
          </a:p>
          <a:p>
            <a:endParaRPr lang="en-US" sz="700" dirty="0">
              <a:latin typeface="Arial"/>
            </a:endParaRPr>
          </a:p>
          <a:p>
            <a:r>
              <a:rPr lang="en-US" sz="1100" b="1" dirty="0">
                <a:latin typeface="Arial"/>
              </a:rPr>
              <a:t>Janet E. Farmer, PhD</a:t>
            </a:r>
          </a:p>
          <a:p>
            <a:r>
              <a:rPr lang="en-US" sz="1100" dirty="0">
                <a:latin typeface="Arial"/>
              </a:rPr>
              <a:t>University of Missouri School of Health Professions</a:t>
            </a:r>
          </a:p>
          <a:p>
            <a:endParaRPr lang="en-US" sz="700" dirty="0">
              <a:latin typeface="Arial"/>
            </a:endParaRPr>
          </a:p>
          <a:p>
            <a:r>
              <a:rPr lang="en-US" sz="1100" b="1" dirty="0">
                <a:solidFill>
                  <a:srgbClr val="0070C0"/>
                </a:solidFill>
                <a:latin typeface="Arial"/>
              </a:rPr>
              <a:t>Sarah </a:t>
            </a:r>
            <a:r>
              <a:rPr lang="en-US" sz="1100" b="1" dirty="0" err="1">
                <a:solidFill>
                  <a:srgbClr val="0070C0"/>
                </a:solidFill>
                <a:latin typeface="Arial"/>
              </a:rPr>
              <a:t>Hampl</a:t>
            </a:r>
            <a:r>
              <a:rPr lang="en-US" sz="1100" b="1" dirty="0">
                <a:solidFill>
                  <a:srgbClr val="0070C0"/>
                </a:solidFill>
                <a:latin typeface="Arial"/>
              </a:rPr>
              <a:t>, MD, FAAP, Co-Chair</a:t>
            </a:r>
          </a:p>
          <a:p>
            <a:r>
              <a:rPr lang="en-US" sz="1100" dirty="0">
                <a:latin typeface="Arial"/>
              </a:rPr>
              <a:t>Children’s Mercy Hospitals and Clinics, Kansas City</a:t>
            </a:r>
          </a:p>
          <a:p>
            <a:endParaRPr lang="en-US" sz="700" dirty="0">
              <a:latin typeface="Arial"/>
            </a:endParaRPr>
          </a:p>
          <a:p>
            <a:r>
              <a:rPr lang="en-US" sz="1100" b="1" dirty="0">
                <a:latin typeface="Arial"/>
              </a:rPr>
              <a:t>Megan Klenke, MSW</a:t>
            </a:r>
          </a:p>
          <a:p>
            <a:r>
              <a:rPr lang="en-US" sz="1100" dirty="0">
                <a:latin typeface="Arial"/>
              </a:rPr>
              <a:t>Child Care Aware of Missouri, St. Louis</a:t>
            </a:r>
          </a:p>
          <a:p>
            <a:endParaRPr lang="en-US" sz="700" dirty="0">
              <a:latin typeface="Arial"/>
            </a:endParaRPr>
          </a:p>
          <a:p>
            <a:r>
              <a:rPr lang="en-US" sz="1100" b="1" dirty="0">
                <a:latin typeface="Arial"/>
              </a:rPr>
              <a:t>Timothy Kling, MD, FACOG</a:t>
            </a:r>
          </a:p>
          <a:p>
            <a:r>
              <a:rPr lang="en-US" sz="1100" dirty="0">
                <a:latin typeface="Arial"/>
              </a:rPr>
              <a:t>Missouri </a:t>
            </a:r>
            <a:r>
              <a:rPr lang="en-US" sz="1100" dirty="0" err="1">
                <a:latin typeface="Arial"/>
              </a:rPr>
              <a:t>HealthNet</a:t>
            </a:r>
            <a:endParaRPr lang="en-US" sz="1100" dirty="0">
              <a:latin typeface="Arial"/>
            </a:endParaRPr>
          </a:p>
          <a:p>
            <a:r>
              <a:rPr lang="en-US" sz="1100" dirty="0">
                <a:latin typeface="Arial"/>
              </a:rPr>
              <a:t>Missouri Department of Social Services</a:t>
            </a:r>
          </a:p>
          <a:p>
            <a:endParaRPr lang="en-US" sz="700" dirty="0">
              <a:latin typeface="Arial"/>
            </a:endParaRPr>
          </a:p>
          <a:p>
            <a:r>
              <a:rPr lang="en-US" sz="1100" b="1" dirty="0">
                <a:latin typeface="Arial"/>
              </a:rPr>
              <a:t>Deborah Markenson, MS, RD</a:t>
            </a:r>
          </a:p>
          <a:p>
            <a:r>
              <a:rPr lang="en-US" sz="1100" dirty="0">
                <a:latin typeface="Arial"/>
              </a:rPr>
              <a:t>Weighing In, Children’s Mercy Hospitals and Clinics, Kansas City</a:t>
            </a:r>
          </a:p>
          <a:p>
            <a:endParaRPr lang="en-US" sz="700" b="1" dirty="0" smtClean="0">
              <a:latin typeface="Arial"/>
            </a:endParaRPr>
          </a:p>
          <a:p>
            <a:r>
              <a:rPr lang="en-US" sz="1100" b="1" dirty="0">
                <a:latin typeface="Arial"/>
              </a:rPr>
              <a:t>Ann McCormack, MPH, RD</a:t>
            </a:r>
          </a:p>
          <a:p>
            <a:r>
              <a:rPr lang="en-US" sz="1100" dirty="0">
                <a:latin typeface="Arial"/>
              </a:rPr>
              <a:t>Bureau of Community Food and Nutrition Assistance</a:t>
            </a:r>
          </a:p>
          <a:p>
            <a:r>
              <a:rPr lang="en-US" sz="1100" dirty="0">
                <a:latin typeface="Arial"/>
              </a:rPr>
              <a:t>Missouri Department of Health and Senior Services</a:t>
            </a:r>
          </a:p>
          <a:p>
            <a:endParaRPr lang="en-US" sz="700" b="1" dirty="0">
              <a:latin typeface="Arial"/>
            </a:endParaRPr>
          </a:p>
          <a:p>
            <a:endParaRPr lang="en-US" sz="1100" dirty="0"/>
          </a:p>
        </p:txBody>
      </p:sp>
      <p:sp>
        <p:nvSpPr>
          <p:cNvPr id="8" name="TextBox 7"/>
          <p:cNvSpPr txBox="1"/>
          <p:nvPr/>
        </p:nvSpPr>
        <p:spPr>
          <a:xfrm>
            <a:off x="4648200" y="734423"/>
            <a:ext cx="4343400" cy="3785652"/>
          </a:xfrm>
          <a:prstGeom prst="rect">
            <a:avLst/>
          </a:prstGeom>
          <a:noFill/>
        </p:spPr>
        <p:txBody>
          <a:bodyPr wrap="square" rtlCol="0">
            <a:spAutoFit/>
          </a:bodyPr>
          <a:lstStyle>
            <a:defPPr>
              <a:defRPr lang="en-US"/>
            </a:defPPr>
            <a:lvl1pPr>
              <a:defRPr sz="1400"/>
            </a:lvl1pPr>
          </a:lstStyle>
          <a:p>
            <a:r>
              <a:rPr lang="en-US" sz="1100" b="1" dirty="0" smtClean="0">
                <a:latin typeface="Arial"/>
              </a:rPr>
              <a:t>Donna Mehrle, MPH, RD, LD</a:t>
            </a:r>
          </a:p>
          <a:p>
            <a:r>
              <a:rPr lang="en-US" sz="1100" dirty="0" smtClean="0">
                <a:latin typeface="Arial"/>
              </a:rPr>
              <a:t>Missouri </a:t>
            </a:r>
            <a:r>
              <a:rPr lang="en-US" sz="1100" dirty="0">
                <a:latin typeface="Arial"/>
              </a:rPr>
              <a:t>Council for Activity &amp; Nutrition (MOCAN)</a:t>
            </a:r>
          </a:p>
          <a:p>
            <a:r>
              <a:rPr lang="en-US" sz="1100" dirty="0">
                <a:latin typeface="Arial"/>
              </a:rPr>
              <a:t>University of Missouri Extension</a:t>
            </a:r>
          </a:p>
          <a:p>
            <a:endParaRPr lang="en-US" sz="700" dirty="0">
              <a:latin typeface="Arial"/>
            </a:endParaRPr>
          </a:p>
          <a:p>
            <a:r>
              <a:rPr lang="en-US" sz="1100" b="1" dirty="0" smtClean="0">
                <a:latin typeface="Arial"/>
              </a:rPr>
              <a:t>Samar </a:t>
            </a:r>
            <a:r>
              <a:rPr lang="en-US" sz="1100" b="1" dirty="0" err="1" smtClean="0">
                <a:latin typeface="Arial"/>
              </a:rPr>
              <a:t>Muzaffar</a:t>
            </a:r>
            <a:r>
              <a:rPr lang="en-US" sz="1100" b="1" dirty="0" smtClean="0">
                <a:latin typeface="Arial"/>
              </a:rPr>
              <a:t>, MD, MPH</a:t>
            </a:r>
          </a:p>
          <a:p>
            <a:r>
              <a:rPr lang="en-US" sz="1100" dirty="0" smtClean="0">
                <a:latin typeface="Arial"/>
              </a:rPr>
              <a:t>Missouri </a:t>
            </a:r>
            <a:r>
              <a:rPr lang="en-US" sz="1100" dirty="0" err="1">
                <a:latin typeface="Arial"/>
              </a:rPr>
              <a:t>HealthNet</a:t>
            </a:r>
            <a:endParaRPr lang="en-US" sz="1100" dirty="0">
              <a:latin typeface="Arial"/>
            </a:endParaRPr>
          </a:p>
          <a:p>
            <a:r>
              <a:rPr lang="en-US" sz="1100" dirty="0">
                <a:latin typeface="Arial"/>
              </a:rPr>
              <a:t>Missouri Department of Social Services</a:t>
            </a:r>
          </a:p>
          <a:p>
            <a:endParaRPr lang="en-US" sz="700" dirty="0">
              <a:latin typeface="Arial"/>
            </a:endParaRPr>
          </a:p>
          <a:p>
            <a:r>
              <a:rPr lang="en-US" sz="1100" b="1" dirty="0">
                <a:latin typeface="Arial"/>
              </a:rPr>
              <a:t>L. Carol Scott, PhD</a:t>
            </a:r>
          </a:p>
          <a:p>
            <a:r>
              <a:rPr lang="en-US" sz="1100" dirty="0">
                <a:latin typeface="Arial"/>
              </a:rPr>
              <a:t>Child Care Aware of Missouri, St. Louis</a:t>
            </a:r>
          </a:p>
          <a:p>
            <a:r>
              <a:rPr lang="en-US" sz="1100" dirty="0">
                <a:latin typeface="Arial"/>
              </a:rPr>
              <a:t>Member of Children’s Services Commission</a:t>
            </a:r>
          </a:p>
          <a:p>
            <a:endParaRPr lang="en-US" sz="700" dirty="0">
              <a:latin typeface="Arial"/>
            </a:endParaRPr>
          </a:p>
          <a:p>
            <a:r>
              <a:rPr lang="en-US" sz="1100" b="1" dirty="0">
                <a:latin typeface="Arial"/>
              </a:rPr>
              <a:t>Pat Simmons, MS, RD, LD</a:t>
            </a:r>
          </a:p>
          <a:p>
            <a:r>
              <a:rPr lang="en-US" sz="1100" dirty="0">
                <a:latin typeface="Arial"/>
              </a:rPr>
              <a:t>Missouri Department of Health and Senior Services</a:t>
            </a:r>
          </a:p>
          <a:p>
            <a:endParaRPr lang="en-US" sz="700" dirty="0">
              <a:latin typeface="Arial"/>
            </a:endParaRPr>
          </a:p>
          <a:p>
            <a:r>
              <a:rPr lang="en-US" sz="1100" b="1" dirty="0">
                <a:latin typeface="Arial"/>
              </a:rPr>
              <a:t>Amy Stringer Hessel, MSW</a:t>
            </a:r>
          </a:p>
          <a:p>
            <a:r>
              <a:rPr lang="en-US" sz="1100" dirty="0">
                <a:latin typeface="Arial"/>
              </a:rPr>
              <a:t>Missouri Foundation for Health</a:t>
            </a:r>
          </a:p>
          <a:p>
            <a:endParaRPr lang="en-US" sz="700" dirty="0">
              <a:latin typeface="Arial"/>
            </a:endParaRPr>
          </a:p>
          <a:p>
            <a:r>
              <a:rPr lang="en-US" sz="1100" b="1" dirty="0" err="1">
                <a:latin typeface="Arial"/>
              </a:rPr>
              <a:t>Aneesh</a:t>
            </a:r>
            <a:r>
              <a:rPr lang="en-US" sz="1100" b="1" dirty="0">
                <a:latin typeface="Arial"/>
              </a:rPr>
              <a:t> Tosh, MD</a:t>
            </a:r>
          </a:p>
          <a:p>
            <a:r>
              <a:rPr lang="en-US" sz="1100" dirty="0">
                <a:latin typeface="Arial"/>
              </a:rPr>
              <a:t>University of Missouri School of Medicine</a:t>
            </a:r>
          </a:p>
          <a:p>
            <a:endParaRPr lang="en-US" sz="700" dirty="0">
              <a:solidFill>
                <a:srgbClr val="0070C0"/>
              </a:solidFill>
              <a:latin typeface="Arial"/>
            </a:endParaRPr>
          </a:p>
          <a:p>
            <a:r>
              <a:rPr lang="en-US" sz="1100" b="1" dirty="0">
                <a:solidFill>
                  <a:srgbClr val="0070C0"/>
                </a:solidFill>
                <a:latin typeface="Arial"/>
              </a:rPr>
              <a:t>Denise Wilfley, PhD, Co-Chair</a:t>
            </a:r>
          </a:p>
          <a:p>
            <a:r>
              <a:rPr lang="en-US" sz="1100" dirty="0">
                <a:latin typeface="Arial"/>
              </a:rPr>
              <a:t>Washington University in Saint Louis</a:t>
            </a:r>
          </a:p>
          <a:p>
            <a:endParaRPr lang="en-US" sz="1100" dirty="0"/>
          </a:p>
        </p:txBody>
      </p:sp>
      <p:sp>
        <p:nvSpPr>
          <p:cNvPr id="9" name="Text Box 10"/>
          <p:cNvSpPr txBox="1">
            <a:spLocks noChangeArrowheads="1"/>
          </p:cNvSpPr>
          <p:nvPr/>
        </p:nvSpPr>
        <p:spPr bwMode="auto">
          <a:xfrm>
            <a:off x="381000" y="117287"/>
            <a:ext cx="5486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i="0" u="none" strike="noStrike" cap="none" normalizeH="0" baseline="0" dirty="0" smtClean="0">
                <a:ln>
                  <a:noFill/>
                </a:ln>
                <a:solidFill>
                  <a:srgbClr val="7F7F7F"/>
                </a:solidFill>
                <a:effectLst/>
                <a:latin typeface="Arial" panose="020B0604020202020204" pitchFamily="34" charset="0"/>
                <a:cs typeface="Arial" pitchFamily="34" charset="0"/>
              </a:rPr>
              <a:t>subcommittee members</a:t>
            </a:r>
            <a:endParaRPr kumimoji="0" lang="en-US" altLang="en-US"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Text Box 10"/>
          <p:cNvSpPr txBox="1">
            <a:spLocks noChangeArrowheads="1"/>
          </p:cNvSpPr>
          <p:nvPr/>
        </p:nvSpPr>
        <p:spPr bwMode="auto">
          <a:xfrm>
            <a:off x="4724400" y="5181600"/>
            <a:ext cx="28194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project staff</a:t>
            </a:r>
            <a:endParaRPr kumimoji="0" lang="en-US" altLang="en-US" b="0" i="0" u="none" strike="noStrike" cap="none" normalizeH="0" baseline="0" dirty="0" smtClean="0">
              <a:ln>
                <a:noFill/>
              </a:ln>
              <a:solidFill>
                <a:srgbClr val="0070C0"/>
              </a:solidFill>
              <a:effectLst/>
              <a:latin typeface="Arial" pitchFamily="34" charset="0"/>
              <a:cs typeface="Arial" pitchFamily="34" charset="0"/>
            </a:endParaRPr>
          </a:p>
        </p:txBody>
      </p:sp>
      <p:sp>
        <p:nvSpPr>
          <p:cNvPr id="11" name="TextBox 10"/>
          <p:cNvSpPr txBox="1"/>
          <p:nvPr/>
        </p:nvSpPr>
        <p:spPr>
          <a:xfrm>
            <a:off x="4648200" y="5791200"/>
            <a:ext cx="2171700" cy="830997"/>
          </a:xfrm>
          <a:prstGeom prst="rect">
            <a:avLst/>
          </a:prstGeom>
          <a:noFill/>
        </p:spPr>
        <p:txBody>
          <a:bodyPr wrap="square" rtlCol="0">
            <a:spAutoFit/>
          </a:bodyPr>
          <a:lstStyle>
            <a:defPPr>
              <a:defRPr lang="en-US"/>
            </a:defPPr>
            <a:lvl1pPr>
              <a:defRPr sz="1400"/>
            </a:lvl1pPr>
          </a:lstStyle>
          <a:p>
            <a:r>
              <a:rPr lang="en-US" sz="1100" dirty="0" smtClean="0">
                <a:latin typeface="Arial" panose="020B0604020202020204" pitchFamily="34" charset="0"/>
                <a:cs typeface="Arial" panose="020B0604020202020204" pitchFamily="34" charset="0"/>
              </a:rPr>
              <a:t>Eric S. </a:t>
            </a:r>
            <a:r>
              <a:rPr lang="en-US" sz="1100" dirty="0" err="1" smtClean="0">
                <a:latin typeface="Arial" panose="020B0604020202020204" pitchFamily="34" charset="0"/>
                <a:cs typeface="Arial" panose="020B0604020202020204" pitchFamily="34" charset="0"/>
              </a:rPr>
              <a:t>Armbrecht</a:t>
            </a:r>
            <a:r>
              <a:rPr lang="en-US" sz="1100" dirty="0" smtClean="0">
                <a:latin typeface="Arial" panose="020B0604020202020204" pitchFamily="34" charset="0"/>
                <a:cs typeface="Arial" panose="020B0604020202020204" pitchFamily="34" charset="0"/>
              </a:rPr>
              <a:t>, PhD</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Angela Lima, MBA, RD, LD</a:t>
            </a:r>
          </a:p>
          <a:p>
            <a:r>
              <a:rPr lang="en-US" sz="1200" dirty="0" smtClean="0"/>
              <a:t/>
            </a:r>
            <a:br>
              <a:rPr lang="en-US" sz="1200" dirty="0" smtClean="0"/>
            </a:br>
            <a:endParaRPr lang="en-US" sz="1200" dirty="0"/>
          </a:p>
        </p:txBody>
      </p:sp>
      <p:sp>
        <p:nvSpPr>
          <p:cNvPr id="12" name="TextBox 11"/>
          <p:cNvSpPr txBox="1"/>
          <p:nvPr/>
        </p:nvSpPr>
        <p:spPr>
          <a:xfrm>
            <a:off x="6819900" y="5791199"/>
            <a:ext cx="2171700" cy="769441"/>
          </a:xfrm>
          <a:prstGeom prst="rect">
            <a:avLst/>
          </a:prstGeom>
          <a:noFill/>
        </p:spPr>
        <p:txBody>
          <a:bodyPr wrap="square" rtlCol="0">
            <a:spAutoFit/>
          </a:bodyPr>
          <a:lstStyle>
            <a:defPPr>
              <a:defRPr lang="en-US"/>
            </a:defPPr>
            <a:lvl1pPr>
              <a:defRPr sz="1400"/>
            </a:lvl1pPr>
          </a:lstStyle>
          <a:p>
            <a:r>
              <a:rPr lang="en-US" sz="1100" dirty="0" smtClean="0">
                <a:latin typeface="Arial" panose="020B0604020202020204" pitchFamily="34" charset="0"/>
                <a:cs typeface="Arial" panose="020B0604020202020204" pitchFamily="34" charset="0"/>
              </a:rPr>
              <a:t>Emily Meissen-Sebelius, MSW </a:t>
            </a:r>
          </a:p>
          <a:p>
            <a:r>
              <a:rPr lang="en-US" sz="1100" dirty="0">
                <a:latin typeface="Arial" panose="020B0604020202020204" pitchFamily="34" charset="0"/>
                <a:cs typeface="Arial" panose="020B0604020202020204" pitchFamily="34" charset="0"/>
              </a:rPr>
              <a:t>Stephanie </a:t>
            </a:r>
            <a:r>
              <a:rPr lang="en-US" sz="1100" dirty="0" smtClean="0">
                <a:latin typeface="Arial" panose="020B0604020202020204" pitchFamily="34" charset="0"/>
                <a:cs typeface="Arial" panose="020B0604020202020204" pitchFamily="34" charset="0"/>
              </a:rPr>
              <a:t>Seger</a:t>
            </a:r>
          </a:p>
          <a:p>
            <a:r>
              <a:rPr lang="en-US" sz="1100" dirty="0" smtClean="0">
                <a:latin typeface="Arial" panose="020B0604020202020204" pitchFamily="34" charset="0"/>
                <a:cs typeface="Arial" panose="020B0604020202020204" pitchFamily="34" charset="0"/>
              </a:rPr>
              <a:t>Allison Yee, MPH</a:t>
            </a:r>
            <a:br>
              <a:rPr lang="en-US" sz="1100" dirty="0" smtClean="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H="1">
            <a:off x="2540000" y="5080000"/>
            <a:ext cx="457200" cy="50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3119441963"/>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9645" y="-15711"/>
            <a:ext cx="6934200" cy="6920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0057308"/>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1862763"/>
            <a:ext cx="8610600" cy="792162"/>
          </a:xfrm>
        </p:spPr>
        <p:txBody>
          <a:bodyPr>
            <a:normAutofit/>
          </a:bodyPr>
          <a:lstStyle/>
          <a:p>
            <a:pPr algn="ctr"/>
            <a:r>
              <a:rPr lang="en-US" altLang="en-US" sz="3200" dirty="0" smtClean="0">
                <a:solidFill>
                  <a:srgbClr val="C00000"/>
                </a:solidFill>
                <a:latin typeface="Arial" panose="020B0604020202020204" pitchFamily="34" charset="0"/>
                <a:cs typeface="Arial" panose="020B0604020202020204" pitchFamily="34" charset="0"/>
              </a:rPr>
              <a:t>Types of Recommended Actions</a:t>
            </a:r>
          </a:p>
        </p:txBody>
      </p:sp>
      <p:sp>
        <p:nvSpPr>
          <p:cNvPr id="9219" name="Content Placeholder 2"/>
          <p:cNvSpPr>
            <a:spLocks noGrp="1"/>
          </p:cNvSpPr>
          <p:nvPr>
            <p:ph sz="quarter" idx="1"/>
          </p:nvPr>
        </p:nvSpPr>
        <p:spPr>
          <a:xfrm>
            <a:off x="762000" y="2819400"/>
            <a:ext cx="7696200" cy="2819400"/>
          </a:xfrm>
        </p:spPr>
        <p:txBody>
          <a:bodyPr>
            <a:noAutofit/>
          </a:bodyPr>
          <a:lstStyle/>
          <a:p>
            <a:pPr marL="514350" indent="-514350">
              <a:spcBef>
                <a:spcPts val="0"/>
              </a:spcBef>
              <a:buFont typeface="+mj-lt"/>
              <a:buAutoNum type="arabicPeriod"/>
              <a:defRPr/>
            </a:pPr>
            <a:r>
              <a:rPr lang="en-US" altLang="en-US" sz="2800" dirty="0" smtClean="0">
                <a:latin typeface="Arial" panose="020B0604020202020204" pitchFamily="34" charset="0"/>
                <a:cs typeface="Arial" panose="020B0604020202020204" pitchFamily="34" charset="0"/>
              </a:rPr>
              <a:t>Prevention</a:t>
            </a:r>
            <a:br>
              <a:rPr lang="en-US" altLang="en-US" sz="2800" dirty="0" smtClean="0">
                <a:latin typeface="Arial" panose="020B0604020202020204" pitchFamily="34" charset="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a:p>
            <a:pPr marL="514350" indent="-514350">
              <a:spcBef>
                <a:spcPts val="0"/>
              </a:spcBef>
              <a:buFont typeface="+mj-lt"/>
              <a:buAutoNum type="arabicPeriod"/>
              <a:defRPr/>
            </a:pPr>
            <a:r>
              <a:rPr lang="en-US" altLang="en-US" sz="2800" dirty="0" smtClean="0">
                <a:latin typeface="Arial" panose="020B0604020202020204" pitchFamily="34" charset="0"/>
                <a:cs typeface="Arial" panose="020B0604020202020204" pitchFamily="34" charset="0"/>
              </a:rPr>
              <a:t>Treatment</a:t>
            </a:r>
            <a:br>
              <a:rPr lang="en-US" altLang="en-US" sz="2800" dirty="0" smtClean="0">
                <a:latin typeface="Arial" panose="020B0604020202020204" pitchFamily="34" charset="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a:p>
            <a:pPr marL="514350" indent="-514350">
              <a:spcBef>
                <a:spcPts val="0"/>
              </a:spcBef>
              <a:buFont typeface="+mj-lt"/>
              <a:buAutoNum type="arabicPeriod"/>
              <a:defRPr/>
            </a:pPr>
            <a:r>
              <a:rPr lang="en-US" altLang="en-US" sz="2800" dirty="0" smtClean="0">
                <a:latin typeface="Arial" panose="020B0604020202020204" pitchFamily="34" charset="0"/>
                <a:cs typeface="Arial" panose="020B0604020202020204" pitchFamily="34" charset="0"/>
              </a:rPr>
              <a:t>Infrastructure</a:t>
            </a:r>
          </a:p>
        </p:txBody>
      </p:sp>
      <p:sp>
        <p:nvSpPr>
          <p:cNvPr id="6" name="Rectangle 5"/>
          <p:cNvSpPr/>
          <p:nvPr/>
        </p:nvSpPr>
        <p:spPr>
          <a:xfrm>
            <a:off x="0" y="0"/>
            <a:ext cx="9144000" cy="517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7" name="Title 1"/>
          <p:cNvSpPr txBox="1">
            <a:spLocks/>
          </p:cNvSpPr>
          <p:nvPr/>
        </p:nvSpPr>
        <p:spPr>
          <a:xfrm>
            <a:off x="304800" y="990600"/>
            <a:ext cx="8610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000" dirty="0">
                <a:solidFill>
                  <a:srgbClr val="000000"/>
                </a:solidFill>
                <a:latin typeface="Bookman Old Style" pitchFamily="18" charset="0"/>
                <a:cs typeface="Arial" pitchFamily="34" charset="0"/>
              </a:rPr>
              <a:t>Subcommittee on Childhood Obesity</a:t>
            </a:r>
            <a:endParaRPr lang="en-US" altLang="en-US" sz="2000" dirty="0">
              <a:latin typeface="Arial" pitchFamily="34" charset="0"/>
              <a:cs typeface="Arial" pitchFamily="34" charset="0"/>
            </a:endParaRPr>
          </a:p>
          <a:p>
            <a:pPr lvl="0" fontAlgn="base">
              <a:spcAft>
                <a:spcPct val="0"/>
              </a:spcAft>
            </a:pPr>
            <a:r>
              <a:rPr lang="en-US" altLang="en-US" sz="2000" dirty="0" smtClean="0">
                <a:solidFill>
                  <a:srgbClr val="000000"/>
                </a:solidFill>
                <a:latin typeface="Bookman Old Style" pitchFamily="18" charset="0"/>
                <a:cs typeface="Arial" pitchFamily="34" charset="0"/>
              </a:rPr>
              <a:t>State </a:t>
            </a:r>
            <a:r>
              <a:rPr lang="en-US" altLang="en-US" sz="2000" dirty="0">
                <a:solidFill>
                  <a:srgbClr val="000000"/>
                </a:solidFill>
                <a:latin typeface="Bookman Old Style" pitchFamily="18" charset="0"/>
                <a:cs typeface="Arial" pitchFamily="34" charset="0"/>
              </a:rPr>
              <a:t>of Missouri Children’s Services Commission </a:t>
            </a:r>
          </a:p>
        </p:txBody>
      </p:sp>
      <p:pic>
        <p:nvPicPr>
          <p:cNvPr id="8" name="Picture 2" descr="Missouri State Fla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Rectangle 11"/>
          <p:cNvSpPr/>
          <p:nvPr/>
        </p:nvSpPr>
        <p:spPr>
          <a:xfrm>
            <a:off x="0" y="15910"/>
            <a:ext cx="457200" cy="68420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3" name="Rectangle 12"/>
          <p:cNvSpPr/>
          <p:nvPr/>
        </p:nvSpPr>
        <p:spPr>
          <a:xfrm>
            <a:off x="8686800" y="15910"/>
            <a:ext cx="457200" cy="68420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4" name="Rectangle 13"/>
          <p:cNvSpPr/>
          <p:nvPr/>
        </p:nvSpPr>
        <p:spPr>
          <a:xfrm>
            <a:off x="0" y="6324600"/>
            <a:ext cx="9144000" cy="609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Tree>
    <p:extLst>
      <p:ext uri="{BB962C8B-B14F-4D97-AF65-F5344CB8AC3E}">
        <p14:creationId xmlns:p14="http://schemas.microsoft.com/office/powerpoint/2010/main" xmlns="" val="3073066920"/>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194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5486400"/>
            <a:ext cx="9144000" cy="1371600"/>
          </a:xfrm>
          <a:prstGeom prst="rect">
            <a:avLst/>
          </a:prstGeom>
          <a:gradFill rotWithShape="1">
            <a:gsLst>
              <a:gs pos="0">
                <a:srgbClr val="FFFFFF"/>
              </a:gs>
              <a:gs pos="100000">
                <a:srgbClr val="EF1829"/>
              </a:gs>
            </a:gsLst>
            <a:lin ang="5400000" scaled="1"/>
          </a:gradFill>
          <a:ln>
            <a:noFill/>
          </a:ln>
          <a:effectLst/>
          <a:extLst>
            <a:ext uri="{91240B29-F687-4F45-9708-019B960494DF}">
              <a14:hiddenLine xmlns:a14="http://schemas.microsoft.com/office/drawing/2010/main" xmlns="" w="9525" algn="in">
                <a:solidFill>
                  <a:srgbClr val="EF1829"/>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6" name="Picture 2" descr="Missouri State Fla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1219200" y="995362"/>
            <a:ext cx="6858000"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State of Missouri Children’s Services Commission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Subcommittee on Childhood Obesity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838200" y="1600200"/>
            <a:ext cx="7620000" cy="457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228600" y="2354347"/>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228600" y="2946860"/>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28600" y="3539373"/>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228600" y="4131886"/>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228600" y="4724400"/>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0" y="1764972"/>
            <a:ext cx="9144000" cy="444828"/>
          </a:xfrm>
          <a:prstGeom prst="rect">
            <a:avLst/>
          </a:prstGeom>
          <a:solidFill>
            <a:srgbClr val="C00000"/>
          </a:soli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kumimoji="0" lang="en-US" altLang="en-US" sz="1600" b="0" i="1" u="none" strike="noStrike" cap="none" normalizeH="0" baseline="0" dirty="0" smtClean="0">
                <a:ln>
                  <a:noFill/>
                </a:ln>
                <a:solidFill>
                  <a:srgbClr val="FFFFFF"/>
                </a:solidFill>
                <a:effectLst/>
                <a:latin typeface="Bookman Old Style" pitchFamily="18" charset="0"/>
                <a:cs typeface="Arial" pitchFamily="34" charset="0"/>
              </a:rPr>
              <a:t>Recommended Actions for Childhood Obesity Prevention and Treatment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3" name="Picture 9" descr="iStock_000015678714XXLarg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10596"/>
          <a:stretch/>
        </p:blipFill>
        <p:spPr bwMode="auto">
          <a:xfrm>
            <a:off x="5410200" y="3820167"/>
            <a:ext cx="3124200" cy="23292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7" name="TextBox 16"/>
          <p:cNvSpPr txBox="1"/>
          <p:nvPr/>
        </p:nvSpPr>
        <p:spPr>
          <a:xfrm>
            <a:off x="1447800" y="2873276"/>
            <a:ext cx="6096000" cy="204671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Update child care licensing rules to align with the latest evidence on nutrition, physical activity, and screen time. </a:t>
            </a:r>
            <a:endParaRPr lang="en-US" sz="2000" dirty="0" smtClean="0">
              <a:latin typeface="Arial" panose="020B0604020202020204" pitchFamily="34" charset="0"/>
              <a:cs typeface="Arial" panose="020B0604020202020204" pitchFamily="34" charset="0"/>
            </a:endParaRPr>
          </a:p>
          <a:p>
            <a:r>
              <a:rPr lang="en-US" sz="700" dirty="0" smtClean="0">
                <a:latin typeface="Arial" panose="020B0604020202020204" pitchFamily="34" charset="0"/>
                <a:cs typeface="Arial" panose="020B0604020202020204" pitchFamily="34" charset="0"/>
              </a:rPr>
              <a:t/>
            </a:r>
            <a:br>
              <a:rPr lang="en-US" sz="7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Train </a:t>
            </a:r>
            <a:r>
              <a:rPr lang="en-US" sz="2000" dirty="0">
                <a:latin typeface="Arial" panose="020B0604020202020204" pitchFamily="34" charset="0"/>
                <a:cs typeface="Arial" panose="020B0604020202020204" pitchFamily="34" charset="0"/>
              </a:rPr>
              <a:t>and support child care professionals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meet new standards. </a:t>
            </a:r>
          </a:p>
          <a:p>
            <a:endParaRPr lang="en-US" sz="2000" dirty="0">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1143000" y="2286000"/>
            <a:ext cx="50292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prevention </a:t>
            </a:r>
            <a:r>
              <a:rPr kumimoji="0" lang="en-US" altLang="en-US" b="0" i="0" u="none" strike="noStrike" cap="none" normalizeH="0" baseline="0" dirty="0" smtClean="0">
                <a:ln>
                  <a:noFill/>
                </a:ln>
                <a:solidFill>
                  <a:srgbClr val="0070C0"/>
                </a:solidFill>
                <a:effectLst/>
                <a:latin typeface="Arial" pitchFamily="34" charset="0"/>
                <a:cs typeface="Arial" pitchFamily="34" charset="0"/>
              </a:rPr>
              <a:t>early childhood</a:t>
            </a:r>
          </a:p>
        </p:txBody>
      </p:sp>
      <p:sp>
        <p:nvSpPr>
          <p:cNvPr id="28" name="Rectangle 27"/>
          <p:cNvSpPr/>
          <p:nvPr/>
        </p:nvSpPr>
        <p:spPr>
          <a:xfrm>
            <a:off x="661055" y="6096000"/>
            <a:ext cx="7949545"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57966" y="6534834"/>
            <a:ext cx="6858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Children’s </a:t>
            </a:r>
            <a:r>
              <a:rPr lang="en-US" sz="1200" dirty="0">
                <a:latin typeface="Arial" panose="020B0604020202020204" pitchFamily="34" charset="0"/>
                <a:cs typeface="Arial" panose="020B0604020202020204" pitchFamily="34" charset="0"/>
              </a:rPr>
              <a:t>Services </a:t>
            </a:r>
            <a:r>
              <a:rPr lang="en-US" sz="1200" dirty="0" smtClean="0">
                <a:latin typeface="Arial" panose="020B0604020202020204" pitchFamily="34" charset="0"/>
                <a:cs typeface="Arial" panose="020B0604020202020204" pitchFamily="34" charset="0"/>
              </a:rPr>
              <a:t>Commission | December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2014  |  Jefferson </a:t>
            </a:r>
            <a:r>
              <a:rPr lang="en-US" sz="1200" dirty="0">
                <a:latin typeface="Arial" panose="020B0604020202020204" pitchFamily="34" charset="0"/>
                <a:cs typeface="Arial" panose="020B0604020202020204" pitchFamily="34" charset="0"/>
              </a:rPr>
              <a:t>City, </a:t>
            </a:r>
            <a:r>
              <a:rPr lang="en-US" sz="1200" dirty="0" smtClean="0">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4973124"/>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194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5486400"/>
            <a:ext cx="9144000" cy="1371600"/>
          </a:xfrm>
          <a:prstGeom prst="rect">
            <a:avLst/>
          </a:prstGeom>
          <a:gradFill rotWithShape="1">
            <a:gsLst>
              <a:gs pos="0">
                <a:srgbClr val="FFFFFF"/>
              </a:gs>
              <a:gs pos="100000">
                <a:srgbClr val="EF1829"/>
              </a:gs>
            </a:gsLst>
            <a:lin ang="5400000" scaled="1"/>
          </a:gradFill>
          <a:ln>
            <a:noFill/>
          </a:ln>
          <a:effectLst/>
          <a:extLst>
            <a:ext uri="{91240B29-F687-4F45-9708-019B960494DF}">
              <a14:hiddenLine xmlns:a14="http://schemas.microsoft.com/office/drawing/2010/main" xmlns="" w="9525" algn="in">
                <a:solidFill>
                  <a:srgbClr val="EF1829"/>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838200" y="1600200"/>
            <a:ext cx="7620000" cy="457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ssouri State Fla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1219200" y="995362"/>
            <a:ext cx="6858000"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State of Missouri Children’s Services Commission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Subcommittee on Childhood Obesity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5-Point Star 9"/>
          <p:cNvSpPr/>
          <p:nvPr/>
        </p:nvSpPr>
        <p:spPr>
          <a:xfrm>
            <a:off x="228600" y="2354347"/>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8600" y="2946860"/>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28600" y="3539373"/>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28600" y="4131886"/>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28600" y="4724400"/>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0" y="1764972"/>
            <a:ext cx="9144000" cy="444828"/>
          </a:xfrm>
          <a:prstGeom prst="rect">
            <a:avLst/>
          </a:prstGeom>
          <a:solidFill>
            <a:srgbClr val="C00000"/>
          </a:soli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kumimoji="0" lang="en-US" altLang="en-US" sz="1600" b="0" i="1" u="none" strike="noStrike" cap="none" normalizeH="0" baseline="0" dirty="0" smtClean="0">
                <a:ln>
                  <a:noFill/>
                </a:ln>
                <a:solidFill>
                  <a:srgbClr val="FFFFFF"/>
                </a:solidFill>
                <a:effectLst/>
                <a:latin typeface="Bookman Old Style" pitchFamily="18" charset="0"/>
                <a:cs typeface="Arial" pitchFamily="34" charset="0"/>
              </a:rPr>
              <a:t>Recommended Actions for Childhood Obesity Prevention and Treatment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1143000" y="2286000"/>
            <a:ext cx="50292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treatment </a:t>
            </a:r>
            <a:r>
              <a:rPr kumimoji="0" lang="en-US" altLang="en-US" b="0" i="0" u="none" strike="noStrike" cap="none" normalizeH="0" baseline="0" dirty="0" smtClean="0">
                <a:ln>
                  <a:noFill/>
                </a:ln>
                <a:solidFill>
                  <a:srgbClr val="0070C0"/>
                </a:solidFill>
                <a:effectLst/>
                <a:latin typeface="Arial" pitchFamily="34" charset="0"/>
                <a:cs typeface="Arial" pitchFamily="34" charset="0"/>
              </a:rPr>
              <a:t>reimbursement</a:t>
            </a:r>
          </a:p>
        </p:txBody>
      </p:sp>
      <p:pic>
        <p:nvPicPr>
          <p:cNvPr id="3075" name="Picture 3" descr="iStock_000013728740XXXLarge"/>
          <p:cNvPicPr>
            <a:picLocks noChangeAspect="1" noChangeArrowheads="1"/>
          </p:cNvPicPr>
          <p:nvPr/>
        </p:nvPicPr>
        <p:blipFill>
          <a:blip r:embed="rId4" cstate="print">
            <a:extLst>
              <a:ext uri="{28A0092B-C50C-407E-A947-70E740481C1C}">
                <a14:useLocalDpi xmlns:a14="http://schemas.microsoft.com/office/drawing/2010/main" xmlns="" val="0"/>
              </a:ext>
            </a:extLst>
          </a:blip>
          <a:srcRect r="8110"/>
          <a:stretch>
            <a:fillRect/>
          </a:stretch>
        </p:blipFill>
        <p:spPr bwMode="auto">
          <a:xfrm>
            <a:off x="915027" y="4292549"/>
            <a:ext cx="2590173" cy="18796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7" name="TextBox 16"/>
          <p:cNvSpPr txBox="1"/>
          <p:nvPr/>
        </p:nvSpPr>
        <p:spPr>
          <a:xfrm>
            <a:off x="1358900" y="2733576"/>
            <a:ext cx="6858134" cy="224676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Reimburse licensed professionals with specialized training in </a:t>
            </a:r>
            <a:r>
              <a:rPr lang="en-US" sz="2000" b="1" dirty="0" smtClean="0">
                <a:latin typeface="Arial" panose="020B0604020202020204" pitchFamily="34" charset="0"/>
                <a:cs typeface="Arial" panose="020B0604020202020204" pitchFamily="34" charset="0"/>
              </a:rPr>
              <a:t>evidence-based multi-component, family centered </a:t>
            </a:r>
            <a:r>
              <a:rPr lang="en-US" sz="2000" dirty="0" smtClean="0">
                <a:latin typeface="Arial" panose="020B0604020202020204" pitchFamily="34" charset="0"/>
                <a:cs typeface="Arial" panose="020B0604020202020204" pitchFamily="34" charset="0"/>
              </a:rPr>
              <a:t>weight reduction programs through all Medicaid plans.  Reimburse services provided in health care or community settings for children with a body mass index (BMI) at or 				above the 85th percentile.</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661055" y="6096000"/>
            <a:ext cx="7949545"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57966" y="6534834"/>
            <a:ext cx="6858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Children’s </a:t>
            </a:r>
            <a:r>
              <a:rPr lang="en-US" sz="1200" dirty="0">
                <a:latin typeface="Arial" panose="020B0604020202020204" pitchFamily="34" charset="0"/>
                <a:cs typeface="Arial" panose="020B0604020202020204" pitchFamily="34" charset="0"/>
              </a:rPr>
              <a:t>Services </a:t>
            </a:r>
            <a:r>
              <a:rPr lang="en-US" sz="1200" dirty="0" smtClean="0">
                <a:latin typeface="Arial" panose="020B0604020202020204" pitchFamily="34" charset="0"/>
                <a:cs typeface="Arial" panose="020B0604020202020204" pitchFamily="34" charset="0"/>
              </a:rPr>
              <a:t>Commission | December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2014  |  Jefferson </a:t>
            </a:r>
            <a:r>
              <a:rPr lang="en-US" sz="1200" dirty="0">
                <a:latin typeface="Arial" panose="020B0604020202020204" pitchFamily="34" charset="0"/>
                <a:cs typeface="Arial" panose="020B0604020202020204" pitchFamily="34" charset="0"/>
              </a:rPr>
              <a:t>City, </a:t>
            </a:r>
            <a:r>
              <a:rPr lang="en-US" sz="1200" dirty="0" smtClean="0">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8663262"/>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270392208"/>
              </p:ext>
            </p:extLst>
          </p:nvPr>
        </p:nvGraphicFramePr>
        <p:xfrm>
          <a:off x="1219200" y="1905000"/>
          <a:ext cx="6934200" cy="318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381000"/>
            <a:ext cx="7467600" cy="646331"/>
          </a:xfrm>
          <a:prstGeom prst="rect">
            <a:avLst/>
          </a:prstGeom>
        </p:spPr>
        <p:txBody>
          <a:bodyPr wrap="square">
            <a:spAutoFit/>
          </a:bodyPr>
          <a:lstStyle/>
          <a:p>
            <a:pPr algn="ctr"/>
            <a:r>
              <a:rPr lang="en-US" sz="3600" dirty="0" smtClean="0">
                <a:solidFill>
                  <a:schemeClr val="accent2">
                    <a:lumMod val="50000"/>
                  </a:schemeClr>
                </a:solidFill>
                <a:latin typeface="Franklin Gothic Book" pitchFamily="34" charset="0"/>
              </a:rPr>
              <a:t>WELCOME</a:t>
            </a:r>
            <a:r>
              <a:rPr lang="en-US" sz="3600" dirty="0" smtClean="0">
                <a:solidFill>
                  <a:schemeClr val="accent2">
                    <a:lumMod val="50000"/>
                  </a:schemeClr>
                </a:solidFill>
              </a:rPr>
              <a:t>!</a:t>
            </a:r>
            <a:endParaRPr lang="en-US" sz="3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194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5486400"/>
            <a:ext cx="9144000" cy="1371600"/>
          </a:xfrm>
          <a:prstGeom prst="rect">
            <a:avLst/>
          </a:prstGeom>
          <a:gradFill rotWithShape="1">
            <a:gsLst>
              <a:gs pos="0">
                <a:srgbClr val="FFFFFF"/>
              </a:gs>
              <a:gs pos="100000">
                <a:srgbClr val="EF1829"/>
              </a:gs>
            </a:gsLst>
            <a:lin ang="5400000" scaled="1"/>
          </a:gradFill>
          <a:ln>
            <a:noFill/>
          </a:ln>
          <a:effectLst/>
          <a:extLst>
            <a:ext uri="{91240B29-F687-4F45-9708-019B960494DF}">
              <a14:hiddenLine xmlns:a14="http://schemas.microsoft.com/office/drawing/2010/main" xmlns="" w="9525" algn="in">
                <a:solidFill>
                  <a:srgbClr val="EF1829"/>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838200" y="1600200"/>
            <a:ext cx="7620000" cy="457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ssouri State Fla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1219200" y="995362"/>
            <a:ext cx="6858000"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State of Missouri Children’s Services Commission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Subcommittee on Childhood Obesity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5-Point Star 9"/>
          <p:cNvSpPr/>
          <p:nvPr/>
        </p:nvSpPr>
        <p:spPr>
          <a:xfrm>
            <a:off x="228600" y="2354347"/>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8600" y="2946860"/>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28600" y="3539373"/>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28600" y="4131886"/>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28600" y="4724400"/>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0" y="1764972"/>
            <a:ext cx="9144000" cy="444828"/>
          </a:xfrm>
          <a:prstGeom prst="rect">
            <a:avLst/>
          </a:prstGeom>
          <a:solidFill>
            <a:srgbClr val="C00000"/>
          </a:soli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kumimoji="0" lang="en-US" altLang="en-US" sz="1600" b="0" i="1" u="none" strike="noStrike" cap="none" normalizeH="0" baseline="0" dirty="0" smtClean="0">
                <a:ln>
                  <a:noFill/>
                </a:ln>
                <a:solidFill>
                  <a:srgbClr val="FFFFFF"/>
                </a:solidFill>
                <a:effectLst/>
                <a:latin typeface="Bookman Old Style" pitchFamily="18" charset="0"/>
                <a:cs typeface="Arial" pitchFamily="34" charset="0"/>
              </a:rPr>
              <a:t>Recommended Actions for Childhood Obesity Prevention and Treatment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1143000" y="2286000"/>
            <a:ext cx="50292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infrastructure </a:t>
            </a:r>
            <a:r>
              <a:rPr kumimoji="0" lang="en-US" altLang="en-US" b="0" i="0" u="none" strike="noStrike" cap="none" normalizeH="0" baseline="0" dirty="0" smtClean="0">
                <a:ln>
                  <a:noFill/>
                </a:ln>
                <a:solidFill>
                  <a:srgbClr val="0070C0"/>
                </a:solidFill>
                <a:effectLst/>
                <a:latin typeface="Arial" pitchFamily="34" charset="0"/>
                <a:cs typeface="Arial" pitchFamily="34" charset="0"/>
              </a:rPr>
              <a:t> centers of excellence</a:t>
            </a:r>
          </a:p>
        </p:txBody>
      </p:sp>
      <p:pic>
        <p:nvPicPr>
          <p:cNvPr id="4099" name="Picture 3" descr="iStock_000013295584XXLar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8363" y="3917344"/>
            <a:ext cx="3703637" cy="2198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7" name="TextBox 16"/>
          <p:cNvSpPr txBox="1"/>
          <p:nvPr/>
        </p:nvSpPr>
        <p:spPr>
          <a:xfrm>
            <a:off x="1447800" y="2873276"/>
            <a:ext cx="6858134" cy="230832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Establish Centers of Excellence across Missouri to provide evidence-based weight management services; coordinate access to treatment; train health care providers, school staff,</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and others about screening,</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treatment options, and referral</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coordination; and train health</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care and community agencies</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on prevention strategies.</a:t>
            </a:r>
            <a:endParaRPr lang="en-US" dirty="0">
              <a:latin typeface="Arial" panose="020B0604020202020204" pitchFamily="34" charset="0"/>
              <a:cs typeface="Arial" panose="020B0604020202020204" pitchFamily="34" charset="0"/>
            </a:endParaRPr>
          </a:p>
        </p:txBody>
      </p:sp>
      <p:sp>
        <p:nvSpPr>
          <p:cNvPr id="2" name="Rectangle 1"/>
          <p:cNvSpPr/>
          <p:nvPr/>
        </p:nvSpPr>
        <p:spPr>
          <a:xfrm>
            <a:off x="661055" y="6096000"/>
            <a:ext cx="7949545"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57966" y="6534834"/>
            <a:ext cx="6858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Children’s </a:t>
            </a:r>
            <a:r>
              <a:rPr lang="en-US" sz="1200" dirty="0">
                <a:latin typeface="Arial" panose="020B0604020202020204" pitchFamily="34" charset="0"/>
                <a:cs typeface="Arial" panose="020B0604020202020204" pitchFamily="34" charset="0"/>
              </a:rPr>
              <a:t>Services </a:t>
            </a:r>
            <a:r>
              <a:rPr lang="en-US" sz="1200" dirty="0" smtClean="0">
                <a:latin typeface="Arial" panose="020B0604020202020204" pitchFamily="34" charset="0"/>
                <a:cs typeface="Arial" panose="020B0604020202020204" pitchFamily="34" charset="0"/>
              </a:rPr>
              <a:t>Commission | December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2014  |  Jefferson </a:t>
            </a:r>
            <a:r>
              <a:rPr lang="en-US" sz="1200" dirty="0">
                <a:latin typeface="Arial" panose="020B0604020202020204" pitchFamily="34" charset="0"/>
                <a:cs typeface="Arial" panose="020B0604020202020204" pitchFamily="34" charset="0"/>
              </a:rPr>
              <a:t>City, </a:t>
            </a:r>
            <a:r>
              <a:rPr lang="en-US" sz="1200" dirty="0" smtClean="0">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404308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194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5486400"/>
            <a:ext cx="9144000" cy="1371600"/>
          </a:xfrm>
          <a:prstGeom prst="rect">
            <a:avLst/>
          </a:prstGeom>
          <a:gradFill rotWithShape="1">
            <a:gsLst>
              <a:gs pos="0">
                <a:srgbClr val="FFFFFF"/>
              </a:gs>
              <a:gs pos="100000">
                <a:srgbClr val="EF1829"/>
              </a:gs>
            </a:gsLst>
            <a:lin ang="5400000" scaled="1"/>
          </a:gradFill>
          <a:ln>
            <a:noFill/>
          </a:ln>
          <a:effectLst/>
          <a:extLst>
            <a:ext uri="{91240B29-F687-4F45-9708-019B960494DF}">
              <a14:hiddenLine xmlns:a14="http://schemas.microsoft.com/office/drawing/2010/main" xmlns="" w="9525" algn="in">
                <a:solidFill>
                  <a:srgbClr val="EF1829"/>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838200" y="1600200"/>
            <a:ext cx="7620000" cy="457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ssouri State Fla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1219200" y="995362"/>
            <a:ext cx="6858000"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State of Missouri Children’s Services Commission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Subcommittee on Childhood Obesity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5-Point Star 9"/>
          <p:cNvSpPr/>
          <p:nvPr/>
        </p:nvSpPr>
        <p:spPr>
          <a:xfrm>
            <a:off x="228600" y="2354347"/>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8600" y="2946860"/>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28600" y="3539373"/>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28600" y="4131886"/>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28600" y="4724400"/>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0" y="1764972"/>
            <a:ext cx="9144000" cy="444828"/>
          </a:xfrm>
          <a:prstGeom prst="rect">
            <a:avLst/>
          </a:prstGeom>
          <a:solidFill>
            <a:srgbClr val="C00000"/>
          </a:soli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kumimoji="0" lang="en-US" altLang="en-US" sz="1600" b="0" i="1" u="none" strike="noStrike" cap="none" normalizeH="0" baseline="0" dirty="0" smtClean="0">
                <a:ln>
                  <a:noFill/>
                </a:ln>
                <a:solidFill>
                  <a:srgbClr val="FFFFFF"/>
                </a:solidFill>
                <a:effectLst/>
                <a:latin typeface="Bookman Old Style" pitchFamily="18" charset="0"/>
                <a:cs typeface="Arial" pitchFamily="34" charset="0"/>
              </a:rPr>
              <a:t>Recommended Actions for Childhood Obesity Prevention and Treatment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1143000" y="2286000"/>
            <a:ext cx="72390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infrastructure </a:t>
            </a:r>
            <a:r>
              <a:rPr kumimoji="0" lang="en-US" altLang="en-US" b="0" i="0" u="none" strike="noStrike" cap="none" normalizeH="0" baseline="0" dirty="0" smtClean="0">
                <a:ln>
                  <a:noFill/>
                </a:ln>
                <a:solidFill>
                  <a:srgbClr val="0070C0"/>
                </a:solidFill>
                <a:effectLst/>
                <a:latin typeface="Arial" pitchFamily="34" charset="0"/>
                <a:cs typeface="Arial" pitchFamily="34" charset="0"/>
              </a:rPr>
              <a:t> commission on child</a:t>
            </a:r>
            <a:r>
              <a:rPr kumimoji="0" lang="en-US" altLang="en-US" b="0" i="0" u="none" strike="noStrike" cap="none" normalizeH="0" dirty="0" smtClean="0">
                <a:ln>
                  <a:noFill/>
                </a:ln>
                <a:solidFill>
                  <a:srgbClr val="0070C0"/>
                </a:solidFill>
                <a:effectLst/>
                <a:latin typeface="Arial" pitchFamily="34" charset="0"/>
                <a:cs typeface="Arial" pitchFamily="34" charset="0"/>
              </a:rPr>
              <a:t> health and wellness</a:t>
            </a:r>
            <a:endParaRPr kumimoji="0" lang="en-US" altLang="en-US" b="0" i="0" u="none" strike="noStrike" cap="none" normalizeH="0" baseline="0" dirty="0" smtClean="0">
              <a:ln>
                <a:noFill/>
              </a:ln>
              <a:solidFill>
                <a:srgbClr val="0070C0"/>
              </a:solidFill>
              <a:effectLst/>
              <a:latin typeface="Arial" pitchFamily="34" charset="0"/>
              <a:cs typeface="Arial" pitchFamily="34" charset="0"/>
            </a:endParaRPr>
          </a:p>
        </p:txBody>
      </p:sp>
      <p:pic>
        <p:nvPicPr>
          <p:cNvPr id="4100" name="Picture 4" descr="iStock_000017658479XLarge"/>
          <p:cNvPicPr>
            <a:picLocks noChangeAspect="1" noChangeArrowheads="1"/>
          </p:cNvPicPr>
          <p:nvPr/>
        </p:nvPicPr>
        <p:blipFill>
          <a:blip r:embed="rId4" cstate="print">
            <a:clrChange>
              <a:clrFrom>
                <a:srgbClr val="E6DACA"/>
              </a:clrFrom>
              <a:clrTo>
                <a:srgbClr val="E6DACA">
                  <a:alpha val="0"/>
                </a:srgbClr>
              </a:clrTo>
            </a:clrChange>
            <a:extLst>
              <a:ext uri="{28A0092B-C50C-407E-A947-70E740481C1C}">
                <a14:useLocalDpi xmlns:a14="http://schemas.microsoft.com/office/drawing/2010/main" xmlns="" val="0"/>
              </a:ext>
            </a:extLst>
          </a:blip>
          <a:srcRect l="938" t="8257" b="6645"/>
          <a:stretch>
            <a:fillRect/>
          </a:stretch>
        </p:blipFill>
        <p:spPr bwMode="auto">
          <a:xfrm>
            <a:off x="4800600" y="4104561"/>
            <a:ext cx="3602039" cy="20625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2" name="Rectangle 1"/>
          <p:cNvSpPr/>
          <p:nvPr/>
        </p:nvSpPr>
        <p:spPr>
          <a:xfrm>
            <a:off x="661055" y="6096000"/>
            <a:ext cx="7949545"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p:cNvSpPr txBox="1"/>
          <p:nvPr/>
        </p:nvSpPr>
        <p:spPr>
          <a:xfrm>
            <a:off x="1447800" y="2873276"/>
            <a:ext cx="685813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Establish a </a:t>
            </a:r>
            <a:r>
              <a:rPr lang="en-US" sz="2000" dirty="0" smtClean="0">
                <a:latin typeface="Arial" panose="020B0604020202020204" pitchFamily="34" charset="0"/>
                <a:cs typeface="Arial" panose="020B0604020202020204" pitchFamily="34" charset="0"/>
              </a:rPr>
              <a:t>commission to </a:t>
            </a:r>
            <a:r>
              <a:rPr lang="en-US" sz="2000" dirty="0">
                <a:latin typeface="Arial" panose="020B0604020202020204" pitchFamily="34" charset="0"/>
                <a:cs typeface="Arial" panose="020B0604020202020204" pitchFamily="34" charset="0"/>
              </a:rPr>
              <a:t>oversee implementation of the Subcommittee’s recommendations, study effectiveness of obesity prevention strategies, and provide an ongoing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forum </a:t>
            </a:r>
            <a:r>
              <a:rPr lang="en-US" sz="2000" dirty="0">
                <a:latin typeface="Arial" panose="020B0604020202020204" pitchFamily="34" charset="0"/>
                <a:cs typeface="Arial" panose="020B0604020202020204" pitchFamily="34" charset="0"/>
              </a:rPr>
              <a:t>for education and </a:t>
            </a:r>
            <a:r>
              <a:rPr lang="en-US" sz="2000" dirty="0" smtClean="0">
                <a:latin typeface="Arial" panose="020B0604020202020204" pitchFamily="34" charset="0"/>
                <a:cs typeface="Arial" panose="020B0604020202020204" pitchFamily="34" charset="0"/>
              </a:rPr>
              <a:t>future </a:t>
            </a:r>
            <a:r>
              <a:rPr lang="en-US" sz="2000" dirty="0">
                <a:latin typeface="Arial" panose="020B0604020202020204" pitchFamily="34" charset="0"/>
                <a:cs typeface="Arial" panose="020B0604020202020204" pitchFamily="34" charset="0"/>
              </a:rPr>
              <a:t>actions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9" name="TextBox 18"/>
          <p:cNvSpPr txBox="1"/>
          <p:nvPr/>
        </p:nvSpPr>
        <p:spPr>
          <a:xfrm>
            <a:off x="57966" y="6534834"/>
            <a:ext cx="6858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Children’s </a:t>
            </a:r>
            <a:r>
              <a:rPr lang="en-US" sz="1200" dirty="0">
                <a:latin typeface="Arial" panose="020B0604020202020204" pitchFamily="34" charset="0"/>
                <a:cs typeface="Arial" panose="020B0604020202020204" pitchFamily="34" charset="0"/>
              </a:rPr>
              <a:t>Services </a:t>
            </a:r>
            <a:r>
              <a:rPr lang="en-US" sz="1200" dirty="0" smtClean="0">
                <a:latin typeface="Arial" panose="020B0604020202020204" pitchFamily="34" charset="0"/>
                <a:cs typeface="Arial" panose="020B0604020202020204" pitchFamily="34" charset="0"/>
              </a:rPr>
              <a:t>Commission | December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2014  |  Jefferson </a:t>
            </a:r>
            <a:r>
              <a:rPr lang="en-US" sz="1200" dirty="0">
                <a:latin typeface="Arial" panose="020B0604020202020204" pitchFamily="34" charset="0"/>
                <a:cs typeface="Arial" panose="020B0604020202020204" pitchFamily="34" charset="0"/>
              </a:rPr>
              <a:t>City, </a:t>
            </a:r>
            <a:r>
              <a:rPr lang="en-US" sz="1200" dirty="0" smtClean="0">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15206390"/>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194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5486400"/>
            <a:ext cx="9144000" cy="1371600"/>
          </a:xfrm>
          <a:prstGeom prst="rect">
            <a:avLst/>
          </a:prstGeom>
          <a:gradFill rotWithShape="1">
            <a:gsLst>
              <a:gs pos="0">
                <a:srgbClr val="FFFFFF"/>
              </a:gs>
              <a:gs pos="100000">
                <a:srgbClr val="EF1829"/>
              </a:gs>
            </a:gsLst>
            <a:lin ang="5400000" scaled="1"/>
          </a:gradFill>
          <a:ln>
            <a:noFill/>
          </a:ln>
          <a:effectLst/>
          <a:extLst>
            <a:ext uri="{91240B29-F687-4F45-9708-019B960494DF}">
              <a14:hiddenLine xmlns:a14="http://schemas.microsoft.com/office/drawing/2010/main" xmlns="" w="9525" algn="in">
                <a:solidFill>
                  <a:srgbClr val="EF1829"/>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838200" y="1600200"/>
            <a:ext cx="7620000" cy="457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ssouri State Fla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5970" y="152400"/>
            <a:ext cx="1252059" cy="730080"/>
          </a:xfrm>
          <a:prstGeom prst="rect">
            <a:avLst/>
          </a:prstGeom>
          <a:noFill/>
          <a:ln w="57150" algn="ctr">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1219200" y="995362"/>
            <a:ext cx="6858000" cy="909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State of Missouri Children’s Services Commission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Bookman Old Style" pitchFamily="18" charset="0"/>
                <a:cs typeface="Arial" pitchFamily="34" charset="0"/>
              </a:rPr>
              <a:t>Subcommittee on Childhood Obesity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5-Point Star 9"/>
          <p:cNvSpPr/>
          <p:nvPr/>
        </p:nvSpPr>
        <p:spPr>
          <a:xfrm>
            <a:off x="228600" y="2354347"/>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8600" y="2946860"/>
            <a:ext cx="432455" cy="432455"/>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28600" y="3539373"/>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28600" y="4131886"/>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28600" y="4724400"/>
            <a:ext cx="432455" cy="43245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0" y="1764972"/>
            <a:ext cx="9144000" cy="444828"/>
          </a:xfrm>
          <a:prstGeom prst="rect">
            <a:avLst/>
          </a:prstGeom>
          <a:solidFill>
            <a:srgbClr val="C00000"/>
          </a:soli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kumimoji="0" lang="en-US" altLang="en-US" sz="1600" b="0" i="1" u="none" strike="noStrike" cap="none" normalizeH="0" baseline="0" dirty="0" smtClean="0">
                <a:ln>
                  <a:noFill/>
                </a:ln>
                <a:solidFill>
                  <a:srgbClr val="FFFFFF"/>
                </a:solidFill>
                <a:effectLst/>
                <a:latin typeface="Bookman Old Style" pitchFamily="18" charset="0"/>
                <a:cs typeface="Arial" pitchFamily="34" charset="0"/>
              </a:rPr>
              <a:t>Recommended Actions for Childhood Obesity Prevention and Treatment</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1143000" y="2286000"/>
            <a:ext cx="50292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7F7F7F"/>
                </a:solidFill>
                <a:effectLst/>
                <a:latin typeface="Arial" pitchFamily="34" charset="0"/>
                <a:cs typeface="Arial" pitchFamily="34" charset="0"/>
              </a:rPr>
              <a:t>prevention </a:t>
            </a:r>
            <a:r>
              <a:rPr kumimoji="0" lang="en-US" altLang="en-US" b="0" i="0" u="none" strike="noStrike" cap="none" normalizeH="0" baseline="0" dirty="0" smtClean="0">
                <a:ln>
                  <a:noFill/>
                </a:ln>
                <a:solidFill>
                  <a:srgbClr val="0070C0"/>
                </a:solidFill>
                <a:effectLst/>
                <a:latin typeface="Arial" pitchFamily="34" charset="0"/>
                <a:cs typeface="Arial" pitchFamily="34" charset="0"/>
              </a:rPr>
              <a:t>schools</a:t>
            </a:r>
          </a:p>
        </p:txBody>
      </p:sp>
      <p:pic>
        <p:nvPicPr>
          <p:cNvPr id="2051" name="Picture 3" descr="iStock_000032949808XXLar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3539373"/>
            <a:ext cx="1600334" cy="2597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7" name="TextBox 16"/>
          <p:cNvSpPr txBox="1"/>
          <p:nvPr/>
        </p:nvSpPr>
        <p:spPr>
          <a:xfrm>
            <a:off x="1447800" y="2873276"/>
            <a:ext cx="6858134" cy="30162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Establish an Office for Student Wellness to maintain expectations for health and physical education curricula.  </a:t>
            </a:r>
          </a:p>
          <a:p>
            <a:r>
              <a:rPr lang="en-US" sz="700" dirty="0" smtClean="0">
                <a:latin typeface="Arial" panose="020B0604020202020204" pitchFamily="34" charset="0"/>
                <a:cs typeface="Arial" panose="020B0604020202020204" pitchFamily="34" charset="0"/>
              </a:rPr>
              <a:t/>
            </a:r>
            <a:br>
              <a:rPr lang="en-US" sz="7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Modify school accreditation by creating and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maintaining a health and wellness component.  </a:t>
            </a:r>
          </a:p>
          <a:p>
            <a:r>
              <a:rPr lang="en-US" sz="300" dirty="0" smtClean="0">
                <a:latin typeface="Arial" panose="020B0604020202020204" pitchFamily="34" charset="0"/>
                <a:cs typeface="Arial" panose="020B0604020202020204" pitchFamily="34" charset="0"/>
              </a:rPr>
              <a:t/>
            </a:r>
            <a:br>
              <a:rPr lang="en-US" sz="3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Train and support school staff to implement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best practices and school wellness policies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related to nutrition, physical activity and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physical education.</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9" name="Rectangle 18"/>
          <p:cNvSpPr/>
          <p:nvPr/>
        </p:nvSpPr>
        <p:spPr>
          <a:xfrm>
            <a:off x="661055" y="6096000"/>
            <a:ext cx="7949545"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57966" y="6534834"/>
            <a:ext cx="68580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Children’s </a:t>
            </a:r>
            <a:r>
              <a:rPr lang="en-US" sz="1200" dirty="0">
                <a:latin typeface="Arial" panose="020B0604020202020204" pitchFamily="34" charset="0"/>
                <a:cs typeface="Arial" panose="020B0604020202020204" pitchFamily="34" charset="0"/>
              </a:rPr>
              <a:t>Services </a:t>
            </a:r>
            <a:r>
              <a:rPr lang="en-US" sz="1200" dirty="0" smtClean="0">
                <a:latin typeface="Arial" panose="020B0604020202020204" pitchFamily="34" charset="0"/>
                <a:cs typeface="Arial" panose="020B0604020202020204" pitchFamily="34" charset="0"/>
              </a:rPr>
              <a:t>Commission | December </a:t>
            </a:r>
            <a:r>
              <a:rPr lang="en-US" sz="1200" dirty="0">
                <a:latin typeface="Arial" panose="020B0604020202020204" pitchFamily="34" charset="0"/>
                <a:cs typeface="Arial" panose="020B0604020202020204" pitchFamily="34" charset="0"/>
              </a:rPr>
              <a:t>1, </a:t>
            </a:r>
            <a:r>
              <a:rPr lang="en-US" sz="1200" dirty="0" smtClean="0">
                <a:latin typeface="Arial" panose="020B0604020202020204" pitchFamily="34" charset="0"/>
                <a:cs typeface="Arial" panose="020B0604020202020204" pitchFamily="34" charset="0"/>
              </a:rPr>
              <a:t>2014  |  Jefferson </a:t>
            </a:r>
            <a:r>
              <a:rPr lang="en-US" sz="1200" dirty="0">
                <a:latin typeface="Arial" panose="020B0604020202020204" pitchFamily="34" charset="0"/>
                <a:cs typeface="Arial" panose="020B0604020202020204" pitchFamily="34" charset="0"/>
              </a:rPr>
              <a:t>City, </a:t>
            </a:r>
            <a:r>
              <a:rPr lang="en-US" sz="1200" dirty="0" smtClean="0">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1175221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Rationale</a:t>
            </a:r>
            <a:endParaRPr lang="en-US" dirty="0"/>
          </a:p>
        </p:txBody>
      </p:sp>
      <p:pic>
        <p:nvPicPr>
          <p:cNvPr id="4" name="Picture 2"/>
          <p:cNvPicPr>
            <a:picLocks noGrp="1" noChangeAspect="1" noChangeArrowheads="1"/>
          </p:cNvPicPr>
          <p:nvPr>
            <p:ph idx="1"/>
          </p:nvPr>
        </p:nvPicPr>
        <p:blipFill>
          <a:blip r:embed="rId2" cstate="print"/>
          <a:srcRect l="6471" t="14176" r="3240" b="5364"/>
          <a:stretch>
            <a:fillRect/>
          </a:stretch>
        </p:blipFill>
        <p:spPr bwMode="auto">
          <a:xfrm>
            <a:off x="409075" y="3759200"/>
            <a:ext cx="8124601" cy="2641355"/>
          </a:xfrm>
          <a:prstGeom prst="rect">
            <a:avLst/>
          </a:prstGeom>
          <a:noFill/>
          <a:ln w="9525">
            <a:noFill/>
            <a:miter lim="800000"/>
            <a:headEnd/>
            <a:tailEnd/>
          </a:ln>
        </p:spPr>
      </p:pic>
      <p:sp>
        <p:nvSpPr>
          <p:cNvPr id="5" name="TextBox 4"/>
          <p:cNvSpPr txBox="1"/>
          <p:nvPr/>
        </p:nvSpPr>
        <p:spPr>
          <a:xfrm>
            <a:off x="901700" y="1181100"/>
            <a:ext cx="7277100" cy="3600986"/>
          </a:xfrm>
          <a:prstGeom prst="rect">
            <a:avLst/>
          </a:prstGeom>
          <a:noFill/>
        </p:spPr>
        <p:txBody>
          <a:bodyPr wrap="square" rtlCol="0">
            <a:spAutoFit/>
          </a:bodyPr>
          <a:lstStyle/>
          <a:p>
            <a:pPr marL="177800" indent="-177800">
              <a:buFont typeface="Arial" pitchFamily="34" charset="0"/>
              <a:buChar char="•"/>
            </a:pPr>
            <a:r>
              <a:rPr lang="en-US" sz="2400" dirty="0" smtClean="0"/>
              <a:t>Children with obesity emerge in in early childhood</a:t>
            </a:r>
          </a:p>
          <a:p>
            <a:pPr marL="177800" indent="-177800">
              <a:buFont typeface="Arial" pitchFamily="34" charset="0"/>
              <a:buChar char="•"/>
            </a:pPr>
            <a:r>
              <a:rPr lang="en-US" sz="2400" dirty="0" smtClean="0"/>
              <a:t>Rates of obesity increase during school years</a:t>
            </a:r>
          </a:p>
          <a:p>
            <a:pPr marL="177800" indent="-177800">
              <a:buFont typeface="Arial" pitchFamily="34" charset="0"/>
              <a:buChar char="•"/>
            </a:pPr>
            <a:r>
              <a:rPr lang="en-US" sz="2400" dirty="0" smtClean="0"/>
              <a:t>For those who are obese:</a:t>
            </a:r>
          </a:p>
          <a:p>
            <a:pPr lvl="1"/>
            <a:r>
              <a:rPr lang="en-US" sz="2400" dirty="0" smtClean="0"/>
              <a:t>Miss more school</a:t>
            </a:r>
          </a:p>
          <a:p>
            <a:pPr lvl="1"/>
            <a:r>
              <a:rPr lang="en-US" sz="2400" dirty="0" smtClean="0"/>
              <a:t>Perform more poorly</a:t>
            </a:r>
          </a:p>
          <a:p>
            <a:pPr lvl="1"/>
            <a:r>
              <a:rPr lang="en-US" sz="2400" dirty="0" smtClean="0"/>
              <a:t>Have lower self-esteem</a:t>
            </a:r>
          </a:p>
          <a:p>
            <a:pPr lvl="1"/>
            <a:r>
              <a:rPr lang="en-US" sz="2400" dirty="0" smtClean="0"/>
              <a:t>Are targets of bullying</a:t>
            </a:r>
          </a:p>
          <a:p>
            <a:pPr marL="228600" indent="-228600">
              <a:buFont typeface="Arial" pitchFamily="34" charset="0"/>
              <a:buChar char="•"/>
            </a:pPr>
            <a:r>
              <a:rPr lang="en-US" sz="2400" dirty="0" smtClean="0"/>
              <a:t>Childhood obesity tracks into adulthood</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Rationale</a:t>
            </a:r>
            <a:endParaRPr lang="en-US" dirty="0"/>
          </a:p>
        </p:txBody>
      </p:sp>
      <p:sp>
        <p:nvSpPr>
          <p:cNvPr id="3" name="Content Placeholder 2"/>
          <p:cNvSpPr>
            <a:spLocks noGrp="1"/>
          </p:cNvSpPr>
          <p:nvPr>
            <p:ph sz="half" idx="1"/>
          </p:nvPr>
        </p:nvSpPr>
        <p:spPr>
          <a:xfrm>
            <a:off x="3860800" y="1485900"/>
            <a:ext cx="4800600" cy="4449763"/>
          </a:xfrm>
        </p:spPr>
        <p:txBody>
          <a:bodyPr/>
          <a:lstStyle/>
          <a:p>
            <a:pPr marL="114300" indent="0">
              <a:buNone/>
            </a:pPr>
            <a:r>
              <a:rPr lang="en-US" dirty="0" smtClean="0"/>
              <a:t>Schools are natural hubs for prevention</a:t>
            </a:r>
          </a:p>
          <a:p>
            <a:pPr lvl="1"/>
            <a:r>
              <a:rPr lang="en-US" dirty="0" smtClean="0"/>
              <a:t>888,000 children attend daily in Missouri</a:t>
            </a:r>
          </a:p>
          <a:p>
            <a:pPr lvl="1"/>
            <a:r>
              <a:rPr lang="en-US" dirty="0" smtClean="0"/>
              <a:t>Impart knowledge</a:t>
            </a:r>
          </a:p>
          <a:p>
            <a:pPr lvl="1"/>
            <a:r>
              <a:rPr lang="en-US" dirty="0" smtClean="0"/>
              <a:t>School policies and environments impact behaviors</a:t>
            </a:r>
          </a:p>
          <a:p>
            <a:pPr lvl="1"/>
            <a:r>
              <a:rPr lang="en-US" dirty="0" smtClean="0"/>
              <a:t>Connect with families and community</a:t>
            </a:r>
            <a:endParaRPr lang="en-US" dirty="0"/>
          </a:p>
        </p:txBody>
      </p:sp>
      <p:pic>
        <p:nvPicPr>
          <p:cNvPr id="2050" name="Picture 2" descr="C:\Users\dmarkenson\AppData\Local\Microsoft\Windows\Temporary Internet Files\Content.IE5\K2LINC0Z\School%20Clipart(1)[1].jpg"/>
          <p:cNvPicPr>
            <a:picLocks noChangeAspect="1" noChangeArrowheads="1"/>
          </p:cNvPicPr>
          <p:nvPr/>
        </p:nvPicPr>
        <p:blipFill>
          <a:blip r:embed="rId2" cstate="print"/>
          <a:srcRect/>
          <a:stretch>
            <a:fillRect/>
          </a:stretch>
        </p:blipFill>
        <p:spPr bwMode="auto">
          <a:xfrm>
            <a:off x="266700" y="2045854"/>
            <a:ext cx="3696448" cy="28563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Rationale</a:t>
            </a:r>
            <a:endParaRPr lang="en-US" dirty="0"/>
          </a:p>
        </p:txBody>
      </p:sp>
      <p:sp>
        <p:nvSpPr>
          <p:cNvPr id="3" name="Content Placeholder 2"/>
          <p:cNvSpPr>
            <a:spLocks noGrp="1"/>
          </p:cNvSpPr>
          <p:nvPr>
            <p:ph sz="half" idx="1"/>
          </p:nvPr>
        </p:nvSpPr>
        <p:spPr>
          <a:xfrm>
            <a:off x="4648200" y="1625600"/>
            <a:ext cx="4038600" cy="4449763"/>
          </a:xfrm>
        </p:spPr>
        <p:txBody>
          <a:bodyPr/>
          <a:lstStyle/>
          <a:p>
            <a:r>
              <a:rPr lang="en-US" dirty="0" smtClean="0"/>
              <a:t>DESE’s goal: top 10 by 2020</a:t>
            </a:r>
          </a:p>
          <a:p>
            <a:r>
              <a:rPr lang="en-US" dirty="0" smtClean="0"/>
              <a:t>Healthy children perform better academically</a:t>
            </a:r>
          </a:p>
          <a:p>
            <a:r>
              <a:rPr lang="en-US" dirty="0" smtClean="0"/>
              <a:t>Health builds on healthy behaviors modeled and taught in schools</a:t>
            </a:r>
          </a:p>
        </p:txBody>
      </p:sp>
      <p:pic>
        <p:nvPicPr>
          <p:cNvPr id="5" name="Picture Placeholder 4" descr="Challenger-Football-Game-team-huddle.jpg"/>
          <p:cNvPicPr>
            <a:picLocks noGrp="1" noChangeAspect="1"/>
          </p:cNvPicPr>
          <p:nvPr>
            <p:ph type="pic" idx="13"/>
          </p:nvPr>
        </p:nvPicPr>
        <p:blipFill>
          <a:blip r:embed="rId3" cstate="print"/>
          <a:srcRect l="19659" r="19659"/>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Based Prevention Recommendation</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620"/>
            <a:ext cx="8229600" cy="1143000"/>
          </a:xfrm>
        </p:spPr>
        <p:txBody>
          <a:bodyPr/>
          <a:lstStyle/>
          <a:p>
            <a:pPr algn="l"/>
            <a:r>
              <a:rPr lang="en-US" dirty="0" smtClean="0"/>
              <a:t>1. Incorporate health and wellness component as part of school accreditation</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Modify scoring guide to include a health and wellness component</a:t>
            </a:r>
          </a:p>
          <a:p>
            <a:r>
              <a:rPr lang="en-US" dirty="0" smtClean="0"/>
              <a:t>Provide incentive for schools to voluntarily implement healthy lifestyle-obesity prevention strategies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9820"/>
            <a:ext cx="8229600" cy="1143000"/>
          </a:xfrm>
        </p:spPr>
        <p:txBody>
          <a:bodyPr/>
          <a:lstStyle/>
          <a:p>
            <a:pPr algn="l"/>
            <a:r>
              <a:rPr lang="en-US" dirty="0" smtClean="0"/>
              <a:t>2. Provide up-to date grade level expectations for health and physical education curricula.</a:t>
            </a:r>
            <a:endParaRPr lang="en-US" dirty="0"/>
          </a:p>
        </p:txBody>
      </p:sp>
      <p:sp>
        <p:nvSpPr>
          <p:cNvPr id="3" name="Content Placeholder 2"/>
          <p:cNvSpPr>
            <a:spLocks noGrp="1"/>
          </p:cNvSpPr>
          <p:nvPr>
            <p:ph idx="1"/>
          </p:nvPr>
        </p:nvSpPr>
        <p:spPr>
          <a:xfrm>
            <a:off x="457200" y="3136901"/>
            <a:ext cx="8229600" cy="2806700"/>
          </a:xfrm>
        </p:spPr>
        <p:txBody>
          <a:bodyPr/>
          <a:lstStyle/>
          <a:p>
            <a:r>
              <a:rPr lang="en-US" dirty="0" smtClean="0"/>
              <a:t>Ever-evolving subject areas</a:t>
            </a:r>
          </a:p>
          <a:p>
            <a:r>
              <a:rPr lang="en-US" dirty="0" smtClean="0"/>
              <a:t>Equip students with the knowledge, attitudes &amp; skills to support life-long health practices</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320"/>
            <a:ext cx="8229600" cy="1143000"/>
          </a:xfrm>
        </p:spPr>
        <p:txBody>
          <a:bodyPr/>
          <a:lstStyle/>
          <a:p>
            <a:r>
              <a:rPr lang="en-US" sz="4000" dirty="0" smtClean="0"/>
              <a:t>Resources provided to health education teachers is significantly declining</a:t>
            </a:r>
            <a:endParaRPr lang="en-US" sz="4000" dirty="0"/>
          </a:p>
        </p:txBody>
      </p:sp>
      <p:graphicFrame>
        <p:nvGraphicFramePr>
          <p:cNvPr id="4" name="Content Placeholder 3"/>
          <p:cNvGraphicFramePr>
            <a:graphicFrameLocks noGrp="1"/>
          </p:cNvGraphicFramePr>
          <p:nvPr>
            <p:ph idx="1"/>
          </p:nvPr>
        </p:nvGraphicFramePr>
        <p:xfrm>
          <a:off x="457200" y="16383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87500" y="6042392"/>
            <a:ext cx="6299200" cy="815608"/>
          </a:xfrm>
          <a:prstGeom prst="rect">
            <a:avLst/>
          </a:prstGeom>
          <a:noFill/>
        </p:spPr>
        <p:txBody>
          <a:bodyPr wrap="square" rtlCol="0">
            <a:spAutoFit/>
          </a:bodyPr>
          <a:lstStyle/>
          <a:p>
            <a:r>
              <a:rPr lang="en-US" dirty="0" smtClean="0"/>
              <a:t>Missouri School Health Profiles 2014 </a:t>
            </a:r>
            <a:r>
              <a:rPr lang="en-US" sz="1100" dirty="0" smtClean="0"/>
              <a:t>http://dese.mo.gov/sites/default/files/HPE_Missouri_2014_School_Health_Profiles_Report_0.pdf</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270392208"/>
              </p:ext>
            </p:extLst>
          </p:nvPr>
        </p:nvGraphicFramePr>
        <p:xfrm>
          <a:off x="1231900" y="977900"/>
          <a:ext cx="6781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Weighing In logo2013.JPG"/>
          <p:cNvPicPr/>
          <p:nvPr/>
        </p:nvPicPr>
        <p:blipFill>
          <a:blip r:embed="rId8" cstate="print"/>
          <a:stretch>
            <a:fillRect/>
          </a:stretch>
        </p:blipFill>
        <p:spPr>
          <a:xfrm>
            <a:off x="3124200" y="1447800"/>
            <a:ext cx="28956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Health Education Training by Teachers</a:t>
            </a:r>
            <a:endParaRPr lang="en-US" dirty="0"/>
          </a:p>
        </p:txBody>
      </p:sp>
      <p:graphicFrame>
        <p:nvGraphicFramePr>
          <p:cNvPr id="4" name="Content Placeholder 3"/>
          <p:cNvGraphicFramePr>
            <a:graphicFrameLocks noGrp="1"/>
          </p:cNvGraphicFramePr>
          <p:nvPr>
            <p:ph idx="1"/>
          </p:nvPr>
        </p:nvGraphicFramePr>
        <p:xfrm>
          <a:off x="876300" y="1117601"/>
          <a:ext cx="808990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54100" y="5664200"/>
            <a:ext cx="7823200" cy="553998"/>
          </a:xfrm>
          <a:prstGeom prst="rect">
            <a:avLst/>
          </a:prstGeom>
          <a:noFill/>
        </p:spPr>
        <p:txBody>
          <a:bodyPr wrap="square" rtlCol="0">
            <a:spAutoFit/>
          </a:bodyPr>
          <a:lstStyle/>
          <a:p>
            <a:r>
              <a:rPr lang="en-US" dirty="0" smtClean="0"/>
              <a:t>Missouri School Health Profiles 2014 </a:t>
            </a:r>
            <a:r>
              <a:rPr lang="en-US" sz="1200" dirty="0" smtClean="0"/>
              <a:t>http://dese.mo.gov/sites/default/files/HPE_Missouri_2014_School_Health_Profiles_Report_0.pdf</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120"/>
            <a:ext cx="8229600" cy="1143000"/>
          </a:xfrm>
        </p:spPr>
        <p:txBody>
          <a:bodyPr/>
          <a:lstStyle/>
          <a:p>
            <a:pPr algn="l"/>
            <a:r>
              <a:rPr lang="en-US" dirty="0" smtClean="0"/>
              <a:t>3. Provide training and technical assistance-best practices and school wellness policies</a:t>
            </a:r>
            <a:endParaRPr lang="en-US" dirty="0"/>
          </a:p>
        </p:txBody>
      </p:sp>
      <p:sp>
        <p:nvSpPr>
          <p:cNvPr id="3" name="Content Placeholder 2"/>
          <p:cNvSpPr>
            <a:spLocks noGrp="1"/>
          </p:cNvSpPr>
          <p:nvPr>
            <p:ph idx="1"/>
          </p:nvPr>
        </p:nvSpPr>
        <p:spPr>
          <a:xfrm>
            <a:off x="457200" y="2819400"/>
            <a:ext cx="8229600" cy="3306763"/>
          </a:xfrm>
        </p:spPr>
        <p:txBody>
          <a:bodyPr/>
          <a:lstStyle/>
          <a:p>
            <a:pPr>
              <a:lnSpc>
                <a:spcPct val="100000"/>
              </a:lnSpc>
            </a:pPr>
            <a:r>
              <a:rPr lang="en-US" dirty="0" smtClean="0"/>
              <a:t>Collaboration between DESE and DHSS</a:t>
            </a:r>
          </a:p>
          <a:p>
            <a:pPr>
              <a:lnSpc>
                <a:spcPct val="100000"/>
              </a:lnSpc>
            </a:pPr>
            <a:r>
              <a:rPr lang="en-US" dirty="0" smtClean="0"/>
              <a:t>Areas of focus:</a:t>
            </a:r>
          </a:p>
          <a:p>
            <a:pPr lvl="1">
              <a:lnSpc>
                <a:spcPct val="100000"/>
              </a:lnSpc>
            </a:pPr>
            <a:r>
              <a:rPr lang="en-US" dirty="0" smtClean="0"/>
              <a:t>Nutrition</a:t>
            </a:r>
          </a:p>
          <a:p>
            <a:pPr lvl="1">
              <a:lnSpc>
                <a:spcPct val="100000"/>
              </a:lnSpc>
            </a:pPr>
            <a:r>
              <a:rPr lang="en-US" dirty="0" smtClean="0"/>
              <a:t>Physical Activity</a:t>
            </a:r>
          </a:p>
          <a:p>
            <a:pPr lvl="1">
              <a:lnSpc>
                <a:spcPct val="100000"/>
              </a:lnSpc>
            </a:pPr>
            <a:r>
              <a:rPr lang="en-US" dirty="0" smtClean="0"/>
              <a:t>Physical Education</a:t>
            </a:r>
          </a:p>
          <a:p>
            <a:pPr lvl="1">
              <a:lnSpc>
                <a:spcPct val="100000"/>
              </a:lnSpc>
            </a:pPr>
            <a:r>
              <a:rPr lang="en-US" dirty="0" smtClean="0"/>
              <a:t>Family engagement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
            <a:ext cx="8229600" cy="1143000"/>
          </a:xfrm>
        </p:spPr>
        <p:txBody>
          <a:bodyPr/>
          <a:lstStyle/>
          <a:p>
            <a:r>
              <a:rPr lang="en-US" dirty="0" smtClean="0"/>
              <a:t>National PTA</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a:p>
        </p:txBody>
      </p:sp>
      <p:pic>
        <p:nvPicPr>
          <p:cNvPr id="4" name="Picture 3" descr="PTA resolution.bmp"/>
          <p:cNvPicPr>
            <a:picLocks noChangeAspect="1"/>
          </p:cNvPicPr>
          <p:nvPr/>
        </p:nvPicPr>
        <p:blipFill>
          <a:blip r:embed="rId2" cstate="print"/>
          <a:srcRect r="20626" b="43626"/>
          <a:stretch>
            <a:fillRect/>
          </a:stretch>
        </p:blipFill>
        <p:spPr>
          <a:xfrm>
            <a:off x="750887" y="1065759"/>
            <a:ext cx="7381409" cy="4827041"/>
          </a:xfrm>
          <a:prstGeom prst="rect">
            <a:avLst/>
          </a:prstGeom>
        </p:spPr>
      </p:pic>
      <p:sp>
        <p:nvSpPr>
          <p:cNvPr id="5" name="TextBox 4"/>
          <p:cNvSpPr txBox="1"/>
          <p:nvPr/>
        </p:nvSpPr>
        <p:spPr>
          <a:xfrm>
            <a:off x="1016000" y="5842000"/>
            <a:ext cx="2933700" cy="369332"/>
          </a:xfrm>
          <a:prstGeom prst="rect">
            <a:avLst/>
          </a:prstGeom>
          <a:noFill/>
        </p:spPr>
        <p:txBody>
          <a:bodyPr wrap="square" rtlCol="0">
            <a:spAutoFit/>
          </a:bodyPr>
          <a:lstStyle/>
          <a:p>
            <a:r>
              <a:rPr lang="en-US" dirty="0" smtClean="0">
                <a:solidFill>
                  <a:schemeClr val="tx2"/>
                </a:solidFill>
              </a:rPr>
              <a:t>continued…</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TA resolution.bmp"/>
          <p:cNvPicPr>
            <a:picLocks noGrp="1" noChangeAspect="1"/>
          </p:cNvPicPr>
          <p:nvPr>
            <p:ph idx="1"/>
          </p:nvPr>
        </p:nvPicPr>
        <p:blipFill>
          <a:blip r:embed="rId2" cstate="print"/>
          <a:srcRect t="56262" r="30703"/>
          <a:stretch>
            <a:fillRect/>
          </a:stretch>
        </p:blipFill>
        <p:spPr>
          <a:xfrm>
            <a:off x="876299" y="1143000"/>
            <a:ext cx="7772401" cy="4681420"/>
          </a:xfrm>
          <a:prstGeom prst="rect">
            <a:avLst/>
          </a:prstGeom>
        </p:spPr>
      </p:pic>
      <p:pic>
        <p:nvPicPr>
          <p:cNvPr id="5" name="Picture 4" descr="PTA resolution.bmp"/>
          <p:cNvPicPr>
            <a:picLocks noChangeAspect="1"/>
          </p:cNvPicPr>
          <p:nvPr/>
        </p:nvPicPr>
        <p:blipFill>
          <a:blip r:embed="rId2" cstate="print"/>
          <a:srcRect l="2604" r="20626" b="94296"/>
          <a:stretch>
            <a:fillRect/>
          </a:stretch>
        </p:blipFill>
        <p:spPr>
          <a:xfrm>
            <a:off x="292100" y="223749"/>
            <a:ext cx="8610601" cy="589051"/>
          </a:xfrm>
          <a:prstGeom prst="rect">
            <a:avLst/>
          </a:prstGeom>
        </p:spPr>
      </p:pic>
      <p:sp>
        <p:nvSpPr>
          <p:cNvPr id="6" name="TextBox 5"/>
          <p:cNvSpPr txBox="1"/>
          <p:nvPr/>
        </p:nvSpPr>
        <p:spPr>
          <a:xfrm>
            <a:off x="596900" y="5727700"/>
            <a:ext cx="8229600" cy="369332"/>
          </a:xfrm>
          <a:prstGeom prst="rect">
            <a:avLst/>
          </a:prstGeom>
          <a:noFill/>
        </p:spPr>
        <p:txBody>
          <a:bodyPr wrap="square" rtlCol="0">
            <a:spAutoFit/>
          </a:bodyPr>
          <a:lstStyle/>
          <a:p>
            <a:r>
              <a:rPr lang="en-US" dirty="0" smtClean="0">
                <a:solidFill>
                  <a:schemeClr val="tx2"/>
                </a:solidFill>
              </a:rPr>
              <a:t>National PTA:  http://www.pta.org/about/content.cfm?ItemNumber=3442</a:t>
            </a:r>
            <a:endParaRPr lang="en-US" dirty="0">
              <a:solidFill>
                <a:schemeClr val="tx2"/>
              </a:solidFill>
            </a:endParaRPr>
          </a:p>
        </p:txBody>
      </p:sp>
      <p:sp>
        <p:nvSpPr>
          <p:cNvPr id="7" name="Rectangle 6"/>
          <p:cNvSpPr/>
          <p:nvPr/>
        </p:nvSpPr>
        <p:spPr>
          <a:xfrm>
            <a:off x="397014" y="869434"/>
            <a:ext cx="1415772" cy="369332"/>
          </a:xfrm>
          <a:prstGeom prst="rect">
            <a:avLst/>
          </a:prstGeom>
        </p:spPr>
        <p:txBody>
          <a:bodyPr wrap="none">
            <a:spAutoFit/>
          </a:bodyPr>
          <a:lstStyle/>
          <a:p>
            <a:r>
              <a:rPr lang="en-US" dirty="0" smtClean="0">
                <a:solidFill>
                  <a:schemeClr val="tx2"/>
                </a:solidFill>
              </a:rPr>
              <a:t>continued…</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l="3807" t="11532" r="2742" b="2162"/>
          <a:stretch>
            <a:fillRect/>
          </a:stretch>
        </p:blipFill>
        <p:spPr bwMode="auto">
          <a:xfrm>
            <a:off x="333382" y="1651000"/>
            <a:ext cx="8528673" cy="3962400"/>
          </a:xfrm>
          <a:prstGeom prst="rect">
            <a:avLst/>
          </a:prstGeom>
          <a:noFill/>
          <a:ln w="9525">
            <a:noFill/>
            <a:miter lim="800000"/>
            <a:headEnd/>
            <a:tailEnd/>
          </a:ln>
        </p:spPr>
      </p:pic>
      <p:sp>
        <p:nvSpPr>
          <p:cNvPr id="5" name="TextBox 4"/>
          <p:cNvSpPr txBox="1"/>
          <p:nvPr/>
        </p:nvSpPr>
        <p:spPr>
          <a:xfrm>
            <a:off x="279400" y="5765800"/>
            <a:ext cx="8394700" cy="800219"/>
          </a:xfrm>
          <a:prstGeom prst="rect">
            <a:avLst/>
          </a:prstGeom>
          <a:noFill/>
        </p:spPr>
        <p:txBody>
          <a:bodyPr wrap="square" rtlCol="0">
            <a:spAutoFit/>
          </a:bodyPr>
          <a:lstStyle/>
          <a:p>
            <a:r>
              <a:rPr lang="en-US" sz="1400" dirty="0" smtClean="0"/>
              <a:t>Missouri School Health Profiles 2014 http://dese.mo.gov/sites/default/files/HPE_Missouri_2014_School_Health_Profiles_Report_0.pdf</a:t>
            </a:r>
          </a:p>
          <a:p>
            <a:endParaRPr lang="en-US" dirty="0"/>
          </a:p>
        </p:txBody>
      </p:sp>
      <p:sp>
        <p:nvSpPr>
          <p:cNvPr id="6" name="Title 5"/>
          <p:cNvSpPr>
            <a:spLocks noGrp="1"/>
          </p:cNvSpPr>
          <p:nvPr>
            <p:ph type="title"/>
          </p:nvPr>
        </p:nvSpPr>
        <p:spPr/>
        <p:txBody>
          <a:bodyPr/>
          <a:lstStyle/>
          <a:p>
            <a:r>
              <a:rPr lang="en-US" dirty="0" smtClean="0"/>
              <a:t>Better Standards= </a:t>
            </a:r>
            <a:br>
              <a:rPr lang="en-US" dirty="0" smtClean="0"/>
            </a:br>
            <a:r>
              <a:rPr lang="en-US" dirty="0" smtClean="0"/>
              <a:t>Better Practices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6400"/>
            <a:ext cx="8686800" cy="990600"/>
          </a:xfrm>
        </p:spPr>
        <p:txBody>
          <a:bodyPr>
            <a:noAutofit/>
          </a:bodyPr>
          <a:lstStyle/>
          <a:p>
            <a:r>
              <a:rPr lang="en-US" sz="3200" dirty="0" smtClean="0"/>
              <a:t>Sugar-added Drinks </a:t>
            </a:r>
            <a:r>
              <a:rPr lang="en-US" sz="3200" dirty="0"/>
              <a:t>or </a:t>
            </a:r>
            <a:r>
              <a:rPr lang="en-US" sz="3200" dirty="0" smtClean="0"/>
              <a:t>Non-diet </a:t>
            </a:r>
            <a:r>
              <a:rPr lang="en-US" sz="3200" dirty="0"/>
              <a:t>S</a:t>
            </a:r>
            <a:r>
              <a:rPr lang="en-US" sz="3200" dirty="0" smtClean="0"/>
              <a:t>oda Consumption 1+ Times </a:t>
            </a:r>
            <a:r>
              <a:rPr lang="en-US" sz="3200" dirty="0"/>
              <a:t>per </a:t>
            </a:r>
            <a:r>
              <a:rPr lang="en-US" sz="3200" dirty="0" smtClean="0"/>
              <a:t>Day*, Missouri 2007-2013</a:t>
            </a:r>
            <a:endParaRPr lang="en-US" sz="3200"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84295594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216683" y="3830636"/>
            <a:ext cx="1259897" cy="307777"/>
          </a:xfrm>
          <a:prstGeom prst="rect">
            <a:avLst/>
          </a:prstGeom>
          <a:noFill/>
        </p:spPr>
        <p:txBody>
          <a:bodyPr wrap="none" rtlCol="0">
            <a:spAutoFit/>
          </a:bodyPr>
          <a:lstStyle/>
          <a:p>
            <a:r>
              <a:rPr lang="en-US" sz="1400" dirty="0" smtClean="0"/>
              <a:t>Prevalence (%)</a:t>
            </a:r>
            <a:endParaRPr lang="en-US" sz="1400" dirty="0"/>
          </a:p>
        </p:txBody>
      </p:sp>
      <p:sp>
        <p:nvSpPr>
          <p:cNvPr id="6" name="TextBox 5"/>
          <p:cNvSpPr txBox="1"/>
          <p:nvPr/>
        </p:nvSpPr>
        <p:spPr>
          <a:xfrm>
            <a:off x="2514600" y="6324600"/>
            <a:ext cx="2188933" cy="276999"/>
          </a:xfrm>
          <a:prstGeom prst="rect">
            <a:avLst/>
          </a:prstGeom>
          <a:noFill/>
        </p:spPr>
        <p:txBody>
          <a:bodyPr wrap="none" rtlCol="0">
            <a:spAutoFit/>
          </a:bodyPr>
          <a:lstStyle/>
          <a:p>
            <a:r>
              <a:rPr lang="en-US" sz="1200" dirty="0" smtClean="0"/>
              <a:t>* In the past 7 days, YRBS, DHSS</a:t>
            </a:r>
            <a:endParaRPr lang="en-US" sz="1200" dirty="0"/>
          </a:p>
        </p:txBody>
      </p:sp>
    </p:spTree>
    <p:extLst>
      <p:ext uri="{BB962C8B-B14F-4D97-AF65-F5344CB8AC3E}">
        <p14:creationId xmlns="" xmlns:p14="http://schemas.microsoft.com/office/powerpoint/2010/main" val="4285355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are making progress</a:t>
            </a:r>
            <a:endParaRPr lang="en-US" dirty="0"/>
          </a:p>
        </p:txBody>
      </p:sp>
      <p:pic>
        <p:nvPicPr>
          <p:cNvPr id="114690" name="Picture 2"/>
          <p:cNvPicPr>
            <a:picLocks noGrp="1" noChangeAspect="1" noChangeArrowheads="1"/>
          </p:cNvPicPr>
          <p:nvPr>
            <p:ph idx="1"/>
          </p:nvPr>
        </p:nvPicPr>
        <p:blipFill>
          <a:blip r:embed="rId2" cstate="print"/>
          <a:srcRect/>
          <a:stretch>
            <a:fillRect/>
          </a:stretch>
        </p:blipFill>
        <p:spPr bwMode="auto">
          <a:xfrm>
            <a:off x="1447801" y="1340170"/>
            <a:ext cx="6365408" cy="5344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a parent to do?</a:t>
            </a:r>
            <a:endParaRPr lang="en-US" b="1" dirty="0"/>
          </a:p>
        </p:txBody>
      </p:sp>
      <p:pic>
        <p:nvPicPr>
          <p:cNvPr id="3074" name="Picture 2" descr="C:\Documents and Settings\dmarkenson\Local Settings\Temporary Internet Files\Content.IE5\L49RUQZ2\MP900399928[1].jpg"/>
          <p:cNvPicPr>
            <a:picLocks noGrp="1" noChangeAspect="1" noChangeArrowheads="1"/>
          </p:cNvPicPr>
          <p:nvPr>
            <p:ph sz="quarter" idx="1"/>
          </p:nvPr>
        </p:nvPicPr>
        <p:blipFill>
          <a:blip r:embed="rId3" cstate="print"/>
          <a:srcRect/>
          <a:stretch>
            <a:fillRect/>
          </a:stretch>
        </p:blipFill>
        <p:spPr bwMode="auto">
          <a:xfrm>
            <a:off x="1981200" y="1905000"/>
            <a:ext cx="5538644" cy="36909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Yourself</a:t>
            </a:r>
            <a:endParaRPr lang="en-US" dirty="0"/>
          </a:p>
        </p:txBody>
      </p:sp>
      <p:sp>
        <p:nvSpPr>
          <p:cNvPr id="4" name="Text Placeholder 3"/>
          <p:cNvSpPr>
            <a:spLocks noGrp="1"/>
          </p:cNvSpPr>
          <p:nvPr>
            <p:ph type="body" idx="2"/>
          </p:nvPr>
        </p:nvSpPr>
        <p:spPr/>
        <p:txBody>
          <a:bodyPr>
            <a:normAutofit/>
          </a:bodyPr>
          <a:lstStyle/>
          <a:p>
            <a:r>
              <a:rPr lang="en-US" sz="1800" dirty="0" smtClean="0"/>
              <a:t>On a typical day, how many </a:t>
            </a:r>
            <a:r>
              <a:rPr lang="en-US" sz="1800" b="1" dirty="0" smtClean="0"/>
              <a:t>minutes </a:t>
            </a:r>
            <a:r>
              <a:rPr lang="en-US" sz="1800" dirty="0" smtClean="0"/>
              <a:t>do you (does your child) spend </a:t>
            </a:r>
            <a:r>
              <a:rPr lang="en-US" sz="1800" b="1" dirty="0" smtClean="0"/>
              <a:t>in active play/exercise</a:t>
            </a:r>
            <a:r>
              <a:rPr lang="en-US" sz="1800" dirty="0" smtClean="0"/>
              <a:t>?</a:t>
            </a:r>
          </a:p>
          <a:p>
            <a:r>
              <a:rPr lang="en-US" sz="1800" dirty="0" smtClean="0"/>
              <a:t>(breathing harder or sweating)</a:t>
            </a:r>
            <a:endParaRPr lang="en-US" sz="1800" dirty="0"/>
          </a:p>
        </p:txBody>
      </p:sp>
      <p:pic>
        <p:nvPicPr>
          <p:cNvPr id="6150" name="Picture 6" descr="C:\Documents and Settings\dmarkenson\Local Settings\Temporary Internet Files\Content.IE5\VNJ6R5D0\MP900422686[1].jpg"/>
          <p:cNvPicPr>
            <a:picLocks noGrp="1" noChangeAspect="1" noChangeArrowheads="1"/>
          </p:cNvPicPr>
          <p:nvPr>
            <p:ph sz="quarter" idx="1"/>
          </p:nvPr>
        </p:nvPicPr>
        <p:blipFill>
          <a:blip r:embed="rId3" cstate="print"/>
          <a:srcRect/>
          <a:stretch>
            <a:fillRect/>
          </a:stretch>
        </p:blipFill>
        <p:spPr bwMode="auto">
          <a:xfrm>
            <a:off x="3928951" y="508000"/>
            <a:ext cx="3800698" cy="5715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54321Fit_Tastic_sub_logo1.JPG"/>
          <p:cNvPicPr>
            <a:picLocks noChangeAspect="1"/>
          </p:cNvPicPr>
          <p:nvPr/>
        </p:nvPicPr>
        <p:blipFill>
          <a:blip r:embed="rId3" cstate="print"/>
          <a:srcRect/>
          <a:stretch>
            <a:fillRect/>
          </a:stretch>
        </p:blipFill>
        <p:spPr bwMode="auto">
          <a:xfrm>
            <a:off x="609600" y="685800"/>
            <a:ext cx="7961243"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53249" name="Rectangle 1"/>
          <p:cNvSpPr>
            <a:spLocks noChangeArrowheads="1"/>
          </p:cNvSpPr>
          <p:nvPr/>
        </p:nvSpPr>
        <p:spPr bwMode="auto">
          <a:xfrm>
            <a:off x="457200" y="1248679"/>
            <a:ext cx="80137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eaLnBrk="0" hangingPunct="0">
              <a:buFont typeface="+mj-lt"/>
              <a:buAutoNum type="arabicPeriod"/>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Review </a:t>
            </a:r>
            <a:r>
              <a:rPr kumimoji="0" lang="en-US" sz="2800" b="0" i="0" u="none" strike="noStrike" cap="none" normalizeH="0" dirty="0" smtClean="0">
                <a:ln>
                  <a:noFill/>
                </a:ln>
                <a:solidFill>
                  <a:schemeClr val="tx1"/>
                </a:solidFill>
                <a:effectLst/>
                <a:latin typeface="Arial" pitchFamily="34" charset="0"/>
                <a:ea typeface="Times New Roman" pitchFamily="18" charset="0"/>
              </a:rPr>
              <a:t>childhood obesity’s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causes</a:t>
            </a:r>
            <a:r>
              <a:rPr kumimoji="0" lang="en-US" sz="2800" b="0" i="0" u="none" strike="noStrike" cap="none" normalizeH="0" dirty="0" smtClean="0">
                <a:ln>
                  <a:noFill/>
                </a:ln>
                <a:solidFill>
                  <a:schemeClr val="tx1"/>
                </a:solidFill>
                <a:effectLst/>
                <a:latin typeface="Arial" pitchFamily="34" charset="0"/>
                <a:ea typeface="Times New Roman" pitchFamily="18" charset="0"/>
              </a:rPr>
              <a:t> and problems.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endParaRPr>
          </a:p>
          <a:p>
            <a:pPr marL="457200" lvl="0" indent="-457200" eaLnBrk="0" hangingPunct="0">
              <a:buFont typeface="+mj-lt"/>
              <a:buAutoNum type="arabicPeriod"/>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Highlight the Missouri Children’s Services Commission prevention and treatment recommendations.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sz="2800" dirty="0" smtClean="0">
                <a:latin typeface="Arial" pitchFamily="34" charset="0"/>
                <a:ea typeface="Times New Roman" pitchFamily="18" charset="0"/>
              </a:rPr>
              <a:t>Review</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statewide actions to align efforts on</a:t>
            </a:r>
            <a:r>
              <a:rPr kumimoji="0" lang="en-US" sz="2800" b="0" i="0" u="none" strike="noStrike" cap="none" normalizeH="0" dirty="0" smtClean="0">
                <a:ln>
                  <a:noFill/>
                </a:ln>
                <a:solidFill>
                  <a:schemeClr val="tx1"/>
                </a:solidFill>
                <a:effectLst/>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these recommendations.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sz="2800" dirty="0" smtClean="0">
                <a:latin typeface="Arial" pitchFamily="34" charset="0"/>
                <a:ea typeface="Times New Roman" pitchFamily="18" charset="0"/>
              </a:rPr>
              <a:t>Focus on s</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chool health and wellness recommendation.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Describe critical role of PTAs, parents and families. </a:t>
            </a:r>
            <a:endParaRPr kumimoji="0" lang="en-US" sz="4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A Parent to Do?</a:t>
            </a:r>
            <a:endParaRPr lang="en-US" b="1" dirty="0"/>
          </a:p>
        </p:txBody>
      </p:sp>
      <p:sp>
        <p:nvSpPr>
          <p:cNvPr id="3" name="Content Placeholder 2"/>
          <p:cNvSpPr>
            <a:spLocks noGrp="1"/>
          </p:cNvSpPr>
          <p:nvPr>
            <p:ph sz="quarter" idx="1"/>
          </p:nvPr>
        </p:nvSpPr>
        <p:spPr>
          <a:xfrm>
            <a:off x="457200" y="1219200"/>
            <a:ext cx="4953000" cy="4937760"/>
          </a:xfrm>
        </p:spPr>
        <p:txBody>
          <a:bodyPr>
            <a:normAutofit fontScale="70000" lnSpcReduction="20000"/>
          </a:bodyPr>
          <a:lstStyle/>
          <a:p>
            <a:pPr>
              <a:buNone/>
            </a:pPr>
            <a:r>
              <a:rPr lang="en-US" sz="2800" b="1" dirty="0" smtClean="0"/>
              <a:t>Become a Healthy Role Model</a:t>
            </a:r>
          </a:p>
          <a:p>
            <a:r>
              <a:rPr lang="en-US" sz="2800" dirty="0" smtClean="0"/>
              <a:t>Make gradual changes</a:t>
            </a:r>
          </a:p>
          <a:p>
            <a:r>
              <a:rPr lang="en-US" sz="2800" dirty="0" smtClean="0"/>
              <a:t>You don’t have to do it all at once</a:t>
            </a:r>
          </a:p>
          <a:p>
            <a:r>
              <a:rPr lang="en-US" sz="2800" dirty="0" smtClean="0"/>
              <a:t>Start Walking</a:t>
            </a:r>
          </a:p>
          <a:p>
            <a:r>
              <a:rPr lang="en-US" sz="2800" dirty="0" smtClean="0"/>
              <a:t>Keep it social</a:t>
            </a:r>
          </a:p>
          <a:p>
            <a:pPr marL="1543050" indent="-1543050">
              <a:buNone/>
            </a:pPr>
            <a:endParaRPr lang="en-US" b="1" dirty="0" smtClean="0"/>
          </a:p>
          <a:p>
            <a:pPr marL="1543050" indent="-1543050">
              <a:buNone/>
            </a:pPr>
            <a:endParaRPr lang="en-US" b="1" dirty="0" smtClean="0"/>
          </a:p>
          <a:p>
            <a:pPr marL="1543050" indent="-1543050">
              <a:buNone/>
            </a:pPr>
            <a:endParaRPr lang="en-US" b="1" dirty="0" smtClean="0"/>
          </a:p>
          <a:p>
            <a:pPr marL="1543050" indent="-1543050">
              <a:buNone/>
            </a:pPr>
            <a:r>
              <a:rPr lang="en-US" b="1" dirty="0" smtClean="0"/>
              <a:t>Benefit</a:t>
            </a:r>
            <a:r>
              <a:rPr lang="en-US" dirty="0" smtClean="0"/>
              <a:t>	Keep your energy up, reach and stay at a healthy weight</a:t>
            </a:r>
          </a:p>
          <a:p>
            <a:endParaRPr lang="en-US" dirty="0" smtClean="0"/>
          </a:p>
          <a:p>
            <a:endParaRPr lang="en-US" dirty="0" smtClean="0"/>
          </a:p>
          <a:p>
            <a:endParaRPr lang="en-US" dirty="0"/>
          </a:p>
        </p:txBody>
      </p:sp>
      <p:pic>
        <p:nvPicPr>
          <p:cNvPr id="5128" name="Picture 8" descr="C:\Documents and Settings\dmarkenson\Local Settings\Temporary Internet Files\Content.IE5\G0PSX2HX\MP900442266[1].jpg"/>
          <p:cNvPicPr>
            <a:picLocks noChangeAspect="1" noChangeArrowheads="1"/>
          </p:cNvPicPr>
          <p:nvPr/>
        </p:nvPicPr>
        <p:blipFill>
          <a:blip r:embed="rId3" cstate="print"/>
          <a:srcRect l="19298" r="8772"/>
          <a:stretch>
            <a:fillRect/>
          </a:stretch>
        </p:blipFill>
        <p:spPr bwMode="auto">
          <a:xfrm flipH="1">
            <a:off x="5562600" y="1371600"/>
            <a:ext cx="3124200" cy="2895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92100"/>
            <a:ext cx="2514600" cy="838200"/>
          </a:xfrm>
        </p:spPr>
        <p:txBody>
          <a:bodyPr/>
          <a:lstStyle/>
          <a:p>
            <a:r>
              <a:rPr lang="en-US" dirty="0" smtClean="0"/>
              <a:t>Rate Yourself</a:t>
            </a:r>
            <a:endParaRPr lang="en-US" dirty="0"/>
          </a:p>
        </p:txBody>
      </p:sp>
      <p:sp>
        <p:nvSpPr>
          <p:cNvPr id="4" name="Text Placeholder 3"/>
          <p:cNvSpPr>
            <a:spLocks noGrp="1"/>
          </p:cNvSpPr>
          <p:nvPr>
            <p:ph type="body" idx="2"/>
          </p:nvPr>
        </p:nvSpPr>
        <p:spPr>
          <a:xfrm>
            <a:off x="2844800" y="1549400"/>
            <a:ext cx="3008313" cy="4691063"/>
          </a:xfrm>
        </p:spPr>
        <p:txBody>
          <a:bodyPr>
            <a:noAutofit/>
          </a:bodyPr>
          <a:lstStyle/>
          <a:p>
            <a:r>
              <a:rPr lang="en-US" sz="1800" dirty="0" smtClean="0"/>
              <a:t>What </a:t>
            </a:r>
            <a:r>
              <a:rPr lang="en-US" sz="1800" b="1" dirty="0" smtClean="0"/>
              <a:t>other beverages </a:t>
            </a:r>
            <a:r>
              <a:rPr lang="en-US" sz="1800" dirty="0" smtClean="0"/>
              <a:t>do you drink in a typical day?</a:t>
            </a:r>
          </a:p>
          <a:p>
            <a:pPr marL="342900">
              <a:lnSpc>
                <a:spcPct val="100000"/>
              </a:lnSpc>
              <a:spcBef>
                <a:spcPts val="0"/>
              </a:spcBef>
              <a:spcAft>
                <a:spcPts val="0"/>
              </a:spcAft>
              <a:buFont typeface="Arial" pitchFamily="34" charset="0"/>
              <a:buChar char="•"/>
            </a:pPr>
            <a:r>
              <a:rPr lang="en-US" sz="1800" dirty="0" smtClean="0"/>
              <a:t>Juice (100%)</a:t>
            </a:r>
          </a:p>
          <a:p>
            <a:pPr marL="342900">
              <a:lnSpc>
                <a:spcPct val="100000"/>
              </a:lnSpc>
              <a:spcBef>
                <a:spcPts val="0"/>
              </a:spcBef>
              <a:spcAft>
                <a:spcPts val="0"/>
              </a:spcAft>
              <a:buFont typeface="Arial" pitchFamily="34" charset="0"/>
              <a:buChar char="•"/>
            </a:pPr>
            <a:r>
              <a:rPr lang="en-US" sz="1800" dirty="0" smtClean="0"/>
              <a:t>Regular Soda</a:t>
            </a:r>
          </a:p>
          <a:p>
            <a:pPr marL="342900">
              <a:lnSpc>
                <a:spcPct val="100000"/>
              </a:lnSpc>
              <a:spcBef>
                <a:spcPts val="0"/>
              </a:spcBef>
              <a:spcAft>
                <a:spcPts val="0"/>
              </a:spcAft>
              <a:buFont typeface="Arial" pitchFamily="34" charset="0"/>
              <a:buChar char="•"/>
            </a:pPr>
            <a:r>
              <a:rPr lang="en-US" sz="1800" dirty="0" smtClean="0"/>
              <a:t>Fruitade (Sunny Delight, Kool-aid)</a:t>
            </a:r>
          </a:p>
          <a:p>
            <a:pPr marL="342900">
              <a:lnSpc>
                <a:spcPct val="100000"/>
              </a:lnSpc>
              <a:spcBef>
                <a:spcPts val="0"/>
              </a:spcBef>
              <a:spcAft>
                <a:spcPts val="0"/>
              </a:spcAft>
              <a:buFont typeface="Arial" pitchFamily="34" charset="0"/>
              <a:buChar char="•"/>
            </a:pPr>
            <a:r>
              <a:rPr lang="en-US" sz="1800" dirty="0" smtClean="0"/>
              <a:t>Sports drink</a:t>
            </a:r>
          </a:p>
          <a:p>
            <a:pPr marL="342900">
              <a:lnSpc>
                <a:spcPct val="100000"/>
              </a:lnSpc>
              <a:spcBef>
                <a:spcPts val="0"/>
              </a:spcBef>
              <a:spcAft>
                <a:spcPts val="0"/>
              </a:spcAft>
              <a:buFont typeface="Arial" pitchFamily="34" charset="0"/>
              <a:buChar char="•"/>
            </a:pPr>
            <a:r>
              <a:rPr lang="en-US" sz="1800" dirty="0" smtClean="0"/>
              <a:t>Diet soda</a:t>
            </a:r>
          </a:p>
          <a:p>
            <a:r>
              <a:rPr lang="en-US" sz="1800" b="1" dirty="0" smtClean="0"/>
              <a:t>How many times?</a:t>
            </a:r>
          </a:p>
          <a:p>
            <a:pPr marL="292100">
              <a:lnSpc>
                <a:spcPct val="100000"/>
              </a:lnSpc>
              <a:spcBef>
                <a:spcPts val="0"/>
              </a:spcBef>
              <a:spcAft>
                <a:spcPts val="0"/>
              </a:spcAft>
              <a:buFont typeface="Arial" pitchFamily="34" charset="0"/>
              <a:buChar char="•"/>
            </a:pPr>
            <a:r>
              <a:rPr lang="en-US" sz="1800" dirty="0" smtClean="0"/>
              <a:t>1 time</a:t>
            </a:r>
          </a:p>
          <a:p>
            <a:pPr marL="292100">
              <a:lnSpc>
                <a:spcPct val="100000"/>
              </a:lnSpc>
              <a:spcBef>
                <a:spcPts val="0"/>
              </a:spcBef>
              <a:spcAft>
                <a:spcPts val="0"/>
              </a:spcAft>
              <a:buFont typeface="Arial" pitchFamily="34" charset="0"/>
              <a:buChar char="•"/>
            </a:pPr>
            <a:r>
              <a:rPr lang="en-US" sz="1800" dirty="0" smtClean="0"/>
              <a:t>2 times</a:t>
            </a:r>
          </a:p>
          <a:p>
            <a:pPr marL="292100">
              <a:lnSpc>
                <a:spcPct val="100000"/>
              </a:lnSpc>
              <a:spcBef>
                <a:spcPts val="0"/>
              </a:spcBef>
              <a:spcAft>
                <a:spcPts val="0"/>
              </a:spcAft>
              <a:buFont typeface="Arial" pitchFamily="34" charset="0"/>
              <a:buChar char="•"/>
            </a:pPr>
            <a:r>
              <a:rPr lang="en-US" sz="1800" dirty="0" smtClean="0"/>
              <a:t>3 times</a:t>
            </a:r>
          </a:p>
          <a:p>
            <a:pPr marL="292100">
              <a:lnSpc>
                <a:spcPct val="100000"/>
              </a:lnSpc>
              <a:spcBef>
                <a:spcPts val="0"/>
              </a:spcBef>
              <a:spcAft>
                <a:spcPts val="0"/>
              </a:spcAft>
              <a:buFont typeface="Arial" pitchFamily="34" charset="0"/>
              <a:buChar char="•"/>
            </a:pPr>
            <a:r>
              <a:rPr lang="en-US" sz="1800" dirty="0" smtClean="0"/>
              <a:t>Many times &gt;4</a:t>
            </a:r>
          </a:p>
          <a:p>
            <a:pPr marL="292100">
              <a:lnSpc>
                <a:spcPct val="100000"/>
              </a:lnSpc>
              <a:spcBef>
                <a:spcPts val="0"/>
              </a:spcBef>
              <a:spcAft>
                <a:spcPts val="0"/>
              </a:spcAft>
              <a:buFont typeface="Arial" pitchFamily="34" charset="0"/>
              <a:buChar char="•"/>
            </a:pPr>
            <a:r>
              <a:rPr lang="en-US" sz="1800" dirty="0" smtClean="0"/>
              <a:t>None</a:t>
            </a:r>
          </a:p>
        </p:txBody>
      </p:sp>
      <p:sp>
        <p:nvSpPr>
          <p:cNvPr id="8" name="TextBox 7"/>
          <p:cNvSpPr txBox="1"/>
          <p:nvPr/>
        </p:nvSpPr>
        <p:spPr>
          <a:xfrm>
            <a:off x="508000" y="1231900"/>
            <a:ext cx="2362200" cy="3693319"/>
          </a:xfrm>
          <a:prstGeom prst="rect">
            <a:avLst/>
          </a:prstGeom>
          <a:noFill/>
        </p:spPr>
        <p:txBody>
          <a:bodyPr wrap="square" rtlCol="0">
            <a:spAutoFit/>
          </a:bodyPr>
          <a:lstStyle/>
          <a:p>
            <a:endParaRPr lang="en-US" dirty="0"/>
          </a:p>
          <a:p>
            <a:r>
              <a:rPr lang="en-US" dirty="0" smtClean="0"/>
              <a:t>On </a:t>
            </a:r>
            <a:r>
              <a:rPr lang="en-US" dirty="0"/>
              <a:t>a typical day, </a:t>
            </a:r>
            <a:r>
              <a:rPr lang="en-US" b="1" dirty="0"/>
              <a:t>how many </a:t>
            </a:r>
            <a:r>
              <a:rPr lang="en-US" b="1" dirty="0" smtClean="0"/>
              <a:t>times </a:t>
            </a:r>
            <a:r>
              <a:rPr lang="en-US" dirty="0" smtClean="0"/>
              <a:t>do you (does your child) </a:t>
            </a:r>
            <a:r>
              <a:rPr lang="en-US" b="1" dirty="0" smtClean="0"/>
              <a:t>drink plain water</a:t>
            </a:r>
            <a:r>
              <a:rPr lang="en-US" dirty="0" smtClean="0"/>
              <a:t>?</a:t>
            </a:r>
          </a:p>
          <a:p>
            <a:endParaRPr lang="en-US" dirty="0"/>
          </a:p>
          <a:p>
            <a:pPr lvl="1">
              <a:buFont typeface="Arial" pitchFamily="34" charset="0"/>
              <a:buChar char="•"/>
            </a:pPr>
            <a:r>
              <a:rPr lang="en-US" dirty="0"/>
              <a:t>1 time</a:t>
            </a:r>
          </a:p>
          <a:p>
            <a:pPr lvl="1">
              <a:buFont typeface="Arial" pitchFamily="34" charset="0"/>
              <a:buChar char="•"/>
            </a:pPr>
            <a:r>
              <a:rPr lang="en-US" dirty="0"/>
              <a:t>2 times</a:t>
            </a:r>
          </a:p>
          <a:p>
            <a:pPr lvl="1">
              <a:buFont typeface="Arial" pitchFamily="34" charset="0"/>
              <a:buChar char="•"/>
            </a:pPr>
            <a:r>
              <a:rPr lang="en-US" dirty="0"/>
              <a:t>3 times</a:t>
            </a:r>
          </a:p>
          <a:p>
            <a:pPr lvl="1">
              <a:buFont typeface="Arial" pitchFamily="34" charset="0"/>
              <a:buChar char="•"/>
            </a:pPr>
            <a:r>
              <a:rPr lang="en-US" dirty="0"/>
              <a:t>Many times &gt;4</a:t>
            </a:r>
          </a:p>
          <a:p>
            <a:pPr lvl="1">
              <a:buFont typeface="Arial" pitchFamily="34" charset="0"/>
              <a:buChar char="•"/>
            </a:pPr>
            <a:r>
              <a:rPr lang="en-US" dirty="0"/>
              <a:t>None</a:t>
            </a:r>
          </a:p>
          <a:p>
            <a:endParaRPr lang="en-US" dirty="0"/>
          </a:p>
        </p:txBody>
      </p:sp>
      <p:pic>
        <p:nvPicPr>
          <p:cNvPr id="3076" name="Picture 4" descr="C:\Documents and Settings\dmarkenson\Local Settings\Temporary Internet Files\Content.IE5\L49RUQZ2\MP900448383[1].jpg"/>
          <p:cNvPicPr>
            <a:picLocks noGrp="1" noChangeAspect="1" noChangeArrowheads="1"/>
          </p:cNvPicPr>
          <p:nvPr>
            <p:ph sz="quarter" idx="1"/>
          </p:nvPr>
        </p:nvPicPr>
        <p:blipFill>
          <a:blip r:embed="rId3" cstate="print"/>
          <a:srcRect/>
          <a:stretch>
            <a:fillRect/>
          </a:stretch>
        </p:blipFill>
        <p:spPr bwMode="auto">
          <a:xfrm>
            <a:off x="6108700" y="2209800"/>
            <a:ext cx="2514600" cy="37719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54321Fit_Tastic_sub_logo4.JPG"/>
          <p:cNvPicPr>
            <a:picLocks noChangeAspect="1"/>
          </p:cNvPicPr>
          <p:nvPr/>
        </p:nvPicPr>
        <p:blipFill>
          <a:blip r:embed="rId3" cstate="print"/>
          <a:srcRect/>
          <a:stretch>
            <a:fillRect/>
          </a:stretch>
        </p:blipFill>
        <p:spPr bwMode="auto">
          <a:xfrm>
            <a:off x="533400" y="533400"/>
            <a:ext cx="8110331"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b="1" dirty="0" smtClean="0"/>
              <a:t>What’s a Parent to Do?</a:t>
            </a:r>
            <a:br>
              <a:rPr lang="en-US" b="1" dirty="0" smtClean="0"/>
            </a:br>
            <a:endParaRPr lang="en-US" b="1" dirty="0"/>
          </a:p>
        </p:txBody>
      </p:sp>
      <p:sp>
        <p:nvSpPr>
          <p:cNvPr id="3" name="Content Placeholder 2"/>
          <p:cNvSpPr>
            <a:spLocks noGrp="1"/>
          </p:cNvSpPr>
          <p:nvPr>
            <p:ph sz="quarter" idx="1"/>
          </p:nvPr>
        </p:nvSpPr>
        <p:spPr>
          <a:xfrm>
            <a:off x="457200" y="1054100"/>
            <a:ext cx="5105400" cy="3962400"/>
          </a:xfrm>
        </p:spPr>
        <p:txBody>
          <a:bodyPr/>
          <a:lstStyle/>
          <a:p>
            <a:r>
              <a:rPr lang="en-US" sz="2400" dirty="0" smtClean="0"/>
              <a:t>Drink more water, not sugary drinks</a:t>
            </a:r>
          </a:p>
          <a:p>
            <a:r>
              <a:rPr lang="en-US" sz="2400" dirty="0" smtClean="0"/>
              <a:t>Serve water between meals instead of sugary drinks</a:t>
            </a:r>
          </a:p>
          <a:p>
            <a:r>
              <a:rPr lang="en-US" sz="2400" dirty="0" smtClean="0"/>
              <a:t>Drink a cup when you brush your teeth in the morning</a:t>
            </a:r>
          </a:p>
          <a:p>
            <a:r>
              <a:rPr lang="en-US" sz="2400" dirty="0" smtClean="0"/>
              <a:t>Keep a pitcher in the fridge</a:t>
            </a:r>
          </a:p>
          <a:p>
            <a:r>
              <a:rPr lang="en-US" sz="2400" dirty="0" smtClean="0"/>
              <a:t>Add slice of orange or lemon</a:t>
            </a:r>
          </a:p>
          <a:p>
            <a:pPr>
              <a:buNone/>
            </a:pPr>
            <a:endParaRPr lang="en-US" dirty="0"/>
          </a:p>
        </p:txBody>
      </p:sp>
      <p:pic>
        <p:nvPicPr>
          <p:cNvPr id="11266" name="Picture 2" descr="C:\Documents and Settings\dmarkenson\Local Settings\Temporary Internet Files\Content.IE5\VNJ6R5D0\MP900422274[1].jpg"/>
          <p:cNvPicPr>
            <a:picLocks noChangeAspect="1" noChangeArrowheads="1"/>
          </p:cNvPicPr>
          <p:nvPr/>
        </p:nvPicPr>
        <p:blipFill>
          <a:blip r:embed="rId3" cstate="print"/>
          <a:srcRect/>
          <a:stretch>
            <a:fillRect/>
          </a:stretch>
        </p:blipFill>
        <p:spPr bwMode="auto">
          <a:xfrm>
            <a:off x="5638800" y="1066800"/>
            <a:ext cx="3124200" cy="3124200"/>
          </a:xfrm>
          <a:prstGeom prst="rect">
            <a:avLst/>
          </a:prstGeom>
          <a:noFill/>
        </p:spPr>
      </p:pic>
      <p:sp>
        <p:nvSpPr>
          <p:cNvPr id="5" name="TextBox 4"/>
          <p:cNvSpPr txBox="1"/>
          <p:nvPr/>
        </p:nvSpPr>
        <p:spPr>
          <a:xfrm>
            <a:off x="584200" y="5123240"/>
            <a:ext cx="8001000" cy="1569660"/>
          </a:xfrm>
          <a:prstGeom prst="rect">
            <a:avLst/>
          </a:prstGeom>
          <a:noFill/>
        </p:spPr>
        <p:txBody>
          <a:bodyPr wrap="square" rtlCol="0">
            <a:spAutoFit/>
          </a:bodyPr>
          <a:lstStyle/>
          <a:p>
            <a:pPr marL="1778000" indent="-1778000"/>
            <a:r>
              <a:rPr lang="en-US" sz="2400" b="1" dirty="0" smtClean="0"/>
              <a:t>Benefits: 	</a:t>
            </a:r>
            <a:r>
              <a:rPr lang="en-US" sz="2400" dirty="0" smtClean="0"/>
              <a:t>Keeps your body running well.  Quench your children’s thirst with water, not sugary drinks to avoid weight gain and risk for dental decay.</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What’s A Parent To Do? </a:t>
            </a:r>
            <a:endParaRPr lang="en-US" b="1" dirty="0"/>
          </a:p>
        </p:txBody>
      </p:sp>
      <p:sp>
        <p:nvSpPr>
          <p:cNvPr id="3" name="Content Placeholder 2"/>
          <p:cNvSpPr>
            <a:spLocks noGrp="1"/>
          </p:cNvSpPr>
          <p:nvPr>
            <p:ph sz="quarter" idx="1"/>
          </p:nvPr>
        </p:nvSpPr>
        <p:spPr>
          <a:xfrm>
            <a:off x="457200" y="1117600"/>
            <a:ext cx="8229600" cy="4525963"/>
          </a:xfrm>
        </p:spPr>
        <p:txBody>
          <a:bodyPr/>
          <a:lstStyle/>
          <a:p>
            <a:pPr>
              <a:buNone/>
            </a:pPr>
            <a:r>
              <a:rPr lang="en-US" dirty="0" smtClean="0"/>
              <a:t>Ways to get involved at HOME:</a:t>
            </a:r>
          </a:p>
          <a:p>
            <a:r>
              <a:rPr lang="en-US" dirty="0" smtClean="0"/>
              <a:t>Add healthy foods when you can</a:t>
            </a:r>
          </a:p>
          <a:p>
            <a:r>
              <a:rPr lang="en-US" dirty="0" smtClean="0"/>
              <a:t>Help them learn</a:t>
            </a:r>
          </a:p>
          <a:p>
            <a:r>
              <a:rPr lang="en-US" dirty="0" smtClean="0"/>
              <a:t>Keep healthy snacks on hand</a:t>
            </a:r>
          </a:p>
          <a:p>
            <a:r>
              <a:rPr lang="en-US" dirty="0" smtClean="0"/>
              <a:t>Make healthy foods and meals enjoyable</a:t>
            </a:r>
          </a:p>
          <a:p>
            <a:r>
              <a:rPr lang="en-US" dirty="0" smtClean="0"/>
              <a:t>Talk to your child about their food and physical activity at school</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b="1" dirty="0" smtClean="0"/>
              <a:t>What’s a Parent to Do?</a:t>
            </a:r>
            <a:r>
              <a:rPr lang="en-US" dirty="0" smtClean="0"/>
              <a:t/>
            </a:r>
            <a:br>
              <a:rPr lang="en-US" dirty="0" smtClean="0"/>
            </a:br>
            <a:endParaRPr lang="en-US" dirty="0"/>
          </a:p>
        </p:txBody>
      </p:sp>
      <p:sp>
        <p:nvSpPr>
          <p:cNvPr id="3" name="Content Placeholder 2"/>
          <p:cNvSpPr>
            <a:spLocks noGrp="1"/>
          </p:cNvSpPr>
          <p:nvPr>
            <p:ph sz="quarter" idx="1"/>
          </p:nvPr>
        </p:nvSpPr>
        <p:spPr>
          <a:xfrm>
            <a:off x="457200" y="1333500"/>
            <a:ext cx="8229600" cy="4525963"/>
          </a:xfrm>
        </p:spPr>
        <p:txBody>
          <a:bodyPr>
            <a:normAutofit fontScale="77500" lnSpcReduction="20000"/>
          </a:bodyPr>
          <a:lstStyle/>
          <a:p>
            <a:pPr>
              <a:buNone/>
            </a:pPr>
            <a:r>
              <a:rPr lang="en-US" b="1" dirty="0" smtClean="0"/>
              <a:t>Talking healthy with your kids-concern about weight?</a:t>
            </a:r>
          </a:p>
          <a:p>
            <a:r>
              <a:rPr lang="en-US" dirty="0" smtClean="0"/>
              <a:t>Don’t focus on weight</a:t>
            </a:r>
          </a:p>
          <a:p>
            <a:r>
              <a:rPr lang="en-US" dirty="0" smtClean="0"/>
              <a:t>Talk to your doctor</a:t>
            </a:r>
          </a:p>
          <a:p>
            <a:r>
              <a:rPr lang="en-US" dirty="0" smtClean="0"/>
              <a:t>Make it relevant</a:t>
            </a:r>
          </a:p>
          <a:p>
            <a:r>
              <a:rPr lang="en-US" dirty="0" smtClean="0"/>
              <a:t>“Diet” is a four letter word</a:t>
            </a:r>
          </a:p>
          <a:p>
            <a:r>
              <a:rPr lang="en-US" dirty="0" smtClean="0"/>
              <a:t>Food is not a reward</a:t>
            </a:r>
          </a:p>
          <a:p>
            <a:r>
              <a:rPr lang="en-US" dirty="0" smtClean="0"/>
              <a:t>Make it a family affair</a:t>
            </a:r>
          </a:p>
          <a:p>
            <a:r>
              <a:rPr lang="en-US" dirty="0" smtClean="0"/>
              <a:t>Make it relevant</a:t>
            </a:r>
          </a:p>
          <a:p>
            <a:pPr>
              <a:buNone/>
            </a:pPr>
            <a:endParaRPr lang="en-US" dirty="0" smtClean="0"/>
          </a:p>
        </p:txBody>
      </p:sp>
      <p:pic>
        <p:nvPicPr>
          <p:cNvPr id="2053" name="Picture 5" descr="C:\Documents and Settings\dmarkenson\Local Settings\Temporary Internet Files\Content.IE5\L49RUQZ2\MP900400832[1].jpg"/>
          <p:cNvPicPr>
            <a:picLocks noChangeAspect="1" noChangeArrowheads="1"/>
          </p:cNvPicPr>
          <p:nvPr/>
        </p:nvPicPr>
        <p:blipFill>
          <a:blip r:embed="rId3" cstate="print"/>
          <a:srcRect/>
          <a:stretch>
            <a:fillRect/>
          </a:stretch>
        </p:blipFill>
        <p:spPr bwMode="auto">
          <a:xfrm>
            <a:off x="5105488" y="3505200"/>
            <a:ext cx="3672751" cy="24475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Parent to Do?</a:t>
            </a:r>
            <a:endParaRPr lang="en-US" dirty="0"/>
          </a:p>
        </p:txBody>
      </p:sp>
      <p:sp>
        <p:nvSpPr>
          <p:cNvPr id="3" name="Content Placeholder 2"/>
          <p:cNvSpPr>
            <a:spLocks noGrp="1"/>
          </p:cNvSpPr>
          <p:nvPr>
            <p:ph idx="1"/>
          </p:nvPr>
        </p:nvSpPr>
        <p:spPr>
          <a:xfrm>
            <a:off x="457200" y="1295400"/>
            <a:ext cx="8394700" cy="4525963"/>
          </a:xfrm>
        </p:spPr>
        <p:txBody>
          <a:bodyPr/>
          <a:lstStyle/>
          <a:p>
            <a:pPr>
              <a:buNone/>
            </a:pPr>
            <a:r>
              <a:rPr lang="en-US" dirty="0" smtClean="0"/>
              <a:t>Ways to get involved at school:</a:t>
            </a:r>
          </a:p>
          <a:p>
            <a:pPr>
              <a:lnSpc>
                <a:spcPct val="100000"/>
              </a:lnSpc>
              <a:spcBef>
                <a:spcPts val="600"/>
              </a:spcBef>
            </a:pPr>
            <a:r>
              <a:rPr lang="en-US" dirty="0" smtClean="0"/>
              <a:t>PTA</a:t>
            </a:r>
          </a:p>
          <a:p>
            <a:pPr>
              <a:lnSpc>
                <a:spcPct val="100000"/>
              </a:lnSpc>
              <a:spcBef>
                <a:spcPts val="600"/>
              </a:spcBef>
            </a:pPr>
            <a:r>
              <a:rPr lang="en-US" dirty="0" smtClean="0"/>
              <a:t>School Website</a:t>
            </a:r>
          </a:p>
          <a:p>
            <a:pPr>
              <a:lnSpc>
                <a:spcPct val="100000"/>
              </a:lnSpc>
              <a:spcBef>
                <a:spcPts val="600"/>
              </a:spcBef>
            </a:pPr>
            <a:r>
              <a:rPr lang="en-US" dirty="0" smtClean="0"/>
              <a:t>Talk to other families</a:t>
            </a:r>
          </a:p>
          <a:p>
            <a:pPr>
              <a:lnSpc>
                <a:spcPct val="100000"/>
              </a:lnSpc>
              <a:spcBef>
                <a:spcPts val="600"/>
              </a:spcBef>
            </a:pPr>
            <a:r>
              <a:rPr lang="en-US" dirty="0" smtClean="0"/>
              <a:t>Talk to your teacher</a:t>
            </a:r>
          </a:p>
          <a:p>
            <a:pPr>
              <a:lnSpc>
                <a:spcPct val="100000"/>
              </a:lnSpc>
              <a:spcBef>
                <a:spcPts val="600"/>
              </a:spcBef>
            </a:pPr>
            <a:r>
              <a:rPr lang="en-US" dirty="0" smtClean="0"/>
              <a:t>Talk to the principal, food service director, +</a:t>
            </a:r>
          </a:p>
          <a:p>
            <a:pPr>
              <a:lnSpc>
                <a:spcPct val="100000"/>
              </a:lnSpc>
              <a:spcBef>
                <a:spcPts val="600"/>
              </a:spcBef>
            </a:pPr>
            <a:r>
              <a:rPr lang="en-US" dirty="0" smtClean="0"/>
              <a:t>Support school wellness policies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PTA to do?</a:t>
            </a:r>
            <a:endParaRPr lang="en-US" dirty="0"/>
          </a:p>
        </p:txBody>
      </p:sp>
      <p:pic>
        <p:nvPicPr>
          <p:cNvPr id="115714" name="Picture 2"/>
          <p:cNvPicPr>
            <a:picLocks noGrp="1" noChangeAspect="1" noChangeArrowheads="1"/>
          </p:cNvPicPr>
          <p:nvPr>
            <p:ph idx="1"/>
          </p:nvPr>
        </p:nvPicPr>
        <p:blipFill>
          <a:blip r:embed="rId3" cstate="print"/>
          <a:srcRect t="3858"/>
          <a:stretch>
            <a:fillRect/>
          </a:stretch>
        </p:blipFill>
        <p:spPr bwMode="auto">
          <a:xfrm>
            <a:off x="444500" y="1117600"/>
            <a:ext cx="6832600" cy="5305118"/>
          </a:xfrm>
          <a:prstGeom prst="rect">
            <a:avLst/>
          </a:prstGeom>
          <a:noFill/>
          <a:ln w="9525">
            <a:noFill/>
            <a:miter lim="800000"/>
            <a:headEnd/>
            <a:tailEnd/>
          </a:ln>
        </p:spPr>
      </p:pic>
      <p:sp>
        <p:nvSpPr>
          <p:cNvPr id="5" name="TextBox 4"/>
          <p:cNvSpPr txBox="1"/>
          <p:nvPr/>
        </p:nvSpPr>
        <p:spPr>
          <a:xfrm>
            <a:off x="7518400" y="4864100"/>
            <a:ext cx="1143000" cy="1292662"/>
          </a:xfrm>
          <a:prstGeom prst="rect">
            <a:avLst/>
          </a:prstGeom>
          <a:noFill/>
        </p:spPr>
        <p:txBody>
          <a:bodyPr wrap="square" rtlCol="0">
            <a:spAutoFit/>
          </a:bodyPr>
          <a:lstStyle/>
          <a:p>
            <a:r>
              <a:rPr lang="en-US" sz="1200" dirty="0" smtClean="0"/>
              <a:t>http://www.pta.org/programs/content.cfm?ItemNumber=4280</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Wellness Policies</a:t>
            </a:r>
            <a:endParaRPr lang="en-US" dirty="0"/>
          </a:p>
        </p:txBody>
      </p:sp>
      <p:sp>
        <p:nvSpPr>
          <p:cNvPr id="3" name="Content Placeholder 2"/>
          <p:cNvSpPr>
            <a:spLocks noGrp="1"/>
          </p:cNvSpPr>
          <p:nvPr>
            <p:ph idx="1"/>
          </p:nvPr>
        </p:nvSpPr>
        <p:spPr/>
        <p:txBody>
          <a:bodyPr/>
          <a:lstStyle/>
          <a:p>
            <a:pPr>
              <a:buNone/>
            </a:pPr>
            <a:r>
              <a:rPr lang="en-US" b="1" dirty="0" smtClean="0"/>
              <a:t>	School Wellness Policies</a:t>
            </a:r>
            <a:r>
              <a:rPr lang="en-US" dirty="0" smtClean="0"/>
              <a:t> are an important tool for parents and school districts in promoting student wellness, preventing and reducing childhood obesity, and assuring that school meals meet federal requirements.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Impact of school wellness policies</a:t>
            </a:r>
            <a:endParaRPr lang="en-US" dirty="0"/>
          </a:p>
        </p:txBody>
      </p:sp>
      <p:sp>
        <p:nvSpPr>
          <p:cNvPr id="6" name="Content Placeholder 5"/>
          <p:cNvSpPr>
            <a:spLocks noGrp="1"/>
          </p:cNvSpPr>
          <p:nvPr>
            <p:ph sz="half" idx="2"/>
          </p:nvPr>
        </p:nvSpPr>
        <p:spPr>
          <a:xfrm>
            <a:off x="4711700" y="1493520"/>
            <a:ext cx="4038600" cy="4526280"/>
          </a:xfrm>
        </p:spPr>
        <p:txBody>
          <a:bodyPr/>
          <a:lstStyle/>
          <a:p>
            <a:pPr>
              <a:buNone/>
            </a:pPr>
            <a:r>
              <a:rPr lang="en-US" dirty="0" smtClean="0"/>
              <a:t>	</a:t>
            </a:r>
          </a:p>
          <a:p>
            <a:pPr>
              <a:buNone/>
            </a:pPr>
            <a:r>
              <a:rPr lang="en-US" dirty="0" smtClean="0">
                <a:solidFill>
                  <a:schemeClr val="tx2">
                    <a:lumMod val="90000"/>
                  </a:schemeClr>
                </a:solidFill>
                <a:latin typeface="Impact" pitchFamily="34" charset="0"/>
              </a:rPr>
              <a:t>	Controlling classroom parties makes a big difference in total calorie intake!</a:t>
            </a:r>
          </a:p>
          <a:p>
            <a:pPr>
              <a:buNone/>
            </a:pPr>
            <a:endParaRPr lang="en-US" dirty="0" smtClean="0"/>
          </a:p>
          <a:p>
            <a:pPr>
              <a:buNone/>
            </a:pPr>
            <a:r>
              <a:rPr lang="en-US" dirty="0" smtClean="0"/>
              <a:t>HP Goal</a:t>
            </a:r>
          </a:p>
          <a:p>
            <a:pPr lvl="1"/>
            <a:r>
              <a:rPr lang="en-US" dirty="0" smtClean="0">
                <a:sym typeface="Wingdings"/>
              </a:rPr>
              <a:t></a:t>
            </a:r>
            <a:r>
              <a:rPr lang="en-US" dirty="0" smtClean="0"/>
              <a:t>149 kcal/day </a:t>
            </a:r>
          </a:p>
          <a:p>
            <a:pPr lvl="1">
              <a:buNone/>
            </a:pPr>
            <a:r>
              <a:rPr lang="en-US" dirty="0" smtClean="0"/>
              <a:t>		for </a:t>
            </a:r>
            <a:r>
              <a:rPr lang="en-US" dirty="0" smtClean="0">
                <a:solidFill>
                  <a:schemeClr val="tx2">
                    <a:lumMod val="75000"/>
                  </a:schemeClr>
                </a:solidFill>
              </a:rPr>
              <a:t>6-11</a:t>
            </a:r>
            <a:r>
              <a:rPr lang="en-US" dirty="0" smtClean="0"/>
              <a:t> year olds</a:t>
            </a:r>
          </a:p>
          <a:p>
            <a:pPr lvl="1"/>
            <a:r>
              <a:rPr lang="en-US" dirty="0" smtClean="0">
                <a:sym typeface="Wingdings"/>
              </a:rPr>
              <a:t></a:t>
            </a:r>
            <a:r>
              <a:rPr lang="en-US" dirty="0" smtClean="0"/>
              <a:t>177 kcal/day </a:t>
            </a:r>
          </a:p>
          <a:p>
            <a:pPr lvl="1">
              <a:buNone/>
            </a:pPr>
            <a:r>
              <a:rPr lang="en-US" dirty="0" smtClean="0"/>
              <a:t>		for </a:t>
            </a:r>
            <a:r>
              <a:rPr lang="en-US" dirty="0" smtClean="0">
                <a:solidFill>
                  <a:schemeClr val="tx2">
                    <a:lumMod val="75000"/>
                  </a:schemeClr>
                </a:solidFill>
              </a:rPr>
              <a:t>12-19 </a:t>
            </a:r>
            <a:r>
              <a:rPr lang="en-US" dirty="0" smtClean="0"/>
              <a:t>year olds</a:t>
            </a:r>
          </a:p>
          <a:p>
            <a:endParaRPr lang="en-US" dirty="0"/>
          </a:p>
        </p:txBody>
      </p:sp>
      <p:pic>
        <p:nvPicPr>
          <p:cNvPr id="1036" name="Picture 12" descr="C:\Documents and Settings\dmarkenson\Local Settings\Temporary Internet Files\Content.IE5\0E7YYF4F\MC900089022[1].wmf"/>
          <p:cNvPicPr>
            <a:picLocks noGrp="1" noChangeAspect="1" noChangeArrowheads="1"/>
          </p:cNvPicPr>
          <p:nvPr>
            <p:ph sz="half" idx="1"/>
          </p:nvPr>
        </p:nvPicPr>
        <p:blipFill>
          <a:blip r:embed="rId3" cstate="print"/>
          <a:srcRect/>
          <a:stretch>
            <a:fillRect/>
          </a:stretch>
        </p:blipFill>
        <p:spPr bwMode="auto">
          <a:xfrm>
            <a:off x="304800" y="1447800"/>
            <a:ext cx="4365955" cy="3459897"/>
          </a:xfrm>
          <a:prstGeom prst="rect">
            <a:avLst/>
          </a:prstGeom>
          <a:noFill/>
        </p:spPr>
      </p:pic>
      <p:sp>
        <p:nvSpPr>
          <p:cNvPr id="21" name="TextBox 20"/>
          <p:cNvSpPr txBox="1"/>
          <p:nvPr/>
        </p:nvSpPr>
        <p:spPr>
          <a:xfrm>
            <a:off x="381000" y="5105400"/>
            <a:ext cx="3962400" cy="923330"/>
          </a:xfrm>
          <a:prstGeom prst="rect">
            <a:avLst/>
          </a:prstGeom>
          <a:noFill/>
        </p:spPr>
        <p:txBody>
          <a:bodyPr wrap="square" rtlCol="0">
            <a:spAutoFit/>
          </a:bodyPr>
          <a:lstStyle/>
          <a:p>
            <a:r>
              <a:rPr lang="en-US" dirty="0" smtClean="0"/>
              <a:t>1st graders ate 550+ more calories from foods brought by parents for one party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Goal!</a:t>
            </a:r>
            <a:endParaRPr lang="en-US" dirty="0"/>
          </a:p>
        </p:txBody>
      </p:sp>
      <p:pic>
        <p:nvPicPr>
          <p:cNvPr id="5" name="Picture 4" descr="obj. NWS-10.1-10.3.jpg"/>
          <p:cNvPicPr>
            <a:picLocks noChangeAspect="1"/>
          </p:cNvPicPr>
          <p:nvPr/>
        </p:nvPicPr>
        <p:blipFill>
          <a:blip r:embed="rId3" cstate="print"/>
          <a:stretch>
            <a:fillRect/>
          </a:stretch>
        </p:blipFill>
        <p:spPr>
          <a:xfrm>
            <a:off x="1371600" y="1295399"/>
            <a:ext cx="6667500" cy="499456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Physically Active for 60+ Minutes </a:t>
            </a:r>
            <a:r>
              <a:rPr lang="en-US" sz="3200" dirty="0"/>
              <a:t>per </a:t>
            </a:r>
            <a:r>
              <a:rPr lang="en-US" sz="3200" dirty="0" smtClean="0"/>
              <a:t>Day </a:t>
            </a:r>
            <a:r>
              <a:rPr lang="en-US" sz="3200" dirty="0"/>
              <a:t>on </a:t>
            </a:r>
            <a:r>
              <a:rPr lang="en-US" sz="3200" dirty="0" smtClean="0"/>
              <a:t>5+ Days of the Past 7 Days, Missouri </a:t>
            </a:r>
            <a:r>
              <a:rPr lang="en-US" sz="3200" dirty="0"/>
              <a:t>2005-2013</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00741622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22122" y="4495800"/>
            <a:ext cx="492478"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2362200" y="5981700"/>
            <a:ext cx="5501827" cy="461665"/>
          </a:xfrm>
          <a:prstGeom prst="rect">
            <a:avLst/>
          </a:prstGeom>
          <a:noFill/>
        </p:spPr>
        <p:txBody>
          <a:bodyPr wrap="none" rtlCol="0">
            <a:spAutoFit/>
          </a:bodyPr>
          <a:lstStyle/>
          <a:p>
            <a:pPr marL="171450" indent="-171450">
              <a:buFont typeface="Arial" charset="0"/>
              <a:buChar char="•"/>
            </a:pPr>
            <a:r>
              <a:rPr lang="en-US" sz="1200" dirty="0" smtClean="0"/>
              <a:t>Moderate physical activity for 60+ minutes on 5 or more days of past 7 days</a:t>
            </a:r>
          </a:p>
          <a:p>
            <a:r>
              <a:rPr lang="en-US" sz="1200" dirty="0"/>
              <a:t> </a:t>
            </a:r>
            <a:r>
              <a:rPr lang="en-US" sz="1200" dirty="0" smtClean="0"/>
              <a:t>   YRBS, DHSS </a:t>
            </a:r>
            <a:endParaRPr lang="en-US" sz="1200" dirty="0"/>
          </a:p>
        </p:txBody>
      </p:sp>
      <p:sp>
        <p:nvSpPr>
          <p:cNvPr id="7" name="TextBox 6"/>
          <p:cNvSpPr txBox="1"/>
          <p:nvPr/>
        </p:nvSpPr>
        <p:spPr>
          <a:xfrm rot="16200000">
            <a:off x="-294659" y="3968422"/>
            <a:ext cx="1568250" cy="369332"/>
          </a:xfrm>
          <a:prstGeom prst="rect">
            <a:avLst/>
          </a:prstGeom>
          <a:noFill/>
        </p:spPr>
        <p:txBody>
          <a:bodyPr wrap="none" rtlCol="0">
            <a:spAutoFit/>
          </a:bodyPr>
          <a:lstStyle/>
          <a:p>
            <a:r>
              <a:rPr lang="en-US" dirty="0" smtClean="0"/>
              <a:t>Prevalence (%)</a:t>
            </a:r>
            <a:endParaRPr lang="en-US" dirty="0"/>
          </a:p>
        </p:txBody>
      </p:sp>
    </p:spTree>
    <p:extLst>
      <p:ext uri="{BB962C8B-B14F-4D97-AF65-F5344CB8AC3E}">
        <p14:creationId xmlns="" xmlns:p14="http://schemas.microsoft.com/office/powerpoint/2010/main" val="4130702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School Practices</a:t>
            </a:r>
            <a:endParaRPr lang="en-US" dirty="0"/>
          </a:p>
        </p:txBody>
      </p:sp>
      <p:sp>
        <p:nvSpPr>
          <p:cNvPr id="3" name="Content Placeholder 2"/>
          <p:cNvSpPr>
            <a:spLocks noGrp="1"/>
          </p:cNvSpPr>
          <p:nvPr>
            <p:ph idx="1"/>
          </p:nvPr>
        </p:nvSpPr>
        <p:spPr/>
        <p:txBody>
          <a:bodyPr/>
          <a:lstStyle/>
          <a:p>
            <a:pPr>
              <a:buNone/>
            </a:pPr>
            <a:r>
              <a:rPr lang="en-US" dirty="0" smtClean="0"/>
              <a:t>POLICY:  staff incorporate regular physical activity breaks for students during classroom time (in addition to PE)</a:t>
            </a:r>
          </a:p>
          <a:p>
            <a:pPr>
              <a:buNone/>
            </a:pPr>
            <a:endParaRPr lang="en-US" dirty="0" smtClean="0"/>
          </a:p>
          <a:p>
            <a:pPr>
              <a:buNone/>
            </a:pPr>
            <a:r>
              <a:rPr lang="en-US" dirty="0" smtClean="0"/>
              <a:t>Does your school have this policy or practice?</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ctivelivingresearch.org/sites/default/files/ALR_Infographic_ActiveKidsLearnBetter_BrainScans_Tile.jpg"/>
          <p:cNvPicPr>
            <a:picLocks noChangeAspect="1" noChangeArrowheads="1"/>
          </p:cNvPicPr>
          <p:nvPr/>
        </p:nvPicPr>
        <p:blipFill>
          <a:blip r:embed="rId2" cstate="print"/>
          <a:srcRect/>
          <a:stretch>
            <a:fillRect/>
          </a:stretch>
        </p:blipFill>
        <p:spPr bwMode="auto">
          <a:xfrm>
            <a:off x="260350" y="993775"/>
            <a:ext cx="8578850" cy="42894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partnership</a:t>
            </a:r>
            <a:endParaRPr lang="en-US" dirty="0"/>
          </a:p>
        </p:txBody>
      </p:sp>
      <p:graphicFrame>
        <p:nvGraphicFramePr>
          <p:cNvPr id="9" name="Diagram 8"/>
          <p:cNvGraphicFramePr/>
          <p:nvPr/>
        </p:nvGraphicFramePr>
        <p:xfrm>
          <a:off x="927100" y="1638300"/>
          <a:ext cx="68961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sz="quarter" idx="1"/>
          </p:nvPr>
        </p:nvSpPr>
        <p:spPr>
          <a:xfrm>
            <a:off x="444500" y="1054100"/>
            <a:ext cx="8229600" cy="4525963"/>
          </a:xfrm>
        </p:spPr>
        <p:txBody>
          <a:bodyPr/>
          <a:lstStyle/>
          <a:p>
            <a:pPr>
              <a:lnSpc>
                <a:spcPct val="100000"/>
              </a:lnSpc>
              <a:spcBef>
                <a:spcPts val="600"/>
              </a:spcBef>
            </a:pPr>
            <a:r>
              <a:rPr lang="en-US" dirty="0" smtClean="0"/>
              <a:t>Talk to your school wellness coordinator or school nurse about needs.</a:t>
            </a:r>
          </a:p>
          <a:p>
            <a:pPr>
              <a:lnSpc>
                <a:spcPct val="100000"/>
              </a:lnSpc>
              <a:spcBef>
                <a:spcPts val="600"/>
              </a:spcBef>
            </a:pPr>
            <a:r>
              <a:rPr lang="en-US" dirty="0" smtClean="0"/>
              <a:t>Build on what is going well.</a:t>
            </a:r>
          </a:p>
          <a:p>
            <a:pPr>
              <a:lnSpc>
                <a:spcPct val="100000"/>
              </a:lnSpc>
              <a:spcBef>
                <a:spcPts val="600"/>
              </a:spcBef>
            </a:pPr>
            <a:r>
              <a:rPr lang="en-US" dirty="0" smtClean="0"/>
              <a:t>What is one area that you as a PTA might choose to work on with school health and wellness advisory committee?</a:t>
            </a:r>
          </a:p>
          <a:p>
            <a:pPr>
              <a:lnSpc>
                <a:spcPct val="100000"/>
              </a:lnSpc>
              <a:spcBef>
                <a:spcPts val="600"/>
              </a:spcBef>
            </a:pPr>
            <a:r>
              <a:rPr lang="en-US" dirty="0" smtClean="0"/>
              <a:t>Advocate for increased supports for DESE &amp; local school districts to meet best practices and provide health, nutrition and physical education.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0" y="0"/>
            <a:ext cx="9144000" cy="6858000"/>
          </a:xfrm>
          <a:prstGeom prst="rect">
            <a:avLst/>
          </a:prstGeom>
          <a:gradFill rotWithShape="1">
            <a:gsLst>
              <a:gs pos="0">
                <a:srgbClr val="A6A6A6"/>
              </a:gs>
              <a:gs pos="100000">
                <a:srgbClr val="FFFFFF"/>
              </a:gs>
            </a:gsLst>
            <a:lin ang="5400000" scaled="1"/>
          </a:gradFill>
          <a:ln w="9525" algn="in">
            <a:no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4"/>
          <p:cNvSpPr/>
          <p:nvPr/>
        </p:nvSpPr>
        <p:spPr>
          <a:xfrm>
            <a:off x="1453104" y="2514600"/>
            <a:ext cx="6471696" cy="1200329"/>
          </a:xfrm>
          <a:prstGeom prst="rect">
            <a:avLst/>
          </a:prstGeom>
        </p:spPr>
        <p:txBody>
          <a:bodyPr wrap="square">
            <a:spAutoFit/>
          </a:bodyPr>
          <a:lstStyle/>
          <a:p>
            <a:pPr algn="ctr"/>
            <a:r>
              <a:rPr lang="en-US" altLang="en-US" sz="7200" b="1" dirty="0" smtClean="0">
                <a:solidFill>
                  <a:srgbClr val="C00000"/>
                </a:solidFill>
                <a:latin typeface="Arial" panose="020B0604020202020204" pitchFamily="34" charset="0"/>
                <a:cs typeface="Arial" panose="020B0604020202020204" pitchFamily="34" charset="0"/>
              </a:rPr>
              <a:t>Thank You</a:t>
            </a:r>
            <a:endParaRPr lang="en-US" sz="7200" dirty="0"/>
          </a:p>
        </p:txBody>
      </p:sp>
    </p:spTree>
    <p:extLst>
      <p:ext uri="{BB962C8B-B14F-4D97-AF65-F5344CB8AC3E}">
        <p14:creationId xmlns:p14="http://schemas.microsoft.com/office/powerpoint/2010/main" xmlns="" val="111122950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Overweight and Obesity</a:t>
            </a:r>
            <a:endParaRPr lang="en-US" dirty="0"/>
          </a:p>
        </p:txBody>
      </p:sp>
      <p:graphicFrame>
        <p:nvGraphicFramePr>
          <p:cNvPr id="4" name="Content Placeholder 3"/>
          <p:cNvGraphicFramePr>
            <a:graphicFrameLocks noGrp="1"/>
          </p:cNvGraphicFramePr>
          <p:nvPr>
            <p:ph idx="1"/>
          </p:nvPr>
        </p:nvGraphicFramePr>
        <p:xfrm>
          <a:off x="457200" y="1600200"/>
          <a:ext cx="8229600" cy="2926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gn="ctr">
                        <a:spcBef>
                          <a:spcPts val="0"/>
                        </a:spcBef>
                        <a:spcAft>
                          <a:spcPts val="0"/>
                        </a:spcAft>
                      </a:pPr>
                      <a:r>
                        <a:rPr lang="en-US" sz="3200" b="1" kern="1200" dirty="0">
                          <a:solidFill>
                            <a:srgbClr val="FFF6DC"/>
                          </a:solidFill>
                          <a:latin typeface="Calibri"/>
                          <a:ea typeface="Times New Roman"/>
                          <a:cs typeface="Arial"/>
                        </a:rPr>
                        <a:t>Age group </a:t>
                      </a:r>
                      <a:endParaRPr lang="en-US" sz="3600" dirty="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FFF6DC"/>
                          </a:solidFill>
                          <a:latin typeface="Calibri"/>
                          <a:ea typeface="Times New Roman"/>
                          <a:cs typeface="Arial"/>
                        </a:rPr>
                        <a:t>National rate </a:t>
                      </a:r>
                      <a:endParaRPr lang="en-US" sz="3600" dirty="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FFF6DC"/>
                          </a:solidFill>
                          <a:latin typeface="Calibri"/>
                          <a:ea typeface="Times New Roman"/>
                          <a:cs typeface="Arial"/>
                        </a:rPr>
                        <a:t>CM  FY 2013</a:t>
                      </a:r>
                      <a:endParaRPr lang="en-US" sz="3600" dirty="0">
                        <a:latin typeface="Tahoma"/>
                        <a:ea typeface="Times New Roman"/>
                        <a:cs typeface="Times New Roman"/>
                      </a:endParaRPr>
                    </a:p>
                    <a:p>
                      <a:pPr marL="0" marR="0" algn="ctr">
                        <a:spcBef>
                          <a:spcPts val="0"/>
                        </a:spcBef>
                        <a:spcAft>
                          <a:spcPts val="0"/>
                        </a:spcAft>
                      </a:pPr>
                      <a:r>
                        <a:rPr lang="en-US" sz="3200" kern="1200" dirty="0">
                          <a:solidFill>
                            <a:srgbClr val="FFF6DC"/>
                          </a:solidFill>
                          <a:latin typeface="Calibri"/>
                          <a:ea typeface="Times New Roman"/>
                          <a:cs typeface="Arial"/>
                        </a:rPr>
                        <a:t>n=15,728 </a:t>
                      </a:r>
                      <a:endParaRPr lang="en-US" sz="3600" dirty="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FFF6DC"/>
                          </a:solidFill>
                          <a:latin typeface="Calibri"/>
                          <a:ea typeface="Times New Roman"/>
                          <a:cs typeface="Arial"/>
                        </a:rPr>
                        <a:t>CM  FY 2014</a:t>
                      </a:r>
                      <a:endParaRPr lang="en-US" sz="3600">
                        <a:latin typeface="Tahoma"/>
                        <a:ea typeface="Times New Roman"/>
                        <a:cs typeface="Times New Roman"/>
                      </a:endParaRPr>
                    </a:p>
                    <a:p>
                      <a:pPr marL="0" marR="0" algn="ctr">
                        <a:spcBef>
                          <a:spcPts val="0"/>
                        </a:spcBef>
                        <a:spcAft>
                          <a:spcPts val="0"/>
                        </a:spcAft>
                      </a:pPr>
                      <a:r>
                        <a:rPr lang="en-US" sz="3200" kern="1200">
                          <a:solidFill>
                            <a:srgbClr val="FFF6DC"/>
                          </a:solidFill>
                          <a:latin typeface="Calibri"/>
                          <a:ea typeface="Times New Roman"/>
                          <a:cs typeface="Arial"/>
                        </a:rPr>
                        <a:t>n=17,140 </a:t>
                      </a:r>
                      <a:endParaRPr lang="en-US" sz="3600">
                        <a:latin typeface="Tahoma"/>
                        <a:ea typeface="Times New Roman"/>
                        <a:cs typeface="Times New Roman"/>
                      </a:endParaRPr>
                    </a:p>
                  </a:txBody>
                  <a:tcPr marL="68580" marR="68580" marT="0" marB="0"/>
                </a:tc>
              </a:tr>
              <a:tr h="370840">
                <a:tc>
                  <a:txBody>
                    <a:bodyPr/>
                    <a:lstStyle/>
                    <a:p>
                      <a:pPr marL="0" marR="0" algn="ctr">
                        <a:spcBef>
                          <a:spcPts val="0"/>
                        </a:spcBef>
                        <a:spcAft>
                          <a:spcPts val="0"/>
                        </a:spcAft>
                      </a:pPr>
                      <a:r>
                        <a:rPr lang="en-US" sz="3200" kern="1200">
                          <a:latin typeface="Calibri"/>
                          <a:ea typeface="Times New Roman"/>
                          <a:cs typeface="Arial"/>
                        </a:rPr>
                        <a:t>2-5 years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000000"/>
                          </a:solidFill>
                          <a:latin typeface="Calibri"/>
                          <a:ea typeface="Times New Roman"/>
                          <a:cs typeface="Arial"/>
                        </a:rPr>
                        <a:t>22.8%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000000"/>
                          </a:solidFill>
                          <a:latin typeface="Calibri"/>
                          <a:ea typeface="Times New Roman"/>
                          <a:cs typeface="Arial"/>
                        </a:rPr>
                        <a:t>27.54% </a:t>
                      </a:r>
                      <a:endParaRPr lang="en-US" sz="3600" dirty="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000000"/>
                          </a:solidFill>
                          <a:latin typeface="Calibri"/>
                          <a:ea typeface="Times New Roman"/>
                          <a:cs typeface="Arial"/>
                        </a:rPr>
                        <a:t>27.28% </a:t>
                      </a:r>
                      <a:endParaRPr lang="en-US" sz="3600">
                        <a:latin typeface="Tahoma"/>
                        <a:ea typeface="Times New Roman"/>
                        <a:cs typeface="Times New Roman"/>
                      </a:endParaRPr>
                    </a:p>
                  </a:txBody>
                  <a:tcPr marL="68580" marR="68580" marT="0" marB="0"/>
                </a:tc>
              </a:tr>
              <a:tr h="370840">
                <a:tc>
                  <a:txBody>
                    <a:bodyPr/>
                    <a:lstStyle/>
                    <a:p>
                      <a:pPr marL="0" marR="0" algn="ctr">
                        <a:spcBef>
                          <a:spcPts val="0"/>
                        </a:spcBef>
                        <a:spcAft>
                          <a:spcPts val="0"/>
                        </a:spcAft>
                      </a:pPr>
                      <a:r>
                        <a:rPr lang="en-US" sz="3200" kern="1200">
                          <a:latin typeface="Calibri"/>
                          <a:ea typeface="Times New Roman"/>
                          <a:cs typeface="Arial"/>
                        </a:rPr>
                        <a:t>6-11 years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000000"/>
                          </a:solidFill>
                          <a:latin typeface="Calibri"/>
                          <a:ea typeface="Times New Roman"/>
                          <a:cs typeface="Arial"/>
                        </a:rPr>
                        <a:t>34.2%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000000"/>
                          </a:solidFill>
                          <a:latin typeface="Calibri"/>
                          <a:ea typeface="Times New Roman"/>
                          <a:cs typeface="Arial"/>
                        </a:rPr>
                        <a:t>39.58% </a:t>
                      </a:r>
                      <a:endParaRPr lang="en-US" sz="3600" dirty="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000000"/>
                          </a:solidFill>
                          <a:latin typeface="Calibri"/>
                          <a:ea typeface="Times New Roman"/>
                          <a:cs typeface="Arial"/>
                        </a:rPr>
                        <a:t>40.31% </a:t>
                      </a:r>
                      <a:endParaRPr lang="en-US" sz="3600" dirty="0">
                        <a:latin typeface="Tahoma"/>
                        <a:ea typeface="Times New Roman"/>
                        <a:cs typeface="Times New Roman"/>
                      </a:endParaRPr>
                    </a:p>
                  </a:txBody>
                  <a:tcPr marL="68580" marR="68580" marT="0" marB="0"/>
                </a:tc>
              </a:tr>
              <a:tr h="370840">
                <a:tc>
                  <a:txBody>
                    <a:bodyPr/>
                    <a:lstStyle/>
                    <a:p>
                      <a:pPr marL="0" marR="0" algn="ctr">
                        <a:spcBef>
                          <a:spcPts val="0"/>
                        </a:spcBef>
                        <a:spcAft>
                          <a:spcPts val="0"/>
                        </a:spcAft>
                      </a:pPr>
                      <a:r>
                        <a:rPr lang="en-US" sz="3200" kern="1200">
                          <a:latin typeface="Calibri"/>
                          <a:ea typeface="Times New Roman"/>
                          <a:cs typeface="Arial"/>
                        </a:rPr>
                        <a:t>12-19 years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000000"/>
                          </a:solidFill>
                          <a:latin typeface="Calibri"/>
                          <a:ea typeface="Times New Roman"/>
                          <a:cs typeface="Arial"/>
                        </a:rPr>
                        <a:t>34.5%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a:solidFill>
                            <a:srgbClr val="000000"/>
                          </a:solidFill>
                          <a:latin typeface="Calibri"/>
                          <a:ea typeface="Times New Roman"/>
                          <a:cs typeface="Arial"/>
                        </a:rPr>
                        <a:t>44.37% </a:t>
                      </a:r>
                      <a:endParaRPr lang="en-US" sz="3600">
                        <a:latin typeface="Tahoma"/>
                        <a:ea typeface="Times New Roman"/>
                        <a:cs typeface="Times New Roman"/>
                      </a:endParaRPr>
                    </a:p>
                  </a:txBody>
                  <a:tcPr marL="68580" marR="68580" marT="0" marB="0"/>
                </a:tc>
                <a:tc>
                  <a:txBody>
                    <a:bodyPr/>
                    <a:lstStyle/>
                    <a:p>
                      <a:pPr marL="0" marR="0" algn="ctr">
                        <a:spcBef>
                          <a:spcPts val="0"/>
                        </a:spcBef>
                        <a:spcAft>
                          <a:spcPts val="0"/>
                        </a:spcAft>
                      </a:pPr>
                      <a:r>
                        <a:rPr lang="en-US" sz="3200" kern="1200" dirty="0">
                          <a:solidFill>
                            <a:srgbClr val="000000"/>
                          </a:solidFill>
                          <a:latin typeface="Calibri"/>
                          <a:ea typeface="Times New Roman"/>
                          <a:cs typeface="Arial"/>
                        </a:rPr>
                        <a:t>45.1% </a:t>
                      </a:r>
                      <a:endParaRPr lang="en-US" sz="3600" dirty="0">
                        <a:latin typeface="Tahoma"/>
                        <a:ea typeface="Times New Roman"/>
                        <a:cs typeface="Times New Roman"/>
                      </a:endParaRPr>
                    </a:p>
                  </a:txBody>
                  <a:tcPr marL="68580" marR="68580" marT="0" marB="0"/>
                </a:tc>
              </a:tr>
            </a:tbl>
          </a:graphicData>
        </a:graphic>
      </p:graphicFrame>
      <p:sp>
        <p:nvSpPr>
          <p:cNvPr id="5" name="TextBox 4"/>
          <p:cNvSpPr txBox="1"/>
          <p:nvPr/>
        </p:nvSpPr>
        <p:spPr>
          <a:xfrm>
            <a:off x="1524000" y="4851400"/>
            <a:ext cx="7175500" cy="369332"/>
          </a:xfrm>
          <a:prstGeom prst="rect">
            <a:avLst/>
          </a:prstGeom>
          <a:noFill/>
        </p:spPr>
        <p:txBody>
          <a:bodyPr wrap="square" rtlCol="0">
            <a:spAutoFit/>
          </a:bodyPr>
          <a:lstStyle/>
          <a:p>
            <a:pPr algn="r"/>
            <a:r>
              <a:rPr lang="en-US" dirty="0" smtClean="0"/>
              <a:t>Children’s Mercy (CM) Primary Care Clinics, Kansas City, Missouri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about Missouri’s modifiable risks?</a:t>
            </a:r>
            <a:endParaRPr lang="en-US" dirty="0"/>
          </a:p>
        </p:txBody>
      </p:sp>
      <p:sp>
        <p:nvSpPr>
          <p:cNvPr id="3" name="Content Placeholder 2"/>
          <p:cNvSpPr>
            <a:spLocks noGrp="1"/>
          </p:cNvSpPr>
          <p:nvPr>
            <p:ph sz="quarter" idx="1"/>
          </p:nvPr>
        </p:nvSpPr>
        <p:spPr>
          <a:xfrm>
            <a:off x="609600" y="5486400"/>
            <a:ext cx="8077200" cy="670560"/>
          </a:xfrm>
        </p:spPr>
        <p:txBody>
          <a:bodyPr>
            <a:normAutofit fontScale="47500" lnSpcReduction="20000"/>
          </a:bodyPr>
          <a:lstStyle/>
          <a:p>
            <a:pPr lvl="1"/>
            <a:endParaRPr lang="en-US" dirty="0" smtClean="0"/>
          </a:p>
          <a:p>
            <a:pPr lvl="1">
              <a:buNone/>
            </a:pPr>
            <a:r>
              <a:rPr lang="en-US" b="1" i="1" dirty="0" smtClean="0"/>
              <a:t>	</a:t>
            </a:r>
            <a:endParaRPr lang="en-US" b="1" i="1" dirty="0"/>
          </a:p>
        </p:txBody>
      </p:sp>
      <p:pic>
        <p:nvPicPr>
          <p:cNvPr id="4" name="Picture 3" descr="mo health determinant graph.PNG"/>
          <p:cNvPicPr>
            <a:picLocks noChangeAspect="1"/>
          </p:cNvPicPr>
          <p:nvPr/>
        </p:nvPicPr>
        <p:blipFill>
          <a:blip r:embed="rId3" cstate="print"/>
          <a:srcRect t="15716"/>
          <a:stretch>
            <a:fillRect/>
          </a:stretch>
        </p:blipFill>
        <p:spPr>
          <a:xfrm>
            <a:off x="1638300" y="1612900"/>
            <a:ext cx="5514208" cy="4086700"/>
          </a:xfrm>
          <a:prstGeom prst="rect">
            <a:avLst/>
          </a:prstGeom>
        </p:spPr>
      </p:pic>
      <p:sp>
        <p:nvSpPr>
          <p:cNvPr id="5" name="TextBox 4"/>
          <p:cNvSpPr txBox="1"/>
          <p:nvPr/>
        </p:nvSpPr>
        <p:spPr>
          <a:xfrm>
            <a:off x="1231900" y="5727700"/>
            <a:ext cx="7086600" cy="307777"/>
          </a:xfrm>
          <a:prstGeom prst="rect">
            <a:avLst/>
          </a:prstGeom>
          <a:noFill/>
        </p:spPr>
        <p:txBody>
          <a:bodyPr wrap="square" rtlCol="0">
            <a:spAutoFit/>
          </a:bodyPr>
          <a:lstStyle/>
          <a:p>
            <a:r>
              <a:rPr lang="en-US" sz="1400" dirty="0" smtClean="0"/>
              <a:t>Missouri Health Assessment Report,  </a:t>
            </a:r>
            <a:r>
              <a:rPr lang="en-US" sz="1400" dirty="0" smtClean="0">
                <a:hlinkClick r:id="rId4"/>
              </a:rPr>
              <a:t>http://health.mo.gov/data/index.php</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Multitude of Causes</a:t>
            </a:r>
            <a:endParaRPr lang="en-US" dirty="0"/>
          </a:p>
        </p:txBody>
      </p:sp>
      <p:pic>
        <p:nvPicPr>
          <p:cNvPr id="5" name="Content Placeholder 4" descr="Causes"/>
          <p:cNvPicPr>
            <a:picLocks noGrp="1"/>
          </p:cNvPicPr>
          <p:nvPr>
            <p:ph sz="quarter" idx="1"/>
          </p:nvPr>
        </p:nvPicPr>
        <p:blipFill>
          <a:blip r:embed="rId2" cstate="print"/>
          <a:stretch>
            <a:fillRect/>
          </a:stretch>
        </p:blipFill>
        <p:spPr bwMode="auto">
          <a:xfrm>
            <a:off x="823912" y="1592262"/>
            <a:ext cx="7496175" cy="4191000"/>
          </a:xfrm>
          <a:prstGeom prst="rect">
            <a:avLst/>
          </a:prstGeom>
          <a:noFill/>
          <a:ln w="9525">
            <a:noFill/>
            <a:miter lim="800000"/>
            <a:headEnd/>
            <a:tailEnd/>
          </a:ln>
        </p:spPr>
      </p:pic>
      <p:pic>
        <p:nvPicPr>
          <p:cNvPr id="57345" name="Picture 1" descr="cid:image002.png@01CF5F0E.BAEFEAE0"/>
          <p:cNvPicPr>
            <a:picLocks noChangeAspect="1" noChangeArrowheads="1"/>
          </p:cNvPicPr>
          <p:nvPr/>
        </p:nvPicPr>
        <p:blipFill>
          <a:blip r:embed="rId3" r:link="rId4" cstate="print"/>
          <a:srcRect/>
          <a:stretch>
            <a:fillRect/>
          </a:stretch>
        </p:blipFill>
        <p:spPr bwMode="auto">
          <a:xfrm>
            <a:off x="2133600" y="6400800"/>
            <a:ext cx="1190625" cy="228600"/>
          </a:xfrm>
          <a:prstGeom prst="rect">
            <a:avLst/>
          </a:prstGeom>
          <a:noFill/>
        </p:spPr>
      </p:pic>
      <p:sp>
        <p:nvSpPr>
          <p:cNvPr id="57347"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85800" y="6400800"/>
            <a:ext cx="1600200" cy="261610"/>
          </a:xfrm>
          <a:prstGeom prst="rect">
            <a:avLst/>
          </a:prstGeom>
          <a:noFill/>
        </p:spPr>
        <p:txBody>
          <a:bodyPr wrap="square" rtlCol="0">
            <a:spAutoFit/>
          </a:bodyPr>
          <a:lstStyle/>
          <a:p>
            <a:r>
              <a:rPr lang="en-US" sz="1100" dirty="0" smtClean="0">
                <a:solidFill>
                  <a:srgbClr val="1F497D"/>
                </a:solidFill>
                <a:latin typeface="Arial" pitchFamily="34" charset="0"/>
                <a:ea typeface="Calibri" pitchFamily="34" charset="0"/>
                <a:cs typeface="Times New Roman" pitchFamily="18" charset="0"/>
              </a:rPr>
              <a:t>Graphic courtesy of </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b="1" dirty="0" smtClean="0"/>
              <a:t>What’s the Problem? </a:t>
            </a:r>
            <a:br>
              <a:rPr lang="en-US" b="1" dirty="0" smtClean="0"/>
            </a:br>
            <a:r>
              <a:rPr lang="en-US" b="1" dirty="0" smtClean="0"/>
              <a:t>Obesity epidemic is fueling…</a:t>
            </a:r>
          </a:p>
        </p:txBody>
      </p:sp>
      <p:sp>
        <p:nvSpPr>
          <p:cNvPr id="8195" name="Content Placeholder 2"/>
          <p:cNvSpPr>
            <a:spLocks noGrp="1"/>
          </p:cNvSpPr>
          <p:nvPr>
            <p:ph sz="quarter" idx="1"/>
          </p:nvPr>
        </p:nvSpPr>
        <p:spPr>
          <a:xfrm>
            <a:off x="457200" y="1676400"/>
            <a:ext cx="4041648" cy="4480560"/>
          </a:xfrm>
        </p:spPr>
        <p:txBody>
          <a:bodyPr>
            <a:normAutofit fontScale="70000" lnSpcReduction="20000"/>
          </a:bodyPr>
          <a:lstStyle/>
          <a:p>
            <a:endParaRPr lang="en-US" dirty="0" smtClean="0"/>
          </a:p>
          <a:p>
            <a:endParaRPr lang="en-US" dirty="0" smtClean="0"/>
          </a:p>
          <a:p>
            <a:pPr>
              <a:buNone/>
            </a:pPr>
            <a:r>
              <a:rPr lang="en-US" b="1" dirty="0" smtClean="0"/>
              <a:t>Health problems</a:t>
            </a:r>
          </a:p>
          <a:p>
            <a:pPr marL="290513" lvl="1" indent="-273050"/>
            <a:r>
              <a:rPr lang="en-US" sz="2600" dirty="0" smtClean="0"/>
              <a:t>Diabetes</a:t>
            </a:r>
          </a:p>
          <a:p>
            <a:pPr marL="290513" lvl="1" indent="-273050"/>
            <a:r>
              <a:rPr lang="en-US" sz="2600" dirty="0" smtClean="0"/>
              <a:t>High Blood Pressure</a:t>
            </a:r>
          </a:p>
          <a:p>
            <a:pPr marL="290513" lvl="1" indent="-273050"/>
            <a:r>
              <a:rPr lang="en-US" sz="2600" dirty="0" smtClean="0"/>
              <a:t>Cardiovascular Disease</a:t>
            </a:r>
          </a:p>
          <a:p>
            <a:endParaRPr lang="en-US" dirty="0" smtClean="0"/>
          </a:p>
          <a:p>
            <a:pPr>
              <a:buNone/>
            </a:pPr>
            <a:r>
              <a:rPr lang="en-US" b="1" dirty="0" smtClean="0"/>
              <a:t>Social Problems</a:t>
            </a:r>
            <a:endParaRPr lang="en-US" dirty="0" smtClean="0"/>
          </a:p>
          <a:p>
            <a:r>
              <a:rPr lang="en-US" dirty="0" smtClean="0"/>
              <a:t>Weight bias</a:t>
            </a:r>
          </a:p>
          <a:p>
            <a:r>
              <a:rPr lang="en-US" dirty="0" smtClean="0"/>
              <a:t>Bullying</a:t>
            </a:r>
          </a:p>
          <a:p>
            <a:pPr>
              <a:buNone/>
            </a:pPr>
            <a:endParaRPr lang="en-US" b="1" dirty="0" smtClean="0"/>
          </a:p>
          <a:p>
            <a:pPr>
              <a:buNone/>
            </a:pPr>
            <a:r>
              <a:rPr lang="en-US" b="1" dirty="0" smtClean="0"/>
              <a:t>Annual cost of being obese per year:</a:t>
            </a:r>
          </a:p>
          <a:p>
            <a:r>
              <a:rPr lang="en-US" dirty="0" smtClean="0"/>
              <a:t>$4,879 for an obese woman</a:t>
            </a:r>
          </a:p>
          <a:p>
            <a:r>
              <a:rPr lang="en-US" dirty="0" smtClean="0"/>
              <a:t>$2,646 for an obese man</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
        <p:nvSpPr>
          <p:cNvPr id="6" name="Content Placeholder 5"/>
          <p:cNvSpPr>
            <a:spLocks noGrp="1"/>
          </p:cNvSpPr>
          <p:nvPr>
            <p:ph sz="quarter" idx="2"/>
          </p:nvPr>
        </p:nvSpPr>
        <p:spPr>
          <a:xfrm>
            <a:off x="4632198" y="2133600"/>
            <a:ext cx="4041648" cy="4020312"/>
          </a:xfrm>
        </p:spPr>
        <p:txBody>
          <a:bodyPr>
            <a:normAutofit fontScale="70000" lnSpcReduction="20000"/>
          </a:bodyPr>
          <a:lstStyle/>
          <a:p>
            <a:pPr marL="273050" indent="-44450">
              <a:buNone/>
            </a:pPr>
            <a:endParaRPr lang="en-US" dirty="0" smtClean="0"/>
          </a:p>
          <a:p>
            <a:pPr marL="273050" indent="-44450">
              <a:buNone/>
            </a:pPr>
            <a:r>
              <a:rPr lang="en-US" i="1" dirty="0" smtClean="0">
                <a:latin typeface="Arial Narrow" pitchFamily="34" charset="0"/>
              </a:rPr>
              <a:t>This is the first generation in US history that could live sicker and die younger than their parents’ generation</a:t>
            </a:r>
          </a:p>
        </p:txBody>
      </p:sp>
      <p:sp>
        <p:nvSpPr>
          <p:cNvPr id="8" name="TextBox 7"/>
          <p:cNvSpPr txBox="1"/>
          <p:nvPr/>
        </p:nvSpPr>
        <p:spPr>
          <a:xfrm>
            <a:off x="406400" y="1447800"/>
            <a:ext cx="8077200" cy="677108"/>
          </a:xfrm>
          <a:prstGeom prst="rect">
            <a:avLst/>
          </a:prstGeom>
          <a:noFill/>
        </p:spPr>
        <p:txBody>
          <a:bodyPr wrap="square" rtlCol="0">
            <a:spAutoFit/>
          </a:bodyPr>
          <a:lstStyle/>
          <a:p>
            <a:r>
              <a:rPr lang="en-US" b="1" dirty="0" smtClean="0"/>
              <a:t>…</a:t>
            </a:r>
            <a:r>
              <a:rPr lang="en-US" sz="2000" b="1" dirty="0" smtClean="0"/>
              <a:t>Serious health, social, &amp; economic problems.</a:t>
            </a:r>
            <a:endParaRPr lang="en-US" b="1" dirty="0" smtClean="0"/>
          </a:p>
          <a:p>
            <a:endParaRPr lang="en-US" dirty="0"/>
          </a:p>
        </p:txBody>
      </p:sp>
      <p:pic>
        <p:nvPicPr>
          <p:cNvPr id="2052" name="Picture 4" descr="C:\Documents and Settings\dmarkenson\Local Settings\Temporary Internet Files\Content.IE5\ETOPAN5M\MP900399955[1].jpg"/>
          <p:cNvPicPr>
            <a:picLocks noChangeAspect="1" noChangeArrowheads="1"/>
          </p:cNvPicPr>
          <p:nvPr/>
        </p:nvPicPr>
        <p:blipFill>
          <a:blip r:embed="rId3" cstate="print"/>
          <a:srcRect r="30769"/>
          <a:stretch>
            <a:fillRect/>
          </a:stretch>
        </p:blipFill>
        <p:spPr bwMode="auto">
          <a:xfrm>
            <a:off x="5257800" y="3581400"/>
            <a:ext cx="2743200" cy="25999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ldren's Mercy">
      <a:dk1>
        <a:srgbClr val="002D9A"/>
      </a:dk1>
      <a:lt1>
        <a:srgbClr val="FFAF04"/>
      </a:lt1>
      <a:dk2>
        <a:srgbClr val="000000"/>
      </a:dk2>
      <a:lt2>
        <a:srgbClr val="FFFFFF"/>
      </a:lt2>
      <a:accent1>
        <a:srgbClr val="333092"/>
      </a:accent1>
      <a:accent2>
        <a:srgbClr val="F06800"/>
      </a:accent2>
      <a:accent3>
        <a:srgbClr val="D40069"/>
      </a:accent3>
      <a:accent4>
        <a:srgbClr val="810058"/>
      </a:accent4>
      <a:accent5>
        <a:srgbClr val="0F7AD1"/>
      </a:accent5>
      <a:accent6>
        <a:srgbClr val="007480"/>
      </a:accent6>
      <a:hlink>
        <a:srgbClr val="F06800"/>
      </a:hlink>
      <a:folHlink>
        <a:srgbClr val="333092"/>
      </a:folHlink>
    </a:clrScheme>
    <a:fontScheme name="Children's Merc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5af59deeb52198e161f6e265d9f9c1f6">
  <xsd:schema xmlns:xsd="http://www.w3.org/2001/XMLSchema" xmlns:xs="http://www.w3.org/2001/XMLSchema" xmlns:p="http://schemas.microsoft.com/office/2006/metadata/properties" xmlns:ns2="c3a6e9ef-a1f6-4766-94ca-80364285655b" targetNamespace="http://schemas.microsoft.com/office/2006/metadata/properties" ma:root="true" ma:fieldsID="6952e8d49d5374468069a4ca32337d06"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3a6e9ef-a1f6-4766-94ca-80364285655b">
      <UserInfo>
        <DisplayName/>
        <AccountId xsi:nil="true"/>
        <AccountType/>
      </UserInfo>
    </SharedWithUsers>
  </documentManagement>
</p:properties>
</file>

<file path=customXml/itemProps1.xml><?xml version="1.0" encoding="utf-8"?>
<ds:datastoreItem xmlns:ds="http://schemas.openxmlformats.org/officeDocument/2006/customXml" ds:itemID="{CF923823-43F6-49F4-8101-38454388E361}"/>
</file>

<file path=customXml/itemProps2.xml><?xml version="1.0" encoding="utf-8"?>
<ds:datastoreItem xmlns:ds="http://schemas.openxmlformats.org/officeDocument/2006/customXml" ds:itemID="{F12532EE-07B0-4644-BD93-2D4856FF2D6C}"/>
</file>

<file path=customXml/itemProps3.xml><?xml version="1.0" encoding="utf-8"?>
<ds:datastoreItem xmlns:ds="http://schemas.openxmlformats.org/officeDocument/2006/customXml" ds:itemID="{DEB31D6F-40E6-4FB2-AEA0-87AEC645D451}"/>
</file>

<file path=docProps/app.xml><?xml version="1.0" encoding="utf-8"?>
<Properties xmlns="http://schemas.openxmlformats.org/officeDocument/2006/extended-properties" xmlns:vt="http://schemas.openxmlformats.org/officeDocument/2006/docPropsVTypes">
  <Template/>
  <TotalTime>2985</TotalTime>
  <Words>3250</Words>
  <Application>Microsoft Office PowerPoint</Application>
  <PresentationFormat>On-screen Show (4:3)</PresentationFormat>
  <Paragraphs>500</Paragraphs>
  <Slides>55</Slides>
  <Notes>30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Key Role PTAs Play to  </vt:lpstr>
      <vt:lpstr>Slide 2</vt:lpstr>
      <vt:lpstr>Slide 3</vt:lpstr>
      <vt:lpstr>Objectives</vt:lpstr>
      <vt:lpstr>Collective Goal!</vt:lpstr>
      <vt:lpstr>Rates of Overweight and Obesity</vt:lpstr>
      <vt:lpstr>What do we know about Missouri’s modifiable risks?</vt:lpstr>
      <vt:lpstr>Multitude of Causes</vt:lpstr>
      <vt:lpstr>What’s the Problem?  Obesity epidemic is fueling…</vt:lpstr>
      <vt:lpstr>What’s the Problem?     2030 Projection</vt:lpstr>
      <vt:lpstr>Flood tide of obesogenic factors</vt:lpstr>
      <vt:lpstr>Missouri Children’s Services Commission</vt:lpstr>
      <vt:lpstr>Slide 13</vt:lpstr>
      <vt:lpstr>Subcommittee Purpose</vt:lpstr>
      <vt:lpstr>Slide 15</vt:lpstr>
      <vt:lpstr>Slide 16</vt:lpstr>
      <vt:lpstr>Types of Recommended Actions</vt:lpstr>
      <vt:lpstr>Slide 18</vt:lpstr>
      <vt:lpstr>Slide 19</vt:lpstr>
      <vt:lpstr>Slide 20</vt:lpstr>
      <vt:lpstr>Slide 21</vt:lpstr>
      <vt:lpstr>Slide 22</vt:lpstr>
      <vt:lpstr>Support and Rationale</vt:lpstr>
      <vt:lpstr>Support and Rationale</vt:lpstr>
      <vt:lpstr>Support and Rationale</vt:lpstr>
      <vt:lpstr>School Based Prevention Recommendation</vt:lpstr>
      <vt:lpstr>1. Incorporate health and wellness component as part of school accreditation</vt:lpstr>
      <vt:lpstr>2. Provide up-to date grade level expectations for health and physical education curricula.</vt:lpstr>
      <vt:lpstr>Resources provided to health education teachers is significantly declining</vt:lpstr>
      <vt:lpstr>Demand for Health Education Training by Teachers</vt:lpstr>
      <vt:lpstr>3. Provide training and technical assistance-best practices and school wellness policies</vt:lpstr>
      <vt:lpstr>National PTA</vt:lpstr>
      <vt:lpstr>Slide 33</vt:lpstr>
      <vt:lpstr>Better Standards=  Better Practices</vt:lpstr>
      <vt:lpstr>Sugar-added Drinks or Non-diet Soda Consumption 1+ Times per Day*, Missouri 2007-2013</vt:lpstr>
      <vt:lpstr>We are making progress</vt:lpstr>
      <vt:lpstr>What’s a parent to do?</vt:lpstr>
      <vt:lpstr>Rate Yourself</vt:lpstr>
      <vt:lpstr>Slide 39</vt:lpstr>
      <vt:lpstr>What’s A Parent to Do?</vt:lpstr>
      <vt:lpstr>Rate Yourself</vt:lpstr>
      <vt:lpstr>Slide 42</vt:lpstr>
      <vt:lpstr>What’s a Parent to Do? </vt:lpstr>
      <vt:lpstr>What’s A Parent To Do? </vt:lpstr>
      <vt:lpstr>What’s a Parent to Do? </vt:lpstr>
      <vt:lpstr>What’s a Parent to Do?</vt:lpstr>
      <vt:lpstr>What’s a PTA to do?</vt:lpstr>
      <vt:lpstr>School Wellness Policies</vt:lpstr>
      <vt:lpstr>Impact of school wellness policies</vt:lpstr>
      <vt:lpstr>Physically Active for 60+ Minutes per Day on 5+ Days of the Past 7 Days, Missouri 2005-2013</vt:lpstr>
      <vt:lpstr>Change School Practices</vt:lpstr>
      <vt:lpstr>Slide 52</vt:lpstr>
      <vt:lpstr>It’s a partnership</vt:lpstr>
      <vt:lpstr>Next Steps</vt:lpstr>
      <vt:lpstr>Slide 55</vt:lpstr>
    </vt:vector>
  </TitlesOfParts>
  <Company>CMH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sduane</dc:creator>
  <cp:lastModifiedBy>susan laptop</cp:lastModifiedBy>
  <cp:revision>222</cp:revision>
  <dcterms:created xsi:type="dcterms:W3CDTF">2012-06-15T19:21:48Z</dcterms:created>
  <dcterms:modified xsi:type="dcterms:W3CDTF">2015-04-10T22:39:09Z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