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4.xml" ContentType="application/vnd.openxmlformats-officedocument.presentationml.slideLayou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sldIdLst>
    <p:sldId id="277" r:id="rId2"/>
    <p:sldId id="305" r:id="rId3"/>
    <p:sldId id="278" r:id="rId4"/>
    <p:sldId id="306" r:id="rId5"/>
    <p:sldId id="280" r:id="rId6"/>
    <p:sldId id="263" r:id="rId7"/>
    <p:sldId id="307" r:id="rId8"/>
    <p:sldId id="308" r:id="rId9"/>
    <p:sldId id="270" r:id="rId10"/>
    <p:sldId id="316" r:id="rId11"/>
    <p:sldId id="321" r:id="rId12"/>
    <p:sldId id="309" r:id="rId13"/>
    <p:sldId id="326" r:id="rId14"/>
    <p:sldId id="327" r:id="rId15"/>
    <p:sldId id="322" r:id="rId16"/>
    <p:sldId id="328" r:id="rId17"/>
    <p:sldId id="329" r:id="rId18"/>
    <p:sldId id="314" r:id="rId19"/>
    <p:sldId id="330" r:id="rId20"/>
    <p:sldId id="331" r:id="rId21"/>
    <p:sldId id="310" r:id="rId22"/>
    <p:sldId id="317" r:id="rId23"/>
    <p:sldId id="320" r:id="rId24"/>
    <p:sldId id="264" r:id="rId25"/>
    <p:sldId id="311" r:id="rId26"/>
    <p:sldId id="313" r:id="rId27"/>
    <p:sldId id="31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5"/>
            <p14:sldId id="278"/>
            <p14:sldId id="306"/>
            <p14:sldId id="280"/>
            <p14:sldId id="263"/>
            <p14:sldId id="307"/>
            <p14:sldId id="308"/>
            <p14:sldId id="270"/>
            <p14:sldId id="316"/>
            <p14:sldId id="321"/>
            <p14:sldId id="309"/>
            <p14:sldId id="326"/>
            <p14:sldId id="327"/>
            <p14:sldId id="322"/>
            <p14:sldId id="328"/>
            <p14:sldId id="329"/>
            <p14:sldId id="314"/>
            <p14:sldId id="330"/>
            <p14:sldId id="331"/>
            <p14:sldId id="310"/>
            <p14:sldId id="317"/>
            <p14:sldId id="320"/>
            <p14:sldId id="264"/>
            <p14:sldId id="311"/>
            <p14:sldId id="313"/>
            <p14:sldId id="3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0464" autoAdjust="0"/>
  </p:normalViewPr>
  <p:slideViewPr>
    <p:cSldViewPr>
      <p:cViewPr varScale="1">
        <p:scale>
          <a:sx n="74" d="100"/>
          <a:sy n="74" d="100"/>
        </p:scale>
        <p:origin x="1974" y="6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3272934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4675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extLst>
      <p:ext uri="{BB962C8B-B14F-4D97-AF65-F5344CB8AC3E}">
        <p14:creationId xmlns:p14="http://schemas.microsoft.com/office/powerpoint/2010/main" val="3864837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12</a:t>
            </a:fld>
            <a:endParaRPr lang="en-US" dirty="0"/>
          </a:p>
        </p:txBody>
      </p:sp>
    </p:spTree>
    <p:extLst>
      <p:ext uri="{BB962C8B-B14F-4D97-AF65-F5344CB8AC3E}">
        <p14:creationId xmlns:p14="http://schemas.microsoft.com/office/powerpoint/2010/main" val="2651674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49145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14</a:t>
            </a:fld>
            <a:endParaRPr lang="en-US" dirty="0"/>
          </a:p>
        </p:txBody>
      </p:sp>
    </p:spTree>
    <p:extLst>
      <p:ext uri="{BB962C8B-B14F-4D97-AF65-F5344CB8AC3E}">
        <p14:creationId xmlns:p14="http://schemas.microsoft.com/office/powerpoint/2010/main" val="364018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57772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92094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17</a:t>
            </a:fld>
            <a:endParaRPr lang="en-US" dirty="0"/>
          </a:p>
        </p:txBody>
      </p:sp>
    </p:spTree>
    <p:extLst>
      <p:ext uri="{BB962C8B-B14F-4D97-AF65-F5344CB8AC3E}">
        <p14:creationId xmlns:p14="http://schemas.microsoft.com/office/powerpoint/2010/main" val="2986539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084888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7391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773958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extLst>
      <p:ext uri="{BB962C8B-B14F-4D97-AF65-F5344CB8AC3E}">
        <p14:creationId xmlns:p14="http://schemas.microsoft.com/office/powerpoint/2010/main" val="1703665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21</a:t>
            </a:fld>
            <a:endParaRPr lang="en-US" dirty="0"/>
          </a:p>
        </p:txBody>
      </p:sp>
    </p:spTree>
    <p:extLst>
      <p:ext uri="{BB962C8B-B14F-4D97-AF65-F5344CB8AC3E}">
        <p14:creationId xmlns:p14="http://schemas.microsoft.com/office/powerpoint/2010/main" val="1644849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492951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23</a:t>
            </a:fld>
            <a:endParaRPr lang="en-US" dirty="0"/>
          </a:p>
        </p:txBody>
      </p:sp>
    </p:spTree>
    <p:extLst>
      <p:ext uri="{BB962C8B-B14F-4D97-AF65-F5344CB8AC3E}">
        <p14:creationId xmlns:p14="http://schemas.microsoft.com/office/powerpoint/2010/main" val="2880392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77463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25</a:t>
            </a:fld>
            <a:endParaRPr lang="en-US" dirty="0"/>
          </a:p>
        </p:txBody>
      </p:sp>
    </p:spTree>
    <p:extLst>
      <p:ext uri="{BB962C8B-B14F-4D97-AF65-F5344CB8AC3E}">
        <p14:creationId xmlns:p14="http://schemas.microsoft.com/office/powerpoint/2010/main" val="26193736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465451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81269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133044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97334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29206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779588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extLst>
      <p:ext uri="{BB962C8B-B14F-4D97-AF65-F5344CB8AC3E}">
        <p14:creationId xmlns:p14="http://schemas.microsoft.com/office/powerpoint/2010/main" val="2135185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74091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3/22/2015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3/22/2015</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3/22/2015</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3/22/2015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3/22/2015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b="1" dirty="0" smtClean="0"/>
              <a:t>Amy Blakemore</a:t>
            </a:r>
            <a:r>
              <a:rPr lang="en-US" dirty="0" smtClean="0"/>
              <a:t>, </a:t>
            </a:r>
            <a:r>
              <a:rPr lang="en-US" dirty="0" err="1" smtClean="0"/>
              <a:t>MoPTA</a:t>
            </a:r>
            <a:r>
              <a:rPr lang="en-US" dirty="0" smtClean="0"/>
              <a:t> Technology Chair</a:t>
            </a:r>
          </a:p>
          <a:p>
            <a:r>
              <a:rPr lang="en-US" b="1" dirty="0" smtClean="0"/>
              <a:t>Andrea Battaglia</a:t>
            </a:r>
            <a:r>
              <a:rPr lang="en-US" dirty="0" smtClean="0"/>
              <a:t>, </a:t>
            </a:r>
            <a:r>
              <a:rPr lang="en-US" dirty="0" err="1" smtClean="0"/>
              <a:t>MoPTA</a:t>
            </a:r>
            <a:r>
              <a:rPr lang="en-US" dirty="0" smtClean="0"/>
              <a:t> PR Chair</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7BCF27"/>
                </a:solidFill>
                <a:latin typeface="Calibri" pitchFamily="34" charset="0"/>
              </a:rPr>
              <a:t>Super strategies to benefit any Unit/Council</a:t>
            </a:r>
            <a:br>
              <a:rPr lang="en-US" sz="2400" b="0" dirty="0" smtClean="0">
                <a:solidFill>
                  <a:srgbClr val="7BCF27"/>
                </a:solidFill>
                <a:latin typeface="Calibri" pitchFamily="34" charset="0"/>
              </a:rPr>
            </a:br>
            <a:r>
              <a:rPr lang="en-US" sz="6000" b="0" dirty="0" smtClean="0">
                <a:solidFill>
                  <a:prstClr val="white"/>
                </a:solidFill>
              </a:rPr>
              <a:t>Fantastic</a:t>
            </a:r>
            <a:r>
              <a:rPr lang="en-US" sz="5600" b="0" dirty="0" smtClean="0">
                <a:solidFill>
                  <a:prstClr val="white"/>
                </a:solidFill>
              </a:rPr>
              <a:t> Fundraising</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dirty="0">
                <a:solidFill>
                  <a:srgbClr val="F2F2F2"/>
                </a:solidFill>
              </a:rPr>
              <a:t>Develop your strategy – what you want to do, when you want to do it</a:t>
            </a:r>
          </a:p>
          <a:p>
            <a:pPr marL="742950" lvl="1" indent="-285750">
              <a:buFont typeface="Arial"/>
              <a:buChar char="•"/>
            </a:pPr>
            <a:r>
              <a:rPr lang="en-US" dirty="0">
                <a:solidFill>
                  <a:srgbClr val="F2F2F2"/>
                </a:solidFill>
              </a:rPr>
              <a:t>Raise money – what is the $ goal</a:t>
            </a:r>
            <a:r>
              <a:rPr lang="en-US" dirty="0" smtClean="0">
                <a:solidFill>
                  <a:srgbClr val="F2F2F2"/>
                </a:solidFill>
              </a:rPr>
              <a:t>?</a:t>
            </a:r>
          </a:p>
          <a:p>
            <a:pPr marL="742950" lvl="1" indent="-285750">
              <a:buFont typeface="Arial"/>
              <a:buChar char="•"/>
            </a:pPr>
            <a:r>
              <a:rPr lang="en-US" dirty="0" smtClean="0">
                <a:solidFill>
                  <a:srgbClr val="F2F2F2"/>
                </a:solidFill>
              </a:rPr>
              <a:t>Increase </a:t>
            </a:r>
            <a:r>
              <a:rPr lang="en-US" dirty="0">
                <a:solidFill>
                  <a:srgbClr val="F2F2F2"/>
                </a:solidFill>
              </a:rPr>
              <a:t>supporter lists – how big are your current lists? By what percentage would you like to increase them</a:t>
            </a:r>
            <a:r>
              <a:rPr lang="en-US" dirty="0" smtClean="0">
                <a:solidFill>
                  <a:srgbClr val="F2F2F2"/>
                </a:solidFill>
              </a:rPr>
              <a:t>?</a:t>
            </a:r>
          </a:p>
          <a:p>
            <a:pPr marL="742950" lvl="1" indent="-285750">
              <a:buFont typeface="Arial"/>
              <a:buChar char="•"/>
            </a:pPr>
            <a:r>
              <a:rPr lang="en-US" dirty="0" smtClean="0">
                <a:solidFill>
                  <a:srgbClr val="F2F2F2"/>
                </a:solidFill>
              </a:rPr>
              <a:t>Attendance </a:t>
            </a:r>
            <a:r>
              <a:rPr lang="en-US" dirty="0">
                <a:solidFill>
                  <a:srgbClr val="F2F2F2"/>
                </a:solidFill>
              </a:rPr>
              <a:t>– is there a capacity issue? How many more prospects will you target</a:t>
            </a:r>
            <a:r>
              <a:rPr lang="en-US" dirty="0" smtClean="0">
                <a:solidFill>
                  <a:srgbClr val="F2F2F2"/>
                </a:solidFill>
              </a:rPr>
              <a:t>?</a:t>
            </a:r>
          </a:p>
          <a:p>
            <a:pPr marL="742950" lvl="1" indent="-285750">
              <a:buFont typeface="Arial"/>
              <a:buChar char="•"/>
            </a:pPr>
            <a:r>
              <a:rPr lang="en-US" dirty="0" smtClean="0">
                <a:solidFill>
                  <a:srgbClr val="F2F2F2"/>
                </a:solidFill>
              </a:rPr>
              <a:t>Attract </a:t>
            </a:r>
            <a:r>
              <a:rPr lang="en-US" dirty="0">
                <a:solidFill>
                  <a:srgbClr val="F2F2F2"/>
                </a:solidFill>
              </a:rPr>
              <a:t>new donors and sponsors – what is your pre-event and post-event strategy?</a:t>
            </a:r>
          </a:p>
          <a:p>
            <a:pPr lvl="0"/>
            <a:endParaRPr lang="en-US" dirty="0" smtClean="0">
              <a:solidFill>
                <a:srgbClr val="F2F2F2"/>
              </a:solidFill>
            </a:endParaRPr>
          </a:p>
          <a:p>
            <a:pPr lvl="0"/>
            <a:r>
              <a:rPr lang="en-US" dirty="0" smtClean="0">
                <a:solidFill>
                  <a:srgbClr val="F2F2F2"/>
                </a:solidFill>
              </a:rPr>
              <a:t>Determine </a:t>
            </a:r>
            <a:r>
              <a:rPr lang="en-US" dirty="0">
                <a:solidFill>
                  <a:srgbClr val="F2F2F2"/>
                </a:solidFill>
              </a:rPr>
              <a:t>how you’re going to keep your strategy </a:t>
            </a:r>
            <a:r>
              <a:rPr lang="en-US" dirty="0" smtClean="0">
                <a:solidFill>
                  <a:srgbClr val="F2F2F2"/>
                </a:solidFill>
              </a:rPr>
              <a:t>going</a:t>
            </a:r>
          </a:p>
          <a:p>
            <a:pPr lvl="0"/>
            <a:endParaRPr lang="en-US" dirty="0">
              <a:solidFill>
                <a:srgbClr val="F2F2F2"/>
              </a:solidFill>
            </a:endParaRPr>
          </a:p>
          <a:p>
            <a:pPr lvl="0"/>
            <a:r>
              <a:rPr lang="en-US" dirty="0">
                <a:solidFill>
                  <a:srgbClr val="F2F2F2"/>
                </a:solidFill>
              </a:rPr>
              <a:t>Decide who is going to do each action to accomplish your strategy</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SMART,</a:t>
            </a:r>
          </a:p>
          <a:p>
            <a:r>
              <a:rPr lang="en-US" sz="4400" b="1" dirty="0" smtClean="0">
                <a:solidFill>
                  <a:srgbClr val="7BCF27"/>
                </a:solidFill>
              </a:rPr>
              <a:t>Defined Goals </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fontScale="92500" lnSpcReduction="10000"/>
          </a:bodyPr>
          <a:lstStyle/>
          <a:p>
            <a:pPr lvl="0"/>
            <a:r>
              <a:rPr lang="en-US" sz="4000" b="1" dirty="0" smtClean="0">
                <a:solidFill>
                  <a:schemeClr val="accent4">
                    <a:lumMod val="75000"/>
                  </a:schemeClr>
                </a:solidFill>
              </a:rPr>
              <a:t>S</a:t>
            </a:r>
            <a:endParaRPr lang="en-US" sz="4000" b="1" dirty="0">
              <a:solidFill>
                <a:schemeClr val="accent4">
                  <a:lumMod val="75000"/>
                </a:schemeClr>
              </a:solidFill>
            </a:endParaRPr>
          </a:p>
          <a:p>
            <a:pPr lvl="0"/>
            <a:r>
              <a:rPr lang="en-US" sz="2000" b="1" dirty="0" smtClean="0">
                <a:solidFill>
                  <a:schemeClr val="accent4">
                    <a:lumMod val="75000"/>
                  </a:schemeClr>
                </a:solidFill>
              </a:rPr>
              <a:t>Specific</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M</a:t>
            </a:r>
          </a:p>
          <a:p>
            <a:pPr lvl="0"/>
            <a:r>
              <a:rPr lang="en-US" sz="2000" b="1" dirty="0" smtClean="0">
                <a:solidFill>
                  <a:schemeClr val="accent4">
                    <a:lumMod val="75000"/>
                  </a:schemeClr>
                </a:solidFill>
              </a:rPr>
              <a:t>Measurable</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A</a:t>
            </a:r>
          </a:p>
          <a:p>
            <a:pPr lvl="0"/>
            <a:r>
              <a:rPr lang="en-US" sz="2000" b="1" dirty="0" smtClean="0">
                <a:solidFill>
                  <a:schemeClr val="accent4">
                    <a:lumMod val="75000"/>
                  </a:schemeClr>
                </a:solidFill>
              </a:rPr>
              <a:t>Agreed To</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R</a:t>
            </a:r>
          </a:p>
          <a:p>
            <a:pPr lvl="0"/>
            <a:r>
              <a:rPr lang="en-US" sz="2000" b="1" dirty="0" smtClean="0">
                <a:solidFill>
                  <a:schemeClr val="accent4">
                    <a:lumMod val="75000"/>
                  </a:schemeClr>
                </a:solidFill>
              </a:rPr>
              <a:t>Relevant/Realistic</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T</a:t>
            </a:r>
          </a:p>
          <a:p>
            <a:pPr lvl="0"/>
            <a:r>
              <a:rPr lang="en-US" sz="2000" b="1" dirty="0" smtClean="0">
                <a:solidFill>
                  <a:schemeClr val="accent4">
                    <a:lumMod val="75000"/>
                  </a:schemeClr>
                </a:solidFill>
              </a:rPr>
              <a:t>Time-Bound</a:t>
            </a:r>
            <a:endParaRPr lang="en-US" sz="2400" b="1" dirty="0">
              <a:solidFill>
                <a:schemeClr val="accent4">
                  <a:lumMod val="75000"/>
                </a:schemeClr>
              </a:solidFill>
            </a:endParaRPr>
          </a:p>
        </p:txBody>
      </p:sp>
    </p:spTree>
    <p:extLst>
      <p:ext uri="{BB962C8B-B14F-4D97-AF65-F5344CB8AC3E}">
        <p14:creationId xmlns:p14="http://schemas.microsoft.com/office/powerpoint/2010/main" val="321631632"/>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819400"/>
            <a:ext cx="7086600" cy="2133600"/>
          </a:xfrm>
        </p:spPr>
        <p:txBody>
          <a:bodyPr>
            <a:normAutofit/>
          </a:bodyPr>
          <a:lstStyle/>
          <a:p>
            <a:pPr lvl="0">
              <a:spcBef>
                <a:spcPts val="0"/>
              </a:spcBef>
            </a:pPr>
            <a:r>
              <a:rPr lang="en-US" sz="2200" dirty="0" smtClean="0">
                <a:solidFill>
                  <a:prstClr val="white"/>
                </a:solidFill>
              </a:rPr>
              <a:t>People want to help, but it </a:t>
            </a:r>
            <a:r>
              <a:rPr lang="en-US" sz="4400" b="1" spc="70" dirty="0" smtClean="0">
                <a:solidFill>
                  <a:prstClr val="white"/>
                </a:solidFill>
              </a:rPr>
              <a:t>scares helpers </a:t>
            </a:r>
            <a:r>
              <a:rPr lang="en-US" sz="2400" spc="70" dirty="0" smtClean="0">
                <a:solidFill>
                  <a:prstClr val="white"/>
                </a:solidFill>
              </a:rPr>
              <a:t>when you don’t have defined roles and specific time needs. Don’t just ask for help, strategically invite others to help you. </a:t>
            </a:r>
            <a:endParaRPr lang="en-US"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1039890094"/>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Set </a:t>
            </a:r>
            <a:r>
              <a:rPr lang="en-US" sz="4000" b="0" cap="none" dirty="0" smtClean="0">
                <a:solidFill>
                  <a:prstClr val="black">
                    <a:lumMod val="50000"/>
                    <a:lumOff val="50000"/>
                  </a:prstClr>
                </a:solidFill>
                <a:ea typeface="+mn-ea"/>
                <a:cs typeface="+mn-cs"/>
              </a:rPr>
              <a:t>Your Budget</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To Raise Money, You Have To Strategically Spend Money</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4</a:t>
            </a:r>
          </a:p>
        </p:txBody>
      </p:sp>
    </p:spTree>
    <p:extLst>
      <p:ext uri="{BB962C8B-B14F-4D97-AF65-F5344CB8AC3E}">
        <p14:creationId xmlns:p14="http://schemas.microsoft.com/office/powerpoint/2010/main" val="225838447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How much will you spend to reach your goals</a:t>
            </a:r>
            <a:r>
              <a:rPr lang="en-US" sz="2000" dirty="0" smtClean="0">
                <a:solidFill>
                  <a:srgbClr val="F2F2F2"/>
                </a:solidFill>
              </a:rPr>
              <a:t>?</a:t>
            </a:r>
          </a:p>
          <a:p>
            <a:pPr lvl="0"/>
            <a:endParaRPr lang="en-US" sz="2000" dirty="0">
              <a:solidFill>
                <a:srgbClr val="F2F2F2"/>
              </a:solidFill>
            </a:endParaRPr>
          </a:p>
          <a:p>
            <a:pPr lvl="0"/>
            <a:r>
              <a:rPr lang="en-US" sz="2000" dirty="0">
                <a:solidFill>
                  <a:srgbClr val="F2F2F2"/>
                </a:solidFill>
              </a:rPr>
              <a:t>Is this a reasonable amount given your priorities</a:t>
            </a:r>
            <a:r>
              <a:rPr lang="en-US" sz="2000" dirty="0" smtClean="0">
                <a:solidFill>
                  <a:srgbClr val="F2F2F2"/>
                </a:solidFill>
              </a:rPr>
              <a:t>?</a:t>
            </a:r>
          </a:p>
          <a:p>
            <a:pPr lvl="0"/>
            <a:endParaRPr lang="en-US" sz="2000" dirty="0">
              <a:solidFill>
                <a:srgbClr val="F2F2F2"/>
              </a:solidFill>
            </a:endParaRPr>
          </a:p>
          <a:p>
            <a:pPr lvl="0"/>
            <a:r>
              <a:rPr lang="en-US" sz="2000" dirty="0">
                <a:solidFill>
                  <a:srgbClr val="F2F2F2"/>
                </a:solidFill>
              </a:rPr>
              <a:t>Be sure to include a contingency for unexpected charges or overruns.</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Set A Budget </a:t>
            </a:r>
          </a:p>
          <a:p>
            <a:r>
              <a:rPr lang="en-US" sz="4400" b="1" dirty="0" smtClean="0">
                <a:solidFill>
                  <a:srgbClr val="7BCF27"/>
                </a:solidFill>
              </a:rPr>
              <a:t>For Your Fundraising</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Develop a list of what you need to purchase to complete your fundraising goals.</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Remember In-Kind Donations can help limit the spending and are valuable contributions.</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Be realistic with your spending.  Determine if it’s an overall total or a per-person spending total.</a:t>
            </a:r>
            <a:endParaRPr lang="en-US" sz="2400" b="1" dirty="0">
              <a:solidFill>
                <a:schemeClr val="accent4">
                  <a:lumMod val="75000"/>
                </a:schemeClr>
              </a:solidFill>
            </a:endParaRPr>
          </a:p>
        </p:txBody>
      </p:sp>
    </p:spTree>
    <p:extLst>
      <p:ext uri="{BB962C8B-B14F-4D97-AF65-F5344CB8AC3E}">
        <p14:creationId xmlns:p14="http://schemas.microsoft.com/office/powerpoint/2010/main" val="3191915036"/>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200400"/>
            <a:ext cx="7239000" cy="1905000"/>
          </a:xfrm>
        </p:spPr>
        <p:txBody>
          <a:bodyPr>
            <a:normAutofit/>
          </a:bodyPr>
          <a:lstStyle/>
          <a:p>
            <a:pPr lvl="0">
              <a:spcBef>
                <a:spcPts val="0"/>
              </a:spcBef>
            </a:pPr>
            <a:r>
              <a:rPr lang="en-US" sz="2000" dirty="0" smtClean="0">
                <a:solidFill>
                  <a:prstClr val="white"/>
                </a:solidFill>
              </a:rPr>
              <a:t>PTA fundraising is a </a:t>
            </a:r>
            <a:r>
              <a:rPr lang="en-US" sz="4400" b="1" spc="70" dirty="0" smtClean="0">
                <a:solidFill>
                  <a:prstClr val="white"/>
                </a:solidFill>
              </a:rPr>
              <a:t>powerful investment </a:t>
            </a:r>
            <a:r>
              <a:rPr lang="en-US" sz="2000" spc="70" dirty="0" smtClean="0">
                <a:solidFill>
                  <a:prstClr val="white"/>
                </a:solidFill>
              </a:rPr>
              <a:t>for you kids and your school.  Be fiscally responsible with your spending to achieve your fundraising goals.</a:t>
            </a:r>
            <a:endParaRPr lang="en-US" sz="20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4257235492"/>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5</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Get Your </a:t>
            </a:r>
            <a:r>
              <a:rPr lang="en-US" sz="4000" b="0" cap="none" dirty="0" smtClean="0">
                <a:solidFill>
                  <a:prstClr val="black">
                    <a:lumMod val="50000"/>
                    <a:lumOff val="50000"/>
                  </a:prstClr>
                </a:solidFill>
                <a:ea typeface="+mn-ea"/>
                <a:cs typeface="+mn-cs"/>
              </a:rPr>
              <a:t>Members &amp; Parents Involved</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Empowering Others Enhances Excitement &amp; Champions Success</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181766503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Empower your team and set them up for success – specific, small responsibilities with </a:t>
            </a:r>
            <a:r>
              <a:rPr lang="en-US" sz="2000" dirty="0" smtClean="0">
                <a:solidFill>
                  <a:srgbClr val="F2F2F2"/>
                </a:solidFill>
              </a:rPr>
              <a:t>timelines</a:t>
            </a:r>
          </a:p>
          <a:p>
            <a:pPr lvl="0"/>
            <a:endParaRPr lang="en-US" sz="2000" dirty="0">
              <a:solidFill>
                <a:srgbClr val="F2F2F2"/>
              </a:solidFill>
            </a:endParaRPr>
          </a:p>
          <a:p>
            <a:pPr lvl="0"/>
            <a:r>
              <a:rPr lang="en-US" sz="2000" dirty="0">
                <a:solidFill>
                  <a:srgbClr val="F2F2F2"/>
                </a:solidFill>
              </a:rPr>
              <a:t>Ask for help from parents, administrators, corporate </a:t>
            </a:r>
            <a:r>
              <a:rPr lang="en-US" sz="2000" dirty="0" smtClean="0">
                <a:solidFill>
                  <a:srgbClr val="F2F2F2"/>
                </a:solidFill>
              </a:rPr>
              <a:t>sponsors</a:t>
            </a:r>
          </a:p>
          <a:p>
            <a:pPr lvl="0"/>
            <a:endParaRPr lang="en-US" sz="2000" dirty="0">
              <a:solidFill>
                <a:srgbClr val="F2F2F2"/>
              </a:solidFill>
            </a:endParaRPr>
          </a:p>
          <a:p>
            <a:pPr lvl="0"/>
            <a:r>
              <a:rPr lang="en-US" sz="2000" dirty="0">
                <a:solidFill>
                  <a:srgbClr val="F2F2F2"/>
                </a:solidFill>
              </a:rPr>
              <a:t>Develop standards for managing helpers/volunteers – ensure everyone is </a:t>
            </a:r>
            <a:r>
              <a:rPr lang="en-US" sz="2000" dirty="0" smtClean="0">
                <a:solidFill>
                  <a:srgbClr val="F2F2F2"/>
                </a:solidFill>
              </a:rPr>
              <a:t>supported</a:t>
            </a:r>
          </a:p>
          <a:p>
            <a:pPr lvl="0"/>
            <a:endParaRPr lang="en-US" sz="2000" dirty="0">
              <a:solidFill>
                <a:srgbClr val="F2F2F2"/>
              </a:solidFill>
            </a:endParaRPr>
          </a:p>
          <a:p>
            <a:pPr lvl="0"/>
            <a:r>
              <a:rPr lang="en-US" sz="2000" dirty="0">
                <a:solidFill>
                  <a:srgbClr val="F2F2F2"/>
                </a:solidFill>
              </a:rPr>
              <a:t>Create excitement by sharing information and success to key communicators, volunteers</a:t>
            </a:r>
          </a:p>
          <a:p>
            <a:pPr>
              <a:spcBef>
                <a:spcPts val="100"/>
              </a:spcBef>
            </a:pPr>
            <a:endParaRPr lang="en-US" sz="2000" dirty="0" smtClean="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Get Your Members &amp; Parents Involved </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Determine where this step falls in your timeline: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Start too early and volunteers are discouraged with the lack of information and direction.</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Start too late and volunteers don’t feel engaged or valued.</a:t>
            </a:r>
          </a:p>
          <a:p>
            <a:pPr lvl="0"/>
            <a:endParaRPr lang="en-US" sz="2000" b="1" dirty="0">
              <a:solidFill>
                <a:schemeClr val="accent4">
                  <a:lumMod val="75000"/>
                </a:schemeClr>
              </a:solidFill>
            </a:endParaRPr>
          </a:p>
          <a:p>
            <a:pPr lvl="0"/>
            <a:r>
              <a:rPr lang="en-US" sz="2000" b="1" dirty="0" smtClean="0">
                <a:solidFill>
                  <a:schemeClr val="accent6">
                    <a:lumMod val="75000"/>
                  </a:schemeClr>
                </a:solidFill>
              </a:rPr>
              <a:t>The </a:t>
            </a:r>
            <a:r>
              <a:rPr lang="en-US" sz="2000" b="1" u="sng" dirty="0" smtClean="0">
                <a:solidFill>
                  <a:schemeClr val="accent6">
                    <a:lumMod val="75000"/>
                  </a:schemeClr>
                </a:solidFill>
              </a:rPr>
              <a:t>right time</a:t>
            </a:r>
            <a:r>
              <a:rPr lang="en-US" sz="2000" b="1" dirty="0" smtClean="0">
                <a:solidFill>
                  <a:schemeClr val="accent6">
                    <a:lumMod val="75000"/>
                  </a:schemeClr>
                </a:solidFill>
              </a:rPr>
              <a:t> is when you can fully explain the project and/or just before you feel ready to begin.</a:t>
            </a:r>
            <a:endParaRPr lang="en-US" sz="2400" b="1" dirty="0">
              <a:solidFill>
                <a:schemeClr val="accent6">
                  <a:lumMod val="75000"/>
                </a:schemeClr>
              </a:solidFill>
            </a:endParaRPr>
          </a:p>
        </p:txBody>
      </p:sp>
    </p:spTree>
    <p:extLst>
      <p:ext uri="{BB962C8B-B14F-4D97-AF65-F5344CB8AC3E}">
        <p14:creationId xmlns:p14="http://schemas.microsoft.com/office/powerpoint/2010/main" val="261893377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971800"/>
            <a:ext cx="7086600" cy="1905000"/>
          </a:xfrm>
        </p:spPr>
        <p:txBody>
          <a:bodyPr>
            <a:normAutofit/>
          </a:bodyPr>
          <a:lstStyle/>
          <a:p>
            <a:pPr lvl="0">
              <a:spcBef>
                <a:spcPts val="0"/>
              </a:spcBef>
            </a:pPr>
            <a:r>
              <a:rPr lang="en-US" sz="4400" b="1" spc="70" dirty="0" smtClean="0">
                <a:solidFill>
                  <a:prstClr val="white"/>
                </a:solidFill>
              </a:rPr>
              <a:t>Constant communication </a:t>
            </a:r>
            <a:r>
              <a:rPr lang="en-US" sz="2400" spc="70" dirty="0" smtClean="0">
                <a:solidFill>
                  <a:prstClr val="white"/>
                </a:solidFill>
              </a:rPr>
              <a:t>is one of the most valuable and effective methods to managing volunteers.  Be clear and consistent in your expectations and your support.</a:t>
            </a:r>
            <a:endParaRPr lang="en-US"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555486414"/>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6</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Promote! </a:t>
            </a:r>
            <a:r>
              <a:rPr lang="en-US" sz="4000" b="0" cap="none" dirty="0" smtClean="0">
                <a:solidFill>
                  <a:prstClr val="black">
                    <a:lumMod val="50000"/>
                    <a:lumOff val="50000"/>
                  </a:prstClr>
                </a:solidFill>
                <a:ea typeface="+mn-ea"/>
                <a:cs typeface="+mn-cs"/>
              </a:rPr>
              <a:t>Your Fundraising</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We are bombarded with messages; make sure yours stand out!</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238430911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marL="342900" lvl="0" indent="-342900">
              <a:buFont typeface="Arial"/>
              <a:buChar char="•"/>
            </a:pPr>
            <a:r>
              <a:rPr lang="en-US" sz="2000" dirty="0">
                <a:solidFill>
                  <a:schemeClr val="bg1"/>
                </a:solidFill>
              </a:rPr>
              <a:t>Outreach to local media</a:t>
            </a:r>
          </a:p>
          <a:p>
            <a:pPr marL="342900" lvl="0" indent="-342900">
              <a:buFont typeface="Arial"/>
              <a:buChar char="•"/>
            </a:pPr>
            <a:r>
              <a:rPr lang="en-US" sz="2000" dirty="0">
                <a:solidFill>
                  <a:schemeClr val="bg1"/>
                </a:solidFill>
              </a:rPr>
              <a:t>Calls to influential supporters</a:t>
            </a:r>
          </a:p>
          <a:p>
            <a:pPr marL="342900" lvl="0" indent="-342900">
              <a:buFont typeface="Arial"/>
              <a:buChar char="•"/>
            </a:pPr>
            <a:r>
              <a:rPr lang="en-US" sz="2000" dirty="0">
                <a:solidFill>
                  <a:schemeClr val="bg1"/>
                </a:solidFill>
              </a:rPr>
              <a:t>Flyers/Posters in key places</a:t>
            </a:r>
          </a:p>
          <a:p>
            <a:pPr marL="342900" lvl="0" indent="-342900">
              <a:buFont typeface="Arial"/>
              <a:buChar char="•"/>
            </a:pPr>
            <a:r>
              <a:rPr lang="en-US" sz="2000" dirty="0">
                <a:solidFill>
                  <a:schemeClr val="bg1"/>
                </a:solidFill>
              </a:rPr>
              <a:t>Post on your website – use a widget or a giving button</a:t>
            </a:r>
          </a:p>
          <a:p>
            <a:pPr marL="342900" lvl="0" indent="-342900">
              <a:buFont typeface="Arial"/>
              <a:buChar char="•"/>
            </a:pPr>
            <a:r>
              <a:rPr lang="en-US" sz="2000" dirty="0">
                <a:solidFill>
                  <a:schemeClr val="bg1"/>
                </a:solidFill>
              </a:rPr>
              <a:t>Send emails to contacts, members and friends</a:t>
            </a:r>
          </a:p>
          <a:p>
            <a:pPr marL="342900" lvl="0" indent="-342900">
              <a:buFont typeface="Arial"/>
              <a:buChar char="•"/>
            </a:pPr>
            <a:r>
              <a:rPr lang="en-US" sz="2000" dirty="0">
                <a:solidFill>
                  <a:schemeClr val="bg1"/>
                </a:solidFill>
              </a:rPr>
              <a:t>Post on sponsors websites</a:t>
            </a:r>
          </a:p>
          <a:p>
            <a:pPr marL="342900" lvl="0" indent="-342900">
              <a:buFont typeface="Arial"/>
              <a:buChar char="•"/>
            </a:pPr>
            <a:r>
              <a:rPr lang="en-US" sz="2000" dirty="0">
                <a:solidFill>
                  <a:schemeClr val="bg1"/>
                </a:solidFill>
              </a:rPr>
              <a:t>Include in e-newsletters</a:t>
            </a:r>
          </a:p>
          <a:p>
            <a:pPr marL="342900" lvl="0" indent="-342900">
              <a:buFont typeface="Arial"/>
              <a:buChar char="•"/>
            </a:pPr>
            <a:r>
              <a:rPr lang="en-US" sz="2000" dirty="0">
                <a:solidFill>
                  <a:schemeClr val="bg1"/>
                </a:solidFill>
              </a:rPr>
              <a:t>Post on Social Media Sites</a:t>
            </a:r>
          </a:p>
          <a:p>
            <a:pPr marL="342900" lvl="0" indent="-342900">
              <a:buFont typeface="Arial"/>
              <a:buChar char="•"/>
            </a:pPr>
            <a:r>
              <a:rPr lang="en-US" sz="2000" dirty="0">
                <a:solidFill>
                  <a:schemeClr val="bg1"/>
                </a:solidFill>
              </a:rPr>
              <a:t>Corporate Sponsors can encourage their employees to </a:t>
            </a:r>
            <a:r>
              <a:rPr lang="en-US" sz="2000" dirty="0" smtClean="0">
                <a:solidFill>
                  <a:schemeClr val="bg1"/>
                </a:solidFill>
              </a:rPr>
              <a:t>engage</a:t>
            </a:r>
          </a:p>
          <a:p>
            <a:pPr lvl="0"/>
            <a:endParaRPr lang="en-US" sz="2000" dirty="0">
              <a:solidFill>
                <a:schemeClr val="bg1"/>
              </a:solidFill>
            </a:endParaRPr>
          </a:p>
          <a:p>
            <a:r>
              <a:rPr lang="en-US" sz="2000" dirty="0">
                <a:solidFill>
                  <a:schemeClr val="bg1"/>
                </a:solidFill>
              </a:rPr>
              <a:t> </a:t>
            </a: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Promote! </a:t>
            </a:r>
          </a:p>
          <a:p>
            <a:r>
              <a:rPr lang="en-US" sz="4400" b="1" dirty="0" smtClean="0">
                <a:solidFill>
                  <a:srgbClr val="7BCF27"/>
                </a:solidFill>
              </a:rPr>
              <a:t>Your Message</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4000" b="1" dirty="0" smtClean="0">
                <a:solidFill>
                  <a:schemeClr val="accent5">
                    <a:lumMod val="75000"/>
                  </a:schemeClr>
                </a:solidFill>
              </a:rPr>
              <a:t>Your BEST Fundraising Strategy</a:t>
            </a:r>
          </a:p>
          <a:p>
            <a:pPr lvl="0"/>
            <a:endParaRPr lang="en-US" sz="2000" b="1" dirty="0">
              <a:solidFill>
                <a:schemeClr val="accent5">
                  <a:lumMod val="75000"/>
                </a:schemeClr>
              </a:solidFill>
            </a:endParaRPr>
          </a:p>
          <a:p>
            <a:pPr lvl="0"/>
            <a:r>
              <a:rPr lang="en-US" sz="2000" b="1" dirty="0" smtClean="0">
                <a:solidFill>
                  <a:schemeClr val="accent5">
                    <a:lumMod val="75000"/>
                  </a:schemeClr>
                </a:solidFill>
              </a:rPr>
              <a:t>Empower your </a:t>
            </a:r>
            <a:r>
              <a:rPr lang="en-US" sz="2000" b="1" dirty="0">
                <a:solidFill>
                  <a:schemeClr val="accent5">
                    <a:lumMod val="75000"/>
                  </a:schemeClr>
                </a:solidFill>
              </a:rPr>
              <a:t>biggest fans – as your most loyal supporters </a:t>
            </a:r>
            <a:r>
              <a:rPr lang="en-US" sz="2000" b="1" dirty="0" smtClean="0">
                <a:solidFill>
                  <a:schemeClr val="accent5">
                    <a:lumMod val="75000"/>
                  </a:schemeClr>
                </a:solidFill>
              </a:rPr>
              <a:t>– to spread </a:t>
            </a:r>
            <a:r>
              <a:rPr lang="en-US" sz="2000" b="1" dirty="0">
                <a:solidFill>
                  <a:schemeClr val="accent5">
                    <a:lumMod val="75000"/>
                  </a:schemeClr>
                </a:solidFill>
              </a:rPr>
              <a:t>the word to their networks on your behalf</a:t>
            </a:r>
          </a:p>
        </p:txBody>
      </p:sp>
    </p:spTree>
    <p:extLst>
      <p:ext uri="{BB962C8B-B14F-4D97-AF65-F5344CB8AC3E}">
        <p14:creationId xmlns:p14="http://schemas.microsoft.com/office/powerpoint/2010/main" val="3293156993"/>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219200"/>
            <a:ext cx="4953000" cy="5638801"/>
          </a:xfrm>
          <a:prstGeom prst="rect">
            <a:avLst/>
          </a:prstGeom>
          <a:noFill/>
        </p:spPr>
        <p:txBody>
          <a:bodyPr wrap="square" rtlCol="0">
            <a:normAutofit/>
          </a:bodyPr>
          <a:lstStyle/>
          <a:p>
            <a:pPr lvl="0"/>
            <a:r>
              <a:rPr lang="en-US" sz="2000" dirty="0">
                <a:solidFill>
                  <a:schemeClr val="bg1"/>
                </a:solidFill>
              </a:rPr>
              <a:t>Writing Letters, Sending </a:t>
            </a:r>
            <a:r>
              <a:rPr lang="en-US" sz="2000" dirty="0" smtClean="0">
                <a:solidFill>
                  <a:schemeClr val="bg1"/>
                </a:solidFill>
              </a:rPr>
              <a:t>emails</a:t>
            </a:r>
          </a:p>
          <a:p>
            <a:pPr lvl="0"/>
            <a:endParaRPr lang="en-US" sz="2000" dirty="0">
              <a:solidFill>
                <a:schemeClr val="bg1"/>
              </a:solidFill>
            </a:endParaRPr>
          </a:p>
          <a:p>
            <a:pPr lvl="0"/>
            <a:r>
              <a:rPr lang="en-US" sz="2000" dirty="0">
                <a:solidFill>
                  <a:schemeClr val="bg1"/>
                </a:solidFill>
              </a:rPr>
              <a:t>Sponsorships, Business </a:t>
            </a:r>
            <a:r>
              <a:rPr lang="en-US" sz="2000" dirty="0" smtClean="0">
                <a:solidFill>
                  <a:schemeClr val="bg1"/>
                </a:solidFill>
              </a:rPr>
              <a:t>Memberships</a:t>
            </a:r>
          </a:p>
          <a:p>
            <a:pPr lvl="0"/>
            <a:endParaRPr lang="en-US" sz="2000" dirty="0">
              <a:solidFill>
                <a:schemeClr val="bg1"/>
              </a:solidFill>
            </a:endParaRPr>
          </a:p>
          <a:p>
            <a:pPr lvl="0"/>
            <a:r>
              <a:rPr lang="en-US" sz="2000" dirty="0" err="1" smtClean="0">
                <a:solidFill>
                  <a:schemeClr val="bg1"/>
                </a:solidFill>
              </a:rPr>
              <a:t>Crowdfunding</a:t>
            </a:r>
            <a:endParaRPr lang="en-US" sz="2000" dirty="0" smtClean="0">
              <a:solidFill>
                <a:schemeClr val="bg1"/>
              </a:solidFill>
            </a:endParaRPr>
          </a:p>
          <a:p>
            <a:pPr lvl="0"/>
            <a:endParaRPr lang="en-US" sz="2000" dirty="0">
              <a:solidFill>
                <a:schemeClr val="bg1"/>
              </a:solidFill>
            </a:endParaRPr>
          </a:p>
          <a:p>
            <a:pPr lvl="0"/>
            <a:r>
              <a:rPr lang="en-US" sz="2000" dirty="0">
                <a:solidFill>
                  <a:schemeClr val="bg1"/>
                </a:solidFill>
              </a:rPr>
              <a:t>Fundraising </a:t>
            </a:r>
            <a:r>
              <a:rPr lang="en-US" sz="2000" dirty="0" smtClean="0">
                <a:solidFill>
                  <a:schemeClr val="bg1"/>
                </a:solidFill>
              </a:rPr>
              <a:t>Sales</a:t>
            </a:r>
          </a:p>
          <a:p>
            <a:pPr lvl="0"/>
            <a:endParaRPr lang="en-US" sz="2000" dirty="0">
              <a:solidFill>
                <a:schemeClr val="bg1"/>
              </a:solidFill>
            </a:endParaRPr>
          </a:p>
          <a:p>
            <a:pPr lvl="0"/>
            <a:r>
              <a:rPr lang="en-US" sz="2000" dirty="0">
                <a:solidFill>
                  <a:schemeClr val="bg1"/>
                </a:solidFill>
              </a:rPr>
              <a:t>Fundraising </a:t>
            </a:r>
            <a:r>
              <a:rPr lang="en-US" sz="2000" dirty="0" smtClean="0">
                <a:solidFill>
                  <a:schemeClr val="bg1"/>
                </a:solidFill>
              </a:rPr>
              <a:t>Events</a:t>
            </a:r>
          </a:p>
          <a:p>
            <a:pPr lvl="0"/>
            <a:endParaRPr lang="en-US" sz="2000" dirty="0">
              <a:solidFill>
                <a:schemeClr val="bg1"/>
              </a:solidFill>
            </a:endParaRPr>
          </a:p>
          <a:p>
            <a:pPr lvl="0"/>
            <a:r>
              <a:rPr lang="en-US" sz="2000" dirty="0">
                <a:solidFill>
                  <a:schemeClr val="bg1"/>
                </a:solidFill>
              </a:rPr>
              <a:t>Personal Solicitation, In-Kind Donations </a:t>
            </a:r>
          </a:p>
          <a:p>
            <a:pPr>
              <a:spcBef>
                <a:spcPts val="100"/>
              </a:spcBef>
            </a:pPr>
            <a:endParaRPr lang="en-US" sz="2000" dirty="0" smtClean="0">
              <a:solidFill>
                <a:schemeClr val="bg1"/>
              </a:solidFill>
            </a:endParaRPr>
          </a:p>
          <a:p>
            <a:endParaRPr lang="en-US" sz="2400" dirty="0">
              <a:solidFill>
                <a:schemeClr val="bg1"/>
              </a:solidFill>
            </a:endParaRPr>
          </a:p>
        </p:txBody>
      </p:sp>
      <p:sp>
        <p:nvSpPr>
          <p:cNvPr id="5" name="TextBox 4"/>
          <p:cNvSpPr txBox="1"/>
          <p:nvPr/>
        </p:nvSpPr>
        <p:spPr>
          <a:xfrm>
            <a:off x="381000" y="228601"/>
            <a:ext cx="5029200" cy="838199"/>
          </a:xfrm>
          <a:prstGeom prst="rect">
            <a:avLst/>
          </a:prstGeom>
          <a:noFill/>
        </p:spPr>
        <p:txBody>
          <a:bodyPr wrap="square" rtlCol="0" anchor="b">
            <a:normAutofit/>
          </a:bodyPr>
          <a:lstStyle/>
          <a:p>
            <a:r>
              <a:rPr lang="en-US" sz="4400" b="1" dirty="0" smtClean="0">
                <a:solidFill>
                  <a:srgbClr val="7BCF27"/>
                </a:solidFill>
              </a:rPr>
              <a:t>Fundraising Options</a:t>
            </a:r>
            <a:endParaRPr lang="en-US" sz="4400" b="1" dirty="0">
              <a:solidFill>
                <a:srgbClr val="7BCF27"/>
              </a:solidFill>
            </a:endParaRPr>
          </a:p>
        </p:txBody>
      </p:sp>
      <p:sp>
        <p:nvSpPr>
          <p:cNvPr id="28" name="TextBox 27"/>
          <p:cNvSpPr txBox="1"/>
          <p:nvPr/>
        </p:nvSpPr>
        <p:spPr>
          <a:xfrm>
            <a:off x="5943600" y="304801"/>
            <a:ext cx="2971800" cy="5181600"/>
          </a:xfrm>
          <a:prstGeom prst="rect">
            <a:avLst/>
          </a:prstGeom>
          <a:noFill/>
        </p:spPr>
        <p:txBody>
          <a:bodyPr wrap="square" rtlCol="0">
            <a:normAutofit/>
          </a:bodyPr>
          <a:lstStyle/>
          <a:p>
            <a:pPr lvl="0"/>
            <a:r>
              <a:rPr lang="en-US" sz="2000" b="1" dirty="0" smtClean="0">
                <a:solidFill>
                  <a:schemeClr val="accent4">
                    <a:lumMod val="75000"/>
                  </a:schemeClr>
                </a:solidFill>
              </a:rPr>
              <a:t>Improve Your Fundraising Strategy</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4%</a:t>
            </a:r>
          </a:p>
          <a:p>
            <a:pPr lvl="0"/>
            <a:r>
              <a:rPr lang="en-US" sz="2000" b="1" dirty="0">
                <a:solidFill>
                  <a:schemeClr val="accent4">
                    <a:lumMod val="75000"/>
                  </a:schemeClr>
                </a:solidFill>
              </a:rPr>
              <a:t>S</a:t>
            </a:r>
            <a:r>
              <a:rPr lang="en-US" sz="2000" b="1" dirty="0" smtClean="0">
                <a:solidFill>
                  <a:schemeClr val="accent4">
                    <a:lumMod val="75000"/>
                  </a:schemeClr>
                </a:solidFill>
              </a:rPr>
              <a:t>ending letters, emails</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44% </a:t>
            </a:r>
          </a:p>
          <a:p>
            <a:pPr lvl="0"/>
            <a:r>
              <a:rPr lang="en-US" sz="2000" b="1" dirty="0">
                <a:solidFill>
                  <a:schemeClr val="accent4">
                    <a:lumMod val="75000"/>
                  </a:schemeClr>
                </a:solidFill>
              </a:rPr>
              <a:t>P</a:t>
            </a:r>
            <a:r>
              <a:rPr lang="en-US" sz="2000" b="1" dirty="0" smtClean="0">
                <a:solidFill>
                  <a:schemeClr val="accent4">
                    <a:lumMod val="75000"/>
                  </a:schemeClr>
                </a:solidFill>
              </a:rPr>
              <a:t>ersonal Solicitation</a:t>
            </a:r>
          </a:p>
          <a:p>
            <a:pPr lvl="0"/>
            <a:endParaRPr lang="en-US" sz="2000" b="1" dirty="0">
              <a:solidFill>
                <a:schemeClr val="accent4">
                  <a:lumMod val="75000"/>
                </a:schemeClr>
              </a:solidFill>
            </a:endParaRPr>
          </a:p>
          <a:p>
            <a:pPr lvl="0"/>
            <a:r>
              <a:rPr lang="en-US" sz="4000" b="1" dirty="0" smtClean="0">
                <a:solidFill>
                  <a:schemeClr val="accent4">
                    <a:lumMod val="75000"/>
                  </a:schemeClr>
                </a:solidFill>
              </a:rPr>
              <a:t>84% </a:t>
            </a:r>
          </a:p>
          <a:p>
            <a:pPr lvl="0"/>
            <a:r>
              <a:rPr lang="en-US" sz="2000" b="1" dirty="0" smtClean="0">
                <a:solidFill>
                  <a:schemeClr val="accent4">
                    <a:lumMod val="75000"/>
                  </a:schemeClr>
                </a:solidFill>
              </a:rPr>
              <a:t>Empowering your network of committed volunteers.</a:t>
            </a:r>
            <a:endParaRPr lang="en-US" sz="2400" b="1" dirty="0">
              <a:solidFill>
                <a:schemeClr val="accent4">
                  <a:lumMod val="75000"/>
                </a:schemeClr>
              </a:solidFill>
            </a:endParaRPr>
          </a:p>
        </p:txBody>
      </p:sp>
    </p:spTree>
    <p:extLst>
      <p:ext uri="{BB962C8B-B14F-4D97-AF65-F5344CB8AC3E}">
        <p14:creationId xmlns:p14="http://schemas.microsoft.com/office/powerpoint/2010/main" val="29359921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200400"/>
            <a:ext cx="7086600" cy="1905000"/>
          </a:xfrm>
        </p:spPr>
        <p:txBody>
          <a:bodyPr>
            <a:normAutofit fontScale="90000"/>
          </a:bodyPr>
          <a:lstStyle/>
          <a:p>
            <a:pPr lvl="0">
              <a:spcBef>
                <a:spcPts val="0"/>
              </a:spcBef>
            </a:pPr>
            <a:r>
              <a:rPr lang="en-US" sz="2200" dirty="0" smtClean="0">
                <a:solidFill>
                  <a:prstClr val="white"/>
                </a:solidFill>
              </a:rPr>
              <a:t>The most </a:t>
            </a:r>
            <a:r>
              <a:rPr lang="en-US" sz="4400" b="1" spc="70" dirty="0" smtClean="0">
                <a:solidFill>
                  <a:prstClr val="white"/>
                </a:solidFill>
              </a:rPr>
              <a:t>powerful fundraising </a:t>
            </a:r>
            <a:r>
              <a:rPr lang="en-US" sz="2400" spc="70" dirty="0" smtClean="0">
                <a:solidFill>
                  <a:prstClr val="white"/>
                </a:solidFill>
              </a:rPr>
              <a:t>resource</a:t>
            </a:r>
            <a:r>
              <a:rPr lang="en-US" sz="2400" dirty="0" smtClean="0">
                <a:solidFill>
                  <a:prstClr val="white"/>
                </a:solidFill>
              </a:rPr>
              <a:t> </a:t>
            </a:r>
            <a:r>
              <a:rPr lang="en-US" sz="2200" dirty="0" smtClean="0">
                <a:solidFill>
                  <a:prstClr val="white"/>
                </a:solidFill>
              </a:rPr>
              <a:t>you have is committed, engaged volunteers.  They will</a:t>
            </a:r>
            <a:r>
              <a:rPr lang="en-US" sz="4400" dirty="0" smtClean="0">
                <a:solidFill>
                  <a:prstClr val="white"/>
                </a:solidFill>
              </a:rPr>
              <a:t> </a:t>
            </a:r>
            <a:r>
              <a:rPr lang="en-US" sz="4400" b="1" spc="70" dirty="0" smtClean="0">
                <a:solidFill>
                  <a:prstClr val="white"/>
                </a:solidFill>
              </a:rPr>
              <a:t>share your story </a:t>
            </a:r>
            <a:r>
              <a:rPr lang="en-US" sz="2200" dirty="0" smtClean="0">
                <a:solidFill>
                  <a:prstClr val="white"/>
                </a:solidFill>
              </a:rPr>
              <a:t>and encourage excitement for your project.</a:t>
            </a:r>
            <a:r>
              <a:rPr lang="en-US" sz="2000" dirty="0">
                <a:solidFill>
                  <a:prstClr val="white"/>
                </a:solidFill>
              </a:rPr>
              <a:t/>
            </a:r>
            <a:br>
              <a:rPr lang="en-US" sz="2000" dirty="0">
                <a:solidFill>
                  <a:prstClr val="white"/>
                </a:solidFill>
              </a:rPr>
            </a:br>
            <a:endParaRPr lang="en-US"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2238940655"/>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Assessment </a:t>
            </a:r>
            <a:r>
              <a:rPr lang="en-US" sz="4000" b="0" cap="none" dirty="0" smtClean="0">
                <a:solidFill>
                  <a:prstClr val="black">
                    <a:lumMod val="50000"/>
                    <a:lumOff val="50000"/>
                  </a:prstClr>
                </a:solidFill>
                <a:ea typeface="+mn-ea"/>
                <a:cs typeface="+mn-cs"/>
              </a:rPr>
              <a:t>&amp; Evaluation</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Analysis, Engagement &amp; Relationship Building </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7</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70199475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fontScale="92500" lnSpcReduction="20000"/>
          </a:bodyPr>
          <a:lstStyle/>
          <a:p>
            <a:pPr lvl="0"/>
            <a:r>
              <a:rPr lang="en-US" sz="2000" dirty="0">
                <a:solidFill>
                  <a:schemeClr val="bg1"/>
                </a:solidFill>
              </a:rPr>
              <a:t>Study Data using reporting tools and analysis forms – SWOT analysis, including financial and attendance information is recommended</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Get feedback from staff, sponsors and participants to assess what worked – and what didn’t.  Record and share this information within your organization</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Re-engage participants – from sponsors to volunteers and attendees to donors</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Make selected “Thank You” phone calls and extend a follow-up invitation to get involved.</a:t>
            </a:r>
          </a:p>
          <a:p>
            <a:pPr lvl="0"/>
            <a:r>
              <a:rPr lang="en-US" sz="2000" dirty="0">
                <a:solidFill>
                  <a:schemeClr val="bg1"/>
                </a:solidFill>
              </a:rPr>
              <a:t>Reach out to new participants and share organizational information and future invitations</a:t>
            </a:r>
            <a:r>
              <a:rPr lang="en-US" sz="2000" dirty="0" smtClean="0">
                <a:solidFill>
                  <a:schemeClr val="bg1"/>
                </a:solidFill>
              </a:rPr>
              <a:t>.</a:t>
            </a:r>
          </a:p>
          <a:p>
            <a:pPr lvl="0"/>
            <a:endParaRPr lang="en-US" sz="2000" dirty="0">
              <a:solidFill>
                <a:schemeClr val="bg1"/>
              </a:solidFill>
            </a:endParaRPr>
          </a:p>
          <a:p>
            <a:pPr lvl="0"/>
            <a:r>
              <a:rPr lang="en-US" sz="2000" dirty="0">
                <a:solidFill>
                  <a:schemeClr val="bg1"/>
                </a:solidFill>
              </a:rPr>
              <a:t>Report back to everyone on the impact of the event and your key issue and goal.</a:t>
            </a:r>
          </a:p>
          <a:p>
            <a:pPr>
              <a:spcBef>
                <a:spcPts val="100"/>
              </a:spcBef>
            </a:pPr>
            <a:endParaRPr lang="en-US" sz="2000" dirty="0" smtClean="0">
              <a:solidFill>
                <a:schemeClr val="bg1"/>
              </a:solidFill>
            </a:endParaRPr>
          </a:p>
          <a:p>
            <a:endParaRPr lang="en-US" sz="2400" dirty="0">
              <a:solidFill>
                <a:schemeClr val="bg1"/>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Assessment &amp; Evaluation</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Don’t overlook Assessment &amp; Evaluation, this can be a powerful tool to build on success and overcome obstacles.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Effective data collection can propel your PTA forward. </a:t>
            </a:r>
            <a:r>
              <a:rPr lang="en-US" sz="2000" b="1" u="sng" dirty="0" smtClean="0">
                <a:solidFill>
                  <a:schemeClr val="accent4">
                    <a:lumMod val="75000"/>
                  </a:schemeClr>
                </a:solidFill>
              </a:rPr>
              <a:t>Be sure to include this discussion in Officer Transitions!</a:t>
            </a:r>
            <a:endParaRPr lang="en-US" sz="2000" b="1" u="sng" dirty="0">
              <a:solidFill>
                <a:schemeClr val="accent4">
                  <a:lumMod val="75000"/>
                </a:schemeClr>
              </a:solidFill>
            </a:endParaRPr>
          </a:p>
        </p:txBody>
      </p:sp>
    </p:spTree>
    <p:extLst>
      <p:ext uri="{BB962C8B-B14F-4D97-AF65-F5344CB8AC3E}">
        <p14:creationId xmlns:p14="http://schemas.microsoft.com/office/powerpoint/2010/main" val="32691727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0"/>
            <a:ext cx="7086600" cy="1905000"/>
          </a:xfrm>
        </p:spPr>
        <p:txBody>
          <a:bodyPr>
            <a:normAutofit/>
          </a:bodyPr>
          <a:lstStyle/>
          <a:p>
            <a:pPr lvl="0">
              <a:spcBef>
                <a:spcPts val="0"/>
              </a:spcBef>
            </a:pPr>
            <a:r>
              <a:rPr lang="en-US" sz="2200" dirty="0" smtClean="0">
                <a:solidFill>
                  <a:prstClr val="white"/>
                </a:solidFill>
              </a:rPr>
              <a:t>Evaluation improves your fundraising, your projects and your group. It’s a </a:t>
            </a:r>
            <a:r>
              <a:rPr lang="en-US" sz="4400" b="1" spc="70" dirty="0" smtClean="0">
                <a:solidFill>
                  <a:prstClr val="white"/>
                </a:solidFill>
              </a:rPr>
              <a:t>mighty resource </a:t>
            </a:r>
            <a:r>
              <a:rPr lang="en-US" sz="2200" spc="70" dirty="0" smtClean="0">
                <a:solidFill>
                  <a:prstClr val="white"/>
                </a:solidFill>
              </a:rPr>
              <a:t>that can change the success and dedication of your team</a:t>
            </a:r>
            <a:r>
              <a:rPr lang="en-US" sz="2200" dirty="0" smtClean="0">
                <a:solidFill>
                  <a:prstClr val="white"/>
                </a:solidFill>
              </a:rPr>
              <a:t>.</a:t>
            </a:r>
            <a:r>
              <a:rPr lang="en-US" sz="2200" dirty="0">
                <a:solidFill>
                  <a:prstClr val="white"/>
                </a:solidFill>
              </a:rPr>
              <a:t/>
            </a:r>
            <a:br>
              <a:rPr lang="en-US" sz="2200" dirty="0">
                <a:solidFill>
                  <a:prstClr val="white"/>
                </a:solidFill>
              </a:rPr>
            </a:br>
            <a:endParaRPr lang="en-US" sz="22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1047998845"/>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4" name="TextBox 3"/>
          <p:cNvSpPr txBox="1"/>
          <p:nvPr/>
        </p:nvSpPr>
        <p:spPr>
          <a:xfrm>
            <a:off x="1228724" y="2217355"/>
            <a:ext cx="7229475" cy="461665"/>
          </a:xfrm>
          <a:prstGeom prst="rect">
            <a:avLst/>
          </a:prstGeom>
          <a:noFill/>
        </p:spPr>
        <p:txBody>
          <a:bodyPr wrap="square" rtlCol="0" anchor="b" anchorCtr="0">
            <a:normAutofit fontScale="92500"/>
          </a:bodyPr>
          <a:lstStyle/>
          <a:p>
            <a:r>
              <a:rPr lang="en-US" sz="2400" dirty="0" smtClean="0">
                <a:solidFill>
                  <a:prstClr val="black">
                    <a:lumMod val="50000"/>
                    <a:lumOff val="50000"/>
                  </a:prstClr>
                </a:solidFill>
              </a:rPr>
              <a:t>So how have we made these strategies work to raise money?</a:t>
            </a:r>
            <a:endParaRPr lang="en-US" sz="2400" dirty="0">
              <a:solidFill>
                <a:prstClr val="black">
                  <a:lumMod val="50000"/>
                  <a:lumOff val="50000"/>
                </a:prstClr>
              </a:solidFill>
            </a:endParaRPr>
          </a:p>
        </p:txBody>
      </p:sp>
      <p:sp>
        <p:nvSpPr>
          <p:cNvPr id="7" name="Title 6"/>
          <p:cNvSpPr>
            <a:spLocks noGrp="1"/>
          </p:cNvSpPr>
          <p:nvPr>
            <p:ph type="title"/>
          </p:nvPr>
        </p:nvSpPr>
        <p:spPr>
          <a:xfrm>
            <a:off x="1219200" y="2669865"/>
            <a:ext cx="7543800" cy="2283135"/>
          </a:xfrm>
        </p:spPr>
        <p:txBody>
          <a:bodyPr wrap="square" tIns="0" bIns="0" anchor="t" anchorCtr="0">
            <a:normAutofit fontScale="90000"/>
          </a:bodyPr>
          <a:lstStyle/>
          <a:p>
            <a:r>
              <a:rPr lang="en-US" sz="7800" b="1" dirty="0" smtClean="0">
                <a:solidFill>
                  <a:prstClr val="black">
                    <a:lumMod val="85000"/>
                    <a:lumOff val="15000"/>
                  </a:prstClr>
                </a:solidFill>
                <a:latin typeface="+mn-lt"/>
              </a:rPr>
              <a:t>CASE STUDIES will share our secrets.</a:t>
            </a:r>
            <a:endParaRPr lang="en-US" sz="78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19400" y="1992354"/>
            <a:ext cx="6019800" cy="3036846"/>
          </a:xfrm>
        </p:spPr>
        <p:txBody>
          <a:bodyPr>
            <a:noAutofit/>
          </a:bodyPr>
          <a:lstStyle/>
          <a:p>
            <a:pPr lvl="0">
              <a:spcBef>
                <a:spcPts val="0"/>
              </a:spcBef>
            </a:pPr>
            <a:r>
              <a:rPr lang="en-US" sz="4000" cap="none" dirty="0">
                <a:solidFill>
                  <a:prstClr val="black">
                    <a:lumMod val="85000"/>
                    <a:lumOff val="15000"/>
                  </a:prstClr>
                </a:solidFill>
              </a:rPr>
              <a:t>Case Study </a:t>
            </a:r>
            <a:br>
              <a:rPr lang="en-US" sz="4000" cap="none" dirty="0">
                <a:solidFill>
                  <a:prstClr val="black">
                    <a:lumMod val="85000"/>
                    <a:lumOff val="15000"/>
                  </a:prstClr>
                </a:solidFill>
              </a:rPr>
            </a:br>
            <a:r>
              <a:rPr lang="en-US" sz="4000" b="0" cap="none" dirty="0" smtClean="0">
                <a:solidFill>
                  <a:srgbClr val="FF0000"/>
                </a:solidFill>
              </a:rPr>
              <a:t>Amy’s Fundraising Program</a:t>
            </a:r>
            <a:r>
              <a:rPr lang="en-US" sz="4000" b="0" cap="none" dirty="0">
                <a:solidFill>
                  <a:prstClr val="black">
                    <a:lumMod val="50000"/>
                    <a:lumOff val="50000"/>
                  </a:prstClr>
                </a:solidFill>
              </a:rPr>
              <a:t/>
            </a:r>
            <a:br>
              <a:rPr lang="en-US" sz="4000" b="0" cap="none" dirty="0">
                <a:solidFill>
                  <a:prstClr val="black">
                    <a:lumMod val="50000"/>
                    <a:lumOff val="50000"/>
                  </a:prstClr>
                </a:solidFill>
              </a:rPr>
            </a:br>
            <a:r>
              <a:rPr lang="en-US" sz="4000" b="0" cap="none" dirty="0">
                <a:solidFill>
                  <a:prstClr val="black">
                    <a:lumMod val="50000"/>
                    <a:lumOff val="50000"/>
                  </a:prstClr>
                </a:solidFill>
              </a:rPr>
              <a:t>Project Fundraising </a:t>
            </a:r>
            <a:r>
              <a:rPr lang="en-US" sz="4000" cap="none" dirty="0" smtClean="0">
                <a:solidFill>
                  <a:prstClr val="black">
                    <a:lumMod val="50000"/>
                    <a:lumOff val="50000"/>
                  </a:prstClr>
                </a:solidFill>
              </a:rPr>
              <a:t>$26,000</a:t>
            </a:r>
            <a:r>
              <a:rPr lang="en-US" sz="4000" b="0" cap="none" dirty="0">
                <a:solidFill>
                  <a:prstClr val="black">
                    <a:lumMod val="50000"/>
                    <a:lumOff val="50000"/>
                  </a:prstClr>
                </a:solidFill>
              </a:rPr>
              <a:t/>
            </a:r>
            <a:br>
              <a:rPr lang="en-US" sz="4000" b="0" cap="none" dirty="0">
                <a:solidFill>
                  <a:prstClr val="black">
                    <a:lumMod val="50000"/>
                    <a:lumOff val="50000"/>
                  </a:prstClr>
                </a:solidFill>
              </a:rPr>
            </a:br>
            <a:r>
              <a:rPr lang="en-US" sz="4000" b="0" cap="none" dirty="0">
                <a:solidFill>
                  <a:prstClr val="black">
                    <a:lumMod val="50000"/>
                    <a:lumOff val="50000"/>
                  </a:prstClr>
                </a:solidFill>
              </a:rPr>
              <a:t>Project Timeline </a:t>
            </a:r>
            <a:r>
              <a:rPr lang="en-US" sz="4000" cap="none" dirty="0">
                <a:solidFill>
                  <a:prstClr val="black">
                    <a:lumMod val="50000"/>
                    <a:lumOff val="50000"/>
                  </a:prstClr>
                </a:solidFill>
              </a:rPr>
              <a:t>2 months</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Title of the Case Study</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29665751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a:xfrm>
            <a:off x="2971800" y="1992354"/>
            <a:ext cx="6096000" cy="2960646"/>
          </a:xfrm>
        </p:spPr>
        <p:txBody>
          <a:bodyPr>
            <a:noAutofit/>
          </a:bodyPr>
          <a:lstStyle/>
          <a:p>
            <a:pPr lvl="0">
              <a:spcBef>
                <a:spcPts val="0"/>
              </a:spcBef>
            </a:pPr>
            <a:r>
              <a:rPr lang="en-US" sz="4000" cap="none" dirty="0" smtClean="0">
                <a:solidFill>
                  <a:prstClr val="black">
                    <a:lumMod val="85000"/>
                    <a:lumOff val="15000"/>
                  </a:prstClr>
                </a:solidFill>
                <a:ea typeface="+mn-ea"/>
                <a:cs typeface="+mn-cs"/>
              </a:rPr>
              <a:t>Case Study </a:t>
            </a:r>
            <a:br>
              <a:rPr lang="en-US" sz="4000" cap="none" dirty="0" smtClean="0">
                <a:solidFill>
                  <a:prstClr val="black">
                    <a:lumMod val="85000"/>
                    <a:lumOff val="15000"/>
                  </a:prstClr>
                </a:solidFill>
                <a:ea typeface="+mn-ea"/>
                <a:cs typeface="+mn-cs"/>
              </a:rPr>
            </a:br>
            <a:r>
              <a:rPr lang="en-US" sz="4000" b="0" cap="none" dirty="0" smtClean="0">
                <a:solidFill>
                  <a:prstClr val="black">
                    <a:lumMod val="50000"/>
                    <a:lumOff val="50000"/>
                  </a:prstClr>
                </a:solidFill>
                <a:ea typeface="+mn-ea"/>
                <a:cs typeface="+mn-cs"/>
              </a:rPr>
              <a:t>Fundraising Project/Cause</a:t>
            </a:r>
            <a:br>
              <a:rPr lang="en-US" sz="4000" b="0" cap="none" dirty="0" smtClean="0">
                <a:solidFill>
                  <a:prstClr val="black">
                    <a:lumMod val="50000"/>
                    <a:lumOff val="50000"/>
                  </a:prstClr>
                </a:solidFill>
                <a:ea typeface="+mn-ea"/>
                <a:cs typeface="+mn-cs"/>
              </a:rPr>
            </a:br>
            <a:r>
              <a:rPr lang="en-US" sz="4000" b="0" cap="none" dirty="0">
                <a:solidFill>
                  <a:prstClr val="black">
                    <a:lumMod val="50000"/>
                    <a:lumOff val="50000"/>
                  </a:prstClr>
                </a:solidFill>
              </a:rPr>
              <a:t>Project Fundraising </a:t>
            </a:r>
            <a:r>
              <a:rPr lang="en-US" sz="4000" cap="none" dirty="0" smtClean="0">
                <a:solidFill>
                  <a:prstClr val="black">
                    <a:lumMod val="50000"/>
                    <a:lumOff val="50000"/>
                  </a:prstClr>
                </a:solidFill>
              </a:rPr>
              <a:t>$13,000</a:t>
            </a:r>
            <a:r>
              <a:rPr lang="en-US" sz="4000" b="0" cap="none" dirty="0">
                <a:solidFill>
                  <a:prstClr val="black">
                    <a:lumMod val="50000"/>
                    <a:lumOff val="50000"/>
                  </a:prstClr>
                </a:solidFill>
              </a:rPr>
              <a:t/>
            </a:r>
            <a:br>
              <a:rPr lang="en-US" sz="4000" b="0" cap="none" dirty="0">
                <a:solidFill>
                  <a:prstClr val="black">
                    <a:lumMod val="50000"/>
                    <a:lumOff val="50000"/>
                  </a:prstClr>
                </a:solidFill>
              </a:rPr>
            </a:br>
            <a:r>
              <a:rPr lang="en-US" sz="4000" b="0" cap="none" dirty="0">
                <a:solidFill>
                  <a:prstClr val="black">
                    <a:lumMod val="50000"/>
                    <a:lumOff val="50000"/>
                  </a:prstClr>
                </a:solidFill>
              </a:rPr>
              <a:t>Project Timeline </a:t>
            </a:r>
            <a:r>
              <a:rPr lang="en-US" sz="4000" cap="none" dirty="0" smtClean="0">
                <a:solidFill>
                  <a:prstClr val="black">
                    <a:lumMod val="50000"/>
                    <a:lumOff val="50000"/>
                  </a:prstClr>
                </a:solidFill>
              </a:rPr>
              <a:t>3 </a:t>
            </a:r>
            <a:r>
              <a:rPr lang="en-US" sz="4000" cap="none" dirty="0">
                <a:solidFill>
                  <a:prstClr val="black">
                    <a:lumMod val="50000"/>
                    <a:lumOff val="50000"/>
                  </a:prstClr>
                </a:solidFill>
              </a:rPr>
              <a:t>months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Boyd Elementary Fence Project – Title I School Fundraising Strategy</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5202413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a:xfrm>
            <a:off x="2971800" y="1905000"/>
            <a:ext cx="6019800" cy="3200400"/>
          </a:xfrm>
        </p:spPr>
        <p:txBody>
          <a:bodyPr>
            <a:noAutofit/>
          </a:bodyPr>
          <a:lstStyle/>
          <a:p>
            <a:pPr lvl="0">
              <a:spcBef>
                <a:spcPts val="0"/>
              </a:spcBef>
            </a:pPr>
            <a:r>
              <a:rPr lang="en-US" sz="4000" cap="none" dirty="0" smtClean="0">
                <a:solidFill>
                  <a:prstClr val="black">
                    <a:lumMod val="85000"/>
                    <a:lumOff val="15000"/>
                  </a:prstClr>
                </a:solidFill>
                <a:ea typeface="+mn-ea"/>
                <a:cs typeface="+mn-cs"/>
              </a:rPr>
              <a:t>Case Study </a:t>
            </a:r>
            <a:br>
              <a:rPr lang="en-US" sz="4000" cap="none" dirty="0" smtClean="0">
                <a:solidFill>
                  <a:prstClr val="black">
                    <a:lumMod val="85000"/>
                    <a:lumOff val="15000"/>
                  </a:prstClr>
                </a:solidFill>
                <a:ea typeface="+mn-ea"/>
                <a:cs typeface="+mn-cs"/>
              </a:rPr>
            </a:br>
            <a:r>
              <a:rPr lang="en-US" sz="4000" b="0" cap="none" dirty="0" smtClean="0">
                <a:solidFill>
                  <a:prstClr val="black">
                    <a:lumMod val="50000"/>
                    <a:lumOff val="50000"/>
                  </a:prstClr>
                </a:solidFill>
                <a:ea typeface="+mn-ea"/>
                <a:cs typeface="+mn-cs"/>
              </a:rPr>
              <a:t>Fundraising Sales</a:t>
            </a:r>
            <a:br>
              <a:rPr lang="en-US" sz="4000" b="0" cap="none" dirty="0" smtClean="0">
                <a:solidFill>
                  <a:prstClr val="black">
                    <a:lumMod val="50000"/>
                    <a:lumOff val="50000"/>
                  </a:prstClr>
                </a:solidFill>
                <a:ea typeface="+mn-ea"/>
                <a:cs typeface="+mn-cs"/>
              </a:rPr>
            </a:br>
            <a:r>
              <a:rPr lang="en-US" sz="4000" b="0" cap="none" dirty="0" smtClean="0">
                <a:solidFill>
                  <a:prstClr val="black">
                    <a:lumMod val="50000"/>
                    <a:lumOff val="50000"/>
                  </a:prstClr>
                </a:solidFill>
                <a:ea typeface="+mn-ea"/>
                <a:cs typeface="+mn-cs"/>
              </a:rPr>
              <a:t>Project Fundraising </a:t>
            </a:r>
            <a:r>
              <a:rPr lang="en-US" sz="4000" cap="none" dirty="0" smtClean="0">
                <a:solidFill>
                  <a:prstClr val="black">
                    <a:lumMod val="50000"/>
                    <a:lumOff val="50000"/>
                  </a:prstClr>
                </a:solidFill>
                <a:ea typeface="+mn-ea"/>
                <a:cs typeface="+mn-cs"/>
              </a:rPr>
              <a:t>$4,000+</a:t>
            </a:r>
            <a:r>
              <a:rPr lang="en-US" sz="4000" b="0" cap="none" dirty="0" smtClean="0">
                <a:solidFill>
                  <a:prstClr val="black">
                    <a:lumMod val="50000"/>
                    <a:lumOff val="50000"/>
                  </a:prstClr>
                </a:solidFill>
                <a:ea typeface="+mn-ea"/>
                <a:cs typeface="+mn-cs"/>
              </a:rPr>
              <a:t/>
            </a:r>
            <a:br>
              <a:rPr lang="en-US" sz="4000" b="0" cap="none" dirty="0" smtClean="0">
                <a:solidFill>
                  <a:prstClr val="black">
                    <a:lumMod val="50000"/>
                    <a:lumOff val="50000"/>
                  </a:prstClr>
                </a:solidFill>
                <a:ea typeface="+mn-ea"/>
                <a:cs typeface="+mn-cs"/>
              </a:rPr>
            </a:br>
            <a:r>
              <a:rPr lang="en-US" sz="4000" b="0" cap="none" dirty="0" smtClean="0">
                <a:solidFill>
                  <a:prstClr val="black">
                    <a:lumMod val="50000"/>
                    <a:lumOff val="50000"/>
                  </a:prstClr>
                </a:solidFill>
                <a:ea typeface="+mn-ea"/>
                <a:cs typeface="+mn-cs"/>
              </a:rPr>
              <a:t>Project Timeline </a:t>
            </a:r>
            <a:r>
              <a:rPr lang="en-US" sz="4000" cap="none" dirty="0" smtClean="0">
                <a:solidFill>
                  <a:prstClr val="black">
                    <a:lumMod val="50000"/>
                    <a:lumOff val="50000"/>
                  </a:prstClr>
                </a:solidFill>
                <a:ea typeface="+mn-ea"/>
                <a:cs typeface="+mn-cs"/>
              </a:rPr>
              <a:t>2 months</a:t>
            </a:r>
            <a:endParaRPr lang="en-US" sz="2800" dirty="0"/>
          </a:p>
        </p:txBody>
      </p:sp>
      <p:sp>
        <p:nvSpPr>
          <p:cNvPr id="9" name="Text Placeholder 8"/>
          <p:cNvSpPr>
            <a:spLocks noGrp="1"/>
          </p:cNvSpPr>
          <p:nvPr>
            <p:ph type="body" idx="1"/>
          </p:nvPr>
        </p:nvSpPr>
        <p:spPr>
          <a:xfrm>
            <a:off x="381000" y="5105400"/>
            <a:ext cx="8229601" cy="381000"/>
          </a:xfrm>
        </p:spPr>
        <p:txBody>
          <a:bodyPr vert="horz" lIns="91440" tIns="45720" rIns="91440" bIns="45720" rtlCol="0" anchor="b">
            <a:normAutofit/>
          </a:bodyPr>
          <a:lstStyle/>
          <a:p>
            <a:pPr>
              <a:spcBef>
                <a:spcPts val="0"/>
              </a:spcBef>
            </a:pPr>
            <a:r>
              <a:rPr lang="en-US" sz="1700" b="1" dirty="0" smtClean="0">
                <a:solidFill>
                  <a:prstClr val="black">
                    <a:lumMod val="75000"/>
                    <a:lumOff val="25000"/>
                  </a:prstClr>
                </a:solidFill>
              </a:rPr>
              <a:t>School Fundraising Sales – Find The Fundraising Sales Program That Works For You</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1395281293"/>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Starting </a:t>
            </a:r>
            <a:r>
              <a:rPr lang="en-US" sz="4000" b="0" cap="none" dirty="0" smtClean="0">
                <a:solidFill>
                  <a:prstClr val="black">
                    <a:lumMod val="50000"/>
                    <a:lumOff val="50000"/>
                  </a:prstClr>
                </a:solidFill>
                <a:ea typeface="+mn-ea"/>
                <a:cs typeface="+mn-cs"/>
              </a:rPr>
              <a:t>The Foundation</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Organize Your Strategy</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FFFFF"/>
                </a:solidFill>
              </a:rPr>
              <a:t>Elect a fundraising officer or start a fundraising </a:t>
            </a:r>
            <a:r>
              <a:rPr lang="en-US" sz="2000" dirty="0" smtClean="0">
                <a:solidFill>
                  <a:srgbClr val="FFFFFF"/>
                </a:solidFill>
              </a:rPr>
              <a:t>committee</a:t>
            </a:r>
          </a:p>
          <a:p>
            <a:pPr lvl="0"/>
            <a:endParaRPr lang="en-US" sz="2000" dirty="0">
              <a:solidFill>
                <a:srgbClr val="FFFFFF"/>
              </a:solidFill>
            </a:endParaRPr>
          </a:p>
          <a:p>
            <a:pPr lvl="0"/>
            <a:r>
              <a:rPr lang="en-US" sz="2000" dirty="0">
                <a:solidFill>
                  <a:srgbClr val="FFFFFF"/>
                </a:solidFill>
              </a:rPr>
              <a:t>Define officer/committee responsibilities</a:t>
            </a:r>
          </a:p>
          <a:p>
            <a:pPr lvl="0"/>
            <a:r>
              <a:rPr lang="en-US" sz="2000" dirty="0">
                <a:solidFill>
                  <a:srgbClr val="FFFFFF"/>
                </a:solidFill>
              </a:rPr>
              <a:t>Set clear expectations for officer/committee and provide follow-up, </a:t>
            </a:r>
            <a:r>
              <a:rPr lang="en-US" sz="2000" dirty="0" smtClean="0">
                <a:solidFill>
                  <a:srgbClr val="FFFFFF"/>
                </a:solidFill>
              </a:rPr>
              <a:t>support</a:t>
            </a:r>
          </a:p>
          <a:p>
            <a:pPr lvl="0"/>
            <a:endParaRPr lang="en-US" sz="2000" dirty="0">
              <a:solidFill>
                <a:srgbClr val="FFFFFF"/>
              </a:solidFill>
            </a:endParaRPr>
          </a:p>
          <a:p>
            <a:pPr lvl="0"/>
            <a:r>
              <a:rPr lang="en-US" sz="2000" dirty="0">
                <a:solidFill>
                  <a:srgbClr val="FFFFFF"/>
                </a:solidFill>
              </a:rPr>
              <a:t>Determine how you will encourage PTA participation and member/parent </a:t>
            </a:r>
            <a:r>
              <a:rPr lang="en-US" sz="2000" dirty="0" smtClean="0">
                <a:solidFill>
                  <a:srgbClr val="FFFFFF"/>
                </a:solidFill>
              </a:rPr>
              <a:t>support</a:t>
            </a:r>
          </a:p>
          <a:p>
            <a:pPr lvl="0"/>
            <a:endParaRPr lang="en-US" sz="2000" dirty="0">
              <a:solidFill>
                <a:srgbClr val="FFFFFF"/>
              </a:solidFill>
            </a:endParaRPr>
          </a:p>
          <a:p>
            <a:pPr lvl="0"/>
            <a:r>
              <a:rPr lang="en-US" sz="2000" dirty="0">
                <a:solidFill>
                  <a:srgbClr val="FFFFFF"/>
                </a:solidFill>
              </a:rPr>
              <a:t>Use resources/experts that you already have available</a:t>
            </a:r>
          </a:p>
          <a:p>
            <a:pPr>
              <a:spcBef>
                <a:spcPts val="100"/>
              </a:spcBef>
            </a:pPr>
            <a:endParaRPr lang="en-US" sz="2000" dirty="0" smtClean="0">
              <a:solidFill>
                <a:srgbClr val="FFFFFF"/>
              </a:solidFill>
            </a:endParaRPr>
          </a:p>
          <a:p>
            <a:endParaRPr lang="en-US" sz="2400" dirty="0">
              <a:solidFill>
                <a:srgbClr val="FFFFFF"/>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Starting the Foundation</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If you don’t have a qualified candidate for a fundraising officer, recruit this person.  </a:t>
            </a:r>
          </a:p>
          <a:p>
            <a:pPr lvl="0"/>
            <a:endParaRPr lang="en-US" sz="2000" b="1" dirty="0">
              <a:solidFill>
                <a:schemeClr val="accent4">
                  <a:lumMod val="75000"/>
                </a:schemeClr>
              </a:solidFill>
            </a:endParaRPr>
          </a:p>
          <a:p>
            <a:pPr lvl="0"/>
            <a:r>
              <a:rPr lang="en-US" sz="2000" b="1" dirty="0" smtClean="0">
                <a:solidFill>
                  <a:schemeClr val="accent4">
                    <a:lumMod val="75000"/>
                  </a:schemeClr>
                </a:solidFill>
              </a:rPr>
              <a:t>Many times, people just want to be asked and know that their skills are noticed and valued.</a:t>
            </a:r>
          </a:p>
          <a:p>
            <a:pPr lvl="0"/>
            <a:endParaRPr lang="en-US" sz="2000" b="1" dirty="0">
              <a:solidFill>
                <a:schemeClr val="accent4">
                  <a:lumMod val="75000"/>
                </a:schemeClr>
              </a:solidFill>
            </a:endParaRPr>
          </a:p>
          <a:p>
            <a:pPr lvl="0"/>
            <a:r>
              <a:rPr lang="en-US" sz="2000" b="1" u="sng" dirty="0" smtClean="0">
                <a:solidFill>
                  <a:schemeClr val="accent4">
                    <a:lumMod val="75000"/>
                  </a:schemeClr>
                </a:solidFill>
              </a:rPr>
              <a:t>What to look for:</a:t>
            </a:r>
          </a:p>
          <a:p>
            <a:pPr marL="342900" lvl="0" indent="-342900">
              <a:buFont typeface="Arial"/>
              <a:buChar char="•"/>
            </a:pPr>
            <a:r>
              <a:rPr lang="en-US" sz="2000" b="1" dirty="0" smtClean="0">
                <a:solidFill>
                  <a:schemeClr val="accent4">
                    <a:lumMod val="75000"/>
                  </a:schemeClr>
                </a:solidFill>
              </a:rPr>
              <a:t>Organized</a:t>
            </a:r>
          </a:p>
          <a:p>
            <a:pPr marL="342900" lvl="0" indent="-342900">
              <a:buFont typeface="Arial"/>
              <a:buChar char="•"/>
            </a:pPr>
            <a:r>
              <a:rPr lang="en-US" sz="2000" b="1" dirty="0" smtClean="0">
                <a:solidFill>
                  <a:schemeClr val="accent4">
                    <a:lumMod val="75000"/>
                  </a:schemeClr>
                </a:solidFill>
              </a:rPr>
              <a:t>Passionate</a:t>
            </a:r>
          </a:p>
          <a:p>
            <a:pPr marL="342900" lvl="0" indent="-342900">
              <a:buFont typeface="Arial"/>
              <a:buChar char="•"/>
            </a:pPr>
            <a:r>
              <a:rPr lang="en-US" sz="2000" b="1" dirty="0" smtClean="0">
                <a:solidFill>
                  <a:schemeClr val="accent4">
                    <a:lumMod val="75000"/>
                  </a:schemeClr>
                </a:solidFill>
              </a:rPr>
              <a:t>Reliable</a:t>
            </a:r>
          </a:p>
          <a:p>
            <a:pPr marL="342900" lvl="0" indent="-342900">
              <a:buFont typeface="Arial"/>
              <a:buChar char="•"/>
            </a:pPr>
            <a:r>
              <a:rPr lang="en-US" sz="2000" b="1" dirty="0" smtClean="0">
                <a:solidFill>
                  <a:schemeClr val="accent4">
                    <a:lumMod val="75000"/>
                  </a:schemeClr>
                </a:solidFill>
              </a:rPr>
              <a:t>Excellent Communicator</a:t>
            </a:r>
            <a:endParaRPr lang="en-US" sz="2400" b="1" dirty="0">
              <a:solidFill>
                <a:schemeClr val="accent4">
                  <a:lumMod val="75000"/>
                </a:schemeClr>
              </a:solidFill>
            </a:endParaRPr>
          </a:p>
        </p:txBody>
      </p:sp>
    </p:spTree>
    <p:extLst>
      <p:ext uri="{BB962C8B-B14F-4D97-AF65-F5344CB8AC3E}">
        <p14:creationId xmlns:p14="http://schemas.microsoft.com/office/powerpoint/2010/main" val="423738979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200400"/>
            <a:ext cx="7086600" cy="1905000"/>
          </a:xfrm>
        </p:spPr>
        <p:txBody>
          <a:bodyPr>
            <a:normAutofit fontScale="90000"/>
          </a:bodyPr>
          <a:lstStyle/>
          <a:p>
            <a:pPr lvl="0">
              <a:spcBef>
                <a:spcPts val="0"/>
              </a:spcBef>
            </a:pPr>
            <a:r>
              <a:rPr lang="en-US" sz="2200" dirty="0" smtClean="0">
                <a:solidFill>
                  <a:prstClr val="white"/>
                </a:solidFill>
              </a:rPr>
              <a:t>Set </a:t>
            </a:r>
            <a:r>
              <a:rPr lang="en-US" sz="4400" b="1" spc="70" dirty="0" smtClean="0">
                <a:solidFill>
                  <a:prstClr val="white"/>
                </a:solidFill>
              </a:rPr>
              <a:t>realistic goals </a:t>
            </a:r>
            <a:r>
              <a:rPr lang="en-US" sz="2200" dirty="0" smtClean="0">
                <a:solidFill>
                  <a:prstClr val="white"/>
                </a:solidFill>
              </a:rPr>
              <a:t>for your fundraising officer and committee.  And work with them to develop achievable action steps to </a:t>
            </a:r>
            <a:r>
              <a:rPr lang="en-US" sz="4400" b="1" spc="70" dirty="0" smtClean="0">
                <a:solidFill>
                  <a:prstClr val="white"/>
                </a:solidFill>
              </a:rPr>
              <a:t>accomplish fundraising </a:t>
            </a:r>
            <a:r>
              <a:rPr lang="en-US" sz="2200" dirty="0" smtClean="0">
                <a:solidFill>
                  <a:prstClr val="white"/>
                </a:solidFill>
              </a:rPr>
              <a:t>strategy.</a:t>
            </a:r>
            <a:r>
              <a:rPr lang="en-US" sz="2000" dirty="0">
                <a:solidFill>
                  <a:prstClr val="white"/>
                </a:solidFill>
              </a:rPr>
              <a:t/>
            </a:r>
            <a:br>
              <a:rPr lang="en-US" sz="2000" dirty="0">
                <a:solidFill>
                  <a:prstClr val="white"/>
                </a:solidFill>
              </a:rPr>
            </a:br>
            <a:endParaRPr lang="en-US"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Ask </a:t>
            </a:r>
            <a:r>
              <a:rPr lang="en-US" sz="4000" b="0" cap="none" dirty="0" smtClean="0">
                <a:solidFill>
                  <a:prstClr val="black">
                    <a:lumMod val="50000"/>
                    <a:lumOff val="50000"/>
                  </a:prstClr>
                </a:solidFill>
                <a:ea typeface="+mn-ea"/>
                <a:cs typeface="+mn-cs"/>
              </a:rPr>
              <a:t>Key Questions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Asking The Right Questions In Advance Is A Smart, Successful Strategy</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chemeClr val="bg1">
                    <a:lumMod val="95000"/>
                  </a:schemeClr>
                </a:solidFill>
              </a:rPr>
              <a:t>Who is my audience? What type of event will attract this audience</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purpose of this event</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best venue to attract the right crowd</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How can I streamline workload to minimize stress</a:t>
            </a:r>
            <a:r>
              <a:rPr lang="en-US" sz="2000" dirty="0" smtClean="0">
                <a:solidFill>
                  <a:schemeClr val="bg1">
                    <a:lumMod val="95000"/>
                  </a:schemeClr>
                </a:solidFill>
              </a:rPr>
              <a:t>?</a:t>
            </a:r>
          </a:p>
          <a:p>
            <a:pPr lvl="0"/>
            <a:endParaRPr lang="en-US" sz="2000" dirty="0">
              <a:solidFill>
                <a:schemeClr val="bg1">
                  <a:lumMod val="95000"/>
                </a:schemeClr>
              </a:solidFill>
            </a:endParaRPr>
          </a:p>
          <a:p>
            <a:pPr lvl="0"/>
            <a:r>
              <a:rPr lang="en-US" sz="2000" dirty="0">
                <a:solidFill>
                  <a:schemeClr val="bg1">
                    <a:lumMod val="95000"/>
                  </a:schemeClr>
                </a:solidFill>
              </a:rPr>
              <a:t>What is the key theme and call to action to encourage response?</a:t>
            </a:r>
          </a:p>
          <a:p>
            <a:pPr>
              <a:spcBef>
                <a:spcPts val="100"/>
              </a:spcBef>
            </a:pPr>
            <a:endParaRPr lang="en-US" sz="2000" dirty="0" smtClean="0">
              <a:solidFill>
                <a:schemeClr val="bg1">
                  <a:lumMod val="95000"/>
                </a:schemeClr>
              </a:solidFill>
            </a:endParaRPr>
          </a:p>
          <a:p>
            <a:endParaRPr lang="en-US" sz="2400" dirty="0">
              <a:solidFill>
                <a:schemeClr val="bg1">
                  <a:lumMod val="95000"/>
                </a:schemeClr>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smtClean="0">
                <a:solidFill>
                  <a:srgbClr val="7BCF27"/>
                </a:solidFill>
              </a:rPr>
              <a:t>Ask Key</a:t>
            </a:r>
          </a:p>
          <a:p>
            <a:r>
              <a:rPr lang="en-US" sz="4400" b="1" dirty="0" smtClean="0">
                <a:solidFill>
                  <a:srgbClr val="7BCF27"/>
                </a:solidFill>
              </a:rPr>
              <a:t>Questions</a:t>
            </a:r>
            <a:endParaRPr lang="en-US" sz="4400" b="1" dirty="0">
              <a:solidFill>
                <a:srgbClr val="7BCF27"/>
              </a:solidFill>
            </a:endParaRP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smtClean="0">
                <a:solidFill>
                  <a:schemeClr val="accent4">
                    <a:lumMod val="75000"/>
                  </a:schemeClr>
                </a:solidFill>
              </a:rPr>
              <a:t>When you know what you expect from your fundraising program and you can clearly define your goals and actions; you are more likely to achieve your goals.</a:t>
            </a:r>
            <a:endParaRPr lang="en-US" sz="2400" b="1" dirty="0">
              <a:solidFill>
                <a:schemeClr val="accent4">
                  <a:lumMod val="75000"/>
                </a:schemeClr>
              </a:solidFill>
            </a:endParaRPr>
          </a:p>
        </p:txBody>
      </p:sp>
    </p:spTree>
    <p:extLst>
      <p:ext uri="{BB962C8B-B14F-4D97-AF65-F5344CB8AC3E}">
        <p14:creationId xmlns:p14="http://schemas.microsoft.com/office/powerpoint/2010/main" val="214029049"/>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200400"/>
            <a:ext cx="7086600" cy="1905000"/>
          </a:xfrm>
        </p:spPr>
        <p:txBody>
          <a:bodyPr>
            <a:normAutofit fontScale="90000"/>
          </a:bodyPr>
          <a:lstStyle/>
          <a:p>
            <a:pPr lvl="0">
              <a:spcBef>
                <a:spcPts val="0"/>
              </a:spcBef>
            </a:pPr>
            <a:r>
              <a:rPr lang="en-US" sz="2200" dirty="0" smtClean="0">
                <a:solidFill>
                  <a:prstClr val="white"/>
                </a:solidFill>
              </a:rPr>
              <a:t>You don’t need to do everything. Delegate important responsibilities to  </a:t>
            </a:r>
            <a:r>
              <a:rPr lang="en-US" sz="4400" b="1" spc="70" dirty="0" smtClean="0">
                <a:solidFill>
                  <a:prstClr val="white"/>
                </a:solidFill>
              </a:rPr>
              <a:t>committed volunteers </a:t>
            </a:r>
            <a:r>
              <a:rPr lang="en-US" sz="2200" spc="70" dirty="0" smtClean="0">
                <a:solidFill>
                  <a:prstClr val="white"/>
                </a:solidFill>
              </a:rPr>
              <a:t>and empower them to successfully reach the goals.</a:t>
            </a:r>
            <a:endParaRPr lang="en-US" sz="2200" dirty="0"/>
          </a:p>
        </p:txBody>
      </p:sp>
      <p:sp>
        <p:nvSpPr>
          <p:cNvPr id="3" name="Text Placeholder 2"/>
          <p:cNvSpPr>
            <a:spLocks noGrp="1"/>
          </p:cNvSpPr>
          <p:nvPr>
            <p:ph type="body" sz="quarter" idx="14"/>
          </p:nvPr>
        </p:nvSpPr>
        <p:spPr>
          <a:xfrm>
            <a:off x="2057400" y="685800"/>
            <a:ext cx="7086600" cy="381000"/>
          </a:xfrm>
        </p:spPr>
        <p:txBody>
          <a:bodyPr/>
          <a:lstStyle/>
          <a:p>
            <a:r>
              <a:rPr lang="en-US" dirty="0" smtClean="0">
                <a:solidFill>
                  <a:prstClr val="white">
                    <a:lumMod val="65000"/>
                  </a:prstClr>
                </a:solidFill>
              </a:rPr>
              <a:t>PTA Volunteers &amp; Engagement Matters</a:t>
            </a:r>
            <a:endParaRPr lang="en-US" dirty="0">
              <a:solidFill>
                <a:prstClr val="white">
                  <a:lumMod val="65000"/>
                </a:prstClr>
              </a:solidFill>
            </a:endParaRPr>
          </a:p>
          <a:p>
            <a:endParaRPr lang="en-US" dirty="0"/>
          </a:p>
        </p:txBody>
      </p:sp>
    </p:spTree>
    <p:extLst>
      <p:ext uri="{BB962C8B-B14F-4D97-AF65-F5344CB8AC3E}">
        <p14:creationId xmlns:p14="http://schemas.microsoft.com/office/powerpoint/2010/main" val="3460463803"/>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SMART, </a:t>
            </a:r>
            <a:r>
              <a:rPr lang="en-US" sz="4000" b="0" cap="none" dirty="0" smtClean="0">
                <a:solidFill>
                  <a:prstClr val="black">
                    <a:lumMod val="50000"/>
                    <a:lumOff val="50000"/>
                  </a:prstClr>
                </a:solidFill>
                <a:ea typeface="+mn-ea"/>
                <a:cs typeface="+mn-cs"/>
              </a:rPr>
              <a:t>Defined Goals</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These Goals Matter! People Appreciate SMART Goals</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5af59deeb52198e161f6e265d9f9c1f6">
  <xsd:schema xmlns:xsd="http://www.w3.org/2001/XMLSchema" xmlns:xs="http://www.w3.org/2001/XMLSchema" xmlns:p="http://schemas.microsoft.com/office/2006/metadata/properties" xmlns:ns2="c3a6e9ef-a1f6-4766-94ca-80364285655b" targetNamespace="http://schemas.microsoft.com/office/2006/metadata/properties" ma:root="true" ma:fieldsID="6952e8d49d5374468069a4ca32337d06"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43923-7DDC-4B54-8D57-6A536F489586}"/>
</file>

<file path=customXml/itemProps2.xml><?xml version="1.0" encoding="utf-8"?>
<ds:datastoreItem xmlns:ds="http://schemas.openxmlformats.org/officeDocument/2006/customXml" ds:itemID="{920E275F-1054-421C-969F-F0FB4944F1AC}"/>
</file>

<file path=customXml/itemProps3.xml><?xml version="1.0" encoding="utf-8"?>
<ds:datastoreItem xmlns:ds="http://schemas.openxmlformats.org/officeDocument/2006/customXml" ds:itemID="{B6D87E3C-B587-4864-AA7B-C2C81994C5A5}"/>
</file>

<file path=docProps/app.xml><?xml version="1.0" encoding="utf-8"?>
<Properties xmlns="http://schemas.openxmlformats.org/officeDocument/2006/extended-properties" xmlns:vt="http://schemas.openxmlformats.org/officeDocument/2006/docPropsVTypes">
  <Template/>
  <TotalTime>0</TotalTime>
  <Words>1228</Words>
  <Application>Microsoft Office PowerPoint</Application>
  <PresentationFormat>On-screen Show (4:3)</PresentationFormat>
  <Paragraphs>225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Georgia</vt:lpstr>
      <vt:lpstr>Introducing PowerPoint 2011</vt:lpstr>
      <vt:lpstr>Super strategies to benefit any Unit/Council Fantastic Fundraising</vt:lpstr>
      <vt:lpstr>PowerPoint Presentation</vt:lpstr>
      <vt:lpstr>Starting The Foundation</vt:lpstr>
      <vt:lpstr>PowerPoint Presentation</vt:lpstr>
      <vt:lpstr>Set realistic goals for your fundraising officer and committee.  And work with them to develop achievable action steps to accomplish fundraising strategy. </vt:lpstr>
      <vt:lpstr>Ask Key Questions</vt:lpstr>
      <vt:lpstr>PowerPoint Presentation</vt:lpstr>
      <vt:lpstr>You don’t need to do everything. Delegate important responsibilities to  committed volunteers and empower them to successfully reach the goals.</vt:lpstr>
      <vt:lpstr>SMART, Defined Goals</vt:lpstr>
      <vt:lpstr>PowerPoint Presentation</vt:lpstr>
      <vt:lpstr>People want to help, but it scares helpers when you don’t have defined roles and specific time needs. Don’t just ask for help, strategically invite others to help you. </vt:lpstr>
      <vt:lpstr>Set Your Budget</vt:lpstr>
      <vt:lpstr>PowerPoint Presentation</vt:lpstr>
      <vt:lpstr>PTA fundraising is a powerful investment for you kids and your school.  Be fiscally responsible with your spending to achieve your fundraising goals.</vt:lpstr>
      <vt:lpstr>Get Your Members &amp; Parents Involved</vt:lpstr>
      <vt:lpstr>PowerPoint Presentation</vt:lpstr>
      <vt:lpstr>Constant communication is one of the most valuable and effective methods to managing volunteers.  Be clear and consistent in your expectations and your support.</vt:lpstr>
      <vt:lpstr>Promote! Your Fundraising</vt:lpstr>
      <vt:lpstr>PowerPoint Presentation</vt:lpstr>
      <vt:lpstr>The most powerful fundraising resource you have is committed, engaged volunteers.  They will share your story and encourage excitement for your project. </vt:lpstr>
      <vt:lpstr>Assessment &amp; Evaluation</vt:lpstr>
      <vt:lpstr>PowerPoint Presentation</vt:lpstr>
      <vt:lpstr>Evaluation improves your fundraising, your projects and your group. It’s a mighty resource that can change the success and dedication of your team. </vt:lpstr>
      <vt:lpstr>CASE STUDIES will share our secrets.</vt:lpstr>
      <vt:lpstr>Case Study  Amy’s Fundraising Program Project Fundraising $26,000 Project Timeline 2 months</vt:lpstr>
      <vt:lpstr>Case Study  Fundraising Project/Cause Project Fundraising $13,000 Project Timeline 3 months</vt:lpstr>
      <vt:lpstr>Case Study  Fundraising Sales Project Fundraising $4,000+ Project Timeline 2 months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2010-05-03T20:57:59Z</dcterms:created>
  <dcterms:modified xsi:type="dcterms:W3CDTF">2015-03-22T21:24:37Z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