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8" r:id="rId3"/>
    <p:sldId id="259" r:id="rId4"/>
    <p:sldId id="257" r:id="rId5"/>
    <p:sldId id="260" r:id="rId6"/>
    <p:sldId id="261" r:id="rId7"/>
    <p:sldId id="262" r:id="rId8"/>
    <p:sldId id="263" r:id="rId9"/>
    <p:sldId id="265" r:id="rId10"/>
    <p:sldId id="264" r:id="rId11"/>
    <p:sldId id="266" r:id="rId12"/>
    <p:sldId id="270" r:id="rId13"/>
    <p:sldId id="282" r:id="rId14"/>
    <p:sldId id="283" r:id="rId15"/>
    <p:sldId id="268" r:id="rId16"/>
    <p:sldId id="279" r:id="rId17"/>
    <p:sldId id="280" r:id="rId18"/>
    <p:sldId id="269" r:id="rId19"/>
    <p:sldId id="277" r:id="rId20"/>
    <p:sldId id="278" r:id="rId21"/>
    <p:sldId id="281" r:id="rId22"/>
    <p:sldId id="271" r:id="rId23"/>
    <p:sldId id="273" r:id="rId24"/>
    <p:sldId id="274" r:id="rId25"/>
    <p:sldId id="272" r:id="rId26"/>
    <p:sldId id="275" r:id="rId27"/>
    <p:sldId id="276" r:id="rId28"/>
    <p:sldId id="267"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132" y="-7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4C1246-AD34-4245-8F46-69B4A4E855AC}"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F8B92-F787-4418-890A-998BCBA9EA5C}" type="slidenum">
              <a:rPr lang="en-US" smtClean="0"/>
              <a:t>‹#›</a:t>
            </a:fld>
            <a:endParaRPr lang="en-US"/>
          </a:p>
        </p:txBody>
      </p:sp>
    </p:spTree>
    <p:extLst>
      <p:ext uri="{BB962C8B-B14F-4D97-AF65-F5344CB8AC3E}">
        <p14:creationId xmlns:p14="http://schemas.microsoft.com/office/powerpoint/2010/main" val="1876672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4C1246-AD34-4245-8F46-69B4A4E855AC}"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F8B92-F787-4418-890A-998BCBA9EA5C}" type="slidenum">
              <a:rPr lang="en-US" smtClean="0"/>
              <a:t>‹#›</a:t>
            </a:fld>
            <a:endParaRPr lang="en-US"/>
          </a:p>
        </p:txBody>
      </p:sp>
    </p:spTree>
    <p:extLst>
      <p:ext uri="{BB962C8B-B14F-4D97-AF65-F5344CB8AC3E}">
        <p14:creationId xmlns:p14="http://schemas.microsoft.com/office/powerpoint/2010/main" val="1964190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4C1246-AD34-4245-8F46-69B4A4E855AC}"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F8B92-F787-4418-890A-998BCBA9EA5C}" type="slidenum">
              <a:rPr lang="en-US" smtClean="0"/>
              <a:t>‹#›</a:t>
            </a:fld>
            <a:endParaRPr lang="en-US"/>
          </a:p>
        </p:txBody>
      </p:sp>
    </p:spTree>
    <p:extLst>
      <p:ext uri="{BB962C8B-B14F-4D97-AF65-F5344CB8AC3E}">
        <p14:creationId xmlns:p14="http://schemas.microsoft.com/office/powerpoint/2010/main" val="2601375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4C1246-AD34-4245-8F46-69B4A4E855AC}"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F8B92-F787-4418-890A-998BCBA9EA5C}" type="slidenum">
              <a:rPr lang="en-US" smtClean="0"/>
              <a:t>‹#›</a:t>
            </a:fld>
            <a:endParaRPr lang="en-US"/>
          </a:p>
        </p:txBody>
      </p:sp>
    </p:spTree>
    <p:extLst>
      <p:ext uri="{BB962C8B-B14F-4D97-AF65-F5344CB8AC3E}">
        <p14:creationId xmlns:p14="http://schemas.microsoft.com/office/powerpoint/2010/main" val="1909738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4C1246-AD34-4245-8F46-69B4A4E855AC}"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8F8B92-F787-4418-890A-998BCBA9EA5C}" type="slidenum">
              <a:rPr lang="en-US" smtClean="0"/>
              <a:t>‹#›</a:t>
            </a:fld>
            <a:endParaRPr lang="en-US"/>
          </a:p>
        </p:txBody>
      </p:sp>
    </p:spTree>
    <p:extLst>
      <p:ext uri="{BB962C8B-B14F-4D97-AF65-F5344CB8AC3E}">
        <p14:creationId xmlns:p14="http://schemas.microsoft.com/office/powerpoint/2010/main" val="206212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4C1246-AD34-4245-8F46-69B4A4E855AC}"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8F8B92-F787-4418-890A-998BCBA9EA5C}" type="slidenum">
              <a:rPr lang="en-US" smtClean="0"/>
              <a:t>‹#›</a:t>
            </a:fld>
            <a:endParaRPr lang="en-US"/>
          </a:p>
        </p:txBody>
      </p:sp>
    </p:spTree>
    <p:extLst>
      <p:ext uri="{BB962C8B-B14F-4D97-AF65-F5344CB8AC3E}">
        <p14:creationId xmlns:p14="http://schemas.microsoft.com/office/powerpoint/2010/main" val="1417324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4C1246-AD34-4245-8F46-69B4A4E855AC}" type="datetimeFigureOut">
              <a:rPr lang="en-US" smtClean="0"/>
              <a:t>3/25/2015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8F8B92-F787-4418-890A-998BCBA9EA5C}" type="slidenum">
              <a:rPr lang="en-US" smtClean="0"/>
              <a:t>‹#›</a:t>
            </a:fld>
            <a:endParaRPr lang="en-US"/>
          </a:p>
        </p:txBody>
      </p:sp>
    </p:spTree>
    <p:extLst>
      <p:ext uri="{BB962C8B-B14F-4D97-AF65-F5344CB8AC3E}">
        <p14:creationId xmlns:p14="http://schemas.microsoft.com/office/powerpoint/2010/main" val="389218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4C1246-AD34-4245-8F46-69B4A4E855AC}" type="datetimeFigureOut">
              <a:rPr lang="en-US" smtClean="0"/>
              <a:t>3/25/2015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8F8B92-F787-4418-890A-998BCBA9EA5C}" type="slidenum">
              <a:rPr lang="en-US" smtClean="0"/>
              <a:t>‹#›</a:t>
            </a:fld>
            <a:endParaRPr lang="en-US"/>
          </a:p>
        </p:txBody>
      </p:sp>
    </p:spTree>
    <p:extLst>
      <p:ext uri="{BB962C8B-B14F-4D97-AF65-F5344CB8AC3E}">
        <p14:creationId xmlns:p14="http://schemas.microsoft.com/office/powerpoint/2010/main" val="1931847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4C1246-AD34-4245-8F46-69B4A4E855AC}" type="datetimeFigureOut">
              <a:rPr lang="en-US" smtClean="0"/>
              <a:t>3/25/2015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8F8B92-F787-4418-890A-998BCBA9EA5C}" type="slidenum">
              <a:rPr lang="en-US" smtClean="0"/>
              <a:t>‹#›</a:t>
            </a:fld>
            <a:endParaRPr lang="en-US"/>
          </a:p>
        </p:txBody>
      </p:sp>
    </p:spTree>
    <p:extLst>
      <p:ext uri="{BB962C8B-B14F-4D97-AF65-F5344CB8AC3E}">
        <p14:creationId xmlns:p14="http://schemas.microsoft.com/office/powerpoint/2010/main" val="621743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4C1246-AD34-4245-8F46-69B4A4E855AC}"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8F8B92-F787-4418-890A-998BCBA9EA5C}" type="slidenum">
              <a:rPr lang="en-US" smtClean="0"/>
              <a:t>‹#›</a:t>
            </a:fld>
            <a:endParaRPr lang="en-US"/>
          </a:p>
        </p:txBody>
      </p:sp>
    </p:spTree>
    <p:extLst>
      <p:ext uri="{BB962C8B-B14F-4D97-AF65-F5344CB8AC3E}">
        <p14:creationId xmlns:p14="http://schemas.microsoft.com/office/powerpoint/2010/main" val="1507390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4C1246-AD34-4245-8F46-69B4A4E855AC}"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8F8B92-F787-4418-890A-998BCBA9EA5C}" type="slidenum">
              <a:rPr lang="en-US" smtClean="0"/>
              <a:t>‹#›</a:t>
            </a:fld>
            <a:endParaRPr lang="en-US"/>
          </a:p>
        </p:txBody>
      </p:sp>
    </p:spTree>
    <p:extLst>
      <p:ext uri="{BB962C8B-B14F-4D97-AF65-F5344CB8AC3E}">
        <p14:creationId xmlns:p14="http://schemas.microsoft.com/office/powerpoint/2010/main" val="3754989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4C1246-AD34-4245-8F46-69B4A4E855AC}" type="datetimeFigureOut">
              <a:rPr lang="en-US" smtClean="0"/>
              <a:t>3/25/2015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8F8B92-F787-4418-890A-998BCBA9EA5C}" type="slidenum">
              <a:rPr lang="en-US" smtClean="0"/>
              <a:t>‹#›</a:t>
            </a:fld>
            <a:endParaRPr lang="en-US"/>
          </a:p>
        </p:txBody>
      </p:sp>
    </p:spTree>
    <p:extLst>
      <p:ext uri="{BB962C8B-B14F-4D97-AF65-F5344CB8AC3E}">
        <p14:creationId xmlns:p14="http://schemas.microsoft.com/office/powerpoint/2010/main" val="184321887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mopta.org/" TargetMode="External"/><Relationship Id="rId2" Type="http://schemas.openxmlformats.org/officeDocument/2006/relationships/hyperlink" Target="http://www.pta.org/"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Lucida Fax" panose="02060602050505020204" pitchFamily="18" charset="0"/>
              </a:rPr>
              <a:t>Treasurer’s 101</a:t>
            </a:r>
            <a:endParaRPr lang="en-US" dirty="0">
              <a:latin typeface="Lucida Fax" panose="02060602050505020204" pitchFamily="18" charset="0"/>
            </a:endParaRPr>
          </a:p>
        </p:txBody>
      </p:sp>
      <p:sp>
        <p:nvSpPr>
          <p:cNvPr id="3" name="Subtitle 2"/>
          <p:cNvSpPr>
            <a:spLocks noGrp="1"/>
          </p:cNvSpPr>
          <p:nvPr>
            <p:ph type="subTitle" idx="1"/>
          </p:nvPr>
        </p:nvSpPr>
        <p:spPr/>
        <p:txBody>
          <a:bodyPr>
            <a:normAutofit/>
          </a:bodyPr>
          <a:lstStyle/>
          <a:p>
            <a:r>
              <a:rPr lang="en-US" dirty="0" smtClean="0">
                <a:latin typeface="Lucida Fax" panose="02060602050505020204" pitchFamily="18" charset="0"/>
              </a:rPr>
              <a:t>Lori Prussman</a:t>
            </a:r>
          </a:p>
          <a:p>
            <a:r>
              <a:rPr lang="en-US" dirty="0" smtClean="0">
                <a:latin typeface="Lucida Fax" panose="02060602050505020204" pitchFamily="18" charset="0"/>
              </a:rPr>
              <a:t>MOPTA State Treasurer</a:t>
            </a:r>
          </a:p>
          <a:p>
            <a:r>
              <a:rPr lang="en-US" dirty="0" smtClean="0">
                <a:latin typeface="Lucida Fax" panose="02060602050505020204" pitchFamily="18" charset="0"/>
              </a:rPr>
              <a:t>April 2015</a:t>
            </a:r>
            <a:endParaRPr lang="en-US" dirty="0">
              <a:latin typeface="Lucida Fax" panose="0206060205050502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350" y="4481848"/>
            <a:ext cx="2806788" cy="2105091"/>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64606" y="201413"/>
            <a:ext cx="2806788" cy="2105091"/>
          </a:xfrm>
          <a:prstGeom prst="rect">
            <a:avLst/>
          </a:prstGeom>
        </p:spPr>
      </p:pic>
      <p:cxnSp>
        <p:nvCxnSpPr>
          <p:cNvPr id="7" name="Straight Connector 6"/>
          <p:cNvCxnSpPr>
            <a:endCxn id="5" idx="0"/>
          </p:cNvCxnSpPr>
          <p:nvPr/>
        </p:nvCxnSpPr>
        <p:spPr>
          <a:xfrm>
            <a:off x="412124" y="201413"/>
            <a:ext cx="102558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634744" y="6586939"/>
            <a:ext cx="1025587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074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Fax" panose="02060602050505020204" pitchFamily="18" charset="0"/>
              </a:rPr>
              <a:t>What tools will I need?</a:t>
            </a:r>
            <a:endParaRPr lang="en-US" dirty="0">
              <a:latin typeface="Lucida Fax" panose="02060602050505020204" pitchFamily="18" charset="0"/>
            </a:endParaRPr>
          </a:p>
        </p:txBody>
      </p:sp>
      <p:sp>
        <p:nvSpPr>
          <p:cNvPr id="3" name="Content Placeholder 2"/>
          <p:cNvSpPr>
            <a:spLocks noGrp="1"/>
          </p:cNvSpPr>
          <p:nvPr>
            <p:ph idx="1"/>
          </p:nvPr>
        </p:nvSpPr>
        <p:spPr/>
        <p:txBody>
          <a:bodyPr>
            <a:normAutofit fontScale="85000" lnSpcReduction="20000"/>
          </a:bodyPr>
          <a:lstStyle/>
          <a:p>
            <a:pPr marL="0" indent="0">
              <a:buNone/>
              <a:defRPr/>
            </a:pPr>
            <a:r>
              <a:rPr lang="en-US" dirty="0">
                <a:latin typeface="Lucida Fax" panose="02060602050505020204" pitchFamily="18" charset="0"/>
                <a:cs typeface="Arial" panose="020B0604020202020204" pitchFamily="34" charset="0"/>
              </a:rPr>
              <a:t>a.     All  previous financial records</a:t>
            </a:r>
          </a:p>
          <a:p>
            <a:pPr marL="0" indent="0">
              <a:buNone/>
              <a:defRPr/>
            </a:pPr>
            <a:r>
              <a:rPr lang="en-US" sz="1000" dirty="0">
                <a:latin typeface="Lucida Fax" panose="02060602050505020204" pitchFamily="18" charset="0"/>
                <a:cs typeface="Arial" panose="020B0604020202020204" pitchFamily="34" charset="0"/>
              </a:rPr>
              <a:t> </a:t>
            </a:r>
          </a:p>
          <a:p>
            <a:pPr marL="0" indent="0">
              <a:lnSpc>
                <a:spcPct val="110000"/>
              </a:lnSpc>
              <a:spcBef>
                <a:spcPts val="0"/>
              </a:spcBef>
              <a:buNone/>
              <a:defRPr/>
            </a:pPr>
            <a:r>
              <a:rPr lang="en-US" dirty="0">
                <a:latin typeface="Lucida Fax" panose="02060602050505020204" pitchFamily="18" charset="0"/>
                <a:cs typeface="Arial" panose="020B0604020202020204" pitchFamily="34" charset="0"/>
              </a:rPr>
              <a:t>b.     Checkbook, new checks, carbon deposit slips, carbon</a:t>
            </a:r>
          </a:p>
          <a:p>
            <a:pPr marL="0" indent="0">
              <a:lnSpc>
                <a:spcPct val="110000"/>
              </a:lnSpc>
              <a:spcBef>
                <a:spcPts val="0"/>
              </a:spcBef>
              <a:buNone/>
              <a:defRPr/>
            </a:pPr>
            <a:r>
              <a:rPr lang="en-US" dirty="0">
                <a:latin typeface="Lucida Fax" panose="02060602050505020204" pitchFamily="18" charset="0"/>
                <a:cs typeface="Arial" panose="020B0604020202020204" pitchFamily="34" charset="0"/>
              </a:rPr>
              <a:t>        receipt books, endorsement stamp, bank bag, etc.</a:t>
            </a:r>
          </a:p>
          <a:p>
            <a:pPr marL="0" indent="0">
              <a:lnSpc>
                <a:spcPct val="110000"/>
              </a:lnSpc>
              <a:spcBef>
                <a:spcPts val="0"/>
              </a:spcBef>
              <a:buNone/>
              <a:defRPr/>
            </a:pPr>
            <a:endParaRPr lang="en-US" sz="1000" dirty="0">
              <a:latin typeface="Lucida Fax" panose="02060602050505020204" pitchFamily="18" charset="0"/>
              <a:cs typeface="Arial" panose="020B0604020202020204" pitchFamily="34" charset="0"/>
            </a:endParaRPr>
          </a:p>
          <a:p>
            <a:pPr marL="0" indent="0">
              <a:buNone/>
              <a:defRPr/>
            </a:pPr>
            <a:r>
              <a:rPr lang="en-US" dirty="0">
                <a:latin typeface="Lucida Fax" panose="02060602050505020204" pitchFamily="18" charset="0"/>
                <a:cs typeface="Arial" panose="020B0604020202020204" pitchFamily="34" charset="0"/>
              </a:rPr>
              <a:t>c.     Updated Procedure books w/passwords needed</a:t>
            </a:r>
          </a:p>
          <a:p>
            <a:pPr marL="0" indent="0">
              <a:buNone/>
              <a:defRPr/>
            </a:pPr>
            <a:r>
              <a:rPr lang="en-US" dirty="0">
                <a:latin typeface="Lucida Fax" panose="02060602050505020204" pitchFamily="18" charset="0"/>
                <a:cs typeface="Arial" panose="020B0604020202020204" pitchFamily="34" charset="0"/>
              </a:rPr>
              <a:t>        (money program, on-line IRS filing, etc.)</a:t>
            </a:r>
          </a:p>
          <a:p>
            <a:pPr marL="0" indent="0">
              <a:buNone/>
              <a:defRPr/>
            </a:pPr>
            <a:r>
              <a:rPr lang="en-US" sz="1000" dirty="0">
                <a:latin typeface="Lucida Fax" panose="02060602050505020204" pitchFamily="18" charset="0"/>
                <a:cs typeface="Arial" panose="020B0604020202020204" pitchFamily="34" charset="0"/>
              </a:rPr>
              <a:t> </a:t>
            </a:r>
          </a:p>
          <a:p>
            <a:pPr marL="0" indent="0">
              <a:lnSpc>
                <a:spcPct val="110000"/>
              </a:lnSpc>
              <a:spcBef>
                <a:spcPts val="0"/>
              </a:spcBef>
              <a:buNone/>
              <a:defRPr/>
            </a:pPr>
            <a:r>
              <a:rPr lang="en-US" dirty="0">
                <a:latin typeface="Lucida Fax" panose="02060602050505020204" pitchFamily="18" charset="0"/>
                <a:cs typeface="Arial" panose="020B0604020202020204" pitchFamily="34" charset="0"/>
              </a:rPr>
              <a:t>d.     If a computer bookkeeping program is purchased by</a:t>
            </a:r>
          </a:p>
          <a:p>
            <a:pPr marL="0" indent="0">
              <a:lnSpc>
                <a:spcPct val="110000"/>
              </a:lnSpc>
              <a:spcBef>
                <a:spcPts val="0"/>
              </a:spcBef>
              <a:buNone/>
              <a:defRPr/>
            </a:pPr>
            <a:r>
              <a:rPr lang="en-US" dirty="0">
                <a:latin typeface="Lucida Fax" panose="02060602050505020204" pitchFamily="18" charset="0"/>
                <a:cs typeface="Arial" panose="020B0604020202020204" pitchFamily="34" charset="0"/>
              </a:rPr>
              <a:t>        the PTA it should be transferred with the supplies to</a:t>
            </a:r>
          </a:p>
          <a:p>
            <a:pPr marL="0" indent="0">
              <a:lnSpc>
                <a:spcPct val="110000"/>
              </a:lnSpc>
              <a:spcBef>
                <a:spcPts val="0"/>
              </a:spcBef>
              <a:buNone/>
              <a:defRPr/>
            </a:pPr>
            <a:r>
              <a:rPr lang="en-US" dirty="0">
                <a:latin typeface="Lucida Fax" panose="02060602050505020204" pitchFamily="18" charset="0"/>
                <a:cs typeface="Arial" panose="020B0604020202020204" pitchFamily="34" charset="0"/>
              </a:rPr>
              <a:t>        the new treasurer;</a:t>
            </a:r>
          </a:p>
          <a:p>
            <a:pPr marL="0" indent="0">
              <a:lnSpc>
                <a:spcPct val="110000"/>
              </a:lnSpc>
              <a:spcBef>
                <a:spcPts val="0"/>
              </a:spcBef>
              <a:buNone/>
              <a:defRPr/>
            </a:pPr>
            <a:endParaRPr lang="en-US" sz="1000" dirty="0">
              <a:latin typeface="Lucida Fax" panose="02060602050505020204" pitchFamily="18" charset="0"/>
              <a:cs typeface="Arial" panose="020B0604020202020204" pitchFamily="34" charset="0"/>
            </a:endParaRPr>
          </a:p>
          <a:p>
            <a:pPr marL="0" indent="0">
              <a:lnSpc>
                <a:spcPct val="110000"/>
              </a:lnSpc>
              <a:spcBef>
                <a:spcPts val="0"/>
              </a:spcBef>
              <a:buNone/>
              <a:defRPr/>
            </a:pPr>
            <a:r>
              <a:rPr lang="en-US" dirty="0">
                <a:latin typeface="Lucida Fax" panose="02060602050505020204" pitchFamily="18" charset="0"/>
                <a:cs typeface="Arial" panose="020B0604020202020204" pitchFamily="34" charset="0"/>
              </a:rPr>
              <a:t>e.     Records should be printed on paper and not stored</a:t>
            </a:r>
          </a:p>
          <a:p>
            <a:pPr marL="0" indent="0">
              <a:lnSpc>
                <a:spcPct val="110000"/>
              </a:lnSpc>
              <a:spcBef>
                <a:spcPts val="0"/>
              </a:spcBef>
              <a:buNone/>
              <a:defRPr/>
            </a:pPr>
            <a:r>
              <a:rPr lang="en-US" dirty="0">
                <a:latin typeface="Lucida Fax" panose="02060602050505020204" pitchFamily="18" charset="0"/>
                <a:cs typeface="Arial" panose="020B0604020202020204" pitchFamily="34" charset="0"/>
              </a:rPr>
              <a:t>        exclusively electronically.</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2946" y="5497015"/>
            <a:ext cx="1814646" cy="1360985"/>
          </a:xfrm>
          <a:prstGeom prst="rect">
            <a:avLst/>
          </a:prstGeom>
        </p:spPr>
      </p:pic>
    </p:spTree>
    <p:extLst>
      <p:ext uri="{BB962C8B-B14F-4D97-AF65-F5344CB8AC3E}">
        <p14:creationId xmlns:p14="http://schemas.microsoft.com/office/powerpoint/2010/main" val="2775297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Fax" panose="02060602050505020204" pitchFamily="18" charset="0"/>
              </a:rPr>
              <a:t>What about the budget?</a:t>
            </a:r>
            <a:endParaRPr lang="en-US" dirty="0">
              <a:latin typeface="Lucida Fax" panose="02060602050505020204" pitchFamily="18" charset="0"/>
            </a:endParaRPr>
          </a:p>
        </p:txBody>
      </p:sp>
      <p:sp>
        <p:nvSpPr>
          <p:cNvPr id="3" name="Content Placeholder 2"/>
          <p:cNvSpPr>
            <a:spLocks noGrp="1"/>
          </p:cNvSpPr>
          <p:nvPr>
            <p:ph idx="1"/>
          </p:nvPr>
        </p:nvSpPr>
        <p:spPr/>
        <p:txBody>
          <a:bodyPr>
            <a:normAutofit fontScale="92500" lnSpcReduction="20000"/>
          </a:bodyPr>
          <a:lstStyle/>
          <a:p>
            <a:pPr marL="640080" lvl="1" indent="-274320">
              <a:spcAft>
                <a:spcPts val="600"/>
              </a:spcAft>
              <a:defRPr/>
            </a:pPr>
            <a:r>
              <a:rPr lang="en-US" dirty="0">
                <a:latin typeface="Lucida Fax" panose="02060602050505020204" pitchFamily="18" charset="0"/>
                <a:cs typeface="Arial" panose="020B0604020202020204" pitchFamily="34" charset="0"/>
              </a:rPr>
              <a:t>All financial transactions must fall within the budget</a:t>
            </a:r>
            <a:r>
              <a:rPr lang="en-US" dirty="0" smtClean="0">
                <a:latin typeface="Lucida Fax" panose="02060602050505020204" pitchFamily="18" charset="0"/>
                <a:cs typeface="Arial" panose="020B0604020202020204" pitchFamily="34" charset="0"/>
              </a:rPr>
              <a:t>.  However, the budget can be amended if needed, but approval from the general membership is required to do so.</a:t>
            </a:r>
            <a:endParaRPr lang="en-US" dirty="0">
              <a:latin typeface="Lucida Fax" panose="02060602050505020204" pitchFamily="18" charset="0"/>
              <a:cs typeface="Arial" panose="020B0604020202020204" pitchFamily="34" charset="0"/>
            </a:endParaRPr>
          </a:p>
          <a:p>
            <a:pPr marL="640080" lvl="1" indent="-274320">
              <a:spcBef>
                <a:spcPts val="0"/>
              </a:spcBef>
              <a:spcAft>
                <a:spcPts val="600"/>
              </a:spcAft>
              <a:defRPr/>
            </a:pPr>
            <a:r>
              <a:rPr lang="en-US" dirty="0">
                <a:latin typeface="Lucida Fax" panose="02060602050505020204" pitchFamily="18" charset="0"/>
                <a:cs typeface="Arial" panose="020B0604020202020204" pitchFamily="34" charset="0"/>
              </a:rPr>
              <a:t>The budget is proposed by a committee that includes the </a:t>
            </a:r>
            <a:r>
              <a:rPr lang="en-US" dirty="0" smtClean="0">
                <a:latin typeface="Lucida Fax" panose="02060602050505020204" pitchFamily="18" charset="0"/>
                <a:cs typeface="Arial" panose="020B0604020202020204" pitchFamily="34" charset="0"/>
              </a:rPr>
              <a:t>treasurer,  it should be an odd number.  The treasurer is usually the chair; check your bylaws and standing rules for the members of this committee.</a:t>
            </a:r>
          </a:p>
          <a:p>
            <a:pPr marL="640080" lvl="1" indent="-274320">
              <a:spcBef>
                <a:spcPts val="0"/>
              </a:spcBef>
              <a:spcAft>
                <a:spcPts val="600"/>
              </a:spcAft>
              <a:defRPr/>
            </a:pPr>
            <a:r>
              <a:rPr lang="en-US" dirty="0" smtClean="0">
                <a:latin typeface="Lucida Fax" panose="02060602050505020204" pitchFamily="18" charset="0"/>
                <a:cs typeface="Arial" panose="020B0604020202020204" pitchFamily="34" charset="0"/>
              </a:rPr>
              <a:t>Best </a:t>
            </a:r>
            <a:r>
              <a:rPr lang="en-US" dirty="0">
                <a:latin typeface="Lucida Fax" panose="02060602050505020204" pitchFamily="18" charset="0"/>
                <a:cs typeface="Arial" panose="020B0604020202020204" pitchFamily="34" charset="0"/>
              </a:rPr>
              <a:t>practice is to have </a:t>
            </a:r>
            <a:r>
              <a:rPr lang="en-US" dirty="0" smtClean="0">
                <a:latin typeface="Lucida Fax" panose="02060602050505020204" pitchFamily="18" charset="0"/>
                <a:cs typeface="Arial" panose="020B0604020202020204" pitchFamily="34" charset="0"/>
              </a:rPr>
              <a:t>budget </a:t>
            </a:r>
            <a:r>
              <a:rPr lang="en-US" dirty="0">
                <a:latin typeface="Lucida Fax" panose="02060602050505020204" pitchFamily="18" charset="0"/>
                <a:cs typeface="Arial" panose="020B0604020202020204" pitchFamily="34" charset="0"/>
              </a:rPr>
              <a:t>committee meet before April 30 to have budget ready for approval at May </a:t>
            </a:r>
            <a:r>
              <a:rPr lang="en-US" dirty="0" smtClean="0">
                <a:latin typeface="Lucida Fax" panose="02060602050505020204" pitchFamily="18" charset="0"/>
                <a:cs typeface="Arial" panose="020B0604020202020204" pitchFamily="34" charset="0"/>
              </a:rPr>
              <a:t>meeting or your last meeting of the year.</a:t>
            </a:r>
            <a:endParaRPr lang="en-US" dirty="0">
              <a:latin typeface="Lucida Fax" panose="02060602050505020204" pitchFamily="18" charset="0"/>
              <a:cs typeface="Arial" panose="020B0604020202020204" pitchFamily="34" charset="0"/>
            </a:endParaRPr>
          </a:p>
          <a:p>
            <a:pPr marL="640080" lvl="1" indent="-274320">
              <a:spcAft>
                <a:spcPts val="600"/>
              </a:spcAft>
              <a:defRPr/>
            </a:pPr>
            <a:r>
              <a:rPr lang="en-US" dirty="0">
                <a:latin typeface="Lucida Fax" panose="02060602050505020204" pitchFamily="18" charset="0"/>
                <a:cs typeface="Arial" panose="020B0604020202020204" pitchFamily="34" charset="0"/>
              </a:rPr>
              <a:t>The budget is based on past records, planned activities and goals.  </a:t>
            </a:r>
          </a:p>
          <a:p>
            <a:pPr marL="640080" lvl="1" indent="-274320">
              <a:spcAft>
                <a:spcPts val="600"/>
              </a:spcAft>
              <a:defRPr/>
            </a:pPr>
            <a:r>
              <a:rPr lang="en-US" dirty="0">
                <a:latin typeface="Lucida Fax" panose="02060602050505020204" pitchFamily="18" charset="0"/>
                <a:cs typeface="Arial" panose="020B0604020202020204" pitchFamily="34" charset="0"/>
              </a:rPr>
              <a:t>The budget must be approved by the general membership. </a:t>
            </a:r>
            <a:endParaRPr lang="en-US" dirty="0" smtClean="0">
              <a:latin typeface="Lucida Fax" panose="02060602050505020204" pitchFamily="18" charset="0"/>
              <a:cs typeface="Arial" panose="020B0604020202020204" pitchFamily="34" charset="0"/>
            </a:endParaRPr>
          </a:p>
          <a:p>
            <a:pPr marL="640080" lvl="1" indent="-274320">
              <a:spcAft>
                <a:spcPts val="600"/>
              </a:spcAft>
              <a:defRPr/>
            </a:pPr>
            <a:r>
              <a:rPr lang="en-US" dirty="0" smtClean="0">
                <a:latin typeface="Lucida Fax" panose="02060602050505020204" pitchFamily="18" charset="0"/>
                <a:cs typeface="Arial" panose="020B0604020202020204" pitchFamily="34" charset="0"/>
              </a:rPr>
              <a:t>Expenses </a:t>
            </a:r>
            <a:r>
              <a:rPr lang="en-US" dirty="0">
                <a:latin typeface="Lucida Fax" panose="02060602050505020204" pitchFamily="18" charset="0"/>
                <a:cs typeface="Arial" panose="020B0604020202020204" pitchFamily="34" charset="0"/>
              </a:rPr>
              <a:t>that exceed the budget must be approved by the </a:t>
            </a:r>
            <a:r>
              <a:rPr lang="en-US" dirty="0" smtClean="0">
                <a:latin typeface="Lucida Fax" panose="02060602050505020204" pitchFamily="18" charset="0"/>
                <a:cs typeface="Arial" panose="020B0604020202020204" pitchFamily="34" charset="0"/>
              </a:rPr>
              <a:t>general membership </a:t>
            </a:r>
            <a:r>
              <a:rPr lang="en-US" dirty="0">
                <a:latin typeface="Lucida Fax" panose="02060602050505020204" pitchFamily="18" charset="0"/>
                <a:cs typeface="Arial" panose="020B0604020202020204" pitchFamily="34" charset="0"/>
              </a:rPr>
              <a:t>as a budget amendment.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2946" y="5497015"/>
            <a:ext cx="1814646" cy="1360985"/>
          </a:xfrm>
          <a:prstGeom prst="rect">
            <a:avLst/>
          </a:prstGeom>
        </p:spPr>
      </p:pic>
    </p:spTree>
    <p:extLst>
      <p:ext uri="{BB962C8B-B14F-4D97-AF65-F5344CB8AC3E}">
        <p14:creationId xmlns:p14="http://schemas.microsoft.com/office/powerpoint/2010/main" val="703776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Fax" panose="02060602050505020204" pitchFamily="18" charset="0"/>
              </a:rPr>
              <a:t>What does a budget look like?</a:t>
            </a:r>
            <a:endParaRPr lang="en-US" dirty="0">
              <a:latin typeface="Lucida Fax" panose="02060602050505020204" pitchFamily="18" charset="0"/>
            </a:endParaRPr>
          </a:p>
        </p:txBody>
      </p:sp>
      <p:sp>
        <p:nvSpPr>
          <p:cNvPr id="3" name="Content Placeholder 2"/>
          <p:cNvSpPr>
            <a:spLocks noGrp="1"/>
          </p:cNvSpPr>
          <p:nvPr>
            <p:ph idx="1"/>
          </p:nvPr>
        </p:nvSpPr>
        <p:spPr/>
        <p:txBody>
          <a:bodyPr/>
          <a:lstStyle/>
          <a:p>
            <a:r>
              <a:rPr lang="en-US" dirty="0" smtClean="0">
                <a:latin typeface="Lucida Fax" panose="02060602050505020204" pitchFamily="18" charset="0"/>
              </a:rPr>
              <a:t>See attached sample</a:t>
            </a:r>
            <a:endParaRPr lang="en-US" dirty="0">
              <a:latin typeface="Lucida Fax" panose="0206060205050502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2946" y="5497015"/>
            <a:ext cx="1814646" cy="1360985"/>
          </a:xfrm>
          <a:prstGeom prst="rect">
            <a:avLst/>
          </a:prstGeom>
        </p:spPr>
      </p:pic>
    </p:spTree>
    <p:extLst>
      <p:ext uri="{BB962C8B-B14F-4D97-AF65-F5344CB8AC3E}">
        <p14:creationId xmlns:p14="http://schemas.microsoft.com/office/powerpoint/2010/main" val="1899035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Fax" panose="02060602050505020204" pitchFamily="18" charset="0"/>
              </a:rPr>
              <a:t>How do we fund the budget?</a:t>
            </a:r>
            <a:endParaRPr lang="en-US" dirty="0">
              <a:latin typeface="Lucida Fax" panose="02060602050505020204" pitchFamily="18" charset="0"/>
            </a:endParaRPr>
          </a:p>
        </p:txBody>
      </p:sp>
      <p:sp>
        <p:nvSpPr>
          <p:cNvPr id="3" name="Content Placeholder 2"/>
          <p:cNvSpPr>
            <a:spLocks noGrp="1"/>
          </p:cNvSpPr>
          <p:nvPr>
            <p:ph idx="1"/>
          </p:nvPr>
        </p:nvSpPr>
        <p:spPr/>
        <p:txBody>
          <a:bodyPr>
            <a:normAutofit/>
          </a:bodyPr>
          <a:lstStyle/>
          <a:p>
            <a:r>
              <a:rPr lang="en-US" altLang="en-US" sz="2400" dirty="0" smtClean="0">
                <a:latin typeface="Lucida Fax" panose="02060602050505020204" pitchFamily="18" charset="0"/>
                <a:cs typeface="Arial" panose="020B0604020202020204" pitchFamily="34" charset="0"/>
              </a:rPr>
              <a:t>PTA is primarily an education &amp; advocacy group -  not a money raising group</a:t>
            </a:r>
          </a:p>
          <a:p>
            <a:r>
              <a:rPr lang="en-US" altLang="en-US" sz="2400" dirty="0" smtClean="0">
                <a:latin typeface="Lucida Fax" panose="02060602050505020204" pitchFamily="18" charset="0"/>
                <a:cs typeface="Arial" panose="020B0604020202020204" pitchFamily="34" charset="0"/>
              </a:rPr>
              <a:t>Focus should be on service-oriented projects</a:t>
            </a:r>
          </a:p>
          <a:p>
            <a:r>
              <a:rPr lang="en-US" altLang="en-US" sz="2400" dirty="0" smtClean="0">
                <a:latin typeface="Lucida Fax" panose="02060602050505020204" pitchFamily="18" charset="0"/>
                <a:cs typeface="Arial" panose="020B0604020202020204" pitchFamily="34" charset="0"/>
              </a:rPr>
              <a:t>Purposeful fundraising should be done each year</a:t>
            </a:r>
          </a:p>
          <a:p>
            <a:r>
              <a:rPr lang="en-US" altLang="en-US" sz="2400" dirty="0" smtClean="0">
                <a:latin typeface="Lucida Fax" panose="02060602050505020204" pitchFamily="18" charset="0"/>
                <a:cs typeface="Arial" panose="020B0604020202020204" pitchFamily="34" charset="0"/>
              </a:rPr>
              <a:t>Remember that you are fundraising to fund your budget in that fiscal year.</a:t>
            </a:r>
          </a:p>
          <a:p>
            <a:pPr>
              <a:spcBef>
                <a:spcPct val="0"/>
              </a:spcBef>
              <a:spcAft>
                <a:spcPts val="600"/>
              </a:spcAft>
            </a:pPr>
            <a:r>
              <a:rPr lang="en-US" altLang="en-US" sz="2400" dirty="0" smtClean="0">
                <a:latin typeface="Lucida Fax" panose="02060602050505020204" pitchFamily="18" charset="0"/>
                <a:cs typeface="Arial" panose="020B0604020202020204" pitchFamily="34" charset="0"/>
              </a:rPr>
              <a:t>Use the </a:t>
            </a:r>
            <a:r>
              <a:rPr lang="en-US" altLang="en-US" sz="2400" b="1" i="1" dirty="0" smtClean="0">
                <a:latin typeface="Lucida Fax" panose="02060602050505020204" pitchFamily="18" charset="0"/>
                <a:cs typeface="Arial" panose="020B0604020202020204" pitchFamily="34" charset="0"/>
              </a:rPr>
              <a:t>3-to-1 Rule: </a:t>
            </a:r>
            <a:r>
              <a:rPr lang="en-US" altLang="en-US" sz="2400" b="1" dirty="0" smtClean="0">
                <a:latin typeface="Lucida Fax" panose="02060602050505020204" pitchFamily="18" charset="0"/>
                <a:cs typeface="Arial" panose="020B0604020202020204" pitchFamily="34" charset="0"/>
              </a:rPr>
              <a:t> </a:t>
            </a:r>
            <a:r>
              <a:rPr lang="en-US" altLang="en-US" sz="2400" dirty="0" smtClean="0">
                <a:latin typeface="Lucida Fax" panose="02060602050505020204" pitchFamily="18" charset="0"/>
                <a:cs typeface="Arial" panose="020B0604020202020204" pitchFamily="34" charset="0"/>
              </a:rPr>
              <a:t>1 Fundraising = 3 non-fundraising projects aimed at helping parents and children</a:t>
            </a:r>
          </a:p>
          <a:p>
            <a:pPr>
              <a:spcBef>
                <a:spcPct val="0"/>
              </a:spcBef>
              <a:spcAft>
                <a:spcPts val="600"/>
              </a:spcAft>
            </a:pPr>
            <a:r>
              <a:rPr lang="en-US" altLang="en-US" sz="2400" dirty="0" smtClean="0">
                <a:latin typeface="Lucida Fax" panose="02060602050505020204" pitchFamily="18" charset="0"/>
                <a:cs typeface="Arial" panose="020B0604020202020204" pitchFamily="34" charset="0"/>
              </a:rPr>
              <a:t>A fundraising project should be for a definite purpose and should be in harmony with the PTA Purposes.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2946" y="5497015"/>
            <a:ext cx="1814646" cy="1360985"/>
          </a:xfrm>
          <a:prstGeom prst="rect">
            <a:avLst/>
          </a:prstGeom>
        </p:spPr>
      </p:pic>
    </p:spTree>
    <p:extLst>
      <p:ext uri="{BB962C8B-B14F-4D97-AF65-F5344CB8AC3E}">
        <p14:creationId xmlns:p14="http://schemas.microsoft.com/office/powerpoint/2010/main" val="1283307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Fax" panose="02060602050505020204" pitchFamily="18" charset="0"/>
              </a:rPr>
              <a:t>Who’s money is it?</a:t>
            </a:r>
            <a:endParaRPr lang="en-US" dirty="0">
              <a:latin typeface="Lucida Fax" panose="02060602050505020204" pitchFamily="18" charset="0"/>
            </a:endParaRPr>
          </a:p>
        </p:txBody>
      </p:sp>
      <p:sp>
        <p:nvSpPr>
          <p:cNvPr id="3" name="Content Placeholder 2"/>
          <p:cNvSpPr>
            <a:spLocks noGrp="1"/>
          </p:cNvSpPr>
          <p:nvPr>
            <p:ph idx="1"/>
          </p:nvPr>
        </p:nvSpPr>
        <p:spPr/>
        <p:txBody>
          <a:bodyPr>
            <a:normAutofit lnSpcReduction="10000"/>
          </a:bodyPr>
          <a:lstStyle/>
          <a:p>
            <a:pPr marL="274320" indent="-274320">
              <a:defRPr/>
            </a:pPr>
            <a:r>
              <a:rPr lang="en-US" dirty="0">
                <a:latin typeface="Lucida Fax" panose="02060602050505020204" pitchFamily="18" charset="0"/>
                <a:cs typeface="Arial" panose="020B0604020202020204" pitchFamily="34" charset="0"/>
              </a:rPr>
              <a:t>The treasurer is the custodian of the money, it does not belong to the treasurer, the Executive Committee, the principal or the council.  </a:t>
            </a:r>
            <a:r>
              <a:rPr lang="en-US" b="1" dirty="0">
                <a:latin typeface="Lucida Fax" panose="02060602050505020204" pitchFamily="18" charset="0"/>
                <a:cs typeface="Arial" panose="020B0604020202020204" pitchFamily="34" charset="0"/>
              </a:rPr>
              <a:t>The money belongs to the general membership of the unit.  </a:t>
            </a:r>
          </a:p>
          <a:p>
            <a:pPr marL="0" indent="0">
              <a:buNone/>
              <a:defRPr/>
            </a:pPr>
            <a:endParaRPr lang="en-US" sz="1000" dirty="0">
              <a:latin typeface="Lucida Fax" panose="02060602050505020204" pitchFamily="18" charset="0"/>
              <a:cs typeface="Arial" panose="020B0604020202020204" pitchFamily="34" charset="0"/>
            </a:endParaRPr>
          </a:p>
          <a:p>
            <a:pPr marL="274320" indent="-274320">
              <a:defRPr/>
            </a:pPr>
            <a:r>
              <a:rPr lang="en-US" dirty="0">
                <a:latin typeface="Lucida Fax" panose="02060602050505020204" pitchFamily="18" charset="0"/>
                <a:cs typeface="Arial" panose="020B0604020202020204" pitchFamily="34" charset="0"/>
              </a:rPr>
              <a:t>The treasurer is to disburse the money as directed by the Executive Board/Committee, by the membership and by the approved budget.  </a:t>
            </a:r>
          </a:p>
          <a:p>
            <a:pPr marL="0" indent="0">
              <a:buNone/>
              <a:defRPr/>
            </a:pPr>
            <a:endParaRPr lang="en-US" sz="1000" dirty="0">
              <a:latin typeface="Lucida Fax" panose="02060602050505020204" pitchFamily="18" charset="0"/>
              <a:cs typeface="Arial" panose="020B0604020202020204" pitchFamily="34" charset="0"/>
            </a:endParaRPr>
          </a:p>
          <a:p>
            <a:pPr marL="274320" indent="-274320">
              <a:defRPr/>
            </a:pPr>
            <a:r>
              <a:rPr lang="en-US" dirty="0">
                <a:latin typeface="Lucida Fax" panose="02060602050505020204" pitchFamily="18" charset="0"/>
                <a:cs typeface="Arial" panose="020B0604020202020204" pitchFamily="34" charset="0"/>
              </a:rPr>
              <a:t>It is the treasurer’s duty to disburse money in accordance with good financial practices and according to the bylaws.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6282" y="5709516"/>
            <a:ext cx="1531310" cy="1148483"/>
          </a:xfrm>
          <a:prstGeom prst="rect">
            <a:avLst/>
          </a:prstGeom>
        </p:spPr>
      </p:pic>
    </p:spTree>
    <p:extLst>
      <p:ext uri="{BB962C8B-B14F-4D97-AF65-F5344CB8AC3E}">
        <p14:creationId xmlns:p14="http://schemas.microsoft.com/office/powerpoint/2010/main" val="2823545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Fax" panose="02060602050505020204" pitchFamily="18" charset="0"/>
              </a:rPr>
              <a:t>How do I track the finances?</a:t>
            </a:r>
            <a:endParaRPr lang="en-US" dirty="0">
              <a:latin typeface="Lucida Fax" panose="02060602050505020204" pitchFamily="18" charset="0"/>
            </a:endParaRPr>
          </a:p>
        </p:txBody>
      </p:sp>
      <p:sp>
        <p:nvSpPr>
          <p:cNvPr id="3" name="Content Placeholder 2"/>
          <p:cNvSpPr>
            <a:spLocks noGrp="1"/>
          </p:cNvSpPr>
          <p:nvPr>
            <p:ph idx="1"/>
          </p:nvPr>
        </p:nvSpPr>
        <p:spPr/>
        <p:txBody>
          <a:bodyPr>
            <a:normAutofit fontScale="92500" lnSpcReduction="10000"/>
          </a:bodyPr>
          <a:lstStyle/>
          <a:p>
            <a:pPr marL="640080" lvl="1" indent="-274320">
              <a:defRPr/>
            </a:pPr>
            <a:r>
              <a:rPr lang="en-US" dirty="0" smtClean="0">
                <a:latin typeface="Lucida Fax" panose="02060602050505020204" pitchFamily="18" charset="0"/>
                <a:cs typeface="Arial" panose="020B0604020202020204" pitchFamily="34" charset="0"/>
              </a:rPr>
              <a:t>It should </a:t>
            </a:r>
            <a:r>
              <a:rPr lang="en-US" dirty="0">
                <a:latin typeface="Lucida Fax" panose="02060602050505020204" pitchFamily="18" charset="0"/>
                <a:cs typeface="Arial" panose="020B0604020202020204" pitchFamily="34" charset="0"/>
              </a:rPr>
              <a:t>be a method that allows detailed accounting by budget line; this could be on paper, spreadsheets or using computer accounting programs.</a:t>
            </a:r>
          </a:p>
          <a:p>
            <a:pPr marL="640080" lvl="1" indent="-274320">
              <a:defRPr/>
            </a:pPr>
            <a:r>
              <a:rPr lang="en-US" dirty="0">
                <a:latin typeface="Lucida Fax" panose="02060602050505020204" pitchFamily="18" charset="0"/>
                <a:cs typeface="Arial" panose="020B0604020202020204" pitchFamily="34" charset="0"/>
              </a:rPr>
              <a:t>Keep all checkbook entries current.</a:t>
            </a:r>
          </a:p>
          <a:p>
            <a:pPr marL="640080" lvl="1" indent="-274320">
              <a:defRPr/>
            </a:pPr>
            <a:r>
              <a:rPr lang="en-US" dirty="0">
                <a:latin typeface="Lucida Fax" panose="02060602050505020204" pitchFamily="18" charset="0"/>
                <a:cs typeface="Arial" panose="020B0604020202020204" pitchFamily="34" charset="0"/>
              </a:rPr>
              <a:t>Maintain a log of funds received and another of funds disbursed.</a:t>
            </a:r>
          </a:p>
          <a:p>
            <a:pPr marL="640080" lvl="1" indent="-274320">
              <a:defRPr/>
            </a:pPr>
            <a:r>
              <a:rPr lang="en-US" dirty="0">
                <a:latin typeface="Lucida Fax" panose="02060602050505020204" pitchFamily="18" charset="0"/>
                <a:cs typeface="Arial" panose="020B0604020202020204" pitchFamily="34" charset="0"/>
              </a:rPr>
              <a:t>Maintain accounting for each budget line.</a:t>
            </a:r>
          </a:p>
          <a:p>
            <a:pPr marL="640080" lvl="1" indent="-274320">
              <a:defRPr/>
            </a:pPr>
            <a:r>
              <a:rPr lang="en-US" dirty="0">
                <a:latin typeface="Lucida Fax" panose="02060602050505020204" pitchFamily="18" charset="0"/>
                <a:cs typeface="Arial" panose="020B0604020202020204" pitchFamily="34" charset="0"/>
              </a:rPr>
              <a:t>Maintain a paper trail for all financial activity from the counting of funds, to bank activity to reports</a:t>
            </a:r>
            <a:r>
              <a:rPr lang="en-US" dirty="0" smtClean="0">
                <a:latin typeface="Lucida Fax" panose="02060602050505020204" pitchFamily="18" charset="0"/>
                <a:cs typeface="Arial" panose="020B0604020202020204" pitchFamily="34" charset="0"/>
              </a:rPr>
              <a:t>.</a:t>
            </a:r>
          </a:p>
          <a:p>
            <a:pPr marL="640080" lvl="1" indent="-274320">
              <a:defRPr/>
            </a:pPr>
            <a:r>
              <a:rPr lang="en-US" dirty="0" smtClean="0">
                <a:latin typeface="Lucida Fax" panose="02060602050505020204" pitchFamily="18" charset="0"/>
                <a:cs typeface="Arial" panose="020B0604020202020204" pitchFamily="34" charset="0"/>
              </a:rPr>
              <a:t>It is best practice to have individuals fill out a voucher for all reimbursements.  This voucher should be stapled to the original receipt.</a:t>
            </a:r>
          </a:p>
          <a:p>
            <a:pPr marL="640080" lvl="1" indent="-274320">
              <a:defRPr/>
            </a:pPr>
            <a:r>
              <a:rPr lang="en-US" dirty="0" smtClean="0">
                <a:latin typeface="Lucida Fax" panose="02060602050505020204" pitchFamily="18" charset="0"/>
                <a:cs typeface="Arial" panose="020B0604020202020204" pitchFamily="34" charset="0"/>
              </a:rPr>
              <a:t>All receipts should have a voucher to ensure a proper paper trail.  It also makes the audit process go much smoother because all the information about the purchase will be listed with the receipt.</a:t>
            </a:r>
            <a:endParaRPr lang="en-US" dirty="0">
              <a:latin typeface="Lucida Fax" panose="02060602050505020204" pitchFamily="18" charset="0"/>
              <a:cs typeface="Arial" panose="020B0604020202020204" pitchFamily="34"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400" y="100767"/>
            <a:ext cx="1814646" cy="1360985"/>
          </a:xfrm>
          <a:prstGeom prst="rect">
            <a:avLst/>
          </a:prstGeom>
        </p:spPr>
      </p:pic>
    </p:spTree>
    <p:extLst>
      <p:ext uri="{BB962C8B-B14F-4D97-AF65-F5344CB8AC3E}">
        <p14:creationId xmlns:p14="http://schemas.microsoft.com/office/powerpoint/2010/main" val="5137031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Fax" panose="02060602050505020204" pitchFamily="18" charset="0"/>
              </a:rPr>
              <a:t>How should I make disbursements?</a:t>
            </a:r>
            <a:endParaRPr lang="en-US" dirty="0">
              <a:latin typeface="Lucida Fax" panose="02060602050505020204" pitchFamily="18" charset="0"/>
            </a:endParaRPr>
          </a:p>
        </p:txBody>
      </p:sp>
      <p:sp>
        <p:nvSpPr>
          <p:cNvPr id="3" name="Content Placeholder 2"/>
          <p:cNvSpPr>
            <a:spLocks noGrp="1"/>
          </p:cNvSpPr>
          <p:nvPr>
            <p:ph idx="1"/>
          </p:nvPr>
        </p:nvSpPr>
        <p:spPr/>
        <p:txBody>
          <a:bodyPr>
            <a:normAutofit fontScale="92500" lnSpcReduction="20000"/>
          </a:bodyPr>
          <a:lstStyle/>
          <a:p>
            <a:pPr marL="640080" lvl="1" indent="-274320">
              <a:spcBef>
                <a:spcPts val="0"/>
              </a:spcBef>
              <a:spcAft>
                <a:spcPts val="600"/>
              </a:spcAft>
              <a:defRPr/>
            </a:pPr>
            <a:r>
              <a:rPr lang="en-US" sz="1900" dirty="0">
                <a:latin typeface="Lucida Fax" panose="02060602050505020204" pitchFamily="18" charset="0"/>
                <a:cs typeface="Arial" panose="020B0604020202020204" pitchFamily="34" charset="0"/>
              </a:rPr>
              <a:t>All disbursements are made by check, no cash payments for anything.</a:t>
            </a:r>
          </a:p>
          <a:p>
            <a:pPr marL="301943" lvl="1" indent="0">
              <a:spcBef>
                <a:spcPts val="0"/>
              </a:spcBef>
              <a:spcAft>
                <a:spcPts val="600"/>
              </a:spcAft>
              <a:buNone/>
              <a:defRPr/>
            </a:pPr>
            <a:endParaRPr lang="en-US" sz="1900" dirty="0">
              <a:latin typeface="Lucida Fax" panose="02060602050505020204" pitchFamily="18" charset="0"/>
              <a:cs typeface="Arial" panose="020B0604020202020204" pitchFamily="34" charset="0"/>
            </a:endParaRPr>
          </a:p>
          <a:p>
            <a:pPr marL="640080" lvl="1" indent="-274320">
              <a:spcBef>
                <a:spcPts val="0"/>
              </a:spcBef>
              <a:spcAft>
                <a:spcPts val="600"/>
              </a:spcAft>
              <a:defRPr/>
            </a:pPr>
            <a:r>
              <a:rPr lang="en-US" sz="1900" dirty="0">
                <a:latin typeface="Lucida Fax" panose="02060602050505020204" pitchFamily="18" charset="0"/>
                <a:cs typeface="Arial" panose="020B0604020202020204" pitchFamily="34" charset="0"/>
              </a:rPr>
              <a:t>Refunds are made by check and a receipt issued.</a:t>
            </a:r>
          </a:p>
          <a:p>
            <a:pPr marL="640080" lvl="1" indent="-274320">
              <a:spcBef>
                <a:spcPts val="0"/>
              </a:spcBef>
              <a:spcAft>
                <a:spcPts val="600"/>
              </a:spcAft>
              <a:defRPr/>
            </a:pPr>
            <a:endParaRPr lang="en-US" sz="1900" dirty="0">
              <a:latin typeface="Lucida Fax" panose="02060602050505020204" pitchFamily="18" charset="0"/>
              <a:cs typeface="Arial" panose="020B0604020202020204" pitchFamily="34" charset="0"/>
            </a:endParaRPr>
          </a:p>
          <a:p>
            <a:pPr marL="640080" lvl="1" indent="-274320">
              <a:spcBef>
                <a:spcPts val="0"/>
              </a:spcBef>
              <a:spcAft>
                <a:spcPts val="600"/>
              </a:spcAft>
              <a:defRPr/>
            </a:pPr>
            <a:r>
              <a:rPr lang="en-US" sz="1900" dirty="0">
                <a:latin typeface="Lucida Fax" panose="02060602050505020204" pitchFamily="18" charset="0"/>
                <a:cs typeface="Arial" panose="020B0604020202020204" pitchFamily="34" charset="0"/>
              </a:rPr>
              <a:t>Expenditures should fall within the budget.</a:t>
            </a:r>
          </a:p>
          <a:p>
            <a:pPr marL="301943" lvl="1" indent="0">
              <a:spcBef>
                <a:spcPts val="0"/>
              </a:spcBef>
              <a:spcAft>
                <a:spcPts val="600"/>
              </a:spcAft>
              <a:buNone/>
              <a:defRPr/>
            </a:pPr>
            <a:endParaRPr lang="en-US" sz="1900" dirty="0">
              <a:latin typeface="Lucida Fax" panose="02060602050505020204" pitchFamily="18" charset="0"/>
              <a:cs typeface="Arial" panose="020B0604020202020204" pitchFamily="34" charset="0"/>
            </a:endParaRPr>
          </a:p>
          <a:p>
            <a:pPr marL="640080" lvl="1" indent="-274320">
              <a:spcBef>
                <a:spcPts val="0"/>
              </a:spcBef>
              <a:spcAft>
                <a:spcPts val="600"/>
              </a:spcAft>
              <a:defRPr/>
            </a:pPr>
            <a:r>
              <a:rPr lang="en-US" sz="1900" dirty="0">
                <a:latin typeface="Lucida Fax" panose="02060602050505020204" pitchFamily="18" charset="0"/>
                <a:cs typeface="Arial" panose="020B0604020202020204" pitchFamily="34" charset="0"/>
              </a:rPr>
              <a:t>Expenditures should be authorized by </a:t>
            </a:r>
            <a:r>
              <a:rPr lang="en-US" sz="1900" dirty="0" smtClean="0">
                <a:latin typeface="Lucida Fax" panose="02060602050505020204" pitchFamily="18" charset="0"/>
                <a:cs typeface="Arial" panose="020B0604020202020204" pitchFamily="34" charset="0"/>
              </a:rPr>
              <a:t>chairman</a:t>
            </a:r>
            <a:r>
              <a:rPr lang="en-US" sz="1900" dirty="0">
                <a:latin typeface="Lucida Fax" panose="02060602050505020204" pitchFamily="18" charset="0"/>
                <a:cs typeface="Arial" panose="020B0604020202020204" pitchFamily="34" charset="0"/>
              </a:rPr>
              <a:t>.  </a:t>
            </a:r>
            <a:endParaRPr lang="en-US" sz="1900" dirty="0" smtClean="0">
              <a:latin typeface="Lucida Fax" panose="02060602050505020204" pitchFamily="18" charset="0"/>
              <a:cs typeface="Arial" panose="020B0604020202020204" pitchFamily="34" charset="0"/>
            </a:endParaRPr>
          </a:p>
          <a:p>
            <a:pPr marL="365760" lvl="1" indent="0">
              <a:spcBef>
                <a:spcPts val="0"/>
              </a:spcBef>
              <a:spcAft>
                <a:spcPts val="600"/>
              </a:spcAft>
              <a:buNone/>
              <a:defRPr/>
            </a:pPr>
            <a:endParaRPr lang="en-US" sz="1900" dirty="0" smtClean="0">
              <a:latin typeface="Lucida Fax" panose="02060602050505020204" pitchFamily="18" charset="0"/>
              <a:cs typeface="Arial" panose="020B0604020202020204" pitchFamily="34" charset="0"/>
            </a:endParaRPr>
          </a:p>
          <a:p>
            <a:pPr marL="640080" lvl="1" indent="-274320">
              <a:spcBef>
                <a:spcPts val="0"/>
              </a:spcBef>
              <a:spcAft>
                <a:spcPts val="600"/>
              </a:spcAft>
              <a:defRPr/>
            </a:pPr>
            <a:r>
              <a:rPr lang="en-US" sz="1900" dirty="0" smtClean="0">
                <a:latin typeface="Lucida Fax" panose="02060602050505020204" pitchFamily="18" charset="0"/>
                <a:cs typeface="Arial" panose="020B0604020202020204" pitchFamily="34" charset="0"/>
              </a:rPr>
              <a:t>Vouchers </a:t>
            </a:r>
            <a:r>
              <a:rPr lang="en-US" sz="1900" dirty="0">
                <a:latin typeface="Lucida Fax" panose="02060602050505020204" pitchFamily="18" charset="0"/>
                <a:cs typeface="Arial" panose="020B0604020202020204" pitchFamily="34" charset="0"/>
              </a:rPr>
              <a:t>should be submitted along with </a:t>
            </a:r>
            <a:r>
              <a:rPr lang="en-US" sz="1900" dirty="0" smtClean="0">
                <a:latin typeface="Lucida Fax" panose="02060602050505020204" pitchFamily="18" charset="0"/>
                <a:cs typeface="Arial" panose="020B0604020202020204" pitchFamily="34" charset="0"/>
              </a:rPr>
              <a:t>receipts, creating a paper trail. </a:t>
            </a:r>
            <a:r>
              <a:rPr lang="en-US" sz="1900" dirty="0">
                <a:latin typeface="Lucida Fax" panose="02060602050505020204" pitchFamily="18" charset="0"/>
                <a:cs typeface="Arial" panose="020B0604020202020204" pitchFamily="34" charset="0"/>
              </a:rPr>
              <a:t>(Best practice</a:t>
            </a:r>
            <a:r>
              <a:rPr lang="en-US" sz="1900" dirty="0" smtClean="0">
                <a:latin typeface="Lucida Fax" panose="02060602050505020204" pitchFamily="18" charset="0"/>
                <a:cs typeface="Arial" panose="020B0604020202020204" pitchFamily="34" charset="0"/>
              </a:rPr>
              <a:t>)</a:t>
            </a:r>
            <a:r>
              <a:rPr lang="en-US" sz="1900" dirty="0">
                <a:latin typeface="Lucida Fax" panose="02060602050505020204" pitchFamily="18" charset="0"/>
                <a:cs typeface="Arial" panose="020B0604020202020204" pitchFamily="34" charset="0"/>
              </a:rPr>
              <a:t> </a:t>
            </a:r>
            <a:endParaRPr lang="en-US" sz="1900" dirty="0" smtClean="0">
              <a:latin typeface="Lucida Fax" panose="02060602050505020204" pitchFamily="18" charset="0"/>
              <a:cs typeface="Arial" panose="020B0604020202020204" pitchFamily="34" charset="0"/>
            </a:endParaRPr>
          </a:p>
          <a:p>
            <a:pPr marL="640080" lvl="1" indent="-274320">
              <a:spcBef>
                <a:spcPts val="0"/>
              </a:spcBef>
              <a:spcAft>
                <a:spcPts val="600"/>
              </a:spcAft>
              <a:defRPr/>
            </a:pPr>
            <a:endParaRPr lang="en-US" sz="1900" dirty="0">
              <a:latin typeface="Lucida Fax" panose="02060602050505020204" pitchFamily="18" charset="0"/>
              <a:cs typeface="Arial" panose="020B0604020202020204" pitchFamily="34" charset="0"/>
            </a:endParaRPr>
          </a:p>
          <a:p>
            <a:pPr marL="640080" lvl="1" indent="-274320">
              <a:spcBef>
                <a:spcPts val="0"/>
              </a:spcBef>
              <a:spcAft>
                <a:spcPts val="600"/>
              </a:spcAft>
              <a:defRPr/>
            </a:pPr>
            <a:r>
              <a:rPr lang="en-US" sz="1900" dirty="0" smtClean="0">
                <a:latin typeface="Lucida Fax" panose="02060602050505020204" pitchFamily="18" charset="0"/>
                <a:cs typeface="Arial" panose="020B0604020202020204" pitchFamily="34" charset="0"/>
              </a:rPr>
              <a:t>Checks </a:t>
            </a:r>
            <a:r>
              <a:rPr lang="en-US" sz="1900" dirty="0">
                <a:latin typeface="Lucida Fax" panose="02060602050505020204" pitchFamily="18" charset="0"/>
                <a:cs typeface="Arial" panose="020B0604020202020204" pitchFamily="34" charset="0"/>
              </a:rPr>
              <a:t>are always signed by the treasurer.  Bylaws may require second signature (suggested)</a:t>
            </a:r>
          </a:p>
          <a:p>
            <a:pPr marL="301943" lvl="1" indent="0">
              <a:spcBef>
                <a:spcPts val="0"/>
              </a:spcBef>
              <a:spcAft>
                <a:spcPts val="600"/>
              </a:spcAft>
              <a:buNone/>
              <a:defRPr/>
            </a:pPr>
            <a:endParaRPr lang="en-US" sz="1900" dirty="0">
              <a:latin typeface="Lucida Fax" panose="02060602050505020204" pitchFamily="18" charset="0"/>
              <a:cs typeface="Arial" panose="020B0604020202020204" pitchFamily="34" charset="0"/>
            </a:endParaRPr>
          </a:p>
          <a:p>
            <a:pPr marL="640080" lvl="1" indent="-274320">
              <a:spcBef>
                <a:spcPts val="0"/>
              </a:spcBef>
              <a:spcAft>
                <a:spcPts val="600"/>
              </a:spcAft>
              <a:defRPr/>
            </a:pPr>
            <a:r>
              <a:rPr lang="en-US" sz="1900" dirty="0">
                <a:latin typeface="Lucida Fax" panose="02060602050505020204" pitchFamily="18" charset="0"/>
                <a:cs typeface="Arial" panose="020B0604020202020204" pitchFamily="34" charset="0"/>
              </a:rPr>
              <a:t>Presidents should only sign checks in the absence of the treasurer, or as co-signer on check if required.</a:t>
            </a:r>
          </a:p>
          <a:p>
            <a:pPr marL="640080" lvl="1" indent="-274320">
              <a:spcBef>
                <a:spcPts val="0"/>
              </a:spcBef>
              <a:spcAft>
                <a:spcPts val="600"/>
              </a:spcAft>
              <a:defRPr/>
            </a:pPr>
            <a:endParaRPr lang="en-US" sz="1900" dirty="0" smtClean="0">
              <a:latin typeface="Lucida Fax" panose="02060602050505020204" pitchFamily="18" charset="0"/>
              <a:cs typeface="Arial" panose="020B0604020202020204" pitchFamily="34" charset="0"/>
            </a:endParaRPr>
          </a:p>
          <a:p>
            <a:pPr marL="640080" lvl="1" indent="-274320">
              <a:spcBef>
                <a:spcPts val="0"/>
              </a:spcBef>
              <a:spcAft>
                <a:spcPts val="600"/>
              </a:spcAft>
              <a:defRPr/>
            </a:pPr>
            <a:endParaRPr lang="en-US" sz="2000" dirty="0">
              <a:latin typeface="Lucida Fax" panose="02060602050505020204" pitchFamily="18" charset="0"/>
              <a:cs typeface="Arial" panose="020B0604020202020204" pitchFamily="34" charset="0"/>
            </a:endParaRPr>
          </a:p>
          <a:p>
            <a:endParaRPr lang="en-US" sz="2000" dirty="0">
              <a:latin typeface="Lucida Fax" panose="0206060205050502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6434" y="5777131"/>
            <a:ext cx="1441158" cy="1080869"/>
          </a:xfrm>
          <a:prstGeom prst="rect">
            <a:avLst/>
          </a:prstGeom>
        </p:spPr>
      </p:pic>
    </p:spTree>
    <p:extLst>
      <p:ext uri="{BB962C8B-B14F-4D97-AF65-F5344CB8AC3E}">
        <p14:creationId xmlns:p14="http://schemas.microsoft.com/office/powerpoint/2010/main" val="15597108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9397" y="463639"/>
            <a:ext cx="10864403" cy="5713324"/>
          </a:xfrm>
        </p:spPr>
        <p:txBody>
          <a:bodyPr>
            <a:normAutofit/>
          </a:bodyPr>
          <a:lstStyle/>
          <a:p>
            <a:pPr marL="640080" lvl="1" indent="-274320">
              <a:spcBef>
                <a:spcPts val="0"/>
              </a:spcBef>
              <a:spcAft>
                <a:spcPts val="600"/>
              </a:spcAft>
              <a:defRPr/>
            </a:pPr>
            <a:endParaRPr lang="en-US" sz="1200" dirty="0">
              <a:latin typeface="Arial" panose="020B0604020202020204" pitchFamily="34" charset="0"/>
              <a:cs typeface="Arial" panose="020B0604020202020204" pitchFamily="34" charset="0"/>
            </a:endParaRPr>
          </a:p>
          <a:p>
            <a:pPr marL="640080" lvl="1" indent="-274320">
              <a:spcBef>
                <a:spcPts val="0"/>
              </a:spcBef>
              <a:spcAft>
                <a:spcPts val="600"/>
              </a:spcAft>
              <a:defRPr/>
            </a:pPr>
            <a:r>
              <a:rPr lang="en-US" sz="2000" dirty="0">
                <a:latin typeface="Lucida Fax" panose="02060602050505020204" pitchFamily="18" charset="0"/>
                <a:cs typeface="Arial" panose="020B0604020202020204" pitchFamily="34" charset="0"/>
              </a:rPr>
              <a:t>Checks should be used in numerical order.</a:t>
            </a:r>
          </a:p>
          <a:p>
            <a:pPr marL="301943" lvl="1" indent="0">
              <a:spcBef>
                <a:spcPts val="0"/>
              </a:spcBef>
              <a:spcAft>
                <a:spcPts val="600"/>
              </a:spcAft>
              <a:buNone/>
              <a:defRPr/>
            </a:pPr>
            <a:endParaRPr lang="en-US" sz="2000" dirty="0">
              <a:latin typeface="Lucida Fax" panose="02060602050505020204" pitchFamily="18" charset="0"/>
              <a:cs typeface="Arial" panose="020B0604020202020204" pitchFamily="34" charset="0"/>
            </a:endParaRPr>
          </a:p>
          <a:p>
            <a:pPr marL="640080" lvl="1" indent="-274320">
              <a:spcBef>
                <a:spcPts val="0"/>
              </a:spcBef>
              <a:spcAft>
                <a:spcPts val="600"/>
              </a:spcAft>
              <a:defRPr/>
            </a:pPr>
            <a:r>
              <a:rPr lang="en-US" sz="2000" b="1" dirty="0">
                <a:latin typeface="Lucida Fax" panose="02060602050505020204" pitchFamily="18" charset="0"/>
                <a:cs typeface="Arial" panose="020B0604020202020204" pitchFamily="34" charset="0"/>
              </a:rPr>
              <a:t>NEVER sign a blank check.</a:t>
            </a:r>
          </a:p>
          <a:p>
            <a:pPr marL="640080" lvl="1" indent="-274320">
              <a:spcBef>
                <a:spcPts val="0"/>
              </a:spcBef>
              <a:spcAft>
                <a:spcPts val="600"/>
              </a:spcAft>
              <a:defRPr/>
            </a:pPr>
            <a:endParaRPr lang="en-US" sz="2000" dirty="0">
              <a:latin typeface="Lucida Fax" panose="02060602050505020204" pitchFamily="18" charset="0"/>
              <a:cs typeface="Arial" panose="020B0604020202020204" pitchFamily="34" charset="0"/>
            </a:endParaRPr>
          </a:p>
          <a:p>
            <a:pPr marL="640080" lvl="1" indent="-274320">
              <a:buClr>
                <a:srgbClr val="31B6FD"/>
              </a:buClr>
              <a:defRPr/>
            </a:pPr>
            <a:r>
              <a:rPr lang="en-US" sz="2000" b="1" dirty="0">
                <a:latin typeface="Lucida Fax" panose="02060602050505020204" pitchFamily="18" charset="0"/>
                <a:cs typeface="Arial" panose="020B0604020202020204" pitchFamily="34" charset="0"/>
              </a:rPr>
              <a:t>NEVER sign a check to cash</a:t>
            </a:r>
            <a:r>
              <a:rPr lang="en-US" sz="2000" b="1" dirty="0" smtClean="0">
                <a:latin typeface="Lucida Fax" panose="02060602050505020204" pitchFamily="18" charset="0"/>
                <a:cs typeface="Arial" panose="020B0604020202020204" pitchFamily="34" charset="0"/>
              </a:rPr>
              <a:t>.</a:t>
            </a:r>
          </a:p>
          <a:p>
            <a:pPr marL="640080" lvl="1" indent="-274320">
              <a:buClr>
                <a:srgbClr val="31B6FD"/>
              </a:buClr>
              <a:defRPr/>
            </a:pPr>
            <a:endParaRPr lang="en-US" sz="2000" b="1" dirty="0">
              <a:latin typeface="Lucida Fax" panose="02060602050505020204" pitchFamily="18" charset="0"/>
              <a:cs typeface="Arial" panose="020B0604020202020204" pitchFamily="34" charset="0"/>
            </a:endParaRPr>
          </a:p>
          <a:p>
            <a:pPr marL="640080" lvl="1" indent="-274320">
              <a:defRPr/>
            </a:pPr>
            <a:r>
              <a:rPr lang="en-US" sz="2000" dirty="0">
                <a:latin typeface="Lucida Fax" panose="02060602050505020204" pitchFamily="18" charset="0"/>
                <a:cs typeface="Arial" panose="020B0604020202020204" pitchFamily="34" charset="0"/>
              </a:rPr>
              <a:t>A receipt, invoice or other documentation should be kept along with the voucher for every check written.</a:t>
            </a:r>
          </a:p>
          <a:p>
            <a:pPr marL="640080" lvl="1" indent="-274320">
              <a:defRPr/>
            </a:pPr>
            <a:endParaRPr lang="en-US" sz="2000" dirty="0">
              <a:latin typeface="Lucida Fax" panose="02060602050505020204" pitchFamily="18" charset="0"/>
              <a:cs typeface="Arial" panose="020B0604020202020204" pitchFamily="34" charset="0"/>
            </a:endParaRPr>
          </a:p>
          <a:p>
            <a:pPr marL="640080" lvl="1" indent="-274320">
              <a:defRPr/>
            </a:pPr>
            <a:r>
              <a:rPr lang="en-US" sz="2000" dirty="0">
                <a:latin typeface="Lucida Fax" panose="02060602050505020204" pitchFamily="18" charset="0"/>
                <a:cs typeface="Arial" panose="020B0604020202020204" pitchFamily="34" charset="0"/>
              </a:rPr>
              <a:t>Maintain a receipt for all purchases.</a:t>
            </a:r>
          </a:p>
          <a:p>
            <a:pPr marL="301943" lvl="1" indent="0">
              <a:buNone/>
              <a:defRPr/>
            </a:pPr>
            <a:endParaRPr lang="en-US" sz="2000" dirty="0">
              <a:latin typeface="Lucida Fax" panose="02060602050505020204" pitchFamily="18" charset="0"/>
              <a:cs typeface="Arial" panose="020B0604020202020204" pitchFamily="34" charset="0"/>
            </a:endParaRPr>
          </a:p>
          <a:p>
            <a:pPr marL="640080" lvl="1" indent="-274320">
              <a:defRPr/>
            </a:pPr>
            <a:r>
              <a:rPr lang="en-US" sz="2000" dirty="0">
                <a:latin typeface="Lucida Fax" panose="02060602050505020204" pitchFamily="18" charset="0"/>
                <a:cs typeface="Arial" panose="020B0604020202020204" pitchFamily="34" charset="0"/>
              </a:rPr>
              <a:t>Pay bills at least monthly upon submission of receipts, </a:t>
            </a:r>
            <a:r>
              <a:rPr lang="en-US" sz="2000" b="1" dirty="0">
                <a:latin typeface="Lucida Fax" panose="02060602050505020204" pitchFamily="18" charset="0"/>
                <a:cs typeface="Arial" panose="020B0604020202020204" pitchFamily="34" charset="0"/>
              </a:rPr>
              <a:t>never pay with cash.</a:t>
            </a:r>
          </a:p>
          <a:p>
            <a:pPr marL="640080" lvl="1" indent="-274320">
              <a:buClr>
                <a:srgbClr val="31B6FD"/>
              </a:buClr>
              <a:defRPr/>
            </a:pPr>
            <a:endParaRPr lang="en-US" b="1" dirty="0">
              <a:latin typeface="Arial" panose="020B0604020202020204" pitchFamily="34" charset="0"/>
              <a:cs typeface="Arial" panose="020B0604020202020204" pitchFamily="34"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397" y="5316711"/>
            <a:ext cx="1814646" cy="1360985"/>
          </a:xfrm>
          <a:prstGeom prst="rect">
            <a:avLst/>
          </a:prstGeom>
        </p:spPr>
      </p:pic>
    </p:spTree>
    <p:extLst>
      <p:ext uri="{BB962C8B-B14F-4D97-AF65-F5344CB8AC3E}">
        <p14:creationId xmlns:p14="http://schemas.microsoft.com/office/powerpoint/2010/main" val="35925217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548"/>
            <a:ext cx="10515600" cy="1325563"/>
          </a:xfrm>
        </p:spPr>
        <p:txBody>
          <a:bodyPr/>
          <a:lstStyle/>
          <a:p>
            <a:r>
              <a:rPr lang="en-US" dirty="0" smtClean="0">
                <a:latin typeface="Lucida Fax" panose="02060602050505020204" pitchFamily="18" charset="0"/>
              </a:rPr>
              <a:t>What does a voucher look like?</a:t>
            </a:r>
            <a:endParaRPr lang="en-US" dirty="0">
              <a:latin typeface="Lucida Fax" panose="02060602050505020204" pitchFamily="18" charset="0"/>
            </a:endParaRPr>
          </a:p>
        </p:txBody>
      </p:sp>
      <p:sp>
        <p:nvSpPr>
          <p:cNvPr id="4" name="Rectangle 1"/>
          <p:cNvSpPr>
            <a:spLocks noGrp="1" noChangeArrowheads="1"/>
          </p:cNvSpPr>
          <p:nvPr>
            <p:ph idx="1"/>
          </p:nvPr>
        </p:nvSpPr>
        <p:spPr bwMode="auto">
          <a:xfrm>
            <a:off x="1092501" y="1157218"/>
            <a:ext cx="9623147" cy="575542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Lucida Fax" panose="02060602050505020204" pitchFamily="18" charset="0"/>
                <a:ea typeface="Times New Roman" panose="02020603050405020304" pitchFamily="18" charset="0"/>
              </a:rPr>
              <a:t>Date:____________________</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Lucida Fax" panose="0206060205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Lucida Fax" panose="02060602050505020204" pitchFamily="18" charset="0"/>
                <a:ea typeface="Times New Roman" panose="02020603050405020304" pitchFamily="18" charset="0"/>
              </a:rPr>
              <a:t>St. Joseph PTA Council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Lucida Fax" panose="0206060205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Lucida Fax" panose="02060602050505020204" pitchFamily="18" charset="0"/>
                <a:ea typeface="Times New Roman" panose="02020603050405020304" pitchFamily="18" charset="0"/>
              </a:rPr>
              <a:t>Request for reimbursement and/or payment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Lucida Fax" panose="0206060205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Lucida Fax" panose="02060602050505020204" pitchFamily="18" charset="0"/>
                <a:ea typeface="Times New Roman" panose="02020603050405020304" pitchFamily="18" charset="0"/>
              </a:rPr>
              <a:t>Check payable to:			Check #			Check amount: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Lucida Fax" panose="0206060205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Lucida Fax" panose="02060602050505020204" pitchFamily="18" charset="0"/>
                <a:ea typeface="Times New Roman" panose="02020603050405020304" pitchFamily="18" charset="0"/>
              </a:rPr>
              <a:t>___________________________________		_____________		____________________</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Lucida Fax" panose="0206060205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Lucida Fax" panose="02060602050505020204" pitchFamily="18" charset="0"/>
                <a:ea typeface="Times New Roman" panose="02020603050405020304" pitchFamily="18" charset="0"/>
              </a:rPr>
              <a:t>Budgeted line item______________________________________________________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Lucida Fax" panose="0206060205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Lucida Fax" panose="02060602050505020204" pitchFamily="18" charset="0"/>
                <a:ea typeface="Times New Roman" panose="02020603050405020304" pitchFamily="18" charset="0"/>
              </a:rPr>
              <a:t>Unbudgeted expenditures:</a:t>
            </a:r>
            <a:endParaRPr kumimoji="0" lang="en-US" altLang="en-US" sz="1600" b="0" i="0" u="none" strike="noStrike" cap="none" normalizeH="0" baseline="0" dirty="0" smtClean="0">
              <a:ln>
                <a:noFill/>
              </a:ln>
              <a:solidFill>
                <a:schemeClr val="tx1"/>
              </a:solidFill>
              <a:effectLst/>
              <a:latin typeface="Lucida Fax" panose="0206060205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Lucida Fax" panose="02060602050505020204" pitchFamily="18" charset="0"/>
                <a:ea typeface="Times New Roman" panose="02020603050405020304" pitchFamily="18" charset="0"/>
              </a:rPr>
              <a:t>	Purpose_________________________________________________________</a:t>
            </a:r>
            <a:endParaRPr kumimoji="0" lang="en-US" altLang="en-US" sz="1600" b="0" i="0" u="none" strike="noStrike" cap="none" normalizeH="0" baseline="0" dirty="0" smtClean="0">
              <a:ln>
                <a:noFill/>
              </a:ln>
              <a:solidFill>
                <a:schemeClr val="tx1"/>
              </a:solidFill>
              <a:effectLst/>
              <a:latin typeface="Lucida Fax" panose="0206060205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Lucida Fax" panose="02060602050505020204" pitchFamily="18" charset="0"/>
                <a:ea typeface="Times New Roman" panose="02020603050405020304" pitchFamily="18" charset="0"/>
              </a:rPr>
              <a:t>	Date approved by Council_______________________________________</a:t>
            </a:r>
            <a:endParaRPr kumimoji="0" lang="en-US" altLang="en-US" sz="1600" b="0" i="0" u="none" strike="noStrike" cap="none" normalizeH="0" baseline="0" dirty="0" smtClean="0">
              <a:ln>
                <a:noFill/>
              </a:ln>
              <a:solidFill>
                <a:schemeClr val="tx1"/>
              </a:solidFill>
              <a:effectLst/>
              <a:latin typeface="Lucida Fax" panose="0206060205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Lucida Fax" panose="02060602050505020204" pitchFamily="18" charset="0"/>
                <a:ea typeface="Times New Roman" panose="02020603050405020304" pitchFamily="18" charset="0"/>
              </a:rPr>
              <a:t>	Funds to come from_____________________________________________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Lucida Fax" panose="0206060205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Lucida Fax" panose="02060602050505020204" pitchFamily="18" charset="0"/>
                <a:ea typeface="Times New Roman" panose="02020603050405020304" pitchFamily="18" charset="0"/>
              </a:rPr>
              <a:t>Council office or chairmanship__________________________________________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Lucida Fax" panose="0206060205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Lucida Fax" panose="02060602050505020204" pitchFamily="18" charset="0"/>
                <a:ea typeface="Times New Roman" panose="02020603050405020304" pitchFamily="18" charset="0"/>
              </a:rPr>
              <a:t>Date paid_____________________________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Lucida Fax" panose="0206060205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smtClean="0">
                <a:ln>
                  <a:noFill/>
                </a:ln>
                <a:solidFill>
                  <a:schemeClr val="tx1"/>
                </a:solidFill>
                <a:effectLst/>
                <a:latin typeface="Lucida Fax" panose="02060602050505020204" pitchFamily="18" charset="0"/>
                <a:ea typeface="Times New Roman" panose="02020603050405020304" pitchFamily="18" charset="0"/>
              </a:rPr>
              <a:t>ATTACH ALL RECEIPTS TO BACK</a:t>
            </a:r>
            <a:endParaRPr kumimoji="0" lang="en-US" altLang="en-US" sz="1600" b="0" i="0" u="none" strike="noStrike" cap="none" normalizeH="0" baseline="0" dirty="0" smtClean="0">
              <a:ln>
                <a:noFill/>
              </a:ln>
              <a:solidFill>
                <a:schemeClr val="tx1"/>
              </a:solidFill>
              <a:effectLst/>
              <a:latin typeface="Lucida Fax" panose="020606020505050202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Lucida Fax" panose="020606020505050202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27401" y="107548"/>
            <a:ext cx="1814646" cy="1360985"/>
          </a:xfrm>
          <a:prstGeom prst="rect">
            <a:avLst/>
          </a:prstGeom>
        </p:spPr>
      </p:pic>
    </p:spTree>
    <p:extLst>
      <p:ext uri="{BB962C8B-B14F-4D97-AF65-F5344CB8AC3E}">
        <p14:creationId xmlns:p14="http://schemas.microsoft.com/office/powerpoint/2010/main" val="1295137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Fax" panose="02060602050505020204" pitchFamily="18" charset="0"/>
              </a:rPr>
              <a:t>How do we handle PTA money?</a:t>
            </a:r>
            <a:endParaRPr lang="en-US" dirty="0">
              <a:latin typeface="Lucida Fax" panose="02060602050505020204" pitchFamily="18" charset="0"/>
            </a:endParaRPr>
          </a:p>
        </p:txBody>
      </p:sp>
      <p:sp>
        <p:nvSpPr>
          <p:cNvPr id="3" name="Content Placeholder 2"/>
          <p:cNvSpPr>
            <a:spLocks noGrp="1"/>
          </p:cNvSpPr>
          <p:nvPr>
            <p:ph idx="1"/>
          </p:nvPr>
        </p:nvSpPr>
        <p:spPr/>
        <p:txBody>
          <a:bodyPr/>
          <a:lstStyle/>
          <a:p>
            <a:pPr marL="640080" lvl="1" indent="-274320">
              <a:spcBef>
                <a:spcPts val="0"/>
              </a:spcBef>
              <a:spcAft>
                <a:spcPts val="600"/>
              </a:spcAft>
              <a:defRPr/>
            </a:pPr>
            <a:r>
              <a:rPr lang="en-US" dirty="0">
                <a:latin typeface="Lucida Fax" panose="02060602050505020204" pitchFamily="18" charset="0"/>
                <a:cs typeface="Arial" panose="020B0604020202020204" pitchFamily="34" charset="0"/>
              </a:rPr>
              <a:t>Cash and checks should be counted by two people, a tape run and a receipt signed by both counters. </a:t>
            </a:r>
          </a:p>
          <a:p>
            <a:pPr marL="640080" lvl="1" indent="-274320">
              <a:lnSpc>
                <a:spcPct val="110000"/>
              </a:lnSpc>
              <a:spcBef>
                <a:spcPts val="0"/>
              </a:spcBef>
              <a:spcAft>
                <a:spcPts val="600"/>
              </a:spcAft>
              <a:defRPr/>
            </a:pPr>
            <a:r>
              <a:rPr lang="en-US" dirty="0">
                <a:latin typeface="Lucida Fax" panose="02060602050505020204" pitchFamily="18" charset="0"/>
                <a:cs typeface="Arial" panose="020B0604020202020204" pitchFamily="34" charset="0"/>
              </a:rPr>
              <a:t>Receipts should be written in duplicate for all cash received:  one copy to the chairman, one to treasurer.</a:t>
            </a:r>
          </a:p>
          <a:p>
            <a:pPr marL="640080" lvl="1" indent="-274320">
              <a:lnSpc>
                <a:spcPct val="110000"/>
              </a:lnSpc>
              <a:spcBef>
                <a:spcPts val="0"/>
              </a:spcBef>
              <a:spcAft>
                <a:spcPts val="600"/>
              </a:spcAft>
              <a:defRPr/>
            </a:pPr>
            <a:r>
              <a:rPr lang="en-US" dirty="0">
                <a:latin typeface="Lucida Fax" panose="02060602050505020204" pitchFamily="18" charset="0"/>
                <a:cs typeface="Arial" panose="020B0604020202020204" pitchFamily="34" charset="0"/>
              </a:rPr>
              <a:t>Checks received should be notated for purpose; record kept of checks</a:t>
            </a:r>
          </a:p>
          <a:p>
            <a:pPr marL="640080" lvl="1" indent="-274320">
              <a:lnSpc>
                <a:spcPct val="110000"/>
              </a:lnSpc>
              <a:spcBef>
                <a:spcPts val="0"/>
              </a:spcBef>
              <a:spcAft>
                <a:spcPts val="600"/>
              </a:spcAft>
              <a:defRPr/>
            </a:pPr>
            <a:r>
              <a:rPr lang="en-US" dirty="0">
                <a:latin typeface="Lucida Fax" panose="02060602050505020204" pitchFamily="18" charset="0"/>
                <a:cs typeface="Arial" panose="020B0604020202020204" pitchFamily="34" charset="0"/>
              </a:rPr>
              <a:t>Deposits slips should be made at the time the funds are counted, slips should be in triplicate: original to bank, copy to treasurer, copy to account reconciler</a:t>
            </a:r>
            <a:r>
              <a:rPr lang="en-US" dirty="0">
                <a:latin typeface="Lucida Fax" panose="02060602050505020204" pitchFamily="18" charset="0"/>
              </a:rPr>
              <a: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2946" y="5497015"/>
            <a:ext cx="1814646" cy="1360985"/>
          </a:xfrm>
          <a:prstGeom prst="rect">
            <a:avLst/>
          </a:prstGeom>
        </p:spPr>
      </p:pic>
    </p:spTree>
    <p:extLst>
      <p:ext uri="{BB962C8B-B14F-4D97-AF65-F5344CB8AC3E}">
        <p14:creationId xmlns:p14="http://schemas.microsoft.com/office/powerpoint/2010/main" val="2324139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Fax" panose="02060602050505020204" pitchFamily="18" charset="0"/>
              </a:rPr>
              <a:t>What is PTA?</a:t>
            </a:r>
            <a:endParaRPr lang="en-US" dirty="0">
              <a:latin typeface="Lucida Fax" panose="02060602050505020204" pitchFamily="18"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Lucida Fax" panose="02060602050505020204" pitchFamily="18" charset="0"/>
                <a:cs typeface="Arial" panose="020B0604020202020204" pitchFamily="34" charset="0"/>
              </a:rPr>
              <a:t>PTA is the nation’s original parent group in schools, supporting and encouraging millions of parents to get involved in their children’s education. We are the nation’s premier resource for parent involvement.</a:t>
            </a:r>
          </a:p>
          <a:p>
            <a:r>
              <a:rPr lang="en-US" dirty="0" smtClean="0">
                <a:latin typeface="Lucida Fax" panose="02060602050505020204" pitchFamily="18" charset="0"/>
                <a:cs typeface="Arial" panose="020B0604020202020204" pitchFamily="34" charset="0"/>
              </a:rPr>
              <a:t>PTA is a national, grassroots, not-for-profit organization; neither the organization nor its leaders make any profit or receive any financial benefit from PTA activities.</a:t>
            </a:r>
          </a:p>
          <a:p>
            <a:r>
              <a:rPr lang="en-US" dirty="0" smtClean="0">
                <a:latin typeface="Lucida Fax" panose="02060602050505020204" pitchFamily="18" charset="0"/>
                <a:cs typeface="Arial" panose="020B0604020202020204" pitchFamily="34" charset="0"/>
              </a:rPr>
              <a:t>PTA is composed of nearly 6 million volunteers in 23,000 local units.  These units are supported by a national and state system that provides them with information, resources, and training.</a:t>
            </a:r>
          </a:p>
          <a:p>
            <a:r>
              <a:rPr lang="en-US" dirty="0" smtClean="0">
                <a:latin typeface="Lucida Fax" panose="02060602050505020204" pitchFamily="18" charset="0"/>
                <a:cs typeface="Arial" panose="020B0604020202020204" pitchFamily="34" charset="0"/>
              </a:rPr>
              <a:t>PTA is run by volunteers and led by volunteers, and we are accountable to our members, parents, and schools.  We give parents what they want-a way to help their children succeed.</a:t>
            </a:r>
          </a:p>
          <a:p>
            <a:endParaRPr lang="en-US"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6415" y="134272"/>
            <a:ext cx="1906543" cy="1429907"/>
          </a:xfrm>
          <a:prstGeom prst="rect">
            <a:avLst/>
          </a:prstGeom>
        </p:spPr>
      </p:pic>
    </p:spTree>
    <p:extLst>
      <p:ext uri="{BB962C8B-B14F-4D97-AF65-F5344CB8AC3E}">
        <p14:creationId xmlns:p14="http://schemas.microsoft.com/office/powerpoint/2010/main" val="27462023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276" y="772732"/>
            <a:ext cx="10851524" cy="5404231"/>
          </a:xfrm>
        </p:spPr>
        <p:txBody>
          <a:bodyPr>
            <a:normAutofit lnSpcReduction="10000"/>
          </a:bodyPr>
          <a:lstStyle/>
          <a:p>
            <a:pPr marL="640080" lvl="1" indent="-274320">
              <a:spcBef>
                <a:spcPct val="0"/>
              </a:spcBef>
              <a:spcAft>
                <a:spcPts val="600"/>
              </a:spcAft>
              <a:buFont typeface="Wingdings 2"/>
              <a:buChar char=""/>
              <a:defRPr/>
            </a:pPr>
            <a:r>
              <a:rPr lang="en-US" altLang="en-US" dirty="0">
                <a:latin typeface="Lucida Fax" panose="02060602050505020204" pitchFamily="18" charset="0"/>
                <a:cs typeface="Arial" charset="0"/>
              </a:rPr>
              <a:t>Deposits should be made at the bank the same day funds are collected, whenever possible</a:t>
            </a:r>
          </a:p>
          <a:p>
            <a:pPr marL="640080" lvl="1" indent="-274320">
              <a:spcBef>
                <a:spcPct val="0"/>
              </a:spcBef>
              <a:spcAft>
                <a:spcPts val="600"/>
              </a:spcAft>
              <a:buFont typeface="Wingdings 2"/>
              <a:buChar char=""/>
              <a:defRPr/>
            </a:pPr>
            <a:r>
              <a:rPr lang="en-US" altLang="en-US" dirty="0">
                <a:latin typeface="Lucida Fax" panose="02060602050505020204" pitchFamily="18" charset="0"/>
                <a:cs typeface="Arial" charset="0"/>
              </a:rPr>
              <a:t>Deposits should be notated regarding purpose of funds collected.</a:t>
            </a:r>
          </a:p>
          <a:p>
            <a:pPr marL="640080" lvl="1" indent="-274320">
              <a:spcBef>
                <a:spcPct val="0"/>
              </a:spcBef>
              <a:spcAft>
                <a:spcPts val="600"/>
              </a:spcAft>
              <a:buFont typeface="Wingdings 2"/>
              <a:buChar char=""/>
              <a:defRPr/>
            </a:pPr>
            <a:r>
              <a:rPr lang="en-US" altLang="en-US" dirty="0">
                <a:latin typeface="Lucida Fax" panose="02060602050505020204" pitchFamily="18" charset="0"/>
                <a:cs typeface="Arial" charset="0"/>
              </a:rPr>
              <a:t>Cash should never be taken home or stored in car.</a:t>
            </a:r>
          </a:p>
          <a:p>
            <a:pPr marL="640080" lvl="1" indent="-274320">
              <a:spcBef>
                <a:spcPct val="0"/>
              </a:spcBef>
              <a:spcAft>
                <a:spcPts val="600"/>
              </a:spcAft>
              <a:buFont typeface="Wingdings 2"/>
              <a:buChar char=""/>
              <a:defRPr/>
            </a:pPr>
            <a:r>
              <a:rPr lang="en-US" altLang="en-US" dirty="0">
                <a:latin typeface="Lucida Fax" panose="02060602050505020204" pitchFamily="18" charset="0"/>
                <a:cs typeface="Arial" charset="0"/>
              </a:rPr>
              <a:t>Night deposit boxes at the bank are the best option, two people should go together to make the deposit</a:t>
            </a:r>
            <a:r>
              <a:rPr lang="en-US" altLang="en-US" dirty="0">
                <a:latin typeface="Lucida Fax" panose="02060602050505020204" pitchFamily="18" charset="0"/>
              </a:rPr>
              <a:t>.</a:t>
            </a:r>
          </a:p>
          <a:p>
            <a:pPr lvl="1">
              <a:spcBef>
                <a:spcPct val="0"/>
              </a:spcBef>
              <a:spcAft>
                <a:spcPts val="600"/>
              </a:spcAft>
            </a:pPr>
            <a:r>
              <a:rPr lang="en-US" altLang="en-US" dirty="0">
                <a:latin typeface="Lucida Fax" panose="02060602050505020204" pitchFamily="18" charset="0"/>
                <a:cs typeface="Arial" panose="020B0604020202020204" pitchFamily="34" charset="0"/>
              </a:rPr>
              <a:t>Cash stored in school safe should be in a PTA lock box with only PTA access.  Coordinate through school principal.  The school is not responsible for the funds.</a:t>
            </a:r>
          </a:p>
          <a:p>
            <a:pPr lvl="1">
              <a:spcBef>
                <a:spcPct val="0"/>
              </a:spcBef>
              <a:spcAft>
                <a:spcPts val="600"/>
              </a:spcAft>
            </a:pPr>
            <a:r>
              <a:rPr lang="en-US" altLang="en-US" dirty="0">
                <a:latin typeface="Lucida Fax" panose="02060602050505020204" pitchFamily="18" charset="0"/>
                <a:cs typeface="Arial" panose="020B0604020202020204" pitchFamily="34" charset="0"/>
              </a:rPr>
              <a:t>Keep all supporting documents received with any cash, fund raiser, etc.</a:t>
            </a:r>
          </a:p>
          <a:p>
            <a:pPr lvl="1">
              <a:spcBef>
                <a:spcPct val="0"/>
              </a:spcBef>
              <a:spcAft>
                <a:spcPts val="600"/>
              </a:spcAft>
            </a:pPr>
            <a:r>
              <a:rPr lang="en-US" altLang="en-US" dirty="0">
                <a:latin typeface="Lucida Fax" panose="02060602050505020204" pitchFamily="18" charset="0"/>
                <a:cs typeface="Arial" panose="020B0604020202020204" pitchFamily="34" charset="0"/>
              </a:rPr>
              <a:t>The treasurer should be the only person making deposits at the bank.</a:t>
            </a:r>
          </a:p>
          <a:p>
            <a:pPr lvl="1">
              <a:spcBef>
                <a:spcPct val="0"/>
              </a:spcBef>
              <a:spcAft>
                <a:spcPts val="600"/>
              </a:spcAft>
            </a:pPr>
            <a:r>
              <a:rPr lang="en-US" altLang="en-US" dirty="0">
                <a:latin typeface="Lucida Fax" panose="02060602050505020204" pitchFamily="18" charset="0"/>
                <a:cs typeface="Arial" panose="020B0604020202020204" pitchFamily="34" charset="0"/>
              </a:rPr>
              <a:t>Never deposit funds into school or personal accounts.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2946" y="5497015"/>
            <a:ext cx="1814646" cy="1360985"/>
          </a:xfrm>
          <a:prstGeom prst="rect">
            <a:avLst/>
          </a:prstGeom>
        </p:spPr>
      </p:pic>
    </p:spTree>
    <p:extLst>
      <p:ext uri="{BB962C8B-B14F-4D97-AF65-F5344CB8AC3E}">
        <p14:creationId xmlns:p14="http://schemas.microsoft.com/office/powerpoint/2010/main" val="18792195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305"/>
            <a:ext cx="10515600" cy="1325563"/>
          </a:xfrm>
        </p:spPr>
        <p:txBody>
          <a:bodyPr/>
          <a:lstStyle/>
          <a:p>
            <a:r>
              <a:rPr lang="en-US" dirty="0" smtClean="0">
                <a:latin typeface="Lucida Fax" panose="02060602050505020204" pitchFamily="18" charset="0"/>
              </a:rPr>
              <a:t>How do I reconcile accounts?</a:t>
            </a:r>
            <a:endParaRPr lang="en-US" dirty="0">
              <a:latin typeface="Lucida Fax" panose="02060602050505020204" pitchFamily="18" charset="0"/>
            </a:endParaRPr>
          </a:p>
        </p:txBody>
      </p:sp>
      <p:sp>
        <p:nvSpPr>
          <p:cNvPr id="3" name="Content Placeholder 2"/>
          <p:cNvSpPr>
            <a:spLocks noGrp="1"/>
          </p:cNvSpPr>
          <p:nvPr>
            <p:ph idx="1"/>
          </p:nvPr>
        </p:nvSpPr>
        <p:spPr>
          <a:xfrm>
            <a:off x="838200" y="1252806"/>
            <a:ext cx="10515600" cy="4916174"/>
          </a:xfrm>
        </p:spPr>
        <p:txBody>
          <a:bodyPr>
            <a:normAutofit fontScale="25000" lnSpcReduction="20000"/>
          </a:bodyPr>
          <a:lstStyle/>
          <a:p>
            <a:pPr marL="640080" lvl="1" indent="-274320">
              <a:lnSpc>
                <a:spcPct val="110000"/>
              </a:lnSpc>
              <a:spcBef>
                <a:spcPts val="0"/>
              </a:spcBef>
              <a:spcAft>
                <a:spcPts val="600"/>
              </a:spcAft>
              <a:defRPr/>
            </a:pPr>
            <a:r>
              <a:rPr lang="en-US" sz="7200" dirty="0">
                <a:latin typeface="Lucida Fax" panose="02060602050505020204" pitchFamily="18" charset="0"/>
                <a:cs typeface="Arial" panose="020B0604020202020204" pitchFamily="34" charset="0"/>
              </a:rPr>
              <a:t>Recommend that bank statements be reviewed and initialed by someone other than account signers (insurance company may require this)</a:t>
            </a:r>
          </a:p>
          <a:p>
            <a:pPr marL="640080" lvl="1" indent="-274320">
              <a:lnSpc>
                <a:spcPct val="110000"/>
              </a:lnSpc>
              <a:spcBef>
                <a:spcPts val="0"/>
              </a:spcBef>
              <a:spcAft>
                <a:spcPts val="600"/>
              </a:spcAft>
              <a:defRPr/>
            </a:pPr>
            <a:endParaRPr lang="en-US" sz="7200" dirty="0">
              <a:latin typeface="Lucida Fax" panose="02060602050505020204" pitchFamily="18" charset="0"/>
              <a:cs typeface="Arial" panose="020B0604020202020204" pitchFamily="34" charset="0"/>
            </a:endParaRPr>
          </a:p>
          <a:p>
            <a:pPr marL="640080" lvl="1" indent="-274320">
              <a:spcBef>
                <a:spcPts val="0"/>
              </a:spcBef>
              <a:spcAft>
                <a:spcPts val="600"/>
              </a:spcAft>
              <a:defRPr/>
            </a:pPr>
            <a:r>
              <a:rPr lang="en-US" sz="7200" dirty="0">
                <a:latin typeface="Lucida Fax" panose="02060602050505020204" pitchFamily="18" charset="0"/>
                <a:cs typeface="Arial" panose="020B0604020202020204" pitchFamily="34" charset="0"/>
              </a:rPr>
              <a:t>Recommend that you add to your standing rules to make it a duty of another elected officer who is not a signer, to review the bank statement each month.</a:t>
            </a:r>
          </a:p>
          <a:p>
            <a:pPr marL="301943" lvl="1" indent="0">
              <a:spcBef>
                <a:spcPts val="0"/>
              </a:spcBef>
              <a:spcAft>
                <a:spcPts val="600"/>
              </a:spcAft>
              <a:buNone/>
              <a:defRPr/>
            </a:pPr>
            <a:r>
              <a:rPr lang="en-US" sz="7200" dirty="0">
                <a:latin typeface="Lucida Fax" panose="02060602050505020204" pitchFamily="18" charset="0"/>
                <a:cs typeface="Arial" panose="020B0604020202020204" pitchFamily="34" charset="0"/>
              </a:rPr>
              <a:t>  </a:t>
            </a:r>
          </a:p>
          <a:p>
            <a:pPr marL="640080" lvl="1" indent="-274320">
              <a:spcBef>
                <a:spcPts val="0"/>
              </a:spcBef>
              <a:spcAft>
                <a:spcPts val="600"/>
              </a:spcAft>
              <a:defRPr/>
            </a:pPr>
            <a:r>
              <a:rPr lang="en-US" sz="7200" dirty="0">
                <a:latin typeface="Lucida Fax" panose="02060602050505020204" pitchFamily="18" charset="0"/>
                <a:cs typeface="Arial" panose="020B0604020202020204" pitchFamily="34" charset="0"/>
              </a:rPr>
              <a:t>Have statements sent to both the treasurer and the reviewer; if possible.  Online viewing of the accounts may suffice or make copies for reviewer.</a:t>
            </a:r>
          </a:p>
          <a:p>
            <a:pPr marL="640080" lvl="1" indent="-274320">
              <a:spcBef>
                <a:spcPts val="0"/>
              </a:spcBef>
              <a:spcAft>
                <a:spcPts val="600"/>
              </a:spcAft>
              <a:defRPr/>
            </a:pPr>
            <a:endParaRPr lang="en-US" sz="7200" dirty="0">
              <a:latin typeface="Lucida Fax" panose="02060602050505020204" pitchFamily="18" charset="0"/>
              <a:cs typeface="Arial" panose="020B0604020202020204" pitchFamily="34" charset="0"/>
            </a:endParaRPr>
          </a:p>
          <a:p>
            <a:pPr lvl="1">
              <a:lnSpc>
                <a:spcPct val="110000"/>
              </a:lnSpc>
              <a:spcBef>
                <a:spcPct val="0"/>
              </a:spcBef>
              <a:spcAft>
                <a:spcPts val="600"/>
              </a:spcAft>
            </a:pPr>
            <a:r>
              <a:rPr lang="en-US" sz="7200" dirty="0">
                <a:latin typeface="Lucida Fax" panose="02060602050505020204" pitchFamily="18" charset="0"/>
                <a:cs typeface="Arial" panose="020B0604020202020204" pitchFamily="34" charset="0"/>
              </a:rPr>
              <a:t>Reviewer should look for red flags including:  checks showing up in non-sequential order, checks made out to cash, cash withdrawals, checks written out to non-approved vendors, checks written out for non-approved expenses, checks written out to individuals</a:t>
            </a:r>
            <a:r>
              <a:rPr lang="en-US" sz="7200" dirty="0" smtClean="0">
                <a:latin typeface="Lucida Fax" panose="02060602050505020204" pitchFamily="18" charset="0"/>
                <a:cs typeface="Arial" panose="020B0604020202020204" pitchFamily="34" charset="0"/>
              </a:rPr>
              <a:t>.</a:t>
            </a:r>
            <a:r>
              <a:rPr lang="en-US" altLang="en-US" sz="7200" dirty="0" smtClean="0">
                <a:latin typeface="Lucida Fax" panose="02060602050505020204" pitchFamily="18" charset="0"/>
                <a:cs typeface="Arial" panose="020B0604020202020204" pitchFamily="34" charset="0"/>
              </a:rPr>
              <a:t> The treasurer should provide the reviewer with evidence supporting any questionable transaction. </a:t>
            </a:r>
          </a:p>
          <a:p>
            <a:pPr lvl="1">
              <a:lnSpc>
                <a:spcPct val="110000"/>
              </a:lnSpc>
              <a:spcBef>
                <a:spcPct val="0"/>
              </a:spcBef>
              <a:spcAft>
                <a:spcPts val="600"/>
              </a:spcAft>
            </a:pPr>
            <a:endParaRPr lang="en-US" altLang="en-US" sz="7200" dirty="0" smtClean="0">
              <a:latin typeface="Lucida Fax" panose="02060602050505020204" pitchFamily="18" charset="0"/>
              <a:cs typeface="Arial" panose="020B0604020202020204" pitchFamily="34" charset="0"/>
            </a:endParaRPr>
          </a:p>
          <a:p>
            <a:pPr lvl="1">
              <a:lnSpc>
                <a:spcPct val="110000"/>
              </a:lnSpc>
              <a:spcBef>
                <a:spcPct val="0"/>
              </a:spcBef>
              <a:spcAft>
                <a:spcPts val="600"/>
              </a:spcAft>
            </a:pPr>
            <a:r>
              <a:rPr lang="en-US" altLang="en-US" sz="7200" dirty="0" smtClean="0">
                <a:latin typeface="Lucida Fax" panose="02060602050505020204" pitchFamily="18" charset="0"/>
                <a:cs typeface="Arial" panose="020B0604020202020204" pitchFamily="34" charset="0"/>
              </a:rPr>
              <a:t>Any discrepancies should be discussed with the treasurer, reviewer and president.</a:t>
            </a:r>
          </a:p>
          <a:p>
            <a:pPr lvl="1">
              <a:lnSpc>
                <a:spcPct val="110000"/>
              </a:lnSpc>
              <a:spcBef>
                <a:spcPct val="0"/>
              </a:spcBef>
              <a:spcAft>
                <a:spcPts val="600"/>
              </a:spcAft>
            </a:pPr>
            <a:endParaRPr lang="en-US" altLang="en-US" sz="7200" dirty="0" smtClean="0">
              <a:latin typeface="Lucida Fax" panose="02060602050505020204" pitchFamily="18" charset="0"/>
              <a:cs typeface="Arial" panose="020B0604020202020204" pitchFamily="34" charset="0"/>
            </a:endParaRPr>
          </a:p>
          <a:p>
            <a:pPr lvl="1">
              <a:lnSpc>
                <a:spcPct val="110000"/>
              </a:lnSpc>
              <a:spcBef>
                <a:spcPct val="0"/>
              </a:spcBef>
              <a:spcAft>
                <a:spcPts val="600"/>
              </a:spcAft>
            </a:pPr>
            <a:r>
              <a:rPr lang="en-US" altLang="en-US" sz="7200" dirty="0" smtClean="0">
                <a:latin typeface="Lucida Fax" panose="02060602050505020204" pitchFamily="18" charset="0"/>
                <a:cs typeface="Arial" panose="020B0604020202020204" pitchFamily="34" charset="0"/>
              </a:rPr>
              <a:t>Use of a service for collection of insufficient funds is recommended.  Try calling the bank to see if there are funds available before depositing again.</a:t>
            </a:r>
          </a:p>
          <a:p>
            <a:pPr marL="640080" lvl="1" indent="-274320">
              <a:spcBef>
                <a:spcPts val="0"/>
              </a:spcBef>
              <a:spcAft>
                <a:spcPts val="600"/>
              </a:spcAft>
              <a:defRPr/>
            </a:pPr>
            <a:endParaRPr lang="en-US" sz="7200" dirty="0" smtClean="0">
              <a:latin typeface="Lucida Fax" panose="02060602050505020204" pitchFamily="18" charset="0"/>
              <a:cs typeface="Arial" panose="020B0604020202020204" pitchFamily="34" charset="0"/>
            </a:endParaRPr>
          </a:p>
          <a:p>
            <a:pPr marL="640080" lvl="1" indent="-274320">
              <a:spcBef>
                <a:spcPts val="0"/>
              </a:spcBef>
              <a:spcAft>
                <a:spcPts val="600"/>
              </a:spcAft>
              <a:defRPr/>
            </a:pPr>
            <a:endParaRPr lang="en-US" sz="5500" dirty="0">
              <a:latin typeface="Lucida Fax" panose="02060602050505020204" pitchFamily="18" charset="0"/>
              <a:cs typeface="Arial" panose="020B0604020202020204" pitchFamily="34"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50828" y="133306"/>
            <a:ext cx="1428280" cy="1071210"/>
          </a:xfrm>
          <a:prstGeom prst="rect">
            <a:avLst/>
          </a:prstGeom>
        </p:spPr>
      </p:pic>
    </p:spTree>
    <p:extLst>
      <p:ext uri="{BB962C8B-B14F-4D97-AF65-F5344CB8AC3E}">
        <p14:creationId xmlns:p14="http://schemas.microsoft.com/office/powerpoint/2010/main" val="23499698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Fax" panose="02060602050505020204" pitchFamily="18" charset="0"/>
              </a:rPr>
              <a:t>What kind of reports will I need to prepare?</a:t>
            </a:r>
            <a:endParaRPr lang="en-US" sz="3600" dirty="0">
              <a:latin typeface="Lucida Fax" panose="02060602050505020204" pitchFamily="18" charset="0"/>
            </a:endParaRPr>
          </a:p>
        </p:txBody>
      </p:sp>
      <p:sp>
        <p:nvSpPr>
          <p:cNvPr id="3" name="Content Placeholder 2"/>
          <p:cNvSpPr>
            <a:spLocks noGrp="1"/>
          </p:cNvSpPr>
          <p:nvPr>
            <p:ph idx="1"/>
          </p:nvPr>
        </p:nvSpPr>
        <p:spPr/>
        <p:txBody>
          <a:bodyPr>
            <a:normAutofit fontScale="92500" lnSpcReduction="20000"/>
          </a:bodyPr>
          <a:lstStyle/>
          <a:p>
            <a:pPr marL="640080" lvl="1" indent="-274320">
              <a:lnSpc>
                <a:spcPct val="110000"/>
              </a:lnSpc>
              <a:spcBef>
                <a:spcPts val="0"/>
              </a:spcBef>
              <a:spcAft>
                <a:spcPts val="600"/>
              </a:spcAft>
              <a:defRPr/>
            </a:pPr>
            <a:r>
              <a:rPr lang="en-US" dirty="0">
                <a:latin typeface="Lucida Fax" panose="02060602050505020204" pitchFamily="18" charset="0"/>
                <a:cs typeface="Arial" panose="020B0604020202020204" pitchFamily="34" charset="0"/>
              </a:rPr>
              <a:t>Prepare </a:t>
            </a:r>
            <a:r>
              <a:rPr lang="en-US" b="1" dirty="0" smtClean="0">
                <a:latin typeface="Lucida Fax" panose="02060602050505020204" pitchFamily="18" charset="0"/>
                <a:cs typeface="Arial" panose="020B0604020202020204" pitchFamily="34" charset="0"/>
              </a:rPr>
              <a:t>monthly treasurer reports</a:t>
            </a:r>
            <a:r>
              <a:rPr lang="en-US" dirty="0" smtClean="0">
                <a:latin typeface="Lucida Fax" panose="02060602050505020204" pitchFamily="18" charset="0"/>
                <a:cs typeface="Arial" panose="020B0604020202020204" pitchFamily="34" charset="0"/>
              </a:rPr>
              <a:t>. </a:t>
            </a:r>
            <a:endParaRPr lang="en-US" dirty="0">
              <a:latin typeface="Lucida Fax" panose="02060602050505020204" pitchFamily="18" charset="0"/>
              <a:cs typeface="Arial" panose="020B0604020202020204" pitchFamily="34" charset="0"/>
            </a:endParaRPr>
          </a:p>
          <a:p>
            <a:pPr marL="640080" lvl="1" indent="-274320">
              <a:lnSpc>
                <a:spcPct val="110000"/>
              </a:lnSpc>
              <a:spcBef>
                <a:spcPts val="0"/>
              </a:spcBef>
              <a:spcAft>
                <a:spcPts val="600"/>
              </a:spcAft>
              <a:defRPr/>
            </a:pPr>
            <a:r>
              <a:rPr lang="en-US" dirty="0">
                <a:latin typeface="Lucida Fax" panose="02060602050505020204" pitchFamily="18" charset="0"/>
                <a:cs typeface="Arial" panose="020B0604020202020204" pitchFamily="34" charset="0"/>
              </a:rPr>
              <a:t>All funds should be tracked separately by activity.</a:t>
            </a:r>
          </a:p>
          <a:p>
            <a:pPr marL="640080" lvl="1" indent="-274320">
              <a:lnSpc>
                <a:spcPct val="110000"/>
              </a:lnSpc>
              <a:spcBef>
                <a:spcPts val="0"/>
              </a:spcBef>
              <a:spcAft>
                <a:spcPts val="600"/>
              </a:spcAft>
              <a:defRPr/>
            </a:pPr>
            <a:r>
              <a:rPr lang="en-US" dirty="0">
                <a:latin typeface="Lucida Fax" panose="02060602050505020204" pitchFamily="18" charset="0"/>
                <a:cs typeface="Arial" panose="020B0604020202020204" pitchFamily="34" charset="0"/>
              </a:rPr>
              <a:t>Beginning balance, itemize receipts and disbursements, and conclude with a balance on hand.</a:t>
            </a:r>
          </a:p>
          <a:p>
            <a:pPr marL="640080" lvl="1" indent="-274320">
              <a:lnSpc>
                <a:spcPct val="110000"/>
              </a:lnSpc>
              <a:spcBef>
                <a:spcPts val="0"/>
              </a:spcBef>
              <a:spcAft>
                <a:spcPts val="600"/>
              </a:spcAft>
              <a:defRPr/>
            </a:pPr>
            <a:r>
              <a:rPr lang="en-US" dirty="0">
                <a:latin typeface="Lucida Fax" panose="02060602050505020204" pitchFamily="18" charset="0"/>
                <a:cs typeface="Arial" panose="020B0604020202020204" pitchFamily="34" charset="0"/>
              </a:rPr>
              <a:t>The treasurer should have at all times a break down </a:t>
            </a:r>
            <a:r>
              <a:rPr lang="en-US" dirty="0" smtClean="0">
                <a:latin typeface="Lucida Fax" panose="02060602050505020204" pitchFamily="18" charset="0"/>
                <a:cs typeface="Arial" panose="020B0604020202020204" pitchFamily="34" charset="0"/>
              </a:rPr>
              <a:t>of budget </a:t>
            </a:r>
            <a:r>
              <a:rPr lang="en-US" dirty="0">
                <a:latin typeface="Lucida Fax" panose="02060602050505020204" pitchFamily="18" charset="0"/>
                <a:cs typeface="Arial" panose="020B0604020202020204" pitchFamily="34" charset="0"/>
              </a:rPr>
              <a:t>usage.</a:t>
            </a:r>
          </a:p>
          <a:p>
            <a:pPr marL="640080" lvl="1" indent="-274320">
              <a:lnSpc>
                <a:spcPct val="110000"/>
              </a:lnSpc>
              <a:spcBef>
                <a:spcPts val="0"/>
              </a:spcBef>
              <a:spcAft>
                <a:spcPts val="600"/>
              </a:spcAft>
              <a:defRPr/>
            </a:pPr>
            <a:r>
              <a:rPr lang="en-US" dirty="0">
                <a:latin typeface="Lucida Fax" panose="02060602050505020204" pitchFamily="18" charset="0"/>
                <a:cs typeface="Arial" panose="020B0604020202020204" pitchFamily="34" charset="0"/>
              </a:rPr>
              <a:t>Prepare a year-end </a:t>
            </a:r>
            <a:r>
              <a:rPr lang="en-US" dirty="0" smtClean="0">
                <a:latin typeface="Lucida Fax" panose="02060602050505020204" pitchFamily="18" charset="0"/>
                <a:cs typeface="Arial" panose="020B0604020202020204" pitchFamily="34" charset="0"/>
              </a:rPr>
              <a:t>report/</a:t>
            </a:r>
            <a:r>
              <a:rPr lang="en-US" b="1" dirty="0" smtClean="0">
                <a:latin typeface="Lucida Fax" panose="02060602050505020204" pitchFamily="18" charset="0"/>
                <a:cs typeface="Arial" panose="020B0604020202020204" pitchFamily="34" charset="0"/>
              </a:rPr>
              <a:t>Annual Review </a:t>
            </a:r>
            <a:r>
              <a:rPr lang="en-US" dirty="0">
                <a:latin typeface="Lucida Fax" panose="02060602050505020204" pitchFamily="18" charset="0"/>
                <a:cs typeface="Arial" panose="020B0604020202020204" pitchFamily="34" charset="0"/>
              </a:rPr>
              <a:t>that reflects all activity from the first day through the last day of the fiscal year. </a:t>
            </a:r>
            <a:r>
              <a:rPr lang="en-US" dirty="0" smtClean="0">
                <a:latin typeface="Lucida Fax" panose="02060602050505020204" pitchFamily="18" charset="0"/>
                <a:cs typeface="Arial" panose="020B0604020202020204" pitchFamily="34" charset="0"/>
              </a:rPr>
              <a:t>  </a:t>
            </a:r>
            <a:r>
              <a:rPr lang="en-US" i="1" dirty="0" smtClean="0">
                <a:latin typeface="Lucida Fax" panose="02060602050505020204" pitchFamily="18" charset="0"/>
                <a:cs typeface="Arial" panose="020B0604020202020204" pitchFamily="34" charset="0"/>
              </a:rPr>
              <a:t>A copy must be sent to Missouri PTA by Dec. 1 yearly.</a:t>
            </a:r>
          </a:p>
          <a:p>
            <a:pPr marL="640080" lvl="1" indent="-274320">
              <a:lnSpc>
                <a:spcPct val="110000"/>
              </a:lnSpc>
              <a:spcBef>
                <a:spcPts val="0"/>
              </a:spcBef>
              <a:spcAft>
                <a:spcPts val="600"/>
              </a:spcAft>
              <a:defRPr/>
            </a:pPr>
            <a:r>
              <a:rPr lang="en-US" dirty="0" smtClean="0">
                <a:latin typeface="Lucida Fax" panose="02060602050505020204" pitchFamily="18" charset="0"/>
                <a:cs typeface="Arial" panose="020B0604020202020204" pitchFamily="34" charset="0"/>
              </a:rPr>
              <a:t>Prepare </a:t>
            </a:r>
            <a:r>
              <a:rPr lang="en-US" b="1" dirty="0" smtClean="0">
                <a:latin typeface="Lucida Fax" panose="02060602050505020204" pitchFamily="18" charset="0"/>
                <a:cs typeface="Arial" panose="020B0604020202020204" pitchFamily="34" charset="0"/>
              </a:rPr>
              <a:t>Annual </a:t>
            </a:r>
            <a:r>
              <a:rPr lang="en-US" b="1" dirty="0">
                <a:latin typeface="Lucida Fax" panose="02060602050505020204" pitchFamily="18" charset="0"/>
                <a:cs typeface="Arial" panose="020B0604020202020204" pitchFamily="34" charset="0"/>
              </a:rPr>
              <a:t>Financial </a:t>
            </a:r>
            <a:r>
              <a:rPr lang="en-US" b="1" dirty="0" smtClean="0">
                <a:latin typeface="Lucida Fax" panose="02060602050505020204" pitchFamily="18" charset="0"/>
                <a:cs typeface="Arial" panose="020B0604020202020204" pitchFamily="34" charset="0"/>
              </a:rPr>
              <a:t>Review (Audit).   </a:t>
            </a:r>
            <a:r>
              <a:rPr lang="en-US" dirty="0" smtClean="0">
                <a:latin typeface="Lucida Fax" panose="02060602050505020204" pitchFamily="18" charset="0"/>
                <a:cs typeface="Arial" panose="020B0604020202020204" pitchFamily="34" charset="0"/>
              </a:rPr>
              <a:t>This should </a:t>
            </a:r>
            <a:r>
              <a:rPr lang="en-US" dirty="0">
                <a:latin typeface="Lucida Fax" panose="02060602050505020204" pitchFamily="18" charset="0"/>
                <a:cs typeface="Arial" panose="020B0604020202020204" pitchFamily="34" charset="0"/>
              </a:rPr>
              <a:t>be adopted by the general membership at the next meeting. </a:t>
            </a:r>
            <a:r>
              <a:rPr lang="en-US" i="1" dirty="0">
                <a:latin typeface="Lucida Fax" panose="02060602050505020204" pitchFamily="18" charset="0"/>
                <a:cs typeface="Arial" panose="020B0604020202020204" pitchFamily="34" charset="0"/>
              </a:rPr>
              <a:t>A copy must be sent to Missouri PTA by Dec. </a:t>
            </a:r>
            <a:r>
              <a:rPr lang="en-US" i="1" dirty="0" smtClean="0">
                <a:latin typeface="Lucida Fax" panose="02060602050505020204" pitchFamily="18" charset="0"/>
                <a:cs typeface="Arial" panose="020B0604020202020204" pitchFamily="34" charset="0"/>
              </a:rPr>
              <a:t>1 yearly. </a:t>
            </a:r>
            <a:endParaRPr lang="en-US" dirty="0">
              <a:latin typeface="Lucida Fax" panose="02060602050505020204" pitchFamily="18" charset="0"/>
              <a:cs typeface="Arial" panose="020B0604020202020204" pitchFamily="34"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60676" y="5757813"/>
            <a:ext cx="1466916" cy="1100187"/>
          </a:xfrm>
          <a:prstGeom prst="rect">
            <a:avLst/>
          </a:prstGeom>
        </p:spPr>
      </p:pic>
    </p:spTree>
    <p:extLst>
      <p:ext uri="{BB962C8B-B14F-4D97-AF65-F5344CB8AC3E}">
        <p14:creationId xmlns:p14="http://schemas.microsoft.com/office/powerpoint/2010/main" val="25124736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Fax" panose="02060602050505020204" pitchFamily="18" charset="0"/>
              </a:rPr>
              <a:t>What is a Financial Review (audit)?</a:t>
            </a:r>
            <a:endParaRPr lang="en-US" dirty="0">
              <a:latin typeface="Lucida Fax" panose="02060602050505020204" pitchFamily="18" charset="0"/>
            </a:endParaRPr>
          </a:p>
        </p:txBody>
      </p:sp>
      <p:sp>
        <p:nvSpPr>
          <p:cNvPr id="3" name="Content Placeholder 2"/>
          <p:cNvSpPr>
            <a:spLocks noGrp="1"/>
          </p:cNvSpPr>
          <p:nvPr>
            <p:ph idx="1"/>
          </p:nvPr>
        </p:nvSpPr>
        <p:spPr/>
        <p:txBody>
          <a:bodyPr>
            <a:normAutofit fontScale="92500"/>
          </a:bodyPr>
          <a:lstStyle/>
          <a:p>
            <a:pPr marL="640080" lvl="1" indent="-274320">
              <a:spcBef>
                <a:spcPts val="0"/>
              </a:spcBef>
              <a:spcAft>
                <a:spcPts val="600"/>
              </a:spcAft>
              <a:defRPr/>
            </a:pPr>
            <a:r>
              <a:rPr lang="en-US" dirty="0">
                <a:latin typeface="Lucida Fax" panose="02060602050505020204" pitchFamily="18" charset="0"/>
                <a:cs typeface="Arial" panose="020B0604020202020204" pitchFamily="34" charset="0"/>
              </a:rPr>
              <a:t>The books of the treasurer must be reviewed every year.</a:t>
            </a:r>
          </a:p>
          <a:p>
            <a:pPr marL="640080" lvl="1" indent="-274320">
              <a:spcBef>
                <a:spcPts val="0"/>
              </a:spcBef>
              <a:spcAft>
                <a:spcPts val="600"/>
              </a:spcAft>
              <a:defRPr/>
            </a:pPr>
            <a:r>
              <a:rPr lang="en-US" dirty="0">
                <a:latin typeface="Lucida Fax" panose="02060602050505020204" pitchFamily="18" charset="0"/>
                <a:cs typeface="Arial" panose="020B0604020202020204" pitchFamily="34" charset="0"/>
              </a:rPr>
              <a:t>Additional reviews should be held upon the change of treasurer or other signer.</a:t>
            </a:r>
          </a:p>
          <a:p>
            <a:pPr marL="640080" lvl="1" indent="-274320">
              <a:spcBef>
                <a:spcPts val="0"/>
              </a:spcBef>
              <a:spcAft>
                <a:spcPts val="600"/>
              </a:spcAft>
              <a:defRPr/>
            </a:pPr>
            <a:r>
              <a:rPr lang="en-US" dirty="0">
                <a:latin typeface="Lucida Fax" panose="02060602050505020204" pitchFamily="18" charset="0"/>
                <a:cs typeface="Arial" panose="020B0604020202020204" pitchFamily="34" charset="0"/>
              </a:rPr>
              <a:t>Examination of the books by a PTA </a:t>
            </a:r>
            <a:r>
              <a:rPr lang="en-US" dirty="0" smtClean="0">
                <a:latin typeface="Lucida Fax" panose="02060602050505020204" pitchFamily="18" charset="0"/>
                <a:cs typeface="Arial" panose="020B0604020202020204" pitchFamily="34" charset="0"/>
              </a:rPr>
              <a:t>committee (or an individual who has banking experience) </a:t>
            </a:r>
            <a:r>
              <a:rPr lang="en-US" dirty="0">
                <a:latin typeface="Lucida Fax" panose="02060602050505020204" pitchFamily="18" charset="0"/>
                <a:cs typeface="Arial" panose="020B0604020202020204" pitchFamily="34" charset="0"/>
              </a:rPr>
              <a:t>is an </a:t>
            </a:r>
            <a:r>
              <a:rPr lang="en-US" b="1" dirty="0">
                <a:latin typeface="Lucida Fax" panose="02060602050505020204" pitchFamily="18" charset="0"/>
                <a:cs typeface="Arial" panose="020B0604020202020204" pitchFamily="34" charset="0"/>
              </a:rPr>
              <a:t>Annual Financial Review</a:t>
            </a:r>
            <a:r>
              <a:rPr lang="en-US" dirty="0">
                <a:latin typeface="Lucida Fax" panose="02060602050505020204" pitchFamily="18" charset="0"/>
                <a:cs typeface="Arial" panose="020B0604020202020204" pitchFamily="34" charset="0"/>
              </a:rPr>
              <a:t>. </a:t>
            </a:r>
            <a:r>
              <a:rPr lang="en-US" u="sng" dirty="0">
                <a:latin typeface="Lucida Fax" panose="02060602050505020204" pitchFamily="18" charset="0"/>
                <a:cs typeface="Arial" panose="020B0604020202020204" pitchFamily="34" charset="0"/>
              </a:rPr>
              <a:t> </a:t>
            </a:r>
            <a:endParaRPr lang="en-US" dirty="0">
              <a:latin typeface="Lucida Fax" panose="02060602050505020204" pitchFamily="18" charset="0"/>
              <a:cs typeface="Arial" panose="020B0604020202020204" pitchFamily="34" charset="0"/>
            </a:endParaRPr>
          </a:p>
          <a:p>
            <a:pPr marL="640080" lvl="1" indent="-274320">
              <a:spcBef>
                <a:spcPts val="0"/>
              </a:spcBef>
              <a:spcAft>
                <a:spcPts val="600"/>
              </a:spcAft>
              <a:defRPr/>
            </a:pPr>
            <a:r>
              <a:rPr lang="en-US" dirty="0">
                <a:latin typeface="Lucida Fax" panose="02060602050505020204" pitchFamily="18" charset="0"/>
                <a:cs typeface="Arial" panose="020B0604020202020204" pitchFamily="34" charset="0"/>
              </a:rPr>
              <a:t>An </a:t>
            </a:r>
            <a:r>
              <a:rPr lang="en-US" b="1" dirty="0">
                <a:latin typeface="Lucida Fax" panose="02060602050505020204" pitchFamily="18" charset="0"/>
                <a:cs typeface="Arial" panose="020B0604020202020204" pitchFamily="34" charset="0"/>
              </a:rPr>
              <a:t>Audit</a:t>
            </a:r>
            <a:r>
              <a:rPr lang="en-US" dirty="0">
                <a:latin typeface="Lucida Fax" panose="02060602050505020204" pitchFamily="18" charset="0"/>
                <a:cs typeface="Arial" panose="020B0604020202020204" pitchFamily="34" charset="0"/>
              </a:rPr>
              <a:t> is an examination of the books by a professional auditor</a:t>
            </a:r>
            <a:r>
              <a:rPr lang="en-US" b="1" dirty="0">
                <a:latin typeface="Lucida Fax" panose="02060602050505020204" pitchFamily="18" charset="0"/>
                <a:cs typeface="Arial" panose="020B0604020202020204" pitchFamily="34" charset="0"/>
              </a:rPr>
              <a:t>.</a:t>
            </a:r>
            <a:r>
              <a:rPr lang="en-US" dirty="0">
                <a:latin typeface="Lucida Fax" panose="02060602050505020204" pitchFamily="18" charset="0"/>
                <a:cs typeface="Arial" panose="020B0604020202020204" pitchFamily="34" charset="0"/>
              </a:rPr>
              <a:t> </a:t>
            </a:r>
          </a:p>
          <a:p>
            <a:pPr marL="640080" lvl="1" indent="-274320">
              <a:spcBef>
                <a:spcPts val="0"/>
              </a:spcBef>
              <a:spcAft>
                <a:spcPts val="600"/>
              </a:spcAft>
              <a:defRPr/>
            </a:pPr>
            <a:r>
              <a:rPr lang="en-US" dirty="0">
                <a:latin typeface="Lucida Fax" panose="02060602050505020204" pitchFamily="18" charset="0"/>
                <a:cs typeface="Arial" panose="020B0604020202020204" pitchFamily="34" charset="0"/>
              </a:rPr>
              <a:t>Ensures books are balanced and well documented.</a:t>
            </a:r>
          </a:p>
          <a:p>
            <a:pPr marL="640080" lvl="1" indent="-274320">
              <a:spcBef>
                <a:spcPts val="0"/>
              </a:spcBef>
              <a:spcAft>
                <a:spcPts val="600"/>
              </a:spcAft>
              <a:defRPr/>
            </a:pPr>
            <a:r>
              <a:rPr lang="en-US" dirty="0">
                <a:latin typeface="Lucida Fax" panose="02060602050505020204" pitchFamily="18" charset="0"/>
                <a:cs typeface="Arial" panose="020B0604020202020204" pitchFamily="34" charset="0"/>
              </a:rPr>
              <a:t>A report summarizing the examination will be written and signed by the </a:t>
            </a:r>
            <a:r>
              <a:rPr lang="en-US" dirty="0" smtClean="0">
                <a:latin typeface="Lucida Fax" panose="02060602050505020204" pitchFamily="18" charset="0"/>
                <a:cs typeface="Arial" panose="020B0604020202020204" pitchFamily="34" charset="0"/>
              </a:rPr>
              <a:t>examiner(s).  </a:t>
            </a:r>
            <a:r>
              <a:rPr lang="en-US" dirty="0">
                <a:latin typeface="Lucida Fax" panose="02060602050505020204" pitchFamily="18" charset="0"/>
                <a:cs typeface="Arial" panose="020B0604020202020204" pitchFamily="34" charset="0"/>
              </a:rPr>
              <a:t>The report must be adopted by the unit at the next meeting.  </a:t>
            </a:r>
            <a:r>
              <a:rPr lang="en-US" i="1" dirty="0">
                <a:latin typeface="Lucida Fax" panose="02060602050505020204" pitchFamily="18" charset="0"/>
                <a:cs typeface="Arial" panose="020B0604020202020204" pitchFamily="34" charset="0"/>
              </a:rPr>
              <a:t>A copy must be sent to Missouri PTA by Dec. 1. </a:t>
            </a:r>
            <a:endParaRPr lang="en-US" dirty="0">
              <a:latin typeface="Lucida Fax" panose="02060602050505020204" pitchFamily="18" charset="0"/>
              <a:cs typeface="Arial" panose="020B0604020202020204" pitchFamily="34"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2946" y="5497015"/>
            <a:ext cx="1814646" cy="1360985"/>
          </a:xfrm>
          <a:prstGeom prst="rect">
            <a:avLst/>
          </a:prstGeom>
        </p:spPr>
      </p:pic>
    </p:spTree>
    <p:extLst>
      <p:ext uri="{BB962C8B-B14F-4D97-AF65-F5344CB8AC3E}">
        <p14:creationId xmlns:p14="http://schemas.microsoft.com/office/powerpoint/2010/main" val="39480901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Fax" panose="02060602050505020204" pitchFamily="18" charset="0"/>
              </a:rPr>
              <a:t>What is an Annual Review?  </a:t>
            </a:r>
            <a:r>
              <a:rPr lang="en-US" sz="2800" dirty="0" smtClean="0">
                <a:latin typeface="Lucida Fax" panose="02060602050505020204" pitchFamily="18" charset="0"/>
              </a:rPr>
              <a:t>How is it different from the Annual Financial Review? </a:t>
            </a:r>
            <a:endParaRPr lang="en-US" sz="2800" dirty="0">
              <a:latin typeface="Lucida Fax" panose="02060602050505020204"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Lucida Fax" panose="02060602050505020204" pitchFamily="18" charset="0"/>
              </a:rPr>
              <a:t>See the samples attached…</a:t>
            </a:r>
          </a:p>
          <a:p>
            <a:r>
              <a:rPr lang="en-US" dirty="0" smtClean="0">
                <a:latin typeface="Lucida Fax" panose="02060602050505020204" pitchFamily="18" charset="0"/>
              </a:rPr>
              <a:t>The Annual Financial Review is a form the committee or individual who has reviewed your books will fill out and sign.  This report will list any suggestions or concerns found by the committee or individual.  They will sign off on this stating that your records were found to be correct or otherwise noted.</a:t>
            </a:r>
          </a:p>
          <a:p>
            <a:r>
              <a:rPr lang="en-US" dirty="0" smtClean="0">
                <a:latin typeface="Lucida Fax" panose="02060602050505020204" pitchFamily="18" charset="0"/>
              </a:rPr>
              <a:t>The Annual Review is a complete listing of all your budget line items; income and expenses.  This gives a clear picture of what money came in and how it was disbursed throughout the year.</a:t>
            </a:r>
            <a:endParaRPr lang="en-US" dirty="0">
              <a:latin typeface="Lucida Fax" panose="020606020505050202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2946" y="5497015"/>
            <a:ext cx="1814646" cy="1360985"/>
          </a:xfrm>
          <a:prstGeom prst="rect">
            <a:avLst/>
          </a:prstGeom>
        </p:spPr>
      </p:pic>
    </p:spTree>
    <p:extLst>
      <p:ext uri="{BB962C8B-B14F-4D97-AF65-F5344CB8AC3E}">
        <p14:creationId xmlns:p14="http://schemas.microsoft.com/office/powerpoint/2010/main" val="1650018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Fax" panose="02060602050505020204" pitchFamily="18" charset="0"/>
              </a:rPr>
              <a:t>Examples of reports….</a:t>
            </a:r>
            <a:endParaRPr lang="en-US" dirty="0">
              <a:latin typeface="Lucida Fax" panose="02060602050505020204" pitchFamily="18" charset="0"/>
            </a:endParaRPr>
          </a:p>
        </p:txBody>
      </p:sp>
      <p:sp>
        <p:nvSpPr>
          <p:cNvPr id="3" name="Content Placeholder 2"/>
          <p:cNvSpPr>
            <a:spLocks noGrp="1"/>
          </p:cNvSpPr>
          <p:nvPr>
            <p:ph idx="1"/>
          </p:nvPr>
        </p:nvSpPr>
        <p:spPr/>
        <p:txBody>
          <a:bodyPr/>
          <a:lstStyle/>
          <a:p>
            <a:r>
              <a:rPr lang="en-US" dirty="0" smtClean="0">
                <a:latin typeface="Lucida Fax" panose="02060602050505020204" pitchFamily="18" charset="0"/>
              </a:rPr>
              <a:t>Monthly treasurer report</a:t>
            </a:r>
          </a:p>
          <a:p>
            <a:r>
              <a:rPr lang="en-US" dirty="0" smtClean="0">
                <a:latin typeface="Lucida Fax" panose="02060602050505020204" pitchFamily="18" charset="0"/>
              </a:rPr>
              <a:t>Financial review/audit</a:t>
            </a:r>
          </a:p>
          <a:p>
            <a:r>
              <a:rPr lang="en-US" dirty="0" smtClean="0">
                <a:latin typeface="Lucida Fax" panose="02060602050505020204" pitchFamily="18" charset="0"/>
              </a:rPr>
              <a:t>Annual review/End of Year Report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2946" y="5497015"/>
            <a:ext cx="1814646" cy="1360985"/>
          </a:xfrm>
          <a:prstGeom prst="rect">
            <a:avLst/>
          </a:prstGeom>
        </p:spPr>
      </p:pic>
    </p:spTree>
    <p:extLst>
      <p:ext uri="{BB962C8B-B14F-4D97-AF65-F5344CB8AC3E}">
        <p14:creationId xmlns:p14="http://schemas.microsoft.com/office/powerpoint/2010/main" val="19985531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Fax" panose="02060602050505020204" pitchFamily="18" charset="0"/>
              </a:rPr>
              <a:t>What do I need to file with the IRS?</a:t>
            </a:r>
            <a:endParaRPr lang="en-US" dirty="0">
              <a:latin typeface="Lucida Fax" panose="02060602050505020204" pitchFamily="18" charset="0"/>
            </a:endParaRPr>
          </a:p>
        </p:txBody>
      </p:sp>
      <p:sp>
        <p:nvSpPr>
          <p:cNvPr id="3" name="Content Placeholder 2"/>
          <p:cNvSpPr>
            <a:spLocks noGrp="1"/>
          </p:cNvSpPr>
          <p:nvPr>
            <p:ph idx="1"/>
          </p:nvPr>
        </p:nvSpPr>
        <p:spPr/>
        <p:txBody>
          <a:bodyPr>
            <a:normAutofit lnSpcReduction="10000"/>
          </a:bodyPr>
          <a:lstStyle/>
          <a:p>
            <a:pPr marL="640080" lvl="1" indent="-274320">
              <a:lnSpc>
                <a:spcPct val="110000"/>
              </a:lnSpc>
              <a:spcBef>
                <a:spcPts val="0"/>
              </a:spcBef>
              <a:spcAft>
                <a:spcPts val="600"/>
              </a:spcAft>
              <a:defRPr/>
            </a:pPr>
            <a:r>
              <a:rPr lang="en-US" dirty="0">
                <a:latin typeface="Lucida Fax" panose="02060602050505020204" pitchFamily="18" charset="0"/>
                <a:cs typeface="Arial" panose="020B0604020202020204" pitchFamily="34" charset="0"/>
              </a:rPr>
              <a:t>All non-profit organizations including PTAs, must file the appropriate 990 form each year.  </a:t>
            </a:r>
          </a:p>
          <a:p>
            <a:pPr marL="640080" lvl="1" indent="-274320">
              <a:spcBef>
                <a:spcPts val="0"/>
              </a:spcBef>
              <a:spcAft>
                <a:spcPts val="600"/>
              </a:spcAft>
              <a:defRPr/>
            </a:pPr>
            <a:r>
              <a:rPr lang="en-US" dirty="0" smtClean="0">
                <a:latin typeface="Lucida Fax" panose="02060602050505020204" pitchFamily="18" charset="0"/>
                <a:cs typeface="Arial" panose="020B0604020202020204" pitchFamily="34" charset="0"/>
              </a:rPr>
              <a:t>Determined by the amount of gross receipts for the year.  Any unit with proceeds under $50,000 can go online and fill out the 990N; epostcard.form990.org.</a:t>
            </a:r>
          </a:p>
          <a:p>
            <a:pPr marL="640080" lvl="1" indent="-274320">
              <a:lnSpc>
                <a:spcPct val="110000"/>
              </a:lnSpc>
              <a:spcBef>
                <a:spcPts val="0"/>
              </a:spcBef>
              <a:spcAft>
                <a:spcPts val="600"/>
              </a:spcAft>
              <a:defRPr/>
            </a:pPr>
            <a:r>
              <a:rPr lang="en-US" dirty="0" smtClean="0">
                <a:latin typeface="Lucida Fax" panose="02060602050505020204" pitchFamily="18" charset="0"/>
                <a:cs typeface="Arial" panose="020B0604020202020204" pitchFamily="34" charset="0"/>
              </a:rPr>
              <a:t>990’s </a:t>
            </a:r>
            <a:r>
              <a:rPr lang="en-US" dirty="0">
                <a:latin typeface="Lucida Fax" panose="02060602050505020204" pitchFamily="18" charset="0"/>
                <a:cs typeface="Arial" panose="020B0604020202020204" pitchFamily="34" charset="0"/>
              </a:rPr>
              <a:t>must be filed by the 15</a:t>
            </a:r>
            <a:r>
              <a:rPr lang="en-US" baseline="30000" dirty="0">
                <a:latin typeface="Lucida Fax" panose="02060602050505020204" pitchFamily="18" charset="0"/>
                <a:cs typeface="Arial" panose="020B0604020202020204" pitchFamily="34" charset="0"/>
              </a:rPr>
              <a:t>th</a:t>
            </a:r>
            <a:r>
              <a:rPr lang="en-US" dirty="0">
                <a:latin typeface="Lucida Fax" panose="02060602050505020204" pitchFamily="18" charset="0"/>
                <a:cs typeface="Arial" panose="020B0604020202020204" pitchFamily="34" charset="0"/>
              </a:rPr>
              <a:t> day of the 5</a:t>
            </a:r>
            <a:r>
              <a:rPr lang="en-US" baseline="30000" dirty="0">
                <a:latin typeface="Lucida Fax" panose="02060602050505020204" pitchFamily="18" charset="0"/>
                <a:cs typeface="Arial" panose="020B0604020202020204" pitchFamily="34" charset="0"/>
              </a:rPr>
              <a:t>th</a:t>
            </a:r>
            <a:r>
              <a:rPr lang="en-US" dirty="0">
                <a:latin typeface="Lucida Fax" panose="02060602050505020204" pitchFamily="18" charset="0"/>
                <a:cs typeface="Arial" panose="020B0604020202020204" pitchFamily="34" charset="0"/>
              </a:rPr>
              <a:t> month following the close of the fiscal year.  (Fiscal year ending June 30, the 990 is due November 15.)  The 990 can be filed soon after the close of the fiscal year; do not wait for the deadline.</a:t>
            </a:r>
          </a:p>
          <a:p>
            <a:pPr marL="640080" lvl="1" indent="-274320">
              <a:spcBef>
                <a:spcPts val="0"/>
              </a:spcBef>
              <a:spcAft>
                <a:spcPts val="600"/>
              </a:spcAft>
              <a:defRPr/>
            </a:pPr>
            <a:r>
              <a:rPr lang="en-US" i="1" dirty="0" smtClean="0">
                <a:latin typeface="Lucida Fax" panose="02060602050505020204" pitchFamily="18" charset="0"/>
                <a:cs typeface="Arial" panose="020B0604020202020204" pitchFamily="34" charset="0"/>
              </a:rPr>
              <a:t>Submit a copy of the 990-N email receipt or a copy of the filed 990, 990 EZ and Schedule A to Missouri PTA by December 1.</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736993"/>
            <a:ext cx="1493949" cy="1120462"/>
          </a:xfrm>
          <a:prstGeom prst="rect">
            <a:avLst/>
          </a:prstGeom>
        </p:spPr>
      </p:pic>
    </p:spTree>
    <p:extLst>
      <p:ext uri="{BB962C8B-B14F-4D97-AF65-F5344CB8AC3E}">
        <p14:creationId xmlns:p14="http://schemas.microsoft.com/office/powerpoint/2010/main" val="19812325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Fax" panose="02060602050505020204" pitchFamily="18" charset="0"/>
              </a:rPr>
              <a:t>What is a Unit in Good Standing?</a:t>
            </a:r>
            <a:endParaRPr lang="en-US" dirty="0">
              <a:latin typeface="Lucida Fax" panose="02060602050505020204" pitchFamily="18" charset="0"/>
            </a:endParaRPr>
          </a:p>
        </p:txBody>
      </p:sp>
      <p:sp>
        <p:nvSpPr>
          <p:cNvPr id="3" name="Content Placeholder 2"/>
          <p:cNvSpPr>
            <a:spLocks noGrp="1"/>
          </p:cNvSpPr>
          <p:nvPr>
            <p:ph idx="1"/>
          </p:nvPr>
        </p:nvSpPr>
        <p:spPr/>
        <p:txBody>
          <a:bodyPr>
            <a:normAutofit fontScale="77500" lnSpcReduction="20000"/>
          </a:bodyPr>
          <a:lstStyle/>
          <a:p>
            <a:pPr marL="640080" lvl="1" indent="-274320">
              <a:lnSpc>
                <a:spcPct val="110000"/>
              </a:lnSpc>
              <a:spcBef>
                <a:spcPts val="0"/>
              </a:spcBef>
              <a:spcAft>
                <a:spcPts val="600"/>
              </a:spcAft>
              <a:defRPr/>
            </a:pPr>
            <a:r>
              <a:rPr lang="en-US" dirty="0">
                <a:latin typeface="Lucida Fax" panose="02060602050505020204" pitchFamily="18" charset="0"/>
                <a:cs typeface="Arial" panose="020B0604020202020204" pitchFamily="34" charset="0"/>
              </a:rPr>
              <a:t>Pay dues each month when they are sold.  Funds should not stay in your account.</a:t>
            </a:r>
          </a:p>
          <a:p>
            <a:pPr marL="640080" lvl="1" indent="-274320">
              <a:lnSpc>
                <a:spcPct val="110000"/>
              </a:lnSpc>
              <a:spcBef>
                <a:spcPts val="0"/>
              </a:spcBef>
              <a:spcAft>
                <a:spcPts val="600"/>
              </a:spcAft>
              <a:defRPr/>
            </a:pPr>
            <a:r>
              <a:rPr lang="en-US" b="1" dirty="0" smtClean="0">
                <a:latin typeface="Lucida Fax" panose="02060602050505020204" pitchFamily="18" charset="0"/>
                <a:cs typeface="Arial" panose="020B0604020202020204" pitchFamily="34" charset="0"/>
              </a:rPr>
              <a:t>Annual Review</a:t>
            </a:r>
            <a:r>
              <a:rPr lang="en-US" dirty="0" smtClean="0">
                <a:latin typeface="Lucida Fax" panose="02060602050505020204" pitchFamily="18" charset="0"/>
                <a:cs typeface="Arial" panose="020B0604020202020204" pitchFamily="34" charset="0"/>
              </a:rPr>
              <a:t>/ </a:t>
            </a:r>
            <a:r>
              <a:rPr lang="en-US" dirty="0">
                <a:latin typeface="Lucida Fax" panose="02060602050505020204" pitchFamily="18" charset="0"/>
                <a:cs typeface="Arial" panose="020B0604020202020204" pitchFamily="34" charset="0"/>
              </a:rPr>
              <a:t>Year-End Report, copy </a:t>
            </a:r>
            <a:r>
              <a:rPr lang="en-US" dirty="0" smtClean="0">
                <a:latin typeface="Lucida Fax" panose="02060602050505020204" pitchFamily="18" charset="0"/>
                <a:cs typeface="Arial" panose="020B0604020202020204" pitchFamily="34" charset="0"/>
              </a:rPr>
              <a:t>submitted to </a:t>
            </a:r>
            <a:r>
              <a:rPr lang="en-US" dirty="0">
                <a:latin typeface="Lucida Fax" panose="02060602050505020204" pitchFamily="18" charset="0"/>
                <a:cs typeface="Arial" panose="020B0604020202020204" pitchFamily="34" charset="0"/>
              </a:rPr>
              <a:t>Missouri PTA by December 1.</a:t>
            </a:r>
          </a:p>
          <a:p>
            <a:pPr marL="640080" lvl="1" indent="-274320">
              <a:lnSpc>
                <a:spcPct val="110000"/>
              </a:lnSpc>
              <a:spcBef>
                <a:spcPts val="0"/>
              </a:spcBef>
              <a:spcAft>
                <a:spcPts val="600"/>
              </a:spcAft>
              <a:defRPr/>
            </a:pPr>
            <a:r>
              <a:rPr lang="en-US" dirty="0">
                <a:latin typeface="Lucida Fax" panose="02060602050505020204" pitchFamily="18" charset="0"/>
                <a:cs typeface="Arial" panose="020B0604020202020204" pitchFamily="34" charset="0"/>
              </a:rPr>
              <a:t>Copy of </a:t>
            </a:r>
            <a:r>
              <a:rPr lang="en-US" dirty="0" smtClean="0">
                <a:latin typeface="Lucida Fax" panose="02060602050505020204" pitchFamily="18" charset="0"/>
                <a:cs typeface="Arial" panose="020B0604020202020204" pitchFamily="34" charset="0"/>
              </a:rPr>
              <a:t>the </a:t>
            </a:r>
            <a:r>
              <a:rPr lang="en-US" b="1" dirty="0">
                <a:latin typeface="Lucida Fax" panose="02060602050505020204" pitchFamily="18" charset="0"/>
                <a:cs typeface="Arial" panose="020B0604020202020204" pitchFamily="34" charset="0"/>
              </a:rPr>
              <a:t>Annual Financial Review </a:t>
            </a:r>
            <a:r>
              <a:rPr lang="en-US" dirty="0">
                <a:latin typeface="Lucida Fax" panose="02060602050505020204" pitchFamily="18" charset="0"/>
                <a:cs typeface="Arial" panose="020B0604020202020204" pitchFamily="34" charset="0"/>
              </a:rPr>
              <a:t>or Audit submitted to Missouri PTA by December 1.</a:t>
            </a:r>
          </a:p>
          <a:p>
            <a:pPr marL="640080" lvl="1" indent="-274320">
              <a:lnSpc>
                <a:spcPct val="110000"/>
              </a:lnSpc>
              <a:spcBef>
                <a:spcPts val="0"/>
              </a:spcBef>
              <a:spcAft>
                <a:spcPts val="600"/>
              </a:spcAft>
              <a:defRPr/>
            </a:pPr>
            <a:r>
              <a:rPr lang="en-US" b="1" dirty="0">
                <a:latin typeface="Lucida Fax" panose="02060602050505020204" pitchFamily="18" charset="0"/>
                <a:cs typeface="Arial" panose="020B0604020202020204" pitchFamily="34" charset="0"/>
              </a:rPr>
              <a:t>Copy of the filed IRS </a:t>
            </a:r>
            <a:r>
              <a:rPr lang="en-US" dirty="0">
                <a:latin typeface="Lucida Fax" panose="02060602050505020204" pitchFamily="18" charset="0"/>
                <a:cs typeface="Arial" panose="020B0604020202020204" pitchFamily="34" charset="0"/>
              </a:rPr>
              <a:t>990 forms or 990-N email receipt to Missouri PTA by December 1</a:t>
            </a:r>
            <a:r>
              <a:rPr lang="en-US" dirty="0" smtClean="0">
                <a:latin typeface="Lucida Fax" panose="02060602050505020204" pitchFamily="18" charset="0"/>
                <a:cs typeface="Arial" panose="020B0604020202020204" pitchFamily="34" charset="0"/>
              </a:rPr>
              <a:t>.</a:t>
            </a:r>
          </a:p>
          <a:p>
            <a:pPr marL="640080" lvl="1" indent="-274320">
              <a:lnSpc>
                <a:spcPct val="110000"/>
              </a:lnSpc>
              <a:spcBef>
                <a:spcPts val="0"/>
              </a:spcBef>
              <a:spcAft>
                <a:spcPts val="600"/>
              </a:spcAft>
              <a:defRPr/>
            </a:pPr>
            <a:r>
              <a:rPr lang="en-US" dirty="0" smtClean="0">
                <a:latin typeface="Lucida Fax" panose="02060602050505020204" pitchFamily="18" charset="0"/>
                <a:cs typeface="Arial" panose="020B0604020202020204" pitchFamily="34" charset="0"/>
              </a:rPr>
              <a:t>Unit must have </a:t>
            </a:r>
            <a:r>
              <a:rPr lang="en-US" b="1" dirty="0" smtClean="0">
                <a:latin typeface="Lucida Fax" panose="02060602050505020204" pitchFamily="18" charset="0"/>
                <a:cs typeface="Arial" panose="020B0604020202020204" pitchFamily="34" charset="0"/>
              </a:rPr>
              <a:t>current bylaws </a:t>
            </a:r>
            <a:r>
              <a:rPr lang="en-US" dirty="0" smtClean="0">
                <a:latin typeface="Lucida Fax" panose="02060602050505020204" pitchFamily="18" charset="0"/>
                <a:cs typeface="Arial" panose="020B0604020202020204" pitchFamily="34" charset="0"/>
              </a:rPr>
              <a:t>filed with Missouri PTA.</a:t>
            </a:r>
            <a:endParaRPr lang="en-US" dirty="0">
              <a:latin typeface="Lucida Fax" panose="02060602050505020204" pitchFamily="18" charset="0"/>
              <a:cs typeface="Arial" panose="020B0604020202020204" pitchFamily="34" charset="0"/>
            </a:endParaRPr>
          </a:p>
          <a:p>
            <a:pPr marL="411480" lvl="1" indent="0">
              <a:lnSpc>
                <a:spcPct val="110000"/>
              </a:lnSpc>
              <a:spcBef>
                <a:spcPts val="0"/>
              </a:spcBef>
              <a:spcAft>
                <a:spcPts val="600"/>
              </a:spcAft>
              <a:buNone/>
              <a:defRPr/>
            </a:pPr>
            <a:endParaRPr lang="en-US" dirty="0">
              <a:latin typeface="Lucida Fax" panose="02060602050505020204" pitchFamily="18" charset="0"/>
              <a:cs typeface="Arial" panose="020B0604020202020204" pitchFamily="34" charset="0"/>
            </a:endParaRPr>
          </a:p>
          <a:p>
            <a:pPr marL="0" indent="0">
              <a:lnSpc>
                <a:spcPct val="110000"/>
              </a:lnSpc>
              <a:spcBef>
                <a:spcPts val="0"/>
              </a:spcBef>
              <a:spcAft>
                <a:spcPts val="600"/>
              </a:spcAft>
              <a:buNone/>
              <a:defRPr/>
            </a:pPr>
            <a:r>
              <a:rPr lang="en-US" dirty="0">
                <a:latin typeface="Lucida Fax" panose="02060602050505020204" pitchFamily="18" charset="0"/>
                <a:cs typeface="Arial" panose="020B0604020202020204" pitchFamily="34" charset="0"/>
              </a:rPr>
              <a:t>If you miss the December 1 deadline the PTA will be out of good standing.  As soon as the documents are submitted the “Unit in Good Standing” status will be restored</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2946" y="5497015"/>
            <a:ext cx="1814646" cy="1360985"/>
          </a:xfrm>
          <a:prstGeom prst="rect">
            <a:avLst/>
          </a:prstGeom>
        </p:spPr>
      </p:pic>
    </p:spTree>
    <p:extLst>
      <p:ext uri="{BB962C8B-B14F-4D97-AF65-F5344CB8AC3E}">
        <p14:creationId xmlns:p14="http://schemas.microsoft.com/office/powerpoint/2010/main" val="27538202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Fax" panose="02060602050505020204" pitchFamily="18" charset="0"/>
              </a:rPr>
              <a:t>Does our PTA need insurance?</a:t>
            </a:r>
            <a:endParaRPr lang="en-US" dirty="0">
              <a:latin typeface="Lucida Fax" panose="02060602050505020204" pitchFamily="18" charset="0"/>
            </a:endParaRPr>
          </a:p>
        </p:txBody>
      </p:sp>
      <p:sp>
        <p:nvSpPr>
          <p:cNvPr id="3" name="Content Placeholder 2"/>
          <p:cNvSpPr>
            <a:spLocks noGrp="1"/>
          </p:cNvSpPr>
          <p:nvPr>
            <p:ph idx="1"/>
          </p:nvPr>
        </p:nvSpPr>
        <p:spPr/>
        <p:txBody>
          <a:bodyPr>
            <a:normAutofit lnSpcReduction="10000"/>
          </a:bodyPr>
          <a:lstStyle/>
          <a:p>
            <a:pPr marL="640080" lvl="1" indent="-274320">
              <a:defRPr/>
            </a:pPr>
            <a:r>
              <a:rPr lang="en-US" dirty="0">
                <a:latin typeface="Lucida Fax" panose="02060602050505020204" pitchFamily="18" charset="0"/>
                <a:cs typeface="Arial" panose="020B0604020202020204" pitchFamily="34" charset="0"/>
              </a:rPr>
              <a:t>PTAs should consider purchasing a Non-profit Institutional Fidelity Bonding Policy.  </a:t>
            </a:r>
          </a:p>
          <a:p>
            <a:pPr marL="640080" lvl="1" indent="-274320">
              <a:defRPr/>
            </a:pPr>
            <a:endParaRPr lang="en-US" sz="1100" dirty="0">
              <a:latin typeface="Lucida Fax" panose="02060602050505020204" pitchFamily="18" charset="0"/>
              <a:cs typeface="Arial" panose="020B0604020202020204" pitchFamily="34" charset="0"/>
            </a:endParaRPr>
          </a:p>
          <a:p>
            <a:pPr marL="640080" lvl="1" indent="-274320">
              <a:defRPr/>
            </a:pPr>
            <a:r>
              <a:rPr lang="en-US" dirty="0">
                <a:latin typeface="Lucida Fax" panose="02060602050505020204" pitchFamily="18" charset="0"/>
                <a:cs typeface="Arial" panose="020B0604020202020204" pitchFamily="34" charset="0"/>
              </a:rPr>
              <a:t>The cost of the policy will depend upon the amount of funds handled by the PTA.</a:t>
            </a:r>
          </a:p>
          <a:p>
            <a:pPr marL="640080" lvl="1" indent="-274320">
              <a:defRPr/>
            </a:pPr>
            <a:endParaRPr lang="en-US" sz="1100" dirty="0">
              <a:latin typeface="Lucida Fax" panose="02060602050505020204" pitchFamily="18" charset="0"/>
              <a:cs typeface="Arial" panose="020B0604020202020204" pitchFamily="34" charset="0"/>
            </a:endParaRPr>
          </a:p>
          <a:p>
            <a:pPr marL="640080" lvl="1" indent="-274320">
              <a:defRPr/>
            </a:pPr>
            <a:r>
              <a:rPr lang="en-US" dirty="0">
                <a:latin typeface="Lucida Fax" panose="02060602050505020204" pitchFamily="18" charset="0"/>
                <a:cs typeface="Arial" panose="020B0604020202020204" pitchFamily="34" charset="0"/>
              </a:rPr>
              <a:t>Insuring companies do require specific internal </a:t>
            </a:r>
            <a:r>
              <a:rPr lang="en-US" dirty="0" smtClean="0">
                <a:latin typeface="Lucida Fax" panose="02060602050505020204" pitchFamily="18" charset="0"/>
                <a:cs typeface="Arial" panose="020B0604020202020204" pitchFamily="34" charset="0"/>
              </a:rPr>
              <a:t>controls.</a:t>
            </a:r>
            <a:endParaRPr lang="en-US" dirty="0">
              <a:latin typeface="Lucida Fax" panose="02060602050505020204" pitchFamily="18" charset="0"/>
              <a:cs typeface="Arial" panose="020B0604020202020204" pitchFamily="34" charset="0"/>
            </a:endParaRPr>
          </a:p>
          <a:p>
            <a:pPr marL="640080" lvl="1" indent="-274320">
              <a:defRPr/>
            </a:pPr>
            <a:endParaRPr lang="en-US" sz="1100" dirty="0">
              <a:latin typeface="Lucida Fax" panose="02060602050505020204" pitchFamily="18" charset="0"/>
              <a:cs typeface="Arial" panose="020B0604020202020204" pitchFamily="34" charset="0"/>
            </a:endParaRPr>
          </a:p>
          <a:p>
            <a:pPr marL="640080" lvl="1" indent="-274320">
              <a:defRPr/>
            </a:pPr>
            <a:r>
              <a:rPr lang="en-US" dirty="0">
                <a:latin typeface="Lucida Fax" panose="02060602050505020204" pitchFamily="18" charset="0"/>
                <a:cs typeface="Arial" panose="020B0604020202020204" pitchFamily="34" charset="0"/>
              </a:rPr>
              <a:t>PTAs should consider general liability insurance to cover routine risks of meetings.  The school district’s insurance may not cover PTA events even if they are on school grounds.</a:t>
            </a:r>
          </a:p>
          <a:p>
            <a:pPr marL="640080" lvl="1" indent="-274320">
              <a:defRPr/>
            </a:pPr>
            <a:endParaRPr lang="en-US" sz="1000" dirty="0">
              <a:latin typeface="Lucida Fax" panose="02060602050505020204" pitchFamily="18" charset="0"/>
              <a:cs typeface="Arial" panose="020B0604020202020204" pitchFamily="34" charset="0"/>
            </a:endParaRPr>
          </a:p>
          <a:p>
            <a:pPr marL="640080" lvl="1" indent="-274320">
              <a:defRPr/>
            </a:pPr>
            <a:r>
              <a:rPr lang="en-US" dirty="0">
                <a:latin typeface="Lucida Fax" panose="02060602050505020204" pitchFamily="18" charset="0"/>
                <a:cs typeface="Arial" panose="020B0604020202020204" pitchFamily="34" charset="0"/>
              </a:rPr>
              <a:t>Other insurance is available including medical coverage, event coverage, etc.  Such investments are the judgment of individual PTAs.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7037" y="230188"/>
            <a:ext cx="1814646" cy="1360985"/>
          </a:xfrm>
          <a:prstGeom prst="rect">
            <a:avLst/>
          </a:prstGeom>
        </p:spPr>
      </p:pic>
    </p:spTree>
    <p:extLst>
      <p:ext uri="{BB962C8B-B14F-4D97-AF65-F5344CB8AC3E}">
        <p14:creationId xmlns:p14="http://schemas.microsoft.com/office/powerpoint/2010/main" val="28736781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Fax" panose="02060602050505020204" pitchFamily="18" charset="0"/>
              </a:rPr>
              <a:t>Where can I get more information?</a:t>
            </a:r>
            <a:endParaRPr lang="en-US" dirty="0">
              <a:latin typeface="Lucida Fax" panose="02060602050505020204" pitchFamily="18" charset="0"/>
            </a:endParaRPr>
          </a:p>
        </p:txBody>
      </p:sp>
      <p:sp>
        <p:nvSpPr>
          <p:cNvPr id="3" name="Content Placeholder 2"/>
          <p:cNvSpPr>
            <a:spLocks noGrp="1"/>
          </p:cNvSpPr>
          <p:nvPr>
            <p:ph idx="1"/>
          </p:nvPr>
        </p:nvSpPr>
        <p:spPr/>
        <p:txBody>
          <a:bodyPr/>
          <a:lstStyle/>
          <a:p>
            <a:r>
              <a:rPr lang="en-US" altLang="en-US" dirty="0" smtClean="0">
                <a:latin typeface="Lucida Fax" panose="02060602050505020204" pitchFamily="18" charset="0"/>
              </a:rPr>
              <a:t>Check National &amp; State PTA websites regularly…</a:t>
            </a:r>
          </a:p>
          <a:p>
            <a:pPr lvl="1"/>
            <a:r>
              <a:rPr lang="en-US" altLang="en-US" dirty="0" smtClean="0">
                <a:latin typeface="Lucida Fax" panose="02060602050505020204" pitchFamily="18" charset="0"/>
                <a:hlinkClick r:id="rId2"/>
              </a:rPr>
              <a:t>www.pta.org</a:t>
            </a:r>
            <a:r>
              <a:rPr lang="en-US" altLang="en-US" dirty="0" smtClean="0">
                <a:latin typeface="Lucida Fax" panose="02060602050505020204" pitchFamily="18" charset="0"/>
              </a:rPr>
              <a:t> &amp; </a:t>
            </a:r>
            <a:r>
              <a:rPr lang="en-US" altLang="en-US" dirty="0" smtClean="0">
                <a:latin typeface="Lucida Fax" panose="02060602050505020204" pitchFamily="18" charset="0"/>
                <a:hlinkClick r:id="rId3"/>
              </a:rPr>
              <a:t>www.mopta.org</a:t>
            </a:r>
            <a:endParaRPr lang="en-US" altLang="en-US" dirty="0" smtClean="0">
              <a:latin typeface="Lucida Fax" panose="02060602050505020204" pitchFamily="18" charset="0"/>
            </a:endParaRPr>
          </a:p>
          <a:p>
            <a:pPr lvl="1"/>
            <a:r>
              <a:rPr lang="en-US" altLang="en-US" dirty="0" smtClean="0">
                <a:latin typeface="Lucida Fax" panose="02060602050505020204" pitchFamily="18" charset="0"/>
              </a:rPr>
              <a:t>Read your bylaws and standing rules</a:t>
            </a:r>
          </a:p>
          <a:p>
            <a:pPr lvl="1"/>
            <a:r>
              <a:rPr lang="en-US" altLang="en-US" dirty="0" smtClean="0">
                <a:latin typeface="Lucida Fax" panose="02060602050505020204" pitchFamily="18" charset="0"/>
              </a:rPr>
              <a:t>Find trainings to attend</a:t>
            </a:r>
          </a:p>
          <a:p>
            <a:pPr lvl="1"/>
            <a:r>
              <a:rPr lang="en-US" altLang="en-US" dirty="0" smtClean="0">
                <a:latin typeface="Lucida Fax" panose="02060602050505020204" pitchFamily="18" charset="0"/>
              </a:rPr>
              <a:t>Have regular correspondence with your president</a:t>
            </a:r>
          </a:p>
          <a:p>
            <a:pPr lvl="1"/>
            <a:r>
              <a:rPr lang="en-US" altLang="en-US" dirty="0" smtClean="0">
                <a:latin typeface="Lucida Fax" panose="02060602050505020204" pitchFamily="18" charset="0"/>
              </a:rPr>
              <a:t>Be informed and ask questions</a:t>
            </a:r>
          </a:p>
          <a:p>
            <a:pPr lvl="1"/>
            <a:r>
              <a:rPr lang="en-US" altLang="en-US" dirty="0" smtClean="0">
                <a:latin typeface="Lucida Fax" panose="02060602050505020204" pitchFamily="18" charset="0"/>
              </a:rPr>
              <a:t>Ask State PTA for help when needed, don’t wait until a small problem becomes a big problem</a:t>
            </a:r>
          </a:p>
          <a:p>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12946" y="5497015"/>
            <a:ext cx="1814646" cy="1360985"/>
          </a:xfrm>
          <a:prstGeom prst="rect">
            <a:avLst/>
          </a:prstGeom>
        </p:spPr>
      </p:pic>
    </p:spTree>
    <p:extLst>
      <p:ext uri="{BB962C8B-B14F-4D97-AF65-F5344CB8AC3E}">
        <p14:creationId xmlns:p14="http://schemas.microsoft.com/office/powerpoint/2010/main" val="809740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Fax" panose="02060602050505020204" pitchFamily="18" charset="0"/>
              </a:rPr>
              <a:t>What is the PTA’s Role and Focus?</a:t>
            </a:r>
            <a:br>
              <a:rPr lang="en-US" dirty="0" smtClean="0">
                <a:latin typeface="Lucida Fax" panose="02060602050505020204" pitchFamily="18" charset="0"/>
              </a:rPr>
            </a:b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Lucida Fax" panose="02060602050505020204" pitchFamily="18" charset="0"/>
              </a:rPr>
              <a:t>The PTA is a private, not for profit organization that holds an independent 501©(3) status.  </a:t>
            </a:r>
          </a:p>
          <a:p>
            <a:r>
              <a:rPr lang="en-US" dirty="0" smtClean="0">
                <a:latin typeface="Lucida Fax" panose="02060602050505020204" pitchFamily="18" charset="0"/>
              </a:rPr>
              <a:t>It is separate from schools and school districts.</a:t>
            </a:r>
          </a:p>
          <a:p>
            <a:r>
              <a:rPr lang="en-US" b="1" dirty="0" smtClean="0">
                <a:latin typeface="Lucida Fax" panose="02060602050505020204" pitchFamily="18" charset="0"/>
              </a:rPr>
              <a:t>Advocacy is the primary focus!</a:t>
            </a:r>
          </a:p>
          <a:p>
            <a:r>
              <a:rPr lang="en-US" dirty="0" smtClean="0">
                <a:latin typeface="Lucida Fax" panose="02060602050505020204" pitchFamily="18" charset="0"/>
              </a:rPr>
              <a:t>Developing activities and programs that benefit students and their families along with school staff and community. </a:t>
            </a:r>
          </a:p>
          <a:p>
            <a:r>
              <a:rPr lang="en-US" dirty="0" smtClean="0">
                <a:latin typeface="Lucida Fax" panose="02060602050505020204" pitchFamily="18" charset="0"/>
              </a:rPr>
              <a:t>Fundraising is not the primary focus of the PTA but is a necessity in order to provide the programing and activities that are budgeted.</a:t>
            </a:r>
          </a:p>
          <a:p>
            <a:endParaRPr lang="en-US" dirty="0" smtClean="0">
              <a:latin typeface="Lucida Fax" panose="02060602050505020204" pitchFamily="18"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4499" y="5267460"/>
            <a:ext cx="1794456" cy="1345842"/>
          </a:xfrm>
          <a:prstGeom prst="rect">
            <a:avLst/>
          </a:prstGeom>
        </p:spPr>
      </p:pic>
    </p:spTree>
    <p:extLst>
      <p:ext uri="{BB962C8B-B14F-4D97-AF65-F5344CB8AC3E}">
        <p14:creationId xmlns:p14="http://schemas.microsoft.com/office/powerpoint/2010/main" val="4014693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350" y="5408170"/>
            <a:ext cx="1726239" cy="1294679"/>
          </a:xfrm>
          <a:prstGeom prst="rect">
            <a:avLst/>
          </a:prstGeom>
        </p:spPr>
      </p:pic>
      <p:sp>
        <p:nvSpPr>
          <p:cNvPr id="10" name="Title 9"/>
          <p:cNvSpPr>
            <a:spLocks noGrp="1"/>
          </p:cNvSpPr>
          <p:nvPr>
            <p:ph type="title"/>
          </p:nvPr>
        </p:nvSpPr>
        <p:spPr/>
        <p:txBody>
          <a:bodyPr/>
          <a:lstStyle/>
          <a:p>
            <a:r>
              <a:rPr lang="en-US" dirty="0" smtClean="0">
                <a:latin typeface="Lucida Fax" panose="02060602050505020204" pitchFamily="18" charset="0"/>
              </a:rPr>
              <a:t>What is the 3 to 1 rule?</a:t>
            </a:r>
            <a:endParaRPr lang="en-US" dirty="0">
              <a:latin typeface="Lucida Fax" panose="02060602050505020204" pitchFamily="18" charset="0"/>
            </a:endParaRPr>
          </a:p>
        </p:txBody>
      </p:sp>
      <p:sp>
        <p:nvSpPr>
          <p:cNvPr id="11" name="Content Placeholder 10"/>
          <p:cNvSpPr>
            <a:spLocks noGrp="1"/>
          </p:cNvSpPr>
          <p:nvPr>
            <p:ph idx="1"/>
          </p:nvPr>
        </p:nvSpPr>
        <p:spPr/>
        <p:txBody>
          <a:bodyPr/>
          <a:lstStyle/>
          <a:p>
            <a:r>
              <a:rPr lang="en-US" b="1" dirty="0">
                <a:latin typeface="Lucida Fax" panose="02060602050505020204" pitchFamily="18" charset="0"/>
              </a:rPr>
              <a:t>The 3-to-1 Rule</a:t>
            </a:r>
          </a:p>
          <a:p>
            <a:r>
              <a:rPr lang="en-US" dirty="0">
                <a:latin typeface="Lucida Fax" panose="02060602050505020204" pitchFamily="18" charset="0"/>
              </a:rPr>
              <a:t>When planning the year’s activities, PTAs should use the 3-to-1 rule.  For every fundraising activity, there should be at least three non-fundraising projects aimed at helping parents or children, or advocating for school improvements.</a:t>
            </a:r>
            <a:endParaRPr lang="en-US" b="1" dirty="0">
              <a:latin typeface="Lucida Fax" panose="02060602050505020204" pitchFamily="18" charset="0"/>
            </a:endParaRPr>
          </a:p>
          <a:p>
            <a:pPr marL="0" indent="0">
              <a:buNone/>
            </a:pPr>
            <a:endParaRPr lang="en-US" dirty="0" smtClean="0">
              <a:latin typeface="Lucida Fax" panose="02060602050505020204" pitchFamily="18" charset="0"/>
            </a:endParaRPr>
          </a:p>
        </p:txBody>
      </p:sp>
    </p:spTree>
    <p:extLst>
      <p:ext uri="{BB962C8B-B14F-4D97-AF65-F5344CB8AC3E}">
        <p14:creationId xmlns:p14="http://schemas.microsoft.com/office/powerpoint/2010/main" val="207794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Lucida Fax" panose="02060602050505020204" pitchFamily="18" charset="0"/>
              </a:rPr>
              <a:t>What are the duties of the treasurer?</a:t>
            </a:r>
            <a:endParaRPr lang="en-US" sz="4000" dirty="0">
              <a:latin typeface="Lucida Fax" panose="02060602050505020204" pitchFamily="18" charset="0"/>
            </a:endParaRPr>
          </a:p>
        </p:txBody>
      </p:sp>
      <p:sp>
        <p:nvSpPr>
          <p:cNvPr id="3" name="Content Placeholder 2"/>
          <p:cNvSpPr>
            <a:spLocks noGrp="1"/>
          </p:cNvSpPr>
          <p:nvPr>
            <p:ph idx="1"/>
          </p:nvPr>
        </p:nvSpPr>
        <p:spPr/>
        <p:txBody>
          <a:bodyPr>
            <a:normAutofit fontScale="70000" lnSpcReduction="20000"/>
          </a:bodyPr>
          <a:lstStyle/>
          <a:p>
            <a:pPr marL="0" indent="0" algn="ctr">
              <a:buNone/>
            </a:pPr>
            <a:r>
              <a:rPr lang="en-US" altLang="en-US" b="1" dirty="0" smtClean="0">
                <a:latin typeface="Lucida Fax" panose="02060602050505020204" pitchFamily="18" charset="0"/>
                <a:cs typeface="Arial" panose="020B0604020202020204" pitchFamily="34" charset="0"/>
              </a:rPr>
              <a:t>ARTICLE VII: DUTIES OF OFFICERS</a:t>
            </a:r>
          </a:p>
          <a:p>
            <a:pPr marL="0" indent="0">
              <a:buNone/>
            </a:pPr>
            <a:r>
              <a:rPr lang="en-US" altLang="en-US" b="1" dirty="0" smtClean="0">
                <a:latin typeface="Lucida Fax" panose="02060602050505020204" pitchFamily="18" charset="0"/>
                <a:cs typeface="Arial" panose="020B0604020202020204" pitchFamily="34" charset="0"/>
              </a:rPr>
              <a:t>Section 4</a:t>
            </a:r>
            <a:r>
              <a:rPr lang="en-US" altLang="en-US" dirty="0" smtClean="0">
                <a:latin typeface="Lucida Fax" panose="02060602050505020204" pitchFamily="18" charset="0"/>
                <a:cs typeface="Arial" panose="020B0604020202020204" pitchFamily="34" charset="0"/>
              </a:rPr>
              <a:t>.  The treasurer shall:</a:t>
            </a:r>
          </a:p>
          <a:p>
            <a:pPr marL="0" indent="0">
              <a:buNone/>
            </a:pPr>
            <a:r>
              <a:rPr lang="en-US" altLang="en-US" dirty="0" smtClean="0">
                <a:latin typeface="Lucida Fax" panose="02060602050505020204" pitchFamily="18" charset="0"/>
                <a:cs typeface="Arial" panose="020B0604020202020204" pitchFamily="34" charset="0"/>
              </a:rPr>
              <a:t>#a.     submit the books for an annual financial review and upon the resignation           </a:t>
            </a:r>
          </a:p>
          <a:p>
            <a:pPr marL="0" indent="0">
              <a:buNone/>
            </a:pPr>
            <a:r>
              <a:rPr lang="en-US" altLang="en-US" dirty="0" smtClean="0">
                <a:latin typeface="Lucida Fax" panose="02060602050505020204" pitchFamily="18" charset="0"/>
                <a:cs typeface="Arial" panose="020B0604020202020204" pitchFamily="34" charset="0"/>
              </a:rPr>
              <a:t>          or removal of the treasurer or any other authorized bank account </a:t>
            </a:r>
          </a:p>
          <a:p>
            <a:pPr marL="0" indent="0">
              <a:buNone/>
            </a:pPr>
            <a:r>
              <a:rPr lang="en-US" altLang="en-US" dirty="0">
                <a:latin typeface="Lucida Fax" panose="02060602050505020204" pitchFamily="18" charset="0"/>
                <a:cs typeface="Arial" panose="020B0604020202020204" pitchFamily="34" charset="0"/>
              </a:rPr>
              <a:t> </a:t>
            </a:r>
            <a:r>
              <a:rPr lang="en-US" altLang="en-US" dirty="0" smtClean="0">
                <a:latin typeface="Lucida Fax" panose="02060602050505020204" pitchFamily="18" charset="0"/>
                <a:cs typeface="Arial" panose="020B0604020202020204" pitchFamily="34" charset="0"/>
              </a:rPr>
              <a:t>         signatory;</a:t>
            </a:r>
          </a:p>
          <a:p>
            <a:pPr marL="0" indent="0">
              <a:buNone/>
            </a:pPr>
            <a:r>
              <a:rPr lang="en-US" altLang="en-US" dirty="0" smtClean="0">
                <a:latin typeface="Lucida Fax" panose="02060602050505020204" pitchFamily="18" charset="0"/>
                <a:cs typeface="Arial" panose="020B0604020202020204" pitchFamily="34" charset="0"/>
              </a:rPr>
              <a:t>#b.     keep the record of the state and national portions of the membership </a:t>
            </a:r>
          </a:p>
          <a:p>
            <a:pPr marL="0" indent="0">
              <a:buNone/>
            </a:pPr>
            <a:r>
              <a:rPr lang="en-US" altLang="en-US" dirty="0">
                <a:latin typeface="Lucida Fax" panose="02060602050505020204" pitchFamily="18" charset="0"/>
                <a:cs typeface="Arial" panose="020B0604020202020204" pitchFamily="34" charset="0"/>
              </a:rPr>
              <a:t> </a:t>
            </a:r>
            <a:r>
              <a:rPr lang="en-US" altLang="en-US" dirty="0" smtClean="0">
                <a:latin typeface="Lucida Fax" panose="02060602050505020204" pitchFamily="18" charset="0"/>
                <a:cs typeface="Arial" panose="020B0604020202020204" pitchFamily="34" charset="0"/>
              </a:rPr>
              <a:t>         dues separate from the record of the general funds of the local unit and </a:t>
            </a:r>
          </a:p>
          <a:p>
            <a:pPr marL="0" indent="0">
              <a:buNone/>
            </a:pPr>
            <a:r>
              <a:rPr lang="en-US" altLang="en-US" dirty="0">
                <a:latin typeface="Lucida Fax" panose="02060602050505020204" pitchFamily="18" charset="0"/>
                <a:cs typeface="Arial" panose="020B0604020202020204" pitchFamily="34" charset="0"/>
              </a:rPr>
              <a:t> </a:t>
            </a:r>
            <a:r>
              <a:rPr lang="en-US" altLang="en-US" dirty="0" smtClean="0">
                <a:latin typeface="Lucida Fax" panose="02060602050505020204" pitchFamily="18" charset="0"/>
                <a:cs typeface="Arial" panose="020B0604020202020204" pitchFamily="34" charset="0"/>
              </a:rPr>
              <a:t>         remit all state and national portions of the membership dues to the state </a:t>
            </a:r>
          </a:p>
          <a:p>
            <a:pPr marL="0" indent="0">
              <a:buNone/>
            </a:pPr>
            <a:r>
              <a:rPr lang="en-US" altLang="en-US" dirty="0" smtClean="0">
                <a:latin typeface="Lucida Fax" panose="02060602050505020204" pitchFamily="18" charset="0"/>
                <a:cs typeface="Arial" panose="020B0604020202020204" pitchFamily="34" charset="0"/>
              </a:rPr>
              <a:t>          office.  All state and national portions are payable to the state office the </a:t>
            </a:r>
          </a:p>
          <a:p>
            <a:pPr marL="0" indent="0">
              <a:buNone/>
            </a:pPr>
            <a:r>
              <a:rPr lang="en-US" altLang="en-US" dirty="0">
                <a:latin typeface="Lucida Fax" panose="02060602050505020204" pitchFamily="18" charset="0"/>
                <a:cs typeface="Arial" panose="020B0604020202020204" pitchFamily="34" charset="0"/>
              </a:rPr>
              <a:t> </a:t>
            </a:r>
            <a:r>
              <a:rPr lang="en-US" altLang="en-US" dirty="0" smtClean="0">
                <a:latin typeface="Lucida Fax" panose="02060602050505020204" pitchFamily="18" charset="0"/>
                <a:cs typeface="Arial" panose="020B0604020202020204" pitchFamily="34" charset="0"/>
              </a:rPr>
              <a:t>         first of each month;</a:t>
            </a:r>
          </a:p>
          <a:p>
            <a:pPr marL="0" indent="0">
              <a:buNone/>
            </a:pPr>
            <a:r>
              <a:rPr lang="en-US" altLang="en-US" dirty="0" smtClean="0">
                <a:latin typeface="Lucida Fax" panose="02060602050505020204" pitchFamily="18" charset="0"/>
                <a:cs typeface="Arial" panose="020B0604020202020204" pitchFamily="34" charset="0"/>
              </a:rPr>
              <a:t>#c.      submit a copy of the unit’s fiscal year-end report to the state PTA by </a:t>
            </a:r>
          </a:p>
          <a:p>
            <a:pPr marL="0" indent="0">
              <a:buNone/>
            </a:pPr>
            <a:r>
              <a:rPr lang="en-US" altLang="en-US" dirty="0" smtClean="0">
                <a:latin typeface="Lucida Fax" panose="02060602050505020204" pitchFamily="18" charset="0"/>
                <a:cs typeface="Arial" panose="020B0604020202020204" pitchFamily="34" charset="0"/>
              </a:rPr>
              <a:t>          December 1st of each year;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3688" y="5529623"/>
            <a:ext cx="1726239" cy="1294679"/>
          </a:xfrm>
          <a:prstGeom prst="rect">
            <a:avLst/>
          </a:prstGeom>
        </p:spPr>
      </p:pic>
    </p:spTree>
    <p:extLst>
      <p:ext uri="{BB962C8B-B14F-4D97-AF65-F5344CB8AC3E}">
        <p14:creationId xmlns:p14="http://schemas.microsoft.com/office/powerpoint/2010/main" val="1318445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6"/>
          <p:cNvSpPr>
            <a:spLocks noGrp="1"/>
          </p:cNvSpPr>
          <p:nvPr>
            <p:ph idx="1"/>
          </p:nvPr>
        </p:nvSpPr>
        <p:spPr>
          <a:xfrm>
            <a:off x="488950" y="488950"/>
            <a:ext cx="10864850" cy="5688013"/>
          </a:xfrm>
        </p:spPr>
        <p:txBody>
          <a:bodyPr>
            <a:normAutofit fontScale="62500" lnSpcReduction="20000"/>
          </a:bodyPr>
          <a:lstStyle/>
          <a:p>
            <a:pPr marL="0" indent="0">
              <a:buNone/>
              <a:defRPr/>
            </a:pPr>
            <a:r>
              <a:rPr lang="en-US" dirty="0" smtClean="0">
                <a:latin typeface="Lucida Fax" panose="02060602050505020204" pitchFamily="18" charset="0"/>
                <a:cs typeface="Arial" charset="0"/>
              </a:rPr>
              <a:t>#d.   submit a copy of the unit’s annual financial review to the state PTA by   </a:t>
            </a:r>
          </a:p>
          <a:p>
            <a:pPr marL="0" indent="0">
              <a:buNone/>
              <a:defRPr/>
            </a:pPr>
            <a:r>
              <a:rPr lang="en-US" dirty="0">
                <a:latin typeface="Lucida Fax" panose="02060602050505020204" pitchFamily="18" charset="0"/>
                <a:cs typeface="Arial" charset="0"/>
              </a:rPr>
              <a:t> </a:t>
            </a:r>
            <a:r>
              <a:rPr lang="en-US" dirty="0" smtClean="0">
                <a:latin typeface="Lucida Fax" panose="02060602050505020204" pitchFamily="18" charset="0"/>
                <a:cs typeface="Arial" charset="0"/>
              </a:rPr>
              <a:t>       December 1</a:t>
            </a:r>
            <a:r>
              <a:rPr lang="en-US" baseline="30000" dirty="0" smtClean="0">
                <a:latin typeface="Lucida Fax" panose="02060602050505020204" pitchFamily="18" charset="0"/>
                <a:cs typeface="Arial" charset="0"/>
              </a:rPr>
              <a:t>st</a:t>
            </a:r>
            <a:r>
              <a:rPr lang="en-US" dirty="0" smtClean="0">
                <a:latin typeface="Lucida Fax" panose="02060602050505020204" pitchFamily="18" charset="0"/>
                <a:cs typeface="Arial" charset="0"/>
              </a:rPr>
              <a:t> of each year;</a:t>
            </a:r>
          </a:p>
          <a:p>
            <a:pPr marL="0" indent="0">
              <a:buNone/>
              <a:defRPr/>
            </a:pPr>
            <a:r>
              <a:rPr lang="en-US" dirty="0">
                <a:latin typeface="Lucida Fax" panose="02060602050505020204" pitchFamily="18" charset="0"/>
                <a:cs typeface="Arial" charset="0"/>
              </a:rPr>
              <a:t>#e. </a:t>
            </a:r>
            <a:r>
              <a:rPr lang="en-US" dirty="0" smtClean="0">
                <a:latin typeface="Lucida Fax" panose="02060602050505020204" pitchFamily="18" charset="0"/>
                <a:cs typeface="Arial" charset="0"/>
              </a:rPr>
              <a:t>  submit </a:t>
            </a:r>
            <a:r>
              <a:rPr lang="en-US" dirty="0">
                <a:latin typeface="Lucida Fax" panose="02060602050505020204" pitchFamily="18" charset="0"/>
                <a:cs typeface="Arial" charset="0"/>
              </a:rPr>
              <a:t>a copy of the required IRS tax form to the state PTA by </a:t>
            </a:r>
            <a:r>
              <a:rPr lang="en-US" dirty="0" smtClean="0">
                <a:latin typeface="Lucida Fax" panose="02060602050505020204" pitchFamily="18" charset="0"/>
                <a:cs typeface="Arial" charset="0"/>
              </a:rPr>
              <a:t>December </a:t>
            </a:r>
            <a:r>
              <a:rPr lang="en-US" dirty="0">
                <a:latin typeface="Lucida Fax" panose="02060602050505020204" pitchFamily="18" charset="0"/>
                <a:cs typeface="Arial" charset="0"/>
              </a:rPr>
              <a:t>1st </a:t>
            </a:r>
            <a:endParaRPr lang="en-US" dirty="0" smtClean="0">
              <a:latin typeface="Lucida Fax" panose="02060602050505020204" pitchFamily="18" charset="0"/>
              <a:cs typeface="Arial" charset="0"/>
            </a:endParaRPr>
          </a:p>
          <a:p>
            <a:pPr marL="0" indent="0">
              <a:buNone/>
              <a:defRPr/>
            </a:pPr>
            <a:r>
              <a:rPr lang="en-US" dirty="0">
                <a:latin typeface="Lucida Fax" panose="02060602050505020204" pitchFamily="18" charset="0"/>
                <a:cs typeface="Arial" charset="0"/>
              </a:rPr>
              <a:t> </a:t>
            </a:r>
            <a:r>
              <a:rPr lang="en-US" dirty="0" smtClean="0">
                <a:latin typeface="Lucida Fax" panose="02060602050505020204" pitchFamily="18" charset="0"/>
                <a:cs typeface="Arial" charset="0"/>
              </a:rPr>
              <a:t>       of </a:t>
            </a:r>
            <a:r>
              <a:rPr lang="en-US" dirty="0">
                <a:latin typeface="Lucida Fax" panose="02060602050505020204" pitchFamily="18" charset="0"/>
                <a:cs typeface="Arial" charset="0"/>
              </a:rPr>
              <a:t>each year;</a:t>
            </a:r>
          </a:p>
          <a:p>
            <a:pPr marL="0" indent="0">
              <a:buNone/>
              <a:defRPr/>
            </a:pPr>
            <a:r>
              <a:rPr lang="en-US" dirty="0" smtClean="0">
                <a:latin typeface="Lucida Fax" panose="02060602050505020204" pitchFamily="18" charset="0"/>
                <a:cs typeface="Arial" charset="0"/>
              </a:rPr>
              <a:t>f.      have custody of the funds of this local PTA;</a:t>
            </a:r>
          </a:p>
          <a:p>
            <a:pPr marL="0" indent="0">
              <a:buNone/>
              <a:defRPr/>
            </a:pPr>
            <a:r>
              <a:rPr lang="en-US" dirty="0" smtClean="0">
                <a:latin typeface="Lucida Fax" panose="02060602050505020204" pitchFamily="18" charset="0"/>
                <a:cs typeface="Arial" charset="0"/>
              </a:rPr>
              <a:t>g.     maintain a full account of the funds of this local PTA:</a:t>
            </a:r>
          </a:p>
          <a:p>
            <a:pPr marL="514350" indent="-514350">
              <a:buAutoNum type="alphaLcPeriod" startAt="8"/>
              <a:defRPr/>
            </a:pPr>
            <a:r>
              <a:rPr lang="en-US" dirty="0" smtClean="0">
                <a:latin typeface="Lucida Fax" panose="02060602050505020204" pitchFamily="18" charset="0"/>
                <a:cs typeface="Arial" charset="0"/>
              </a:rPr>
              <a:t> make disbursements as authorized by the president, board, or this local PTA in    </a:t>
            </a:r>
          </a:p>
          <a:p>
            <a:pPr marL="0" indent="0">
              <a:buNone/>
              <a:defRPr/>
            </a:pPr>
            <a:r>
              <a:rPr lang="en-US" dirty="0">
                <a:latin typeface="Lucida Fax" panose="02060602050505020204" pitchFamily="18" charset="0"/>
                <a:cs typeface="Arial" charset="0"/>
              </a:rPr>
              <a:t> </a:t>
            </a:r>
            <a:r>
              <a:rPr lang="en-US" dirty="0" smtClean="0">
                <a:latin typeface="Lucida Fax" panose="02060602050505020204" pitchFamily="18" charset="0"/>
                <a:cs typeface="Arial" charset="0"/>
              </a:rPr>
              <a:t>       accordance with the budget adopted by this local PTA;</a:t>
            </a:r>
          </a:p>
          <a:p>
            <a:pPr marL="0" indent="0">
              <a:buNone/>
              <a:defRPr/>
            </a:pPr>
            <a:r>
              <a:rPr lang="en-US" dirty="0" err="1" smtClean="0">
                <a:latin typeface="Lucida Fax" panose="02060602050505020204" pitchFamily="18" charset="0"/>
                <a:cs typeface="Arial" charset="0"/>
              </a:rPr>
              <a:t>i</a:t>
            </a:r>
            <a:r>
              <a:rPr lang="en-US" dirty="0" smtClean="0">
                <a:latin typeface="Lucida Fax" panose="02060602050505020204" pitchFamily="18" charset="0"/>
                <a:cs typeface="Arial" charset="0"/>
              </a:rPr>
              <a:t>.      have checks signed by the treasurer and (another officer);</a:t>
            </a:r>
          </a:p>
          <a:p>
            <a:pPr marL="0" indent="0">
              <a:buNone/>
              <a:defRPr/>
            </a:pPr>
            <a:r>
              <a:rPr lang="en-US" dirty="0" smtClean="0">
                <a:latin typeface="Lucida Fax" panose="02060602050505020204" pitchFamily="18" charset="0"/>
                <a:cs typeface="Arial" charset="0"/>
              </a:rPr>
              <a:t>j.      have vouchers signed by the chairman and the president before presenting to the   </a:t>
            </a:r>
          </a:p>
          <a:p>
            <a:pPr marL="0" indent="0">
              <a:buNone/>
              <a:defRPr/>
            </a:pPr>
            <a:r>
              <a:rPr lang="en-US" dirty="0">
                <a:latin typeface="Lucida Fax" panose="02060602050505020204" pitchFamily="18" charset="0"/>
                <a:cs typeface="Arial" charset="0"/>
              </a:rPr>
              <a:t> </a:t>
            </a:r>
            <a:r>
              <a:rPr lang="en-US" dirty="0" smtClean="0">
                <a:latin typeface="Lucida Fax" panose="02060602050505020204" pitchFamily="18" charset="0"/>
                <a:cs typeface="Arial" charset="0"/>
              </a:rPr>
              <a:t>       treasurer for payment;</a:t>
            </a:r>
          </a:p>
          <a:p>
            <a:pPr marL="514350" indent="-514350">
              <a:buAutoNum type="alphaLcPeriod" startAt="11"/>
              <a:defRPr/>
            </a:pPr>
            <a:r>
              <a:rPr lang="en-US" dirty="0" smtClean="0">
                <a:latin typeface="Lucida Fax" panose="02060602050505020204" pitchFamily="18" charset="0"/>
                <a:cs typeface="Arial" charset="0"/>
              </a:rPr>
              <a:t> cause to be kept a full and accurate account of the receipts and disbursements in the    </a:t>
            </a:r>
          </a:p>
          <a:p>
            <a:pPr marL="0" indent="0">
              <a:buNone/>
              <a:defRPr/>
            </a:pPr>
            <a:r>
              <a:rPr lang="en-US" dirty="0">
                <a:latin typeface="Lucida Fax" panose="02060602050505020204" pitchFamily="18" charset="0"/>
                <a:cs typeface="Arial" charset="0"/>
              </a:rPr>
              <a:t> </a:t>
            </a:r>
            <a:r>
              <a:rPr lang="en-US" dirty="0" smtClean="0">
                <a:latin typeface="Lucida Fax" panose="02060602050505020204" pitchFamily="18" charset="0"/>
                <a:cs typeface="Arial" charset="0"/>
              </a:rPr>
              <a:t>       books belonging to the (local PTA name);</a:t>
            </a:r>
          </a:p>
          <a:p>
            <a:pPr marL="0" indent="0">
              <a:buNone/>
              <a:defRPr/>
            </a:pPr>
            <a:r>
              <a:rPr lang="en-US" dirty="0" smtClean="0">
                <a:latin typeface="Lucida Fax" panose="02060602050505020204" pitchFamily="18" charset="0"/>
                <a:cs typeface="Arial" charset="0"/>
              </a:rPr>
              <a:t>l.      provide a financial statement at each meeting;</a:t>
            </a:r>
          </a:p>
          <a:p>
            <a:pPr marL="0" indent="0">
              <a:buNone/>
              <a:defRPr/>
            </a:pPr>
            <a:r>
              <a:rPr lang="en-US" dirty="0" smtClean="0">
                <a:latin typeface="Lucida Fax" panose="02060602050505020204" pitchFamily="18" charset="0"/>
                <a:cs typeface="Arial" charset="0"/>
              </a:rPr>
              <a:t>m.    present an annual report of the financial condition of the organization; and</a:t>
            </a:r>
          </a:p>
          <a:p>
            <a:pPr marL="0" indent="0">
              <a:buNone/>
              <a:defRPr/>
            </a:pPr>
            <a:r>
              <a:rPr lang="en-US" dirty="0" smtClean="0">
                <a:latin typeface="Lucida Fax" panose="02060602050505020204" pitchFamily="18" charset="0"/>
                <a:cs typeface="Arial" charset="0"/>
              </a:rPr>
              <a:t>n.     be responsible for preparing or having prepared IRS forms at the </a:t>
            </a:r>
          </a:p>
          <a:p>
            <a:pPr marL="0" indent="0">
              <a:buNone/>
              <a:defRPr/>
            </a:pPr>
            <a:r>
              <a:rPr lang="en-US" dirty="0" smtClean="0">
                <a:latin typeface="Lucida Fax" panose="02060602050505020204" pitchFamily="18" charset="0"/>
                <a:cs typeface="Arial" charset="0"/>
              </a:rPr>
              <a:t>        proper time.</a:t>
            </a:r>
          </a:p>
          <a:p>
            <a:pPr marL="0" indent="0">
              <a:buNone/>
            </a:pPr>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3840" y="5421049"/>
            <a:ext cx="1726239" cy="1294679"/>
          </a:xfrm>
          <a:prstGeom prst="rect">
            <a:avLst/>
          </a:prstGeom>
        </p:spPr>
      </p:pic>
    </p:spTree>
    <p:extLst>
      <p:ext uri="{BB962C8B-B14F-4D97-AF65-F5344CB8AC3E}">
        <p14:creationId xmlns:p14="http://schemas.microsoft.com/office/powerpoint/2010/main" val="293959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Lucida Fax" panose="02060602050505020204" pitchFamily="18" charset="0"/>
              </a:rPr>
              <a:t>Timeline…..(best practice)</a:t>
            </a:r>
            <a:endParaRPr lang="en-US" dirty="0">
              <a:latin typeface="Lucida Fax" panose="02060602050505020204" pitchFamily="18" charset="0"/>
            </a:endParaRPr>
          </a:p>
        </p:txBody>
      </p:sp>
      <p:sp>
        <p:nvSpPr>
          <p:cNvPr id="3" name="Content Placeholder 2"/>
          <p:cNvSpPr>
            <a:spLocks noGrp="1"/>
          </p:cNvSpPr>
          <p:nvPr>
            <p:ph idx="1"/>
          </p:nvPr>
        </p:nvSpPr>
        <p:spPr>
          <a:xfrm>
            <a:off x="838200" y="1825624"/>
            <a:ext cx="10515600" cy="4665327"/>
          </a:xfrm>
        </p:spPr>
        <p:txBody>
          <a:bodyPr>
            <a:normAutofit fontScale="92500" lnSpcReduction="20000"/>
          </a:bodyPr>
          <a:lstStyle/>
          <a:p>
            <a:r>
              <a:rPr lang="en-US" altLang="en-US" sz="2300" dirty="0" smtClean="0">
                <a:latin typeface="Lucida Fax" panose="02060602050505020204" pitchFamily="18" charset="0"/>
                <a:cs typeface="Arial" panose="020B0604020202020204" pitchFamily="34" charset="0"/>
              </a:rPr>
              <a:t>March:  Elected to position</a:t>
            </a:r>
          </a:p>
          <a:p>
            <a:r>
              <a:rPr lang="en-US" altLang="en-US" sz="2300" dirty="0" smtClean="0">
                <a:latin typeface="Lucida Fax" panose="02060602050505020204" pitchFamily="18" charset="0"/>
                <a:cs typeface="Arial" panose="020B0604020202020204" pitchFamily="34" charset="0"/>
              </a:rPr>
              <a:t>April:   Contact current treasurer for some training.  Check with State PTA or Council to see when they are doing training opportunities.  Attend training!!</a:t>
            </a:r>
          </a:p>
          <a:p>
            <a:r>
              <a:rPr lang="en-US" altLang="en-US" sz="2300" dirty="0" smtClean="0">
                <a:latin typeface="Lucida Fax" panose="02060602050505020204" pitchFamily="18" charset="0"/>
                <a:cs typeface="Arial" panose="020B0604020202020204" pitchFamily="34" charset="0"/>
              </a:rPr>
              <a:t>May:  Installed to position.  New executive board should be holding planning meetings and setting chairmanships for the following year.</a:t>
            </a:r>
          </a:p>
          <a:p>
            <a:r>
              <a:rPr lang="en-US" altLang="en-US" sz="2300" dirty="0" smtClean="0">
                <a:latin typeface="Lucida Fax" panose="02060602050505020204" pitchFamily="18" charset="0"/>
                <a:cs typeface="Arial" panose="020B0604020202020204" pitchFamily="34" charset="0"/>
              </a:rPr>
              <a:t>June:  More planning and training sessions.  End of fiscal year (check bylaws for your end date)</a:t>
            </a:r>
          </a:p>
          <a:p>
            <a:r>
              <a:rPr lang="en-US" altLang="en-US" sz="2300" dirty="0" smtClean="0">
                <a:latin typeface="Lucida Fax" panose="02060602050505020204" pitchFamily="18" charset="0"/>
                <a:cs typeface="Arial" panose="020B0604020202020204" pitchFamily="34" charset="0"/>
              </a:rPr>
              <a:t>July:  1) Beginning of new fiscal year.  2) Outgoing treasurer should have “books” ready for “financial review/audit” as soon as last bank statements arrives.  3) Committee/auditor should get “books” as soon as last bank statement has been reconciled.  4) New signatures cards must be signed at bank, removing outgoing signers from the account.  5)  Outgoing treasurer cannot pay any bills or make deposits.  Incoming treasurer is now responsible party.  Checks cannot be written until “books” are audited and returned.</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3403" y="5653221"/>
            <a:ext cx="1416676" cy="1062507"/>
          </a:xfrm>
          <a:prstGeom prst="rect">
            <a:avLst/>
          </a:prstGeom>
        </p:spPr>
      </p:pic>
    </p:spTree>
    <p:extLst>
      <p:ext uri="{BB962C8B-B14F-4D97-AF65-F5344CB8AC3E}">
        <p14:creationId xmlns:p14="http://schemas.microsoft.com/office/powerpoint/2010/main" val="2957584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5307" y="579549"/>
            <a:ext cx="10748493" cy="5795493"/>
          </a:xfrm>
        </p:spPr>
        <p:txBody>
          <a:bodyPr>
            <a:normAutofit fontScale="92500" lnSpcReduction="10000"/>
          </a:bodyPr>
          <a:lstStyle/>
          <a:p>
            <a:r>
              <a:rPr lang="en-US" altLang="en-US" sz="2300" dirty="0" smtClean="0">
                <a:latin typeface="Lucida Fax" panose="02060602050505020204" pitchFamily="18" charset="0"/>
                <a:cs typeface="Arial" panose="020B0604020202020204" pitchFamily="34" charset="0"/>
              </a:rPr>
              <a:t>August: “Books” should be completed and new year beginning.  Check with outgoing treasurer to see that “reports” have been completed.  Reports can be submitted to State PTA anytime after completed, you do not need to wait until Dec. 1</a:t>
            </a:r>
            <a:r>
              <a:rPr lang="en-US" altLang="en-US" sz="2300" baseline="30000" dirty="0" smtClean="0">
                <a:latin typeface="Lucida Fax" panose="02060602050505020204" pitchFamily="18" charset="0"/>
                <a:cs typeface="Arial" panose="020B0604020202020204" pitchFamily="34" charset="0"/>
              </a:rPr>
              <a:t>st</a:t>
            </a:r>
            <a:r>
              <a:rPr lang="en-US" altLang="en-US" sz="2300" dirty="0" smtClean="0">
                <a:latin typeface="Lucida Fax" panose="02060602050505020204" pitchFamily="18" charset="0"/>
                <a:cs typeface="Arial" panose="020B0604020202020204" pitchFamily="34" charset="0"/>
              </a:rPr>
              <a:t> deadline.  IRS information can also be done at any time.  No need to wait.   The outgoing treasurer should have all these submitted and a copy in your procedure book.  If your budget was approved at your May meeting then you are go to go.</a:t>
            </a:r>
          </a:p>
          <a:p>
            <a:r>
              <a:rPr lang="en-US" altLang="en-US" sz="2300" dirty="0" smtClean="0">
                <a:latin typeface="Lucida Fax" panose="02060602050505020204" pitchFamily="18" charset="0"/>
                <a:cs typeface="Arial" panose="020B0604020202020204" pitchFamily="34" charset="0"/>
              </a:rPr>
              <a:t>September - May:  At the first of each month you will need to submit membership dues to State office.  Pay bills as needed, prepare monthly reports, make deposits and other duties</a:t>
            </a:r>
          </a:p>
          <a:p>
            <a:r>
              <a:rPr lang="en-US" altLang="en-US" sz="2300" dirty="0" smtClean="0">
                <a:latin typeface="Lucida Fax" panose="02060602050505020204" pitchFamily="18" charset="0"/>
                <a:cs typeface="Arial" panose="020B0604020202020204" pitchFamily="34" charset="0"/>
              </a:rPr>
              <a:t>November:  Deadline for IRS filings is November 15th</a:t>
            </a:r>
          </a:p>
          <a:p>
            <a:r>
              <a:rPr lang="en-US" altLang="en-US" sz="2300" dirty="0" smtClean="0">
                <a:latin typeface="Lucida Fax" panose="02060602050505020204" pitchFamily="18" charset="0"/>
                <a:cs typeface="Arial" panose="020B0604020202020204" pitchFamily="34" charset="0"/>
              </a:rPr>
              <a:t>December:  Deadline Dec. 1</a:t>
            </a:r>
            <a:r>
              <a:rPr lang="en-US" altLang="en-US" sz="2300" baseline="30000" dirty="0" smtClean="0">
                <a:latin typeface="Lucida Fax" panose="02060602050505020204" pitchFamily="18" charset="0"/>
                <a:cs typeface="Arial" panose="020B0604020202020204" pitchFamily="34" charset="0"/>
              </a:rPr>
              <a:t>st</a:t>
            </a:r>
            <a:r>
              <a:rPr lang="en-US" altLang="en-US" sz="2300" dirty="0" smtClean="0">
                <a:latin typeface="Lucida Fax" panose="02060602050505020204" pitchFamily="18" charset="0"/>
                <a:cs typeface="Arial" panose="020B0604020202020204" pitchFamily="34" charset="0"/>
              </a:rPr>
              <a:t> for all financial reports to state office</a:t>
            </a:r>
          </a:p>
          <a:p>
            <a:r>
              <a:rPr lang="en-US" altLang="en-US" sz="2300" dirty="0" smtClean="0">
                <a:latin typeface="Lucida Fax" panose="02060602050505020204" pitchFamily="18" charset="0"/>
                <a:cs typeface="Arial" panose="020B0604020202020204" pitchFamily="34" charset="0"/>
              </a:rPr>
              <a:t>April:  Budget committee meet and prepare a proposed budget. (Best practice)</a:t>
            </a:r>
          </a:p>
          <a:p>
            <a:r>
              <a:rPr lang="en-US" altLang="en-US" sz="2300" dirty="0" smtClean="0">
                <a:latin typeface="Lucida Fax" panose="02060602050505020204" pitchFamily="18" charset="0"/>
                <a:cs typeface="Arial" panose="020B0604020202020204" pitchFamily="34" charset="0"/>
              </a:rPr>
              <a:t>May:  Budget should be presented and approved at general membership meeting. (Best practice)</a:t>
            </a:r>
          </a:p>
          <a:p>
            <a:r>
              <a:rPr lang="en-US" altLang="en-US" sz="2300" dirty="0" smtClean="0">
                <a:latin typeface="Lucida Fax" panose="02060602050505020204" pitchFamily="18" charset="0"/>
                <a:cs typeface="Arial" panose="020B0604020202020204" pitchFamily="34" charset="0"/>
              </a:rPr>
              <a:t>June:  Begin to prepare for the financial review/audit.  June 30</a:t>
            </a:r>
            <a:r>
              <a:rPr lang="en-US" altLang="en-US" sz="2300" baseline="30000" dirty="0" smtClean="0">
                <a:latin typeface="Lucida Fax" panose="02060602050505020204" pitchFamily="18" charset="0"/>
                <a:cs typeface="Arial" panose="020B0604020202020204" pitchFamily="34" charset="0"/>
              </a:rPr>
              <a:t>th</a:t>
            </a:r>
            <a:r>
              <a:rPr lang="en-US" altLang="en-US" sz="2300" dirty="0" smtClean="0">
                <a:latin typeface="Lucida Fax" panose="02060602050505020204" pitchFamily="18" charset="0"/>
                <a:cs typeface="Arial" panose="020B0604020202020204" pitchFamily="34" charset="0"/>
              </a:rPr>
              <a:t> end of fiscal year!</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3403" y="5653221"/>
            <a:ext cx="1416676" cy="1062507"/>
          </a:xfrm>
          <a:prstGeom prst="rect">
            <a:avLst/>
          </a:prstGeom>
        </p:spPr>
      </p:pic>
    </p:spTree>
    <p:extLst>
      <p:ext uri="{BB962C8B-B14F-4D97-AF65-F5344CB8AC3E}">
        <p14:creationId xmlns:p14="http://schemas.microsoft.com/office/powerpoint/2010/main" val="35131494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Lucida Fax" panose="02060602050505020204" pitchFamily="18" charset="0"/>
              </a:rPr>
              <a:t>What do I need to know about banking?</a:t>
            </a:r>
            <a:endParaRPr lang="en-US" sz="4000" dirty="0">
              <a:latin typeface="Lucida Fax" panose="02060602050505020204" pitchFamily="18" charset="0"/>
            </a:endParaRPr>
          </a:p>
        </p:txBody>
      </p:sp>
      <p:sp>
        <p:nvSpPr>
          <p:cNvPr id="3" name="Content Placeholder 2"/>
          <p:cNvSpPr>
            <a:spLocks noGrp="1"/>
          </p:cNvSpPr>
          <p:nvPr>
            <p:ph idx="1"/>
          </p:nvPr>
        </p:nvSpPr>
        <p:spPr/>
        <p:txBody>
          <a:bodyPr>
            <a:normAutofit fontScale="92500" lnSpcReduction="10000"/>
          </a:bodyPr>
          <a:lstStyle/>
          <a:p>
            <a:pPr lvl="1">
              <a:lnSpc>
                <a:spcPct val="110000"/>
              </a:lnSpc>
              <a:spcBef>
                <a:spcPct val="0"/>
              </a:spcBef>
              <a:spcAft>
                <a:spcPts val="600"/>
              </a:spcAft>
            </a:pPr>
            <a:r>
              <a:rPr lang="en-US" altLang="en-US" dirty="0">
                <a:latin typeface="Lucida Fax" panose="02060602050505020204" pitchFamily="18" charset="0"/>
                <a:cs typeface="Arial" panose="020B0604020202020204" pitchFamily="34" charset="0"/>
              </a:rPr>
              <a:t>PTA bank accounts are for PTA use </a:t>
            </a:r>
            <a:r>
              <a:rPr lang="en-US" altLang="en-US" dirty="0" smtClean="0">
                <a:latin typeface="Lucida Fax" panose="02060602050505020204" pitchFamily="18" charset="0"/>
                <a:cs typeface="Arial" panose="020B0604020202020204" pitchFamily="34" charset="0"/>
              </a:rPr>
              <a:t>exclusively; no personal or school district funds should ever be deposited into a PTA account</a:t>
            </a:r>
            <a:endParaRPr lang="en-US" altLang="en-US" dirty="0">
              <a:latin typeface="Lucida Fax" panose="02060602050505020204" pitchFamily="18" charset="0"/>
              <a:cs typeface="Arial" panose="020B0604020202020204" pitchFamily="34" charset="0"/>
            </a:endParaRPr>
          </a:p>
          <a:p>
            <a:pPr lvl="1">
              <a:spcBef>
                <a:spcPct val="0"/>
              </a:spcBef>
              <a:spcAft>
                <a:spcPts val="600"/>
              </a:spcAft>
            </a:pPr>
            <a:r>
              <a:rPr lang="en-US" altLang="en-US" dirty="0">
                <a:latin typeface="Lucida Fax" panose="02060602050505020204" pitchFamily="18" charset="0"/>
                <a:cs typeface="Arial" panose="020B0604020202020204" pitchFamily="34" charset="0"/>
              </a:rPr>
              <a:t>The EIN is the official identification for the PTA.  Personal social security numbers should be used only for personal identification of the signers.</a:t>
            </a:r>
          </a:p>
          <a:p>
            <a:pPr lvl="1">
              <a:spcBef>
                <a:spcPct val="0"/>
              </a:spcBef>
              <a:spcAft>
                <a:spcPts val="600"/>
              </a:spcAft>
            </a:pPr>
            <a:r>
              <a:rPr lang="en-US" altLang="en-US" dirty="0">
                <a:latin typeface="Lucida Fax" panose="02060602050505020204" pitchFamily="18" charset="0"/>
                <a:cs typeface="Arial" panose="020B0604020202020204" pitchFamily="34" charset="0"/>
              </a:rPr>
              <a:t>Bank </a:t>
            </a:r>
            <a:r>
              <a:rPr lang="en-US" altLang="en-US" dirty="0" smtClean="0">
                <a:latin typeface="Lucida Fax" panose="02060602050505020204" pitchFamily="18" charset="0"/>
                <a:cs typeface="Arial" panose="020B0604020202020204" pitchFamily="34" charset="0"/>
              </a:rPr>
              <a:t>signers are </a:t>
            </a:r>
            <a:r>
              <a:rPr lang="en-US" altLang="en-US" dirty="0">
                <a:latin typeface="Lucida Fax" panose="02060602050505020204" pitchFamily="18" charset="0"/>
                <a:cs typeface="Arial" panose="020B0604020202020204" pitchFamily="34" charset="0"/>
              </a:rPr>
              <a:t>usually detailed in bylaws under Duties of Officers-Treasurer.  The bank may require minutes, bylaws or resolutions to support those signers. </a:t>
            </a:r>
            <a:r>
              <a:rPr lang="en-US" altLang="en-US" dirty="0" smtClean="0">
                <a:latin typeface="Lucida Fax" panose="02060602050505020204" pitchFamily="18" charset="0"/>
                <a:cs typeface="Arial" panose="020B0604020202020204" pitchFamily="34" charset="0"/>
              </a:rPr>
              <a:t>Some banks require the unit secretary to sign a form that authenticates the new signers when making changes to the signature card.</a:t>
            </a:r>
          </a:p>
          <a:p>
            <a:pPr lvl="1">
              <a:spcBef>
                <a:spcPct val="0"/>
              </a:spcBef>
              <a:spcAft>
                <a:spcPts val="600"/>
              </a:spcAft>
            </a:pPr>
            <a:r>
              <a:rPr lang="en-US" altLang="en-US" dirty="0" smtClean="0">
                <a:latin typeface="Lucida Fax" panose="02060602050505020204" pitchFamily="18" charset="0"/>
                <a:cs typeface="Arial" panose="020B0604020202020204" pitchFamily="34" charset="0"/>
              </a:rPr>
              <a:t>It is best practice to have each check signed by two officers but have three signatures on the signature card. </a:t>
            </a:r>
            <a:endParaRPr lang="en-US" altLang="en-US" dirty="0">
              <a:latin typeface="Lucida Fax" panose="02060602050505020204" pitchFamily="18" charset="0"/>
              <a:cs typeface="Arial" panose="020B0604020202020204" pitchFamily="34" charset="0"/>
            </a:endParaRPr>
          </a:p>
          <a:p>
            <a:pPr lvl="1">
              <a:lnSpc>
                <a:spcPct val="110000"/>
              </a:lnSpc>
              <a:spcBef>
                <a:spcPct val="0"/>
              </a:spcBef>
              <a:spcAft>
                <a:spcPts val="600"/>
              </a:spcAft>
            </a:pPr>
            <a:r>
              <a:rPr lang="en-US" altLang="en-US" dirty="0">
                <a:latin typeface="Lucida Fax" panose="02060602050505020204" pitchFamily="18" charset="0"/>
                <a:cs typeface="Arial" panose="020B0604020202020204" pitchFamily="34" charset="0"/>
              </a:rPr>
              <a:t>PTAs should not use debit or credit cards.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12946" y="5497015"/>
            <a:ext cx="1814646" cy="1360985"/>
          </a:xfrm>
          <a:prstGeom prst="rect">
            <a:avLst/>
          </a:prstGeom>
        </p:spPr>
      </p:pic>
    </p:spTree>
    <p:extLst>
      <p:ext uri="{BB962C8B-B14F-4D97-AF65-F5344CB8AC3E}">
        <p14:creationId xmlns:p14="http://schemas.microsoft.com/office/powerpoint/2010/main" val="2886934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B78102AF60B04ABA205E3EF065642E" ma:contentTypeVersion="3" ma:contentTypeDescription="Create a new document." ma:contentTypeScope="" ma:versionID="5af59deeb52198e161f6e265d9f9c1f6">
  <xsd:schema xmlns:xsd="http://www.w3.org/2001/XMLSchema" xmlns:xs="http://www.w3.org/2001/XMLSchema" xmlns:p="http://schemas.microsoft.com/office/2006/metadata/properties" xmlns:ns2="c3a6e9ef-a1f6-4766-94ca-80364285655b" targetNamespace="http://schemas.microsoft.com/office/2006/metadata/properties" ma:root="true" ma:fieldsID="6952e8d49d5374468069a4ca32337d06" ns2:_="">
    <xsd:import namespace="c3a6e9ef-a1f6-4766-94ca-80364285655b"/>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a6e9ef-a1f6-4766-94ca-80364285655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c3a6e9ef-a1f6-4766-94ca-80364285655b">
      <UserInfo>
        <DisplayName/>
        <AccountId xsi:nil="true"/>
        <AccountType/>
      </UserInfo>
    </SharedWithUsers>
  </documentManagement>
</p:properties>
</file>

<file path=customXml/itemProps1.xml><?xml version="1.0" encoding="utf-8"?>
<ds:datastoreItem xmlns:ds="http://schemas.openxmlformats.org/officeDocument/2006/customXml" ds:itemID="{C142D1FA-03CE-42C9-AC83-E098F9B3E767}"/>
</file>

<file path=customXml/itemProps2.xml><?xml version="1.0" encoding="utf-8"?>
<ds:datastoreItem xmlns:ds="http://schemas.openxmlformats.org/officeDocument/2006/customXml" ds:itemID="{682341E2-5CEE-442F-B076-0BE43D04F459}"/>
</file>

<file path=customXml/itemProps3.xml><?xml version="1.0" encoding="utf-8"?>
<ds:datastoreItem xmlns:ds="http://schemas.openxmlformats.org/officeDocument/2006/customXml" ds:itemID="{E317A821-B62F-411A-BDDA-34A1EFD9228D}"/>
</file>

<file path=docProps/app.xml><?xml version="1.0" encoding="utf-8"?>
<Properties xmlns="http://schemas.openxmlformats.org/officeDocument/2006/extended-properties" xmlns:vt="http://schemas.openxmlformats.org/officeDocument/2006/docPropsVTypes">
  <Template/>
  <TotalTime>2906</TotalTime>
  <Words>3058</Words>
  <Application>Microsoft Office PowerPoint</Application>
  <PresentationFormat>Custom</PresentationFormat>
  <Paragraphs>241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Treasurer’s 101</vt:lpstr>
      <vt:lpstr>What is PTA?</vt:lpstr>
      <vt:lpstr>What is the PTA’s Role and Focus? </vt:lpstr>
      <vt:lpstr>What is the 3 to 1 rule?</vt:lpstr>
      <vt:lpstr>What are the duties of the treasurer?</vt:lpstr>
      <vt:lpstr>PowerPoint Presentation</vt:lpstr>
      <vt:lpstr>Timeline…..(best practice)</vt:lpstr>
      <vt:lpstr>PowerPoint Presentation</vt:lpstr>
      <vt:lpstr>What do I need to know about banking?</vt:lpstr>
      <vt:lpstr>What tools will I need?</vt:lpstr>
      <vt:lpstr>What about the budget?</vt:lpstr>
      <vt:lpstr>What does a budget look like?</vt:lpstr>
      <vt:lpstr>How do we fund the budget?</vt:lpstr>
      <vt:lpstr>Who’s money is it?</vt:lpstr>
      <vt:lpstr>How do I track the finances?</vt:lpstr>
      <vt:lpstr>How should I make disbursements?</vt:lpstr>
      <vt:lpstr>PowerPoint Presentation</vt:lpstr>
      <vt:lpstr>What does a voucher look like?</vt:lpstr>
      <vt:lpstr>How do we handle PTA money?</vt:lpstr>
      <vt:lpstr>PowerPoint Presentation</vt:lpstr>
      <vt:lpstr>How do I reconcile accounts?</vt:lpstr>
      <vt:lpstr>What kind of reports will I need to prepare?</vt:lpstr>
      <vt:lpstr>What is a Financial Review (audit)?</vt:lpstr>
      <vt:lpstr>What is an Annual Review?  How is it different from the Annual Financial Review? </vt:lpstr>
      <vt:lpstr>Examples of reports….</vt:lpstr>
      <vt:lpstr>What do I need to file with the IRS?</vt:lpstr>
      <vt:lpstr>What is a Unit in Good Standing?</vt:lpstr>
      <vt:lpstr>Does our PTA need insurance?</vt:lpstr>
      <vt:lpstr>Where can I get more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Treasurer’s 101</dc:title>
  <dc:creator>Lori Prussman</dc:creator>
  <cp:lastModifiedBy>Susan Rupert</cp:lastModifiedBy>
  <cp:revision>70</cp:revision>
  <dcterms:created xsi:type="dcterms:W3CDTF">2015-03-10T21:03:04Z</dcterms:created>
  <dcterms:modified xsi:type="dcterms:W3CDTF">2015-03-25T23:18:15Z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0x01010045B78102AF60B04ABA205E3EF065642E</vt:lpwstr>
  </property>
</Properties>
</file>