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61" r:id="rId5"/>
    <p:sldId id="271" r:id="rId6"/>
    <p:sldId id="264" r:id="rId7"/>
    <p:sldId id="273" r:id="rId8"/>
    <p:sldId id="274" r:id="rId9"/>
    <p:sldId id="275" r:id="rId10"/>
    <p:sldId id="265" r:id="rId11"/>
    <p:sldId id="276" r:id="rId12"/>
    <p:sldId id="277" r:id="rId13"/>
    <p:sldId id="278" r:id="rId14"/>
    <p:sldId id="27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dirty="0" smtClean="0"/>
            <a:t>Blue &amp; Gold Seal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en-US" dirty="0" smtClean="0"/>
            <a:t>Membership total recognition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 err="1" smtClean="0"/>
            <a:t>Atlaw</a:t>
          </a:r>
          <a:r>
            <a:rPr lang="en-US" dirty="0" smtClean="0"/>
            <a:t> Award</a:t>
          </a:r>
          <a:endParaRPr lang="en-US" dirty="0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en-US" dirty="0" smtClean="0"/>
            <a:t>Newsletter &amp; website award</a:t>
          </a:r>
          <a:endParaRPr lang="en-US" dirty="0"/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204779DA-9EFD-416C-AA17-3047285492E6}">
      <dgm:prSet phldrT="[Text]"/>
      <dgm:spPr/>
      <dgm:t>
        <a:bodyPr/>
        <a:lstStyle/>
        <a:p>
          <a:r>
            <a:rPr lang="en-US" dirty="0" smtClean="0"/>
            <a:t>Health Wellness &amp; Safety award</a:t>
          </a:r>
          <a:endParaRPr lang="en-US" dirty="0"/>
        </a:p>
      </dgm:t>
    </dgm:pt>
    <dgm:pt modelId="{10182E5A-267A-4FF5-8BE4-365E5F0F59FD}" type="parTrans" cxnId="{4B45AE37-5E95-4459-A22C-A76A562E440A}">
      <dgm:prSet/>
      <dgm:spPr/>
      <dgm:t>
        <a:bodyPr/>
        <a:lstStyle/>
        <a:p>
          <a:endParaRPr lang="en-US"/>
        </a:p>
      </dgm:t>
    </dgm:pt>
    <dgm:pt modelId="{89F8EF12-ABE9-4852-AA60-32F3BE4FD92C}" type="sibTrans" cxnId="{4B45AE37-5E95-4459-A22C-A76A562E440A}">
      <dgm:prSet/>
      <dgm:spPr/>
      <dgm:t>
        <a:bodyPr/>
        <a:lstStyle/>
        <a:p>
          <a:endParaRPr lang="en-US"/>
        </a:p>
      </dgm:t>
    </dgm:pt>
    <dgm:pt modelId="{FBE57202-63C6-4AC6-8A48-2F7EEDE18422}">
      <dgm:prSet phldrT="[Text]"/>
      <dgm:spPr/>
      <dgm:t>
        <a:bodyPr/>
        <a:lstStyle/>
        <a:p>
          <a:r>
            <a:rPr lang="en-US" dirty="0" smtClean="0"/>
            <a:t>Parent Engagement </a:t>
          </a:r>
          <a:endParaRPr lang="en-US" dirty="0"/>
        </a:p>
      </dgm:t>
    </dgm:pt>
    <dgm:pt modelId="{22E9EA7B-06A1-4DB0-8C13-4FDDC38F5300}" type="parTrans" cxnId="{89F86E09-7B46-4DCB-A438-8B1FC1DB0A71}">
      <dgm:prSet/>
      <dgm:spPr/>
      <dgm:t>
        <a:bodyPr/>
        <a:lstStyle/>
        <a:p>
          <a:endParaRPr lang="en-US"/>
        </a:p>
      </dgm:t>
    </dgm:pt>
    <dgm:pt modelId="{29B1D402-63E0-4277-B9B1-DE1AE207061C}" type="sibTrans" cxnId="{89F86E09-7B46-4DCB-A438-8B1FC1DB0A71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FF0EB-5173-4422-B46F-0001D4A4CCFA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CD58B1-E09A-4911-BB20-0804F25C2F22}">
      <dgm:prSet phldrT="[Text]"/>
      <dgm:spPr/>
      <dgm:t>
        <a:bodyPr/>
        <a:lstStyle/>
        <a:p>
          <a:r>
            <a:rPr lang="en-US" dirty="0" smtClean="0"/>
            <a:t>Group A</a:t>
          </a:r>
          <a:endParaRPr lang="en-US" dirty="0"/>
        </a:p>
      </dgm:t>
    </dgm:pt>
    <dgm:pt modelId="{B4EA81F8-D020-4CDE-BA59-5E685EEF5A7C}" type="parTrans" cxnId="{E0DDBC5C-BF00-4343-843A-BA58184C49A4}">
      <dgm:prSet/>
      <dgm:spPr/>
      <dgm:t>
        <a:bodyPr/>
        <a:lstStyle/>
        <a:p>
          <a:endParaRPr lang="en-US"/>
        </a:p>
      </dgm:t>
    </dgm:pt>
    <dgm:pt modelId="{FC701577-5D0A-47EA-87EE-B90CE3FF10D0}" type="sibTrans" cxnId="{E0DDBC5C-BF00-4343-843A-BA58184C49A4}">
      <dgm:prSet/>
      <dgm:spPr/>
      <dgm:t>
        <a:bodyPr/>
        <a:lstStyle/>
        <a:p>
          <a:endParaRPr lang="en-US"/>
        </a:p>
      </dgm:t>
    </dgm:pt>
    <dgm:pt modelId="{5E8A2212-138C-4EAA-8FC4-12CB8A254E59}">
      <dgm:prSet phldrT="[Text]"/>
      <dgm:spPr/>
      <dgm:t>
        <a:bodyPr/>
        <a:lstStyle/>
        <a:p>
          <a:r>
            <a:rPr lang="en-US" dirty="0" smtClean="0"/>
            <a:t>6 basic committee/chairs</a:t>
          </a:r>
          <a:endParaRPr lang="en-US" dirty="0"/>
        </a:p>
      </dgm:t>
    </dgm:pt>
    <dgm:pt modelId="{EA85A0DC-A3BA-4CAC-8083-5B7236C4B9DD}" type="parTrans" cxnId="{575A2566-6BAC-48D0-B9F5-5899E6D0A215}">
      <dgm:prSet/>
      <dgm:spPr/>
      <dgm:t>
        <a:bodyPr/>
        <a:lstStyle/>
        <a:p>
          <a:endParaRPr lang="en-US"/>
        </a:p>
      </dgm:t>
    </dgm:pt>
    <dgm:pt modelId="{15320FD4-B1F5-41E9-89CF-719DF6D25E09}" type="sibTrans" cxnId="{575A2566-6BAC-48D0-B9F5-5899E6D0A215}">
      <dgm:prSet/>
      <dgm:spPr/>
      <dgm:t>
        <a:bodyPr/>
        <a:lstStyle/>
        <a:p>
          <a:endParaRPr lang="en-US"/>
        </a:p>
      </dgm:t>
    </dgm:pt>
    <dgm:pt modelId="{EA9261C4-3770-4473-AE68-25E63BE04DBC}">
      <dgm:prSet phldrT="[Text]"/>
      <dgm:spPr/>
      <dgm:t>
        <a:bodyPr/>
        <a:lstStyle/>
        <a:p>
          <a:r>
            <a:rPr lang="en-US" dirty="0" smtClean="0"/>
            <a:t>4 additional PTA approved committee/chairs</a:t>
          </a:r>
          <a:endParaRPr lang="en-US" dirty="0"/>
        </a:p>
      </dgm:t>
    </dgm:pt>
    <dgm:pt modelId="{60424C28-BAD6-475D-A43D-2FF64C7380AE}" type="parTrans" cxnId="{98F54EE3-BF23-414D-9959-8EDD5D931338}">
      <dgm:prSet/>
      <dgm:spPr/>
      <dgm:t>
        <a:bodyPr/>
        <a:lstStyle/>
        <a:p>
          <a:endParaRPr lang="en-US"/>
        </a:p>
      </dgm:t>
    </dgm:pt>
    <dgm:pt modelId="{C82F32FC-679F-48F7-8D29-D60045BE0B85}" type="sibTrans" cxnId="{98F54EE3-BF23-414D-9959-8EDD5D931338}">
      <dgm:prSet/>
      <dgm:spPr/>
      <dgm:t>
        <a:bodyPr/>
        <a:lstStyle/>
        <a:p>
          <a:endParaRPr lang="en-US"/>
        </a:p>
      </dgm:t>
    </dgm:pt>
    <dgm:pt modelId="{1D971322-8155-40C3-A82F-C9FBB6591FC6}">
      <dgm:prSet phldrT="[Text]"/>
      <dgm:spPr/>
      <dgm:t>
        <a:bodyPr/>
        <a:lstStyle/>
        <a:p>
          <a:r>
            <a:rPr lang="en-US" dirty="0" smtClean="0"/>
            <a:t>Provided programs/training on 4 PTA approved topics</a:t>
          </a:r>
          <a:endParaRPr lang="en-US" dirty="0"/>
        </a:p>
      </dgm:t>
    </dgm:pt>
    <dgm:pt modelId="{55102D49-F040-4B16-9FA9-95AC852D87AC}" type="parTrans" cxnId="{085C2A26-5C96-4801-B8D6-654CD6D32806}">
      <dgm:prSet/>
      <dgm:spPr/>
      <dgm:t>
        <a:bodyPr/>
        <a:lstStyle/>
        <a:p>
          <a:endParaRPr lang="en-US"/>
        </a:p>
      </dgm:t>
    </dgm:pt>
    <dgm:pt modelId="{400BEC5F-B007-4C8A-8CFF-FB4D3ABC89A7}" type="sibTrans" cxnId="{085C2A26-5C96-4801-B8D6-654CD6D32806}">
      <dgm:prSet/>
      <dgm:spPr/>
      <dgm:t>
        <a:bodyPr/>
        <a:lstStyle/>
        <a:p>
          <a:endParaRPr lang="en-US"/>
        </a:p>
      </dgm:t>
    </dgm:pt>
    <dgm:pt modelId="{A1A8AAAC-9FB6-45C5-8DAD-AC4563F000BB}">
      <dgm:prSet phldrT="[Text]"/>
      <dgm:spPr/>
      <dgm:t>
        <a:bodyPr/>
        <a:lstStyle/>
        <a:p>
          <a:r>
            <a:rPr lang="en-US" dirty="0" smtClean="0"/>
            <a:t>Unit participated in 3 PTA focus activities</a:t>
          </a:r>
          <a:endParaRPr lang="en-US" dirty="0"/>
        </a:p>
      </dgm:t>
    </dgm:pt>
    <dgm:pt modelId="{BD1F7BFA-733C-4C31-BD3E-1A48A7A523AE}" type="parTrans" cxnId="{3E1279E7-51DE-4600-9F89-AF24DAD1551C}">
      <dgm:prSet/>
      <dgm:spPr/>
      <dgm:t>
        <a:bodyPr/>
        <a:lstStyle/>
        <a:p>
          <a:endParaRPr lang="en-US"/>
        </a:p>
      </dgm:t>
    </dgm:pt>
    <dgm:pt modelId="{F144B9E7-222F-4A2C-92B3-5833031F96D2}" type="sibTrans" cxnId="{3E1279E7-51DE-4600-9F89-AF24DAD1551C}">
      <dgm:prSet/>
      <dgm:spPr/>
      <dgm:t>
        <a:bodyPr/>
        <a:lstStyle/>
        <a:p>
          <a:endParaRPr lang="en-US"/>
        </a:p>
      </dgm:t>
    </dgm:pt>
    <dgm:pt modelId="{E8BC4853-E1DD-4DD6-8297-000D17D6A8FC}" type="pres">
      <dgm:prSet presAssocID="{63DFF0EB-5173-4422-B46F-0001D4A4CCF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CF020B-8520-4B11-B095-451F407FB523}" type="pres">
      <dgm:prSet presAssocID="{63DFF0EB-5173-4422-B46F-0001D4A4CCFA}" presName="matrix" presStyleCnt="0"/>
      <dgm:spPr/>
    </dgm:pt>
    <dgm:pt modelId="{77AC0A24-E2E9-42D7-9486-E1F5934B4DFB}" type="pres">
      <dgm:prSet presAssocID="{63DFF0EB-5173-4422-B46F-0001D4A4CCFA}" presName="tile1" presStyleLbl="node1" presStyleIdx="0" presStyleCnt="4"/>
      <dgm:spPr/>
      <dgm:t>
        <a:bodyPr/>
        <a:lstStyle/>
        <a:p>
          <a:endParaRPr lang="en-US"/>
        </a:p>
      </dgm:t>
    </dgm:pt>
    <dgm:pt modelId="{C83921A9-5838-45B2-BEAF-CBD6D9FB1B21}" type="pres">
      <dgm:prSet presAssocID="{63DFF0EB-5173-4422-B46F-0001D4A4CC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E20DF-8728-4051-8612-2D601CBB1380}" type="pres">
      <dgm:prSet presAssocID="{63DFF0EB-5173-4422-B46F-0001D4A4CCFA}" presName="tile2" presStyleLbl="node1" presStyleIdx="1" presStyleCnt="4" custLinFactNeighborX="-441" custLinFactNeighborY="-662"/>
      <dgm:spPr/>
      <dgm:t>
        <a:bodyPr/>
        <a:lstStyle/>
        <a:p>
          <a:endParaRPr lang="en-US"/>
        </a:p>
      </dgm:t>
    </dgm:pt>
    <dgm:pt modelId="{014B148C-A9DA-4208-8FA5-DF8229CC46AF}" type="pres">
      <dgm:prSet presAssocID="{63DFF0EB-5173-4422-B46F-0001D4A4CC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C41A0-A63B-4CF5-B602-D7DDA259A80F}" type="pres">
      <dgm:prSet presAssocID="{63DFF0EB-5173-4422-B46F-0001D4A4CCFA}" presName="tile3" presStyleLbl="node1" presStyleIdx="2" presStyleCnt="4"/>
      <dgm:spPr/>
      <dgm:t>
        <a:bodyPr/>
        <a:lstStyle/>
        <a:p>
          <a:endParaRPr lang="en-US"/>
        </a:p>
      </dgm:t>
    </dgm:pt>
    <dgm:pt modelId="{CF395CA4-A163-4F03-ABB2-0E6D50F7F2E9}" type="pres">
      <dgm:prSet presAssocID="{63DFF0EB-5173-4422-B46F-0001D4A4CC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67011-EDBA-47DE-A111-51AE7FB647D9}" type="pres">
      <dgm:prSet presAssocID="{63DFF0EB-5173-4422-B46F-0001D4A4CCFA}" presName="tile4" presStyleLbl="node1" presStyleIdx="3" presStyleCnt="4"/>
      <dgm:spPr/>
      <dgm:t>
        <a:bodyPr/>
        <a:lstStyle/>
        <a:p>
          <a:endParaRPr lang="en-US"/>
        </a:p>
      </dgm:t>
    </dgm:pt>
    <dgm:pt modelId="{A01E0B2D-DF76-4C87-BD45-9F4E88A71F37}" type="pres">
      <dgm:prSet presAssocID="{63DFF0EB-5173-4422-B46F-0001D4A4CC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91D0F-EEBE-4C06-A295-4F60A033FB7B}" type="pres">
      <dgm:prSet presAssocID="{63DFF0EB-5173-4422-B46F-0001D4A4CCF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85C2A26-5C96-4801-B8D6-654CD6D32806}" srcId="{77CD58B1-E09A-4911-BB20-0804F25C2F22}" destId="{1D971322-8155-40C3-A82F-C9FBB6591FC6}" srcOrd="2" destOrd="0" parTransId="{55102D49-F040-4B16-9FA9-95AC852D87AC}" sibTransId="{400BEC5F-B007-4C8A-8CFF-FB4D3ABC89A7}"/>
    <dgm:cxn modelId="{C0134F9F-1FB9-4DD0-8886-2C1996D5F743}" type="presOf" srcId="{A1A8AAAC-9FB6-45C5-8DAD-AC4563F000BB}" destId="{D0167011-EDBA-47DE-A111-51AE7FB647D9}" srcOrd="0" destOrd="0" presId="urn:microsoft.com/office/officeart/2005/8/layout/matrix1"/>
    <dgm:cxn modelId="{693FAEA7-690C-48CF-812F-4B0665CFFFEE}" type="presOf" srcId="{EA9261C4-3770-4473-AE68-25E63BE04DBC}" destId="{1CBE20DF-8728-4051-8612-2D601CBB1380}" srcOrd="0" destOrd="0" presId="urn:microsoft.com/office/officeart/2005/8/layout/matrix1"/>
    <dgm:cxn modelId="{98F54EE3-BF23-414D-9959-8EDD5D931338}" srcId="{77CD58B1-E09A-4911-BB20-0804F25C2F22}" destId="{EA9261C4-3770-4473-AE68-25E63BE04DBC}" srcOrd="1" destOrd="0" parTransId="{60424C28-BAD6-475D-A43D-2FF64C7380AE}" sibTransId="{C82F32FC-679F-48F7-8D29-D60045BE0B85}"/>
    <dgm:cxn modelId="{E0DDBC5C-BF00-4343-843A-BA58184C49A4}" srcId="{63DFF0EB-5173-4422-B46F-0001D4A4CCFA}" destId="{77CD58B1-E09A-4911-BB20-0804F25C2F22}" srcOrd="0" destOrd="0" parTransId="{B4EA81F8-D020-4CDE-BA59-5E685EEF5A7C}" sibTransId="{FC701577-5D0A-47EA-87EE-B90CE3FF10D0}"/>
    <dgm:cxn modelId="{A18C3C5C-A118-446C-9BE7-1170491D9BB0}" type="presOf" srcId="{1D971322-8155-40C3-A82F-C9FBB6591FC6}" destId="{CF395CA4-A163-4F03-ABB2-0E6D50F7F2E9}" srcOrd="1" destOrd="0" presId="urn:microsoft.com/office/officeart/2005/8/layout/matrix1"/>
    <dgm:cxn modelId="{9FB11EAE-E3E6-4963-8F25-C3B2C9F8D2AC}" type="presOf" srcId="{A1A8AAAC-9FB6-45C5-8DAD-AC4563F000BB}" destId="{A01E0B2D-DF76-4C87-BD45-9F4E88A71F37}" srcOrd="1" destOrd="0" presId="urn:microsoft.com/office/officeart/2005/8/layout/matrix1"/>
    <dgm:cxn modelId="{4EE325CE-AD00-4094-BA8B-E4405E13A301}" type="presOf" srcId="{5E8A2212-138C-4EAA-8FC4-12CB8A254E59}" destId="{C83921A9-5838-45B2-BEAF-CBD6D9FB1B21}" srcOrd="1" destOrd="0" presId="urn:microsoft.com/office/officeart/2005/8/layout/matrix1"/>
    <dgm:cxn modelId="{B4C1C367-20F3-4D18-9DBB-F316C58CD543}" type="presOf" srcId="{77CD58B1-E09A-4911-BB20-0804F25C2F22}" destId="{C8991D0F-EEBE-4C06-A295-4F60A033FB7B}" srcOrd="0" destOrd="0" presId="urn:microsoft.com/office/officeart/2005/8/layout/matrix1"/>
    <dgm:cxn modelId="{208EC826-7481-42BE-B170-478B6D89D492}" type="presOf" srcId="{5E8A2212-138C-4EAA-8FC4-12CB8A254E59}" destId="{77AC0A24-E2E9-42D7-9486-E1F5934B4DFB}" srcOrd="0" destOrd="0" presId="urn:microsoft.com/office/officeart/2005/8/layout/matrix1"/>
    <dgm:cxn modelId="{575A2566-6BAC-48D0-B9F5-5899E6D0A215}" srcId="{77CD58B1-E09A-4911-BB20-0804F25C2F22}" destId="{5E8A2212-138C-4EAA-8FC4-12CB8A254E59}" srcOrd="0" destOrd="0" parTransId="{EA85A0DC-A3BA-4CAC-8083-5B7236C4B9DD}" sibTransId="{15320FD4-B1F5-41E9-89CF-719DF6D25E09}"/>
    <dgm:cxn modelId="{3E1279E7-51DE-4600-9F89-AF24DAD1551C}" srcId="{77CD58B1-E09A-4911-BB20-0804F25C2F22}" destId="{A1A8AAAC-9FB6-45C5-8DAD-AC4563F000BB}" srcOrd="3" destOrd="0" parTransId="{BD1F7BFA-733C-4C31-BD3E-1A48A7A523AE}" sibTransId="{F144B9E7-222F-4A2C-92B3-5833031F96D2}"/>
    <dgm:cxn modelId="{E504FAA1-AB4D-4B53-BBC1-88FEB489F9CD}" type="presOf" srcId="{63DFF0EB-5173-4422-B46F-0001D4A4CCFA}" destId="{E8BC4853-E1DD-4DD6-8297-000D17D6A8FC}" srcOrd="0" destOrd="0" presId="urn:microsoft.com/office/officeart/2005/8/layout/matrix1"/>
    <dgm:cxn modelId="{C0A1D03B-82A8-4FA2-BB5A-0B5FCCE6BCD0}" type="presOf" srcId="{EA9261C4-3770-4473-AE68-25E63BE04DBC}" destId="{014B148C-A9DA-4208-8FA5-DF8229CC46AF}" srcOrd="1" destOrd="0" presId="urn:microsoft.com/office/officeart/2005/8/layout/matrix1"/>
    <dgm:cxn modelId="{DF2212DD-1B87-4D4A-8FC5-839F41968247}" type="presOf" srcId="{1D971322-8155-40C3-A82F-C9FBB6591FC6}" destId="{C60C41A0-A63B-4CF5-B602-D7DDA259A80F}" srcOrd="0" destOrd="0" presId="urn:microsoft.com/office/officeart/2005/8/layout/matrix1"/>
    <dgm:cxn modelId="{280740A3-F31B-41B2-B933-1BCBD6AD3B69}" type="presParOf" srcId="{E8BC4853-E1DD-4DD6-8297-000D17D6A8FC}" destId="{9CCF020B-8520-4B11-B095-451F407FB523}" srcOrd="0" destOrd="0" presId="urn:microsoft.com/office/officeart/2005/8/layout/matrix1"/>
    <dgm:cxn modelId="{4DCAC3BC-3A1F-448E-A75E-0AFBC6484EE1}" type="presParOf" srcId="{9CCF020B-8520-4B11-B095-451F407FB523}" destId="{77AC0A24-E2E9-42D7-9486-E1F5934B4DFB}" srcOrd="0" destOrd="0" presId="urn:microsoft.com/office/officeart/2005/8/layout/matrix1"/>
    <dgm:cxn modelId="{0E7C7FAB-2C28-4A07-B853-6DB17E874207}" type="presParOf" srcId="{9CCF020B-8520-4B11-B095-451F407FB523}" destId="{C83921A9-5838-45B2-BEAF-CBD6D9FB1B21}" srcOrd="1" destOrd="0" presId="urn:microsoft.com/office/officeart/2005/8/layout/matrix1"/>
    <dgm:cxn modelId="{67CCC9D0-BD9C-40F1-B569-4104C82DE36A}" type="presParOf" srcId="{9CCF020B-8520-4B11-B095-451F407FB523}" destId="{1CBE20DF-8728-4051-8612-2D601CBB1380}" srcOrd="2" destOrd="0" presId="urn:microsoft.com/office/officeart/2005/8/layout/matrix1"/>
    <dgm:cxn modelId="{F11E6EA2-261C-4616-A9C2-AF1BD29F08D1}" type="presParOf" srcId="{9CCF020B-8520-4B11-B095-451F407FB523}" destId="{014B148C-A9DA-4208-8FA5-DF8229CC46AF}" srcOrd="3" destOrd="0" presId="urn:microsoft.com/office/officeart/2005/8/layout/matrix1"/>
    <dgm:cxn modelId="{66FE5DD1-3C43-4FDF-8B1F-BDCA5CDF78E2}" type="presParOf" srcId="{9CCF020B-8520-4B11-B095-451F407FB523}" destId="{C60C41A0-A63B-4CF5-B602-D7DDA259A80F}" srcOrd="4" destOrd="0" presId="urn:microsoft.com/office/officeart/2005/8/layout/matrix1"/>
    <dgm:cxn modelId="{90E9F314-FED3-468D-ACBE-8C37AB9C7DA1}" type="presParOf" srcId="{9CCF020B-8520-4B11-B095-451F407FB523}" destId="{CF395CA4-A163-4F03-ABB2-0E6D50F7F2E9}" srcOrd="5" destOrd="0" presId="urn:microsoft.com/office/officeart/2005/8/layout/matrix1"/>
    <dgm:cxn modelId="{0C5E5F62-0331-46D7-939A-5455502EE399}" type="presParOf" srcId="{9CCF020B-8520-4B11-B095-451F407FB523}" destId="{D0167011-EDBA-47DE-A111-51AE7FB647D9}" srcOrd="6" destOrd="0" presId="urn:microsoft.com/office/officeart/2005/8/layout/matrix1"/>
    <dgm:cxn modelId="{017249DA-795C-499E-9B87-216FA0D4B452}" type="presParOf" srcId="{9CCF020B-8520-4B11-B095-451F407FB523}" destId="{A01E0B2D-DF76-4C87-BD45-9F4E88A71F37}" srcOrd="7" destOrd="0" presId="urn:microsoft.com/office/officeart/2005/8/layout/matrix1"/>
    <dgm:cxn modelId="{0DEB3995-FF23-4858-87FC-4A7E5C65BB0A}" type="presParOf" srcId="{E8BC4853-E1DD-4DD6-8297-000D17D6A8FC}" destId="{C8991D0F-EEBE-4C06-A295-4F60A033FB7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A8E9CA-6FE5-4128-96AD-E79B2EE60E7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675EC1-303F-49F9-911A-7030AE13A012}">
      <dgm:prSet phldrT="[Text]"/>
      <dgm:spPr/>
      <dgm:t>
        <a:bodyPr/>
        <a:lstStyle/>
        <a:p>
          <a:r>
            <a:rPr lang="en-US" dirty="0" smtClean="0"/>
            <a:t>Exclusive 100</a:t>
          </a:r>
          <a:endParaRPr lang="en-US" dirty="0"/>
        </a:p>
      </dgm:t>
    </dgm:pt>
    <dgm:pt modelId="{EBD2129D-BA5B-4AFB-BAC1-7B23A5A554D4}" type="parTrans" cxnId="{117E4440-3118-49BB-81BC-7F5CE112520D}">
      <dgm:prSet/>
      <dgm:spPr/>
      <dgm:t>
        <a:bodyPr/>
        <a:lstStyle/>
        <a:p>
          <a:endParaRPr lang="en-US"/>
        </a:p>
      </dgm:t>
    </dgm:pt>
    <dgm:pt modelId="{8CF8DDD4-E0C3-4308-AA4F-90B8A1F896AF}" type="sibTrans" cxnId="{117E4440-3118-49BB-81BC-7F5CE112520D}">
      <dgm:prSet/>
      <dgm:spPr/>
      <dgm:t>
        <a:bodyPr/>
        <a:lstStyle/>
        <a:p>
          <a:endParaRPr lang="en-US"/>
        </a:p>
      </dgm:t>
    </dgm:pt>
    <dgm:pt modelId="{47E550F5-A645-4E8D-BC2E-8D1F5DEF8DF6}">
      <dgm:prSet phldrT="[Text]"/>
      <dgm:spPr/>
      <dgm:t>
        <a:bodyPr/>
        <a:lstStyle/>
        <a:p>
          <a:r>
            <a:rPr lang="en-US" dirty="0" smtClean="0"/>
            <a:t>Silver Acorn</a:t>
          </a:r>
          <a:endParaRPr lang="en-US" dirty="0"/>
        </a:p>
      </dgm:t>
    </dgm:pt>
    <dgm:pt modelId="{5916C3CF-E3AD-4033-8ACC-29873EBD1893}" type="parTrans" cxnId="{798F2599-99FA-4973-B8BD-1214981CE6E1}">
      <dgm:prSet/>
      <dgm:spPr/>
      <dgm:t>
        <a:bodyPr/>
        <a:lstStyle/>
        <a:p>
          <a:endParaRPr lang="en-US"/>
        </a:p>
      </dgm:t>
    </dgm:pt>
    <dgm:pt modelId="{7798808B-DF28-4234-8637-63DCDCD2B789}" type="sibTrans" cxnId="{798F2599-99FA-4973-B8BD-1214981CE6E1}">
      <dgm:prSet/>
      <dgm:spPr/>
      <dgm:t>
        <a:bodyPr/>
        <a:lstStyle/>
        <a:p>
          <a:endParaRPr lang="en-US"/>
        </a:p>
      </dgm:t>
    </dgm:pt>
    <dgm:pt modelId="{7A24FD4A-C3AE-49C4-9284-A726CF90D24D}">
      <dgm:prSet phldrT="[Text]"/>
      <dgm:spPr/>
      <dgm:t>
        <a:bodyPr/>
        <a:lstStyle/>
        <a:p>
          <a:r>
            <a:rPr lang="en-US" dirty="0" smtClean="0"/>
            <a:t>100% Faculty/Golden Apple </a:t>
          </a:r>
          <a:endParaRPr lang="en-US" dirty="0"/>
        </a:p>
      </dgm:t>
    </dgm:pt>
    <dgm:pt modelId="{0CB58421-3E27-4D2E-A592-578A5BAD4C93}" type="parTrans" cxnId="{295B4211-EF9B-4816-B0D1-8EBEB5A21A5C}">
      <dgm:prSet/>
      <dgm:spPr/>
      <dgm:t>
        <a:bodyPr/>
        <a:lstStyle/>
        <a:p>
          <a:endParaRPr lang="en-US"/>
        </a:p>
      </dgm:t>
    </dgm:pt>
    <dgm:pt modelId="{692EB9FD-FA95-4A6E-9680-A665138E15E0}" type="sibTrans" cxnId="{295B4211-EF9B-4816-B0D1-8EBEB5A21A5C}">
      <dgm:prSet/>
      <dgm:spPr/>
      <dgm:t>
        <a:bodyPr/>
        <a:lstStyle/>
        <a:p>
          <a:endParaRPr lang="en-US"/>
        </a:p>
      </dgm:t>
    </dgm:pt>
    <dgm:pt modelId="{5D548D78-EC90-4518-BE77-8442AD252A8A}">
      <dgm:prSet phldrT="[Text]"/>
      <dgm:spPr/>
      <dgm:t>
        <a:bodyPr/>
        <a:lstStyle/>
        <a:p>
          <a:r>
            <a:rPr lang="en-US" dirty="0" smtClean="0"/>
            <a:t>Student Membership</a:t>
          </a:r>
          <a:endParaRPr lang="en-US" dirty="0"/>
        </a:p>
      </dgm:t>
    </dgm:pt>
    <dgm:pt modelId="{AC73E4C8-6FF0-42B5-86F8-AA310147D39A}" type="parTrans" cxnId="{67EA76AB-9CBE-4409-B271-E8B781E6A909}">
      <dgm:prSet/>
      <dgm:spPr/>
      <dgm:t>
        <a:bodyPr/>
        <a:lstStyle/>
        <a:p>
          <a:endParaRPr lang="en-US"/>
        </a:p>
      </dgm:t>
    </dgm:pt>
    <dgm:pt modelId="{FFCDEE0E-1DD9-4639-BB2D-7ACAD1B6D428}" type="sibTrans" cxnId="{67EA76AB-9CBE-4409-B271-E8B781E6A909}">
      <dgm:prSet/>
      <dgm:spPr/>
      <dgm:t>
        <a:bodyPr/>
        <a:lstStyle/>
        <a:p>
          <a:endParaRPr lang="en-US"/>
        </a:p>
      </dgm:t>
    </dgm:pt>
    <dgm:pt modelId="{9D1B4755-C37D-459E-938B-98EA063C23D7}">
      <dgm:prSet phldrT="[Text]"/>
      <dgm:spPr/>
      <dgm:t>
        <a:bodyPr/>
        <a:lstStyle/>
        <a:p>
          <a:r>
            <a:rPr lang="en-US" dirty="0" smtClean="0"/>
            <a:t>Outstanding Membership Campaign</a:t>
          </a:r>
          <a:endParaRPr lang="en-US" dirty="0"/>
        </a:p>
      </dgm:t>
    </dgm:pt>
    <dgm:pt modelId="{83ABEF9B-7383-4463-A612-E38A3ACE70C2}" type="parTrans" cxnId="{3A20BFFE-971E-44A7-8F5F-422CFDA92CBE}">
      <dgm:prSet/>
      <dgm:spPr/>
      <dgm:t>
        <a:bodyPr/>
        <a:lstStyle/>
        <a:p>
          <a:endParaRPr lang="en-US"/>
        </a:p>
      </dgm:t>
    </dgm:pt>
    <dgm:pt modelId="{AE524F6E-B2C1-48D2-ABDE-E95C05C48944}" type="sibTrans" cxnId="{3A20BFFE-971E-44A7-8F5F-422CFDA92CBE}">
      <dgm:prSet/>
      <dgm:spPr/>
      <dgm:t>
        <a:bodyPr/>
        <a:lstStyle/>
        <a:p>
          <a:endParaRPr lang="en-US"/>
        </a:p>
      </dgm:t>
    </dgm:pt>
    <dgm:pt modelId="{D3E7EE09-ECFE-4BF3-8399-F8F6049DDB53}" type="pres">
      <dgm:prSet presAssocID="{F4A8E9CA-6FE5-4128-96AD-E79B2EE60E7A}" presName="diagram" presStyleCnt="0">
        <dgm:presLayoutVars>
          <dgm:dir/>
          <dgm:resizeHandles val="exact"/>
        </dgm:presLayoutVars>
      </dgm:prSet>
      <dgm:spPr/>
    </dgm:pt>
    <dgm:pt modelId="{6B78898D-E23A-4B79-979B-C9E8EC97125F}" type="pres">
      <dgm:prSet presAssocID="{DF675EC1-303F-49F9-911A-7030AE13A0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4E5F4-AE70-4B06-86D6-1ADD99A0AE39}" type="pres">
      <dgm:prSet presAssocID="{8CF8DDD4-E0C3-4308-AA4F-90B8A1F896AF}" presName="sibTrans" presStyleCnt="0"/>
      <dgm:spPr/>
    </dgm:pt>
    <dgm:pt modelId="{839A8269-133C-46A2-B9EB-F7286402E678}" type="pres">
      <dgm:prSet presAssocID="{47E550F5-A645-4E8D-BC2E-8D1F5DEF8D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D914F-793B-4E78-B1F8-F63A1E10056F}" type="pres">
      <dgm:prSet presAssocID="{7798808B-DF28-4234-8637-63DCDCD2B789}" presName="sibTrans" presStyleCnt="0"/>
      <dgm:spPr/>
    </dgm:pt>
    <dgm:pt modelId="{3915B2F8-A7F3-4B87-A662-5AAAEBEC0A76}" type="pres">
      <dgm:prSet presAssocID="{7A24FD4A-C3AE-49C4-9284-A726CF90D2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2293-6143-4B7B-9090-BE18EFA34ECE}" type="pres">
      <dgm:prSet presAssocID="{692EB9FD-FA95-4A6E-9680-A665138E15E0}" presName="sibTrans" presStyleCnt="0"/>
      <dgm:spPr/>
    </dgm:pt>
    <dgm:pt modelId="{8B0997BE-735F-4BF8-8457-0C43C5631785}" type="pres">
      <dgm:prSet presAssocID="{5D548D78-EC90-4518-BE77-8442AD252A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DEB3B-776D-41A0-ACB9-4A500F56B8E4}" type="pres">
      <dgm:prSet presAssocID="{FFCDEE0E-1DD9-4639-BB2D-7ACAD1B6D428}" presName="sibTrans" presStyleCnt="0"/>
      <dgm:spPr/>
    </dgm:pt>
    <dgm:pt modelId="{3F3AD3AB-B518-4534-B0E3-8DE9F81F058D}" type="pres">
      <dgm:prSet presAssocID="{9D1B4755-C37D-459E-938B-98EA063C23D7}" presName="node" presStyleLbl="node1" presStyleIdx="4" presStyleCnt="5">
        <dgm:presLayoutVars>
          <dgm:bulletEnabled val="1"/>
        </dgm:presLayoutVars>
      </dgm:prSet>
      <dgm:spPr/>
    </dgm:pt>
  </dgm:ptLst>
  <dgm:cxnLst>
    <dgm:cxn modelId="{20C1FBD4-172E-4A3D-A8C9-D6E23D2956F9}" type="presOf" srcId="{F4A8E9CA-6FE5-4128-96AD-E79B2EE60E7A}" destId="{D3E7EE09-ECFE-4BF3-8399-F8F6049DDB53}" srcOrd="0" destOrd="0" presId="urn:microsoft.com/office/officeart/2005/8/layout/default"/>
    <dgm:cxn modelId="{295B4211-EF9B-4816-B0D1-8EBEB5A21A5C}" srcId="{F4A8E9CA-6FE5-4128-96AD-E79B2EE60E7A}" destId="{7A24FD4A-C3AE-49C4-9284-A726CF90D24D}" srcOrd="2" destOrd="0" parTransId="{0CB58421-3E27-4D2E-A592-578A5BAD4C93}" sibTransId="{692EB9FD-FA95-4A6E-9680-A665138E15E0}"/>
    <dgm:cxn modelId="{B66A600B-4B9C-4B31-9A92-451B0916C884}" type="presOf" srcId="{9D1B4755-C37D-459E-938B-98EA063C23D7}" destId="{3F3AD3AB-B518-4534-B0E3-8DE9F81F058D}" srcOrd="0" destOrd="0" presId="urn:microsoft.com/office/officeart/2005/8/layout/default"/>
    <dgm:cxn modelId="{9D29D810-C9F0-458B-98E1-7B52EDFCDF9A}" type="presOf" srcId="{7A24FD4A-C3AE-49C4-9284-A726CF90D24D}" destId="{3915B2F8-A7F3-4B87-A662-5AAAEBEC0A76}" srcOrd="0" destOrd="0" presId="urn:microsoft.com/office/officeart/2005/8/layout/default"/>
    <dgm:cxn modelId="{4EBB4C24-7E81-4CB2-BFA1-30776801686F}" type="presOf" srcId="{5D548D78-EC90-4518-BE77-8442AD252A8A}" destId="{8B0997BE-735F-4BF8-8457-0C43C5631785}" srcOrd="0" destOrd="0" presId="urn:microsoft.com/office/officeart/2005/8/layout/default"/>
    <dgm:cxn modelId="{67EA76AB-9CBE-4409-B271-E8B781E6A909}" srcId="{F4A8E9CA-6FE5-4128-96AD-E79B2EE60E7A}" destId="{5D548D78-EC90-4518-BE77-8442AD252A8A}" srcOrd="3" destOrd="0" parTransId="{AC73E4C8-6FF0-42B5-86F8-AA310147D39A}" sibTransId="{FFCDEE0E-1DD9-4639-BB2D-7ACAD1B6D428}"/>
    <dgm:cxn modelId="{798F2599-99FA-4973-B8BD-1214981CE6E1}" srcId="{F4A8E9CA-6FE5-4128-96AD-E79B2EE60E7A}" destId="{47E550F5-A645-4E8D-BC2E-8D1F5DEF8DF6}" srcOrd="1" destOrd="0" parTransId="{5916C3CF-E3AD-4033-8ACC-29873EBD1893}" sibTransId="{7798808B-DF28-4234-8637-63DCDCD2B789}"/>
    <dgm:cxn modelId="{B069AF74-B82A-4530-A883-7FFDA4672186}" type="presOf" srcId="{47E550F5-A645-4E8D-BC2E-8D1F5DEF8DF6}" destId="{839A8269-133C-46A2-B9EB-F7286402E678}" srcOrd="0" destOrd="0" presId="urn:microsoft.com/office/officeart/2005/8/layout/default"/>
    <dgm:cxn modelId="{3A20BFFE-971E-44A7-8F5F-422CFDA92CBE}" srcId="{F4A8E9CA-6FE5-4128-96AD-E79B2EE60E7A}" destId="{9D1B4755-C37D-459E-938B-98EA063C23D7}" srcOrd="4" destOrd="0" parTransId="{83ABEF9B-7383-4463-A612-E38A3ACE70C2}" sibTransId="{AE524F6E-B2C1-48D2-ABDE-E95C05C48944}"/>
    <dgm:cxn modelId="{6844538E-7755-4BCC-9460-6FF413322A6F}" type="presOf" srcId="{DF675EC1-303F-49F9-911A-7030AE13A012}" destId="{6B78898D-E23A-4B79-979B-C9E8EC97125F}" srcOrd="0" destOrd="0" presId="urn:microsoft.com/office/officeart/2005/8/layout/default"/>
    <dgm:cxn modelId="{117E4440-3118-49BB-81BC-7F5CE112520D}" srcId="{F4A8E9CA-6FE5-4128-96AD-E79B2EE60E7A}" destId="{DF675EC1-303F-49F9-911A-7030AE13A012}" srcOrd="0" destOrd="0" parTransId="{EBD2129D-BA5B-4AFB-BAC1-7B23A5A554D4}" sibTransId="{8CF8DDD4-E0C3-4308-AA4F-90B8A1F896AF}"/>
    <dgm:cxn modelId="{A9F3E562-259B-464D-BE38-3BDEC59A330A}" type="presParOf" srcId="{D3E7EE09-ECFE-4BF3-8399-F8F6049DDB53}" destId="{6B78898D-E23A-4B79-979B-C9E8EC97125F}" srcOrd="0" destOrd="0" presId="urn:microsoft.com/office/officeart/2005/8/layout/default"/>
    <dgm:cxn modelId="{101086C3-1910-4CF0-8998-390C42030661}" type="presParOf" srcId="{D3E7EE09-ECFE-4BF3-8399-F8F6049DDB53}" destId="{0994E5F4-AE70-4B06-86D6-1ADD99A0AE39}" srcOrd="1" destOrd="0" presId="urn:microsoft.com/office/officeart/2005/8/layout/default"/>
    <dgm:cxn modelId="{66D4B962-9DB8-44B1-A42C-3A1EF830F8DE}" type="presParOf" srcId="{D3E7EE09-ECFE-4BF3-8399-F8F6049DDB53}" destId="{839A8269-133C-46A2-B9EB-F7286402E678}" srcOrd="2" destOrd="0" presId="urn:microsoft.com/office/officeart/2005/8/layout/default"/>
    <dgm:cxn modelId="{5C2B5F2A-3178-483B-A1D2-C853ECD19366}" type="presParOf" srcId="{D3E7EE09-ECFE-4BF3-8399-F8F6049DDB53}" destId="{C84D914F-793B-4E78-B1F8-F63A1E10056F}" srcOrd="3" destOrd="0" presId="urn:microsoft.com/office/officeart/2005/8/layout/default"/>
    <dgm:cxn modelId="{9F8916DC-E5BB-4525-970B-D63188026872}" type="presParOf" srcId="{D3E7EE09-ECFE-4BF3-8399-F8F6049DDB53}" destId="{3915B2F8-A7F3-4B87-A662-5AAAEBEC0A76}" srcOrd="4" destOrd="0" presId="urn:microsoft.com/office/officeart/2005/8/layout/default"/>
    <dgm:cxn modelId="{3A2BE61C-B1CB-4893-8D44-9E1F83942A43}" type="presParOf" srcId="{D3E7EE09-ECFE-4BF3-8399-F8F6049DDB53}" destId="{54B62293-6143-4B7B-9090-BE18EFA34ECE}" srcOrd="5" destOrd="0" presId="urn:microsoft.com/office/officeart/2005/8/layout/default"/>
    <dgm:cxn modelId="{A837F1B0-6E07-4A76-935C-847B3380DC3A}" type="presParOf" srcId="{D3E7EE09-ECFE-4BF3-8399-F8F6049DDB53}" destId="{8B0997BE-735F-4BF8-8457-0C43C5631785}" srcOrd="6" destOrd="0" presId="urn:microsoft.com/office/officeart/2005/8/layout/default"/>
    <dgm:cxn modelId="{29BC34C9-ECA4-4186-B7A4-33BFCD917B95}" type="presParOf" srcId="{D3E7EE09-ECFE-4BF3-8399-F8F6049DDB53}" destId="{BA3DEB3B-776D-41A0-ACB9-4A500F56B8E4}" srcOrd="7" destOrd="0" presId="urn:microsoft.com/office/officeart/2005/8/layout/default"/>
    <dgm:cxn modelId="{092DF69B-4090-4C36-A217-080BB0CC2F4D}" type="presParOf" srcId="{D3E7EE09-ECFE-4BF3-8399-F8F6049DDB53}" destId="{3F3AD3AB-B518-4534-B0E3-8DE9F81F058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604" y="159627"/>
          <a:ext cx="2357240" cy="14143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Blue &amp; Gold Seal</a:t>
          </a:r>
          <a:endParaRPr lang="en-US" sz="2000" kern="1200" dirty="0"/>
        </a:p>
      </dsp:txBody>
      <dsp:txXfrm>
        <a:off x="604" y="159627"/>
        <a:ext cx="2357240" cy="1414344"/>
      </dsp:txXfrm>
    </dsp:sp>
    <dsp:sp modelId="{C593AB34-4B84-4F47-A09D-1663F9F71AFC}">
      <dsp:nvSpPr>
        <dsp:cNvPr id="0" name=""/>
        <dsp:cNvSpPr/>
      </dsp:nvSpPr>
      <dsp:spPr>
        <a:xfrm>
          <a:off x="2593568" y="159627"/>
          <a:ext cx="2357240" cy="1414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Membership total recognition</a:t>
          </a:r>
          <a:endParaRPr lang="en-US" sz="2000" kern="1200" dirty="0"/>
        </a:p>
      </dsp:txBody>
      <dsp:txXfrm>
        <a:off x="2593568" y="159627"/>
        <a:ext cx="2357240" cy="1414344"/>
      </dsp:txXfrm>
    </dsp:sp>
    <dsp:sp modelId="{917D3CD9-BA5B-404E-931F-223BF970C99B}">
      <dsp:nvSpPr>
        <dsp:cNvPr id="0" name=""/>
        <dsp:cNvSpPr/>
      </dsp:nvSpPr>
      <dsp:spPr>
        <a:xfrm>
          <a:off x="604" y="1809695"/>
          <a:ext cx="2357240" cy="1414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Atlaw</a:t>
          </a:r>
          <a:r>
            <a:rPr lang="en-US" sz="2000" kern="1200" dirty="0" smtClean="0"/>
            <a:t> Award</a:t>
          </a:r>
          <a:endParaRPr lang="en-US" sz="2000" kern="1200" dirty="0"/>
        </a:p>
      </dsp:txBody>
      <dsp:txXfrm>
        <a:off x="604" y="1809695"/>
        <a:ext cx="2357240" cy="1414344"/>
      </dsp:txXfrm>
    </dsp:sp>
    <dsp:sp modelId="{4F7EBD7D-DFCF-42D9-919C-E6E65091B79C}">
      <dsp:nvSpPr>
        <dsp:cNvPr id="0" name=""/>
        <dsp:cNvSpPr/>
      </dsp:nvSpPr>
      <dsp:spPr>
        <a:xfrm>
          <a:off x="2593568" y="1809695"/>
          <a:ext cx="2357240" cy="14143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Newsletter &amp; website award</a:t>
          </a:r>
          <a:endParaRPr lang="en-US" sz="2000" kern="1200" dirty="0"/>
        </a:p>
      </dsp:txBody>
      <dsp:txXfrm>
        <a:off x="2593568" y="1809695"/>
        <a:ext cx="2357240" cy="1414344"/>
      </dsp:txXfrm>
    </dsp:sp>
    <dsp:sp modelId="{CB52FD11-6E75-4074-AC8F-10E0FD59B7A0}">
      <dsp:nvSpPr>
        <dsp:cNvPr id="0" name=""/>
        <dsp:cNvSpPr/>
      </dsp:nvSpPr>
      <dsp:spPr>
        <a:xfrm>
          <a:off x="604" y="3459764"/>
          <a:ext cx="2357240" cy="14143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Health Wellness &amp; Safety award</a:t>
          </a:r>
          <a:endParaRPr lang="en-US" sz="2000" kern="1200" dirty="0"/>
        </a:p>
      </dsp:txBody>
      <dsp:txXfrm>
        <a:off x="604" y="3459764"/>
        <a:ext cx="2357240" cy="1414344"/>
      </dsp:txXfrm>
    </dsp:sp>
    <dsp:sp modelId="{76049CD1-75A7-4C80-9C4F-81F0D3E4B5DC}">
      <dsp:nvSpPr>
        <dsp:cNvPr id="0" name=""/>
        <dsp:cNvSpPr/>
      </dsp:nvSpPr>
      <dsp:spPr>
        <a:xfrm>
          <a:off x="2593568" y="3459764"/>
          <a:ext cx="2357240" cy="14143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Parent Engagement </a:t>
          </a:r>
          <a:endParaRPr lang="en-US" sz="2000" kern="1200" dirty="0"/>
        </a:p>
      </dsp:txBody>
      <dsp:txXfrm>
        <a:off x="2593568" y="3459764"/>
        <a:ext cx="2357240" cy="1414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0A24-E2E9-42D7-9486-E1F5934B4DFB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6 basic committee/chairs</a:t>
          </a:r>
          <a:endParaRPr lang="en-US" sz="2500" kern="1200" dirty="0"/>
        </a:p>
      </dsp:txBody>
      <dsp:txXfrm rot="5400000">
        <a:off x="-1" y="1"/>
        <a:ext cx="4064000" cy="2032000"/>
      </dsp:txXfrm>
    </dsp:sp>
    <dsp:sp modelId="{1CBE20DF-8728-4051-8612-2D601CBB1380}">
      <dsp:nvSpPr>
        <dsp:cNvPr id="0" name=""/>
        <dsp:cNvSpPr/>
      </dsp:nvSpPr>
      <dsp:spPr>
        <a:xfrm>
          <a:off x="4046077" y="0"/>
          <a:ext cx="4064000" cy="2709333"/>
        </a:xfrm>
        <a:prstGeom prst="round1Rect">
          <a:avLst/>
        </a:prstGeom>
        <a:solidFill>
          <a:schemeClr val="accent5">
            <a:hueOff val="5717842"/>
            <a:satOff val="-8200"/>
            <a:lumOff val="40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4 additional PTA approved committee/chairs</a:t>
          </a:r>
          <a:endParaRPr lang="en-US" sz="2500" kern="1200" dirty="0"/>
        </a:p>
      </dsp:txBody>
      <dsp:txXfrm>
        <a:off x="4046077" y="0"/>
        <a:ext cx="4064000" cy="2032000"/>
      </dsp:txXfrm>
    </dsp:sp>
    <dsp:sp modelId="{C60C41A0-A63B-4CF5-B602-D7DDA259A80F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5">
            <a:hueOff val="11435684"/>
            <a:satOff val="-16399"/>
            <a:lumOff val="81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Provided programs/training on 4 PTA approved topics</a:t>
          </a:r>
          <a:endParaRPr lang="en-US" sz="2500" kern="1200" dirty="0"/>
        </a:p>
      </dsp:txBody>
      <dsp:txXfrm rot="10800000">
        <a:off x="0" y="3386666"/>
        <a:ext cx="4064000" cy="2032000"/>
      </dsp:txXfrm>
    </dsp:sp>
    <dsp:sp modelId="{D0167011-EDBA-47DE-A111-51AE7FB647D9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5">
            <a:hueOff val="17153525"/>
            <a:satOff val="-24599"/>
            <a:lumOff val="1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Unit participated in 3 PTA focus activities</a:t>
          </a:r>
          <a:endParaRPr lang="en-US" sz="2500" kern="1200" dirty="0"/>
        </a:p>
      </dsp:txBody>
      <dsp:txXfrm rot="-5400000">
        <a:off x="4063999" y="3386666"/>
        <a:ext cx="4064000" cy="2032000"/>
      </dsp:txXfrm>
    </dsp:sp>
    <dsp:sp modelId="{C8991D0F-EEBE-4C06-A295-4F60A033FB7B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Group A</a:t>
          </a:r>
          <a:endParaRPr lang="en-US" sz="2500" kern="1200" dirty="0"/>
        </a:p>
      </dsp:txBody>
      <dsp:txXfrm>
        <a:off x="2910928" y="2098129"/>
        <a:ext cx="2306142" cy="1222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8898D-E23A-4B79-979B-C9E8EC97125F}">
      <dsp:nvSpPr>
        <dsp:cNvPr id="0" name=""/>
        <dsp:cNvSpPr/>
      </dsp:nvSpPr>
      <dsp:spPr>
        <a:xfrm>
          <a:off x="0" y="190375"/>
          <a:ext cx="3518647" cy="2111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Exclusive 100</a:t>
          </a:r>
          <a:endParaRPr lang="en-US" sz="3000" kern="1200" dirty="0"/>
        </a:p>
      </dsp:txBody>
      <dsp:txXfrm>
        <a:off x="0" y="190375"/>
        <a:ext cx="3518647" cy="2111188"/>
      </dsp:txXfrm>
    </dsp:sp>
    <dsp:sp modelId="{839A8269-133C-46A2-B9EB-F7286402E678}">
      <dsp:nvSpPr>
        <dsp:cNvPr id="0" name=""/>
        <dsp:cNvSpPr/>
      </dsp:nvSpPr>
      <dsp:spPr>
        <a:xfrm>
          <a:off x="3870511" y="190375"/>
          <a:ext cx="3518647" cy="21111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Silver Acorn</a:t>
          </a:r>
          <a:endParaRPr lang="en-US" sz="3000" kern="1200" dirty="0"/>
        </a:p>
      </dsp:txBody>
      <dsp:txXfrm>
        <a:off x="3870511" y="190375"/>
        <a:ext cx="3518647" cy="2111188"/>
      </dsp:txXfrm>
    </dsp:sp>
    <dsp:sp modelId="{3915B2F8-A7F3-4B87-A662-5AAAEBEC0A76}">
      <dsp:nvSpPr>
        <dsp:cNvPr id="0" name=""/>
        <dsp:cNvSpPr/>
      </dsp:nvSpPr>
      <dsp:spPr>
        <a:xfrm>
          <a:off x="7741023" y="190375"/>
          <a:ext cx="3518647" cy="21111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100% Faculty/Golden Apple </a:t>
          </a:r>
          <a:endParaRPr lang="en-US" sz="3000" kern="1200" dirty="0"/>
        </a:p>
      </dsp:txBody>
      <dsp:txXfrm>
        <a:off x="7741023" y="190375"/>
        <a:ext cx="3518647" cy="2111188"/>
      </dsp:txXfrm>
    </dsp:sp>
    <dsp:sp modelId="{8B0997BE-735F-4BF8-8457-0C43C5631785}">
      <dsp:nvSpPr>
        <dsp:cNvPr id="0" name=""/>
        <dsp:cNvSpPr/>
      </dsp:nvSpPr>
      <dsp:spPr>
        <a:xfrm>
          <a:off x="1935255" y="2653428"/>
          <a:ext cx="3518647" cy="21111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Student Membership</a:t>
          </a:r>
          <a:endParaRPr lang="en-US" sz="3000" kern="1200" dirty="0"/>
        </a:p>
      </dsp:txBody>
      <dsp:txXfrm>
        <a:off x="1935255" y="2653428"/>
        <a:ext cx="3518647" cy="2111188"/>
      </dsp:txXfrm>
    </dsp:sp>
    <dsp:sp modelId="{3F3AD3AB-B518-4534-B0E3-8DE9F81F058D}">
      <dsp:nvSpPr>
        <dsp:cNvPr id="0" name=""/>
        <dsp:cNvSpPr/>
      </dsp:nvSpPr>
      <dsp:spPr>
        <a:xfrm>
          <a:off x="5805767" y="2653428"/>
          <a:ext cx="3518647" cy="21111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Outstanding Membership Campaign</a:t>
          </a:r>
          <a:endParaRPr lang="en-US" sz="3000" kern="1200" dirty="0"/>
        </a:p>
      </dsp:txBody>
      <dsp:txXfrm>
        <a:off x="5805767" y="2653428"/>
        <a:ext cx="3518647" cy="2111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3/28/2015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3/28/2015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r>
              <a:rPr lang="en-US" baseline="0" dirty="0" smtClean="0"/>
              <a:t> = workshop/SOI/regional Conference/convention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8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Council achievement</a:t>
            </a:r>
            <a:r>
              <a:rPr lang="en-US" baseline="0" dirty="0" smtClean="0"/>
              <a:t> similar to gold seal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1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committee chairs – Budget/finance,</a:t>
            </a:r>
            <a:r>
              <a:rPr lang="en-US" baseline="0" dirty="0" smtClean="0"/>
              <a:t> leg, membership, volunteers, procedure/bylaws, programs</a:t>
            </a:r>
          </a:p>
          <a:p>
            <a:r>
              <a:rPr lang="en-US" baseline="0" dirty="0" smtClean="0"/>
              <a:t>4 additional chairs – character education, founders day, cultural &amp; creative arts, PE&amp;I, Historian, Hospitality, Nominating, Health and/or safety, Inclusiveness/diversity, room rep, male engagement, Student involvement, publication/newsletter, public relations, Way &amp; Means (fundraiser)</a:t>
            </a:r>
          </a:p>
          <a:p>
            <a:r>
              <a:rPr lang="en-US" baseline="0" dirty="0" smtClean="0"/>
              <a:t>Programs/training – National standards for family-school partnerships, reflections, leg focus, seat belt safety, aids education, at risk prevention, inclusiveness/diversity, health/wellness/safety, officers/chairman training, bullying prevention, obesity prevention, school safety, media safety, fire safety, </a:t>
            </a:r>
            <a:r>
              <a:rPr lang="en-US" baseline="0" dirty="0" err="1" smtClean="0"/>
              <a:t>ect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PTA </a:t>
            </a:r>
            <a:r>
              <a:rPr lang="en-US" baseline="0" dirty="0" err="1" smtClean="0"/>
              <a:t>activiites</a:t>
            </a:r>
            <a:r>
              <a:rPr lang="en-US" baseline="0" dirty="0" smtClean="0"/>
              <a:t> – DSA award, NPTA life achievement award, Our Children subscriptions, scholarship fund , building fund, teacher appreciation week, national volunteer week, 3 for me, Start the arts week, etc.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Membership award</a:t>
            </a:r>
            <a:r>
              <a:rPr lang="en-US" baseline="0" dirty="0" smtClean="0"/>
              <a:t> – oak leaf (10% increase), silver acorn, exclusive 100, 100% faculty</a:t>
            </a:r>
          </a:p>
          <a:p>
            <a:r>
              <a:rPr lang="en-US" baseline="0" dirty="0" smtClean="0"/>
              <a:t>Trainings – workshops, leadership training camps, NPTA/MOPTA convention, SOI, PTA leg event, regional conference</a:t>
            </a:r>
          </a:p>
          <a:p>
            <a:r>
              <a:rPr lang="en-US" baseline="0" dirty="0" smtClean="0"/>
              <a:t>Award/grants – Student safety award, PE&amp;E, Health/safety, Outstanding membership campaign, 100% faculty, student membership, </a:t>
            </a:r>
            <a:r>
              <a:rPr lang="en-US" baseline="0" dirty="0" err="1" smtClean="0"/>
              <a:t>atlaw</a:t>
            </a:r>
            <a:r>
              <a:rPr lang="en-US" baseline="0" dirty="0" smtClean="0"/>
              <a:t>, website, newsletter, male engagement, Phoebe </a:t>
            </a:r>
            <a:r>
              <a:rPr lang="en-US" baseline="0" dirty="0" err="1" smtClean="0"/>
              <a:t>apperson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hearst</a:t>
            </a:r>
            <a:r>
              <a:rPr lang="en-US" baseline="0" dirty="0" smtClean="0"/>
              <a:t>, healthy lifestyles, take your family to school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4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Exclusive 100 – 100% increase, 100 members</a:t>
            </a:r>
            <a:r>
              <a:rPr lang="en-US" baseline="0" dirty="0" smtClean="0"/>
              <a:t> increase, 100% enrollment (477 students 477 members)</a:t>
            </a:r>
          </a:p>
          <a:p>
            <a:r>
              <a:rPr lang="en-US" baseline="0" dirty="0" smtClean="0"/>
              <a:t>Silver Acorn – 75%-99% of school enrollment or last years membership</a:t>
            </a:r>
          </a:p>
          <a:p>
            <a:r>
              <a:rPr lang="en-US" baseline="0" dirty="0" smtClean="0"/>
              <a:t>100% faculty – full time certified personnel</a:t>
            </a:r>
          </a:p>
          <a:p>
            <a:r>
              <a:rPr lang="en-US" baseline="0" dirty="0" smtClean="0"/>
              <a:t>Golden Apple – given to principal of 100% faculty winners</a:t>
            </a:r>
          </a:p>
          <a:p>
            <a:r>
              <a:rPr lang="en-US" baseline="0" dirty="0" smtClean="0"/>
              <a:t>Student – highest percentage of students based on enrollment</a:t>
            </a:r>
          </a:p>
          <a:p>
            <a:r>
              <a:rPr lang="en-US" baseline="0" dirty="0" smtClean="0"/>
              <a:t>Outstanding membership campaign – $$</a:t>
            </a:r>
          </a:p>
          <a:p>
            <a:r>
              <a:rPr lang="en-US" baseline="0" dirty="0" smtClean="0"/>
              <a:t>Oak Leaf, early bird, community involvement (business), golden gavel, Honor roll – no application necessary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2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 – attendees</a:t>
            </a:r>
            <a:r>
              <a:rPr lang="en-US" baseline="0" dirty="0" smtClean="0"/>
              <a:t> at MOPTA convention, MOPTA advocacy training, resolution briefing</a:t>
            </a:r>
          </a:p>
          <a:p>
            <a:r>
              <a:rPr lang="en-US" baseline="0" dirty="0" smtClean="0"/>
              <a:t>Inform – shared leg reports, letter to editor, leg section on website, promote issues through social media, leg report at meetings, leg report on MOPTA issues at SB meeting, JC/DC emailed to membership</a:t>
            </a:r>
          </a:p>
          <a:p>
            <a:r>
              <a:rPr lang="en-US" baseline="0" dirty="0" smtClean="0"/>
              <a:t>Take action – attendees at kids first town hall, candidate or leg forum, elected official at school, new members enrolled in JC/DC, resolution in a program or education event, attendees at Board of Ed meeting, submitted resolution, voter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, mock 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1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Events =</a:t>
            </a:r>
            <a:r>
              <a:rPr lang="en-US" baseline="0" dirty="0" smtClean="0"/>
              <a:t> male participation events, event with NPTA MORE Alliance Partner, Male participation program involving students</a:t>
            </a:r>
          </a:p>
          <a:p>
            <a:r>
              <a:rPr lang="en-US" baseline="0" dirty="0" smtClean="0"/>
              <a:t>Community partnership = local fatherhood or male initiative programs</a:t>
            </a:r>
          </a:p>
          <a:p>
            <a:r>
              <a:rPr lang="en-US" baseline="0" dirty="0" smtClean="0"/>
              <a:t>Male engagement committee – planned and implemented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3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3/28/2015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3/28/2015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3/28/2015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3/28/2015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Spring </a:t>
            </a:r>
            <a:r>
              <a:rPr lang="en-US" dirty="0" smtClean="0"/>
              <a:t>Into an Award Winning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AtLAW</a:t>
            </a:r>
            <a:r>
              <a:rPr lang="en-US" dirty="0" smtClean="0"/>
              <a:t> – Advocacy through Legislation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Mandatory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Councils only – host a Kids First Town Hall</a:t>
            </a:r>
          </a:p>
          <a:p>
            <a:r>
              <a:rPr lang="en-US" dirty="0" smtClean="0"/>
              <a:t>Legislative chair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Achieve 200 points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34" y="4244228"/>
            <a:ext cx="1891914" cy="1737472"/>
          </a:xfrm>
        </p:spPr>
      </p:pic>
      <p:sp>
        <p:nvSpPr>
          <p:cNvPr id="8" name="TextBox 7"/>
          <p:cNvSpPr txBox="1"/>
          <p:nvPr/>
        </p:nvSpPr>
        <p:spPr>
          <a:xfrm>
            <a:off x="6347013" y="2814918"/>
            <a:ext cx="5342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Attend training throughout the year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Inform other on legislative Issues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Take Action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349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Outstanding Website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info/calendar/mission &amp;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Links to MOPTA &amp; NPTA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Outstanding Newsletter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Judged on PTA local/state/National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Submit 3 different issues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820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95" y="268942"/>
            <a:ext cx="10406438" cy="1219200"/>
          </a:xfrm>
        </p:spPr>
        <p:txBody>
          <a:bodyPr/>
          <a:lstStyle/>
          <a:p>
            <a:pPr algn="ctr"/>
            <a:r>
              <a:rPr lang="en-US" dirty="0" smtClean="0"/>
              <a:t>Health/Wellness &amp; Safety Education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summary of program/activity/project</a:t>
            </a:r>
          </a:p>
          <a:p>
            <a:r>
              <a:rPr lang="en-US" dirty="0" smtClean="0"/>
              <a:t>Submit budget</a:t>
            </a:r>
          </a:p>
          <a:p>
            <a:r>
              <a:rPr lang="en-US" dirty="0" smtClean="0"/>
              <a:t>Did program involve parents in school community or entire community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Award is recognized with $150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9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Engagement Awards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Male Involvement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Increase involvement by using at least 2 strategies:</a:t>
            </a:r>
          </a:p>
          <a:p>
            <a:r>
              <a:rPr lang="en-US" sz="2000" dirty="0" smtClean="0"/>
              <a:t>Host participation/programs</a:t>
            </a:r>
          </a:p>
          <a:p>
            <a:r>
              <a:rPr lang="en-US" sz="2000" dirty="0" smtClean="0"/>
              <a:t>Community partnership</a:t>
            </a:r>
          </a:p>
          <a:p>
            <a:r>
              <a:rPr lang="en-US" sz="2000" dirty="0" smtClean="0"/>
              <a:t>Active committee</a:t>
            </a:r>
          </a:p>
          <a:p>
            <a:r>
              <a:rPr lang="en-US" sz="2000" dirty="0" smtClean="0"/>
              <a:t>Reduced or eliminated barriers</a:t>
            </a:r>
          </a:p>
          <a:p>
            <a:pPr marL="0" indent="0">
              <a:buNone/>
            </a:pPr>
            <a:r>
              <a:rPr lang="en-US" sz="2000" dirty="0" smtClean="0"/>
              <a:t>Recognized with $150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410201" cy="823912"/>
          </a:xfrm>
        </p:spPr>
        <p:txBody>
          <a:bodyPr/>
          <a:lstStyle/>
          <a:p>
            <a:r>
              <a:rPr lang="en-US" dirty="0" smtClean="0"/>
              <a:t>Parent Education &amp; 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Description/summary of program/workshop/event</a:t>
            </a:r>
          </a:p>
          <a:p>
            <a:r>
              <a:rPr lang="en-US" dirty="0" smtClean="0"/>
              <a:t>List of goals &amp; objectives</a:t>
            </a:r>
          </a:p>
          <a:p>
            <a:r>
              <a:rPr lang="en-US" dirty="0" smtClean="0"/>
              <a:t>Budget showing how funds will be used</a:t>
            </a:r>
          </a:p>
          <a:p>
            <a:r>
              <a:rPr lang="en-US" dirty="0" smtClean="0"/>
              <a:t>Evaluating method</a:t>
            </a:r>
          </a:p>
          <a:p>
            <a:r>
              <a:rPr lang="en-US" dirty="0" smtClean="0"/>
              <a:t>Can submit multiples</a:t>
            </a:r>
          </a:p>
          <a:p>
            <a:pPr marL="0" indent="0">
              <a:buNone/>
            </a:pPr>
            <a:r>
              <a:rPr lang="en-US" dirty="0" smtClean="0"/>
              <a:t>All or a portion of funds available awarded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9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729" y="1147483"/>
            <a:ext cx="8181602" cy="1828800"/>
          </a:xfrm>
        </p:spPr>
        <p:txBody>
          <a:bodyPr/>
          <a:lstStyle/>
          <a:p>
            <a:r>
              <a:rPr lang="en-US" dirty="0" smtClean="0"/>
              <a:t>Go make your year bloom!!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Dorothy Gardner </a:t>
            </a:r>
          </a:p>
          <a:p>
            <a:r>
              <a:rPr lang="en-US" dirty="0" smtClean="0"/>
              <a:t>President Elect</a:t>
            </a:r>
          </a:p>
          <a:p>
            <a:r>
              <a:rPr lang="en-US" dirty="0" smtClean="0"/>
              <a:t>dorothyg@mopta.org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Unit CAN achieve award status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Awards help guide the unit’s purpose</a:t>
            </a:r>
          </a:p>
          <a:p>
            <a:r>
              <a:rPr lang="en-US" dirty="0" smtClean="0"/>
              <a:t>Keeps the unit a healthy non-profit</a:t>
            </a:r>
            <a:endParaRPr dirty="0"/>
          </a:p>
          <a:p>
            <a:r>
              <a:rPr lang="en-US" dirty="0" smtClean="0"/>
              <a:t>Provides validation of your hard work</a:t>
            </a:r>
            <a:endParaRPr dirty="0"/>
          </a:p>
          <a:p>
            <a:r>
              <a:rPr lang="en-US" dirty="0" smtClean="0"/>
              <a:t>Gives the state PTA an opportunity to Thank You!!!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Awards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Achievement Awards</a:t>
            </a:r>
            <a:endParaRPr lang="en-US" dirty="0" smtClean="0"/>
          </a:p>
          <a:p>
            <a:r>
              <a:rPr lang="en-US" dirty="0" smtClean="0"/>
              <a:t>Membership</a:t>
            </a:r>
            <a:endParaRPr lang="en-US" dirty="0" smtClean="0"/>
          </a:p>
          <a:p>
            <a:r>
              <a:rPr lang="en-US" dirty="0" smtClean="0"/>
              <a:t>Advocacy and Legislation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Programs - $$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5939486"/>
              </p:ext>
            </p:extLst>
          </p:nvPr>
        </p:nvGraphicFramePr>
        <p:xfrm>
          <a:off x="6172200" y="979715"/>
          <a:ext cx="4951413" cy="503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9" y="65314"/>
            <a:ext cx="8349343" cy="1828800"/>
          </a:xfrm>
        </p:spPr>
        <p:txBody>
          <a:bodyPr/>
          <a:lstStyle/>
          <a:p>
            <a:r>
              <a:rPr lang="en-US" dirty="0" smtClean="0"/>
              <a:t>Step One – Good 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443" y="2159832"/>
            <a:ext cx="8294556" cy="439087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Bylaws reviewed every 3 years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State and national dues submitted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Officers turned into state office by 3/31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Annual financial review submitted by 12/1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Fiscal Year-end report submitted by 12/1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Copy of IRS 990 submitted by 12/1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8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99247"/>
          </a:xfrm>
        </p:spPr>
        <p:txBody>
          <a:bodyPr/>
          <a:lstStyle/>
          <a:p>
            <a:r>
              <a:rPr lang="en-US" dirty="0" smtClean="0"/>
              <a:t>Achievement – Blue Seal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36" y="833019"/>
            <a:ext cx="3735234" cy="823912"/>
          </a:xfrm>
        </p:spPr>
        <p:txBody>
          <a:bodyPr/>
          <a:lstStyle/>
          <a:p>
            <a:r>
              <a:rPr lang="en-US" dirty="0" smtClean="0"/>
              <a:t>Unit in Good Standing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656931"/>
            <a:ext cx="1475450" cy="135581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2127" y="833019"/>
            <a:ext cx="4956048" cy="823912"/>
          </a:xfrm>
        </p:spPr>
        <p:txBody>
          <a:bodyPr/>
          <a:lstStyle/>
          <a:p>
            <a:r>
              <a:rPr lang="en-US" dirty="0" smtClean="0"/>
              <a:t>Achieve 7 of 10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6894" y="1656931"/>
            <a:ext cx="8373348" cy="49769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PTA purposes displayed</a:t>
            </a:r>
          </a:p>
          <a:p>
            <a:r>
              <a:rPr lang="en-US" dirty="0" smtClean="0"/>
              <a:t>Promoted purposes</a:t>
            </a:r>
          </a:p>
          <a:p>
            <a:r>
              <a:rPr lang="en-US" dirty="0" smtClean="0"/>
              <a:t>5 regular or special meetings</a:t>
            </a:r>
          </a:p>
          <a:p>
            <a:r>
              <a:rPr lang="en-US" dirty="0" smtClean="0"/>
              <a:t>Executive board meetings prior to regulars &amp; in summer</a:t>
            </a:r>
          </a:p>
          <a:p>
            <a:r>
              <a:rPr lang="en-US" dirty="0" smtClean="0"/>
              <a:t>Officers submitted article to </a:t>
            </a:r>
            <a:r>
              <a:rPr lang="en-US" i="1" dirty="0" smtClean="0"/>
              <a:t>CONTACT</a:t>
            </a:r>
          </a:p>
          <a:p>
            <a:r>
              <a:rPr lang="en-US" i="1" dirty="0" smtClean="0"/>
              <a:t>Opening thought/inspirational moment at meetings</a:t>
            </a:r>
          </a:p>
          <a:p>
            <a:r>
              <a:rPr lang="en-US" i="1" dirty="0" smtClean="0"/>
              <a:t>Budget adopted prior to 10/1</a:t>
            </a:r>
          </a:p>
          <a:p>
            <a:r>
              <a:rPr lang="en-US" i="1" dirty="0" smtClean="0"/>
              <a:t>Founders Day Observation</a:t>
            </a:r>
          </a:p>
          <a:p>
            <a:r>
              <a:rPr lang="en-US" i="1" dirty="0" smtClean="0"/>
              <a:t>Founders Day contribution</a:t>
            </a:r>
          </a:p>
          <a:p>
            <a:r>
              <a:rPr lang="en-US" i="1" dirty="0" smtClean="0"/>
              <a:t>Member of executive board attending PTA training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r="12669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" b="30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Fulfill Blue Seal award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Meet 3 out of 4 in Group A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Meet 7 out of 13 in Group B</a:t>
            </a:r>
            <a:endParaRPr lang="en-US" sz="20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375"/>
          <a:stretch>
            <a:fillRect/>
          </a:stretch>
        </p:blipFill>
        <p:spPr/>
      </p:pic>
      <p:sp>
        <p:nvSpPr>
          <p:cNvPr id="13" name="Title 1"/>
          <p:cNvSpPr txBox="1">
            <a:spLocks/>
          </p:cNvSpPr>
          <p:nvPr/>
        </p:nvSpPr>
        <p:spPr>
          <a:xfrm>
            <a:off x="2542484" y="5843589"/>
            <a:ext cx="10058402" cy="6992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Achievement – Gold Seal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3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9868716"/>
              </p:ext>
            </p:extLst>
          </p:nvPr>
        </p:nvGraphicFramePr>
        <p:xfrm>
          <a:off x="1834777" y="5045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215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B – 7 out of 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035" y="1685365"/>
            <a:ext cx="10811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6 regular or special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Qualified for membership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PTA publications displayed/promoted at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 least 2 executive board members attended trainings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 least 1 member completed the Leaders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Procedure files maintained and passed along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 different family program methods or types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Submitted news item/picture to </a:t>
            </a:r>
            <a:r>
              <a:rPr lang="en-US" sz="2000" i="1" dirty="0" smtClean="0"/>
              <a:t>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Submitted news item/picture for MOPTA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MOPTA and NPTA legislative agenda/public policy explained to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Officer/chairmen duties as outlined in NPTA President’s guide &amp; MOPTA toolkit studied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Unit represented at all council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Applied for at least 1 award/grant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527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35106"/>
          </a:xfrm>
        </p:spPr>
        <p:txBody>
          <a:bodyPr/>
          <a:lstStyle/>
          <a:p>
            <a:pPr algn="ctr"/>
            <a:r>
              <a:rPr lang="en-US" dirty="0" smtClean="0"/>
              <a:t>Membership Awards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2681065"/>
              </p:ext>
            </p:extLst>
          </p:nvPr>
        </p:nvGraphicFramePr>
        <p:xfrm>
          <a:off x="609599" y="1183342"/>
          <a:ext cx="11259671" cy="495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a6e9ef-a1f6-4766-94ca-80364285655b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78102AF60B04ABA205E3EF065642E" ma:contentTypeVersion="3" ma:contentTypeDescription="Create a new document." ma:contentTypeScope="" ma:versionID="5af59deeb52198e161f6e265d9f9c1f6">
  <xsd:schema xmlns:xsd="http://www.w3.org/2001/XMLSchema" xmlns:xs="http://www.w3.org/2001/XMLSchema" xmlns:p="http://schemas.microsoft.com/office/2006/metadata/properties" xmlns:ns2="c3a6e9ef-a1f6-4766-94ca-80364285655b" targetNamespace="http://schemas.microsoft.com/office/2006/metadata/properties" ma:root="true" ma:fieldsID="6952e8d49d5374468069a4ca32337d06" ns2:_="">
    <xsd:import namespace="c3a6e9ef-a1f6-4766-94ca-8036428565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e9ef-a1f6-4766-94ca-8036428565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6776DF-363C-49BD-865B-0EB63E91F855}"/>
</file>

<file path=customXml/itemProps2.xml><?xml version="1.0" encoding="utf-8"?>
<ds:datastoreItem xmlns:ds="http://schemas.openxmlformats.org/officeDocument/2006/customXml" ds:itemID="{A8A03F40-0BB5-4830-9E48-DBBA753B4606}"/>
</file>

<file path=customXml/itemProps3.xml><?xml version="1.0" encoding="utf-8"?>
<ds:datastoreItem xmlns:ds="http://schemas.openxmlformats.org/officeDocument/2006/customXml" ds:itemID="{9EBF88E8-35DD-4D32-AFA8-EAF734CD33DA}"/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0</TotalTime>
  <Words>958</Words>
  <Application>Microsoft Office PowerPoint</Application>
  <PresentationFormat>Widescreen</PresentationFormat>
  <Paragraphs>135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Segoe Print</vt:lpstr>
      <vt:lpstr>Wingdings</vt:lpstr>
      <vt:lpstr>Nature Illustration 16x9</vt:lpstr>
      <vt:lpstr>Spring Into an Award Winning Year</vt:lpstr>
      <vt:lpstr>Every Unit CAN achieve award status</vt:lpstr>
      <vt:lpstr>Types of Awards</vt:lpstr>
      <vt:lpstr>Step One – Good Standing</vt:lpstr>
      <vt:lpstr>Achievement – Blue Seal </vt:lpstr>
      <vt:lpstr>PowerPoint Presentation</vt:lpstr>
      <vt:lpstr>PowerPoint Presentation</vt:lpstr>
      <vt:lpstr>Group B – 7 out of 13</vt:lpstr>
      <vt:lpstr>Membership Awards</vt:lpstr>
      <vt:lpstr>AtLAW – Advocacy through Legislation</vt:lpstr>
      <vt:lpstr>PowerPoint Presentation</vt:lpstr>
      <vt:lpstr>Health/Wellness &amp; Safety Education Award</vt:lpstr>
      <vt:lpstr>Engagement Awards</vt:lpstr>
      <vt:lpstr>Go make your year bloom!!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2015-03-28T23:11:27Z</dcterms:created>
  <dcterms:modified xsi:type="dcterms:W3CDTF">2015-03-29T16:49:03Z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  <property fmtid="{D5CDD505-2E9C-101B-9397-08002B2CF9AE}" pid="3" name="ContentTypeId">
    <vt:lpwstr>0x01010045B78102AF60B04ABA205E3EF065642E</vt:lpwstr>
  </property>
</Properties>
</file>