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65" r:id="rId1"/>
  </p:sldMasterIdLst>
  <p:notesMasterIdLst>
    <p:notesMasterId r:id="rId23"/>
  </p:notesMasterIdLst>
  <p:sldIdLst>
    <p:sldId id="333" r:id="rId2"/>
    <p:sldId id="312" r:id="rId3"/>
    <p:sldId id="336" r:id="rId4"/>
    <p:sldId id="335" r:id="rId5"/>
    <p:sldId id="334" r:id="rId6"/>
    <p:sldId id="337" r:id="rId7"/>
    <p:sldId id="338" r:id="rId8"/>
    <p:sldId id="299" r:id="rId9"/>
    <p:sldId id="313" r:id="rId10"/>
    <p:sldId id="322" r:id="rId11"/>
    <p:sldId id="262" r:id="rId12"/>
    <p:sldId id="280" r:id="rId13"/>
    <p:sldId id="331" r:id="rId14"/>
    <p:sldId id="330" r:id="rId15"/>
    <p:sldId id="332" r:id="rId16"/>
    <p:sldId id="314" r:id="rId17"/>
    <p:sldId id="272" r:id="rId18"/>
    <p:sldId id="271" r:id="rId19"/>
    <p:sldId id="278" r:id="rId20"/>
    <p:sldId id="281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1FE9F-3A9C-495E-9132-54F9549094B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54FDC8-BC48-4490-89D4-F1BC90C52F03}">
      <dgm:prSet phldrT="[Text]"/>
      <dgm:spPr/>
      <dgm:t>
        <a:bodyPr/>
        <a:lstStyle/>
        <a:p>
          <a:r>
            <a:rPr lang="en-US" dirty="0" smtClean="0"/>
            <a:t>Other Priorities</a:t>
          </a:r>
          <a:endParaRPr lang="en-US" dirty="0"/>
        </a:p>
      </dgm:t>
    </dgm:pt>
    <dgm:pt modelId="{35442659-47D1-4291-829C-33834C55935A}" type="parTrans" cxnId="{98A042D1-1169-4CA4-BCC9-F1A7B3D1FB2A}">
      <dgm:prSet/>
      <dgm:spPr/>
      <dgm:t>
        <a:bodyPr/>
        <a:lstStyle/>
        <a:p>
          <a:endParaRPr lang="en-US"/>
        </a:p>
      </dgm:t>
    </dgm:pt>
    <dgm:pt modelId="{4C7D9493-5684-4340-881F-79CF1414317F}" type="sibTrans" cxnId="{98A042D1-1169-4CA4-BCC9-F1A7B3D1FB2A}">
      <dgm:prSet/>
      <dgm:spPr/>
      <dgm:t>
        <a:bodyPr/>
        <a:lstStyle/>
        <a:p>
          <a:endParaRPr lang="en-US"/>
        </a:p>
      </dgm:t>
    </dgm:pt>
    <dgm:pt modelId="{30DD35B0-BFCA-48BD-B964-895A04CA3764}">
      <dgm:prSet phldrT="[Text]"/>
      <dgm:spPr/>
      <dgm:t>
        <a:bodyPr/>
        <a:lstStyle/>
        <a:p>
          <a:r>
            <a:rPr lang="en-US" dirty="0" smtClean="0"/>
            <a:t>Children/Youth</a:t>
          </a:r>
          <a:endParaRPr lang="en-US" dirty="0"/>
        </a:p>
      </dgm:t>
    </dgm:pt>
    <dgm:pt modelId="{CC4AC7FA-1329-42D1-B633-A279B84715B5}" type="parTrans" cxnId="{BF629C11-583B-4BD9-B5D0-7EFFE378F201}">
      <dgm:prSet/>
      <dgm:spPr/>
      <dgm:t>
        <a:bodyPr/>
        <a:lstStyle/>
        <a:p>
          <a:endParaRPr lang="en-US"/>
        </a:p>
      </dgm:t>
    </dgm:pt>
    <dgm:pt modelId="{41CDCC39-BCEA-4662-860A-4BF05AB12994}" type="sibTrans" cxnId="{BF629C11-583B-4BD9-B5D0-7EFFE378F201}">
      <dgm:prSet/>
      <dgm:spPr/>
      <dgm:t>
        <a:bodyPr/>
        <a:lstStyle/>
        <a:p>
          <a:endParaRPr lang="en-US"/>
        </a:p>
      </dgm:t>
    </dgm:pt>
    <dgm:pt modelId="{E359FBF2-4CD1-48A1-81B9-397090DC5BC1}" type="pres">
      <dgm:prSet presAssocID="{C471FE9F-3A9C-495E-9132-54F9549094B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1538A-37A8-4576-A9CC-1BD0E1251C77}" type="pres">
      <dgm:prSet presAssocID="{C471FE9F-3A9C-495E-9132-54F9549094BF}" presName="divider" presStyleLbl="fgShp" presStyleIdx="0" presStyleCnt="1"/>
      <dgm:spPr/>
    </dgm:pt>
    <dgm:pt modelId="{09D42E69-B397-46BD-8100-A520877C0EF6}" type="pres">
      <dgm:prSet presAssocID="{5554FDC8-BC48-4490-89D4-F1BC90C52F03}" presName="downArrow" presStyleLbl="node1" presStyleIdx="0" presStyleCnt="2"/>
      <dgm:spPr/>
    </dgm:pt>
    <dgm:pt modelId="{3EC18DF6-27FE-4759-90BA-C674C0353D9C}" type="pres">
      <dgm:prSet presAssocID="{5554FDC8-BC48-4490-89D4-F1BC90C52F03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0DBAF-4D56-4008-8A45-986F70182291}" type="pres">
      <dgm:prSet presAssocID="{30DD35B0-BFCA-48BD-B964-895A04CA3764}" presName="upArrow" presStyleLbl="node1" presStyleIdx="1" presStyleCnt="2"/>
      <dgm:spPr/>
    </dgm:pt>
    <dgm:pt modelId="{A6269BCB-46D1-4338-9BD8-C4C2AB38EA92}" type="pres">
      <dgm:prSet presAssocID="{30DD35B0-BFCA-48BD-B964-895A04CA3764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27B1AB-AB36-4E1C-83DD-CAFCBF02013B}" type="presOf" srcId="{30DD35B0-BFCA-48BD-B964-895A04CA3764}" destId="{A6269BCB-46D1-4338-9BD8-C4C2AB38EA92}" srcOrd="0" destOrd="0" presId="urn:microsoft.com/office/officeart/2005/8/layout/arrow3"/>
    <dgm:cxn modelId="{CDC604CE-F719-4ADC-998F-7B094AB90CF2}" type="presOf" srcId="{C471FE9F-3A9C-495E-9132-54F9549094BF}" destId="{E359FBF2-4CD1-48A1-81B9-397090DC5BC1}" srcOrd="0" destOrd="0" presId="urn:microsoft.com/office/officeart/2005/8/layout/arrow3"/>
    <dgm:cxn modelId="{BF629C11-583B-4BD9-B5D0-7EFFE378F201}" srcId="{C471FE9F-3A9C-495E-9132-54F9549094BF}" destId="{30DD35B0-BFCA-48BD-B964-895A04CA3764}" srcOrd="1" destOrd="0" parTransId="{CC4AC7FA-1329-42D1-B633-A279B84715B5}" sibTransId="{41CDCC39-BCEA-4662-860A-4BF05AB12994}"/>
    <dgm:cxn modelId="{6CC9DF32-8B9D-41ED-9076-4B2FD6F4DD8B}" type="presOf" srcId="{5554FDC8-BC48-4490-89D4-F1BC90C52F03}" destId="{3EC18DF6-27FE-4759-90BA-C674C0353D9C}" srcOrd="0" destOrd="0" presId="urn:microsoft.com/office/officeart/2005/8/layout/arrow3"/>
    <dgm:cxn modelId="{98A042D1-1169-4CA4-BCC9-F1A7B3D1FB2A}" srcId="{C471FE9F-3A9C-495E-9132-54F9549094BF}" destId="{5554FDC8-BC48-4490-89D4-F1BC90C52F03}" srcOrd="0" destOrd="0" parTransId="{35442659-47D1-4291-829C-33834C55935A}" sibTransId="{4C7D9493-5684-4340-881F-79CF1414317F}"/>
    <dgm:cxn modelId="{CF397F00-0F9B-491D-BDDE-78EC532A047D}" type="presParOf" srcId="{E359FBF2-4CD1-48A1-81B9-397090DC5BC1}" destId="{41D1538A-37A8-4576-A9CC-1BD0E1251C77}" srcOrd="0" destOrd="0" presId="urn:microsoft.com/office/officeart/2005/8/layout/arrow3"/>
    <dgm:cxn modelId="{F0A1378B-735F-4843-ADE8-B91BC1A8AE34}" type="presParOf" srcId="{E359FBF2-4CD1-48A1-81B9-397090DC5BC1}" destId="{09D42E69-B397-46BD-8100-A520877C0EF6}" srcOrd="1" destOrd="0" presId="urn:microsoft.com/office/officeart/2005/8/layout/arrow3"/>
    <dgm:cxn modelId="{2FED4DB6-8439-4C5A-BFBF-A527AAC250A1}" type="presParOf" srcId="{E359FBF2-4CD1-48A1-81B9-397090DC5BC1}" destId="{3EC18DF6-27FE-4759-90BA-C674C0353D9C}" srcOrd="2" destOrd="0" presId="urn:microsoft.com/office/officeart/2005/8/layout/arrow3"/>
    <dgm:cxn modelId="{B7F287DB-4999-4408-9C53-B09387DEA59E}" type="presParOf" srcId="{E359FBF2-4CD1-48A1-81B9-397090DC5BC1}" destId="{BA20DBAF-4D56-4008-8A45-986F70182291}" srcOrd="3" destOrd="0" presId="urn:microsoft.com/office/officeart/2005/8/layout/arrow3"/>
    <dgm:cxn modelId="{3898416A-AE98-49C8-8C53-AF2B80723CD8}" type="presParOf" srcId="{E359FBF2-4CD1-48A1-81B9-397090DC5BC1}" destId="{A6269BCB-46D1-4338-9BD8-C4C2AB38EA9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CB3187-8D12-4CB4-B57E-BE81F43F7319}" type="doc">
      <dgm:prSet loTypeId="urn:microsoft.com/office/officeart/2005/8/layout/pyramid4" loCatId="pyramid" qsTypeId="urn:microsoft.com/office/officeart/2005/8/quickstyle/simple1" qsCatId="simple" csTypeId="urn:microsoft.com/office/officeart/2005/8/colors/accent4_5" csCatId="accent4" phldr="1"/>
      <dgm:spPr/>
    </dgm:pt>
    <dgm:pt modelId="{F134C6A4-B3D5-432D-A38A-BE1061A9E77E}">
      <dgm:prSet phldrT="[Text]" custT="1"/>
      <dgm:spPr>
        <a:solidFill>
          <a:srgbClr val="FF6600">
            <a:alpha val="90000"/>
          </a:srgbClr>
        </a:solidFill>
      </dgm:spPr>
      <dgm:t>
        <a:bodyPr/>
        <a:lstStyle/>
        <a:p>
          <a:r>
            <a:rPr lang="en-US" sz="2000" b="1" dirty="0" smtClean="0"/>
            <a:t>School Readiness</a:t>
          </a:r>
        </a:p>
      </dgm:t>
    </dgm:pt>
    <dgm:pt modelId="{93B694B2-B73A-471B-84EF-2A8199B660E3}" type="parTrans" cxnId="{287210D7-F857-4FB5-A075-F4E342490796}">
      <dgm:prSet/>
      <dgm:spPr/>
      <dgm:t>
        <a:bodyPr/>
        <a:lstStyle/>
        <a:p>
          <a:endParaRPr lang="en-US"/>
        </a:p>
      </dgm:t>
    </dgm:pt>
    <dgm:pt modelId="{2B810C5D-33F9-49AF-AB06-E7C56DC559F3}" type="sibTrans" cxnId="{287210D7-F857-4FB5-A075-F4E342490796}">
      <dgm:prSet/>
      <dgm:spPr/>
      <dgm:t>
        <a:bodyPr/>
        <a:lstStyle/>
        <a:p>
          <a:endParaRPr lang="en-US"/>
        </a:p>
      </dgm:t>
    </dgm:pt>
    <dgm:pt modelId="{BBA0AADD-03D5-42CA-A286-48EE9D622EB7}">
      <dgm:prSet phldrT="[Text]" custT="1"/>
      <dgm:spPr>
        <a:solidFill>
          <a:srgbClr val="FF6600">
            <a:alpha val="63333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en-US" sz="1600" dirty="0" smtClean="0"/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dirty="0" smtClean="0"/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smtClean="0"/>
            <a:t>Health Screenings: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smtClean="0"/>
            <a:t> </a:t>
          </a:r>
          <a:r>
            <a:rPr lang="en-US" sz="1100" b="1" i="1" dirty="0" smtClean="0"/>
            <a:t>Hearing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b="1" i="1" dirty="0" smtClean="0"/>
            <a:t>Vision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b="1" i="1" dirty="0" smtClean="0"/>
            <a:t>Dental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100" b="1" i="1" dirty="0" smtClean="0"/>
            <a:t>Behavioral 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b="1" dirty="0" smtClean="0"/>
        </a:p>
        <a:p>
          <a:pPr>
            <a:lnSpc>
              <a:spcPct val="90000"/>
            </a:lnSpc>
            <a:spcAft>
              <a:spcPct val="35000"/>
            </a:spcAft>
          </a:pPr>
          <a:endParaRPr lang="en-US" sz="1600" dirty="0"/>
        </a:p>
      </dgm:t>
    </dgm:pt>
    <dgm:pt modelId="{BCDA14AA-7022-4618-99FD-584C2E860F46}" type="parTrans" cxnId="{6BA5BBA5-7377-49E4-BE26-9D67A5137A01}">
      <dgm:prSet/>
      <dgm:spPr/>
      <dgm:t>
        <a:bodyPr/>
        <a:lstStyle/>
        <a:p>
          <a:endParaRPr lang="en-US"/>
        </a:p>
      </dgm:t>
    </dgm:pt>
    <dgm:pt modelId="{396C417B-43C6-477D-AF8C-45942C6D4F64}" type="sibTrans" cxnId="{6BA5BBA5-7377-49E4-BE26-9D67A5137A01}">
      <dgm:prSet/>
      <dgm:spPr/>
      <dgm:t>
        <a:bodyPr/>
        <a:lstStyle/>
        <a:p>
          <a:endParaRPr lang="en-US"/>
        </a:p>
      </dgm:t>
    </dgm:pt>
    <dgm:pt modelId="{51DCEC0E-2C62-432D-9CE2-BEF684529CAD}">
      <dgm:prSet phldrT="[Text]" custT="1"/>
      <dgm:spPr>
        <a:solidFill>
          <a:srgbClr val="FF6600">
            <a:alpha val="50000"/>
          </a:srgbClr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1400" b="1" dirty="0" smtClean="0"/>
            <a:t>Quality Pre-K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en-US" sz="2800" b="1" dirty="0"/>
        </a:p>
      </dgm:t>
    </dgm:pt>
    <dgm:pt modelId="{E3C127BD-C667-44A0-92EF-13A16C4551D0}" type="parTrans" cxnId="{092654BA-4339-40B2-A286-2527DA693AB4}">
      <dgm:prSet/>
      <dgm:spPr/>
      <dgm:t>
        <a:bodyPr/>
        <a:lstStyle/>
        <a:p>
          <a:endParaRPr lang="en-US"/>
        </a:p>
      </dgm:t>
    </dgm:pt>
    <dgm:pt modelId="{05F5A334-FB41-4852-8034-D4B5B75C0824}" type="sibTrans" cxnId="{092654BA-4339-40B2-A286-2527DA693AB4}">
      <dgm:prSet/>
      <dgm:spPr/>
      <dgm:t>
        <a:bodyPr/>
        <a:lstStyle/>
        <a:p>
          <a:endParaRPr lang="en-US"/>
        </a:p>
      </dgm:t>
    </dgm:pt>
    <dgm:pt modelId="{497EC1D1-06D5-40D4-B9D6-6C8037C4A605}">
      <dgm:prSet phldrT="[Text]" custT="1"/>
      <dgm:spPr>
        <a:solidFill>
          <a:srgbClr val="FF6600">
            <a:alpha val="76667"/>
          </a:srgb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smtClean="0"/>
            <a:t>Home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smtClean="0"/>
            <a:t>Visitation &amp; Parent Education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 sz="1600" dirty="0"/>
        </a:p>
      </dgm:t>
    </dgm:pt>
    <dgm:pt modelId="{F8A67A50-9590-4C74-9094-CF617A20FB64}" type="parTrans" cxnId="{3F827794-A73A-4273-B03B-B9A3039BA85D}">
      <dgm:prSet/>
      <dgm:spPr/>
      <dgm:t>
        <a:bodyPr/>
        <a:lstStyle/>
        <a:p>
          <a:endParaRPr lang="en-US"/>
        </a:p>
      </dgm:t>
    </dgm:pt>
    <dgm:pt modelId="{6686D997-3033-48FE-BFD4-64D6AB430E79}" type="sibTrans" cxnId="{3F827794-A73A-4273-B03B-B9A3039BA85D}">
      <dgm:prSet/>
      <dgm:spPr/>
      <dgm:t>
        <a:bodyPr/>
        <a:lstStyle/>
        <a:p>
          <a:endParaRPr lang="en-US"/>
        </a:p>
      </dgm:t>
    </dgm:pt>
    <dgm:pt modelId="{AD88182A-01C3-42F8-AFD9-331332550CAD}" type="pres">
      <dgm:prSet presAssocID="{DBCB3187-8D12-4CB4-B57E-BE81F43F7319}" presName="compositeShape" presStyleCnt="0">
        <dgm:presLayoutVars>
          <dgm:chMax val="9"/>
          <dgm:dir/>
          <dgm:resizeHandles val="exact"/>
        </dgm:presLayoutVars>
      </dgm:prSet>
      <dgm:spPr/>
    </dgm:pt>
    <dgm:pt modelId="{FD808753-3A4B-4768-94D5-FDAB3F00D70F}" type="pres">
      <dgm:prSet presAssocID="{DBCB3187-8D12-4CB4-B57E-BE81F43F7319}" presName="triangle1" presStyleLbl="node1" presStyleIdx="0" presStyleCnt="4" custLinFactNeighborX="-527" custLinFactNeighborY="-3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F98024-7E9E-4A81-B0B6-A48D6FA72E09}" type="pres">
      <dgm:prSet presAssocID="{DBCB3187-8D12-4CB4-B57E-BE81F43F7319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ABF56-DA44-44AA-B47C-6167CB177B44}" type="pres">
      <dgm:prSet presAssocID="{DBCB3187-8D12-4CB4-B57E-BE81F43F7319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3FACC-FEE8-482B-8407-4870A84520D9}" type="pres">
      <dgm:prSet presAssocID="{DBCB3187-8D12-4CB4-B57E-BE81F43F7319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7210D7-F857-4FB5-A075-F4E342490796}" srcId="{DBCB3187-8D12-4CB4-B57E-BE81F43F7319}" destId="{F134C6A4-B3D5-432D-A38A-BE1061A9E77E}" srcOrd="0" destOrd="0" parTransId="{93B694B2-B73A-471B-84EF-2A8199B660E3}" sibTransId="{2B810C5D-33F9-49AF-AB06-E7C56DC559F3}"/>
    <dgm:cxn modelId="{471186F7-9209-8F4A-8232-7D593349C268}" type="presOf" srcId="{51DCEC0E-2C62-432D-9CE2-BEF684529CAD}" destId="{E663FACC-FEE8-482B-8407-4870A84520D9}" srcOrd="0" destOrd="0" presId="urn:microsoft.com/office/officeart/2005/8/layout/pyramid4"/>
    <dgm:cxn modelId="{092654BA-4339-40B2-A286-2527DA693AB4}" srcId="{DBCB3187-8D12-4CB4-B57E-BE81F43F7319}" destId="{51DCEC0E-2C62-432D-9CE2-BEF684529CAD}" srcOrd="3" destOrd="0" parTransId="{E3C127BD-C667-44A0-92EF-13A16C4551D0}" sibTransId="{05F5A334-FB41-4852-8034-D4B5B75C0824}"/>
    <dgm:cxn modelId="{4658B8E4-5DE5-E549-A774-B9697C4FAAD6}" type="presOf" srcId="{497EC1D1-06D5-40D4-B9D6-6C8037C4A605}" destId="{A9F98024-7E9E-4A81-B0B6-A48D6FA72E09}" srcOrd="0" destOrd="0" presId="urn:microsoft.com/office/officeart/2005/8/layout/pyramid4"/>
    <dgm:cxn modelId="{D81F6BA1-0C5F-2E46-9674-8246680D533C}" type="presOf" srcId="{BBA0AADD-03D5-42CA-A286-48EE9D622EB7}" destId="{6D6ABF56-DA44-44AA-B47C-6167CB177B44}" srcOrd="0" destOrd="0" presId="urn:microsoft.com/office/officeart/2005/8/layout/pyramid4"/>
    <dgm:cxn modelId="{C74E4119-EB83-E44E-B1F5-A91AADB648C8}" type="presOf" srcId="{F134C6A4-B3D5-432D-A38A-BE1061A9E77E}" destId="{FD808753-3A4B-4768-94D5-FDAB3F00D70F}" srcOrd="0" destOrd="0" presId="urn:microsoft.com/office/officeart/2005/8/layout/pyramid4"/>
    <dgm:cxn modelId="{6BA5BBA5-7377-49E4-BE26-9D67A5137A01}" srcId="{DBCB3187-8D12-4CB4-B57E-BE81F43F7319}" destId="{BBA0AADD-03D5-42CA-A286-48EE9D622EB7}" srcOrd="2" destOrd="0" parTransId="{BCDA14AA-7022-4618-99FD-584C2E860F46}" sibTransId="{396C417B-43C6-477D-AF8C-45942C6D4F64}"/>
    <dgm:cxn modelId="{3F827794-A73A-4273-B03B-B9A3039BA85D}" srcId="{DBCB3187-8D12-4CB4-B57E-BE81F43F7319}" destId="{497EC1D1-06D5-40D4-B9D6-6C8037C4A605}" srcOrd="1" destOrd="0" parTransId="{F8A67A50-9590-4C74-9094-CF617A20FB64}" sibTransId="{6686D997-3033-48FE-BFD4-64D6AB430E79}"/>
    <dgm:cxn modelId="{F324C4CE-55F7-154F-BBE8-549722F0E6B6}" type="presOf" srcId="{DBCB3187-8D12-4CB4-B57E-BE81F43F7319}" destId="{AD88182A-01C3-42F8-AFD9-331332550CAD}" srcOrd="0" destOrd="0" presId="urn:microsoft.com/office/officeart/2005/8/layout/pyramid4"/>
    <dgm:cxn modelId="{044623C8-6029-4444-8AFB-761F69580891}" type="presParOf" srcId="{AD88182A-01C3-42F8-AFD9-331332550CAD}" destId="{FD808753-3A4B-4768-94D5-FDAB3F00D70F}" srcOrd="0" destOrd="0" presId="urn:microsoft.com/office/officeart/2005/8/layout/pyramid4"/>
    <dgm:cxn modelId="{005B50B1-2D42-674B-80F5-826E8047815F}" type="presParOf" srcId="{AD88182A-01C3-42F8-AFD9-331332550CAD}" destId="{A9F98024-7E9E-4A81-B0B6-A48D6FA72E09}" srcOrd="1" destOrd="0" presId="urn:microsoft.com/office/officeart/2005/8/layout/pyramid4"/>
    <dgm:cxn modelId="{33F1A4CF-68C0-F74A-B512-FD77C5AD6C9B}" type="presParOf" srcId="{AD88182A-01C3-42F8-AFD9-331332550CAD}" destId="{6D6ABF56-DA44-44AA-B47C-6167CB177B44}" srcOrd="2" destOrd="0" presId="urn:microsoft.com/office/officeart/2005/8/layout/pyramid4"/>
    <dgm:cxn modelId="{4D463039-1D78-3746-83BD-3E3B7FBD63DD}" type="presParOf" srcId="{AD88182A-01C3-42F8-AFD9-331332550CAD}" destId="{E663FACC-FEE8-482B-8407-4870A84520D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B67CA5-A7EF-4034-BB19-A4717787715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593EF-7C44-4C68-8BE5-44D90ECBF240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What’s Different in 2016?</a:t>
          </a:r>
          <a:endParaRPr lang="en-US" dirty="0"/>
        </a:p>
      </dgm:t>
    </dgm:pt>
    <dgm:pt modelId="{039227E7-FE14-4EA6-9468-0F744EE5278C}" type="parTrans" cxnId="{23C8BF98-C469-46E0-9F53-2AFEF5F162D1}">
      <dgm:prSet/>
      <dgm:spPr/>
      <dgm:t>
        <a:bodyPr/>
        <a:lstStyle/>
        <a:p>
          <a:endParaRPr lang="en-US"/>
        </a:p>
      </dgm:t>
    </dgm:pt>
    <dgm:pt modelId="{A043F525-6D75-480C-9EBE-07A5051F95D5}" type="sibTrans" cxnId="{23C8BF98-C469-46E0-9F53-2AFEF5F162D1}">
      <dgm:prSet/>
      <dgm:spPr/>
      <dgm:t>
        <a:bodyPr/>
        <a:lstStyle/>
        <a:p>
          <a:endParaRPr lang="en-US"/>
        </a:p>
      </dgm:t>
    </dgm:pt>
    <dgm:pt modelId="{B18B46BC-F076-4A1A-B699-57503DE4B3D3}">
      <dgm:prSet phldrT="[Text]" custT="1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sz="1200" b="0" dirty="0" smtClean="0">
              <a:solidFill>
                <a:schemeClr val="bg1"/>
              </a:solidFill>
            </a:rPr>
            <a:t>Statewide Effort</a:t>
          </a:r>
          <a:endParaRPr lang="en-US" sz="1200" b="0" dirty="0">
            <a:solidFill>
              <a:schemeClr val="bg1"/>
            </a:solidFill>
          </a:endParaRPr>
        </a:p>
      </dgm:t>
    </dgm:pt>
    <dgm:pt modelId="{AAC67E00-80BB-417E-B761-BD0B5A38BFBB}" type="parTrans" cxnId="{15BA07CF-9A5E-412D-AF56-63F3DCC61A67}">
      <dgm:prSet/>
      <dgm:spPr/>
      <dgm:t>
        <a:bodyPr/>
        <a:lstStyle/>
        <a:p>
          <a:endParaRPr lang="en-US"/>
        </a:p>
      </dgm:t>
    </dgm:pt>
    <dgm:pt modelId="{3E5446E8-D29D-465C-A360-2ABF5A69BBEF}" type="sibTrans" cxnId="{15BA07CF-9A5E-412D-AF56-63F3DCC61A67}">
      <dgm:prSet/>
      <dgm:spPr>
        <a:solidFill>
          <a:srgbClr val="465E9C"/>
        </a:solidFill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319C97C9-930B-43C1-BF8F-2C7D9212E768}">
      <dgm:prSet phldrT="[Text]" custT="1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sz="1200" b="0" dirty="0" smtClean="0">
              <a:solidFill>
                <a:schemeClr val="bg1"/>
              </a:solidFill>
            </a:rPr>
            <a:t>Interest of State Political Leaders</a:t>
          </a:r>
          <a:endParaRPr lang="en-US" sz="1200" b="0" dirty="0">
            <a:solidFill>
              <a:schemeClr val="bg1"/>
            </a:solidFill>
          </a:endParaRPr>
        </a:p>
      </dgm:t>
    </dgm:pt>
    <dgm:pt modelId="{39CF6E03-06A5-47A3-BD72-50F044320CF4}" type="parTrans" cxnId="{734ECB33-A112-4E30-B4EB-02A6E424B6B3}">
      <dgm:prSet/>
      <dgm:spPr/>
      <dgm:t>
        <a:bodyPr/>
        <a:lstStyle/>
        <a:p>
          <a:endParaRPr lang="en-US"/>
        </a:p>
      </dgm:t>
    </dgm:pt>
    <dgm:pt modelId="{33D4F845-B7B4-4066-82AA-5026D0593E91}" type="sibTrans" cxnId="{734ECB33-A112-4E30-B4EB-02A6E424B6B3}">
      <dgm:prSet/>
      <dgm:spPr>
        <a:solidFill>
          <a:srgbClr val="465E9C"/>
        </a:solidFill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3335B346-1F87-40AC-8624-2E976510F5D6}">
      <dgm:prSet phldrT="[Text]" custT="1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sz="1200" b="0" dirty="0" smtClean="0">
              <a:solidFill>
                <a:schemeClr val="bg1"/>
              </a:solidFill>
            </a:rPr>
            <a:t>2 Years Grassroots Outreach and Organizing</a:t>
          </a:r>
          <a:endParaRPr lang="en-US" sz="1200" b="0" dirty="0">
            <a:solidFill>
              <a:schemeClr val="bg1"/>
            </a:solidFill>
          </a:endParaRPr>
        </a:p>
      </dgm:t>
    </dgm:pt>
    <dgm:pt modelId="{A1AA737E-E274-4050-9807-BB77E262B700}" type="parTrans" cxnId="{181EC191-E964-4B79-A740-5D350A2BD213}">
      <dgm:prSet/>
      <dgm:spPr/>
      <dgm:t>
        <a:bodyPr/>
        <a:lstStyle/>
        <a:p>
          <a:endParaRPr lang="en-US"/>
        </a:p>
      </dgm:t>
    </dgm:pt>
    <dgm:pt modelId="{CD4E5573-852E-432B-93B6-6227B8A4D034}" type="sibTrans" cxnId="{181EC191-E964-4B79-A740-5D350A2BD213}">
      <dgm:prSet/>
      <dgm:spPr>
        <a:solidFill>
          <a:srgbClr val="465E9C"/>
        </a:solidFill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7D00C14E-568A-4F8B-9D6E-F929C2B9E9D3}">
      <dgm:prSet phldrT="[Text]" custT="1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sz="1200" b="0" dirty="0" smtClean="0">
              <a:solidFill>
                <a:schemeClr val="bg1"/>
              </a:solidFill>
            </a:rPr>
            <a:t>Early Meetings with Opposition</a:t>
          </a:r>
          <a:endParaRPr lang="en-US" sz="1200" b="0" dirty="0">
            <a:solidFill>
              <a:schemeClr val="bg1"/>
            </a:solidFill>
          </a:endParaRPr>
        </a:p>
      </dgm:t>
    </dgm:pt>
    <dgm:pt modelId="{8CB287D7-A386-4800-AF3D-D3E5D5B4CA3A}" type="parTrans" cxnId="{E869F724-842C-4979-B1A1-042A7F325F67}">
      <dgm:prSet/>
      <dgm:spPr/>
      <dgm:t>
        <a:bodyPr/>
        <a:lstStyle/>
        <a:p>
          <a:endParaRPr lang="en-US"/>
        </a:p>
      </dgm:t>
    </dgm:pt>
    <dgm:pt modelId="{12DA1419-F9A0-4A42-846C-288A012510AE}" type="sibTrans" cxnId="{E869F724-842C-4979-B1A1-042A7F325F67}">
      <dgm:prSet/>
      <dgm:spPr>
        <a:solidFill>
          <a:srgbClr val="465E9C"/>
        </a:solidFill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4611A631-0EFF-431B-B58C-AF2245EF9DF2}">
      <dgm:prSet phldrT="[Text]" custT="1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sz="1200" b="0" dirty="0" smtClean="0">
              <a:solidFill>
                <a:schemeClr val="bg1"/>
              </a:solidFill>
            </a:rPr>
            <a:t>Bipartisan Support for Early Childhood</a:t>
          </a:r>
          <a:endParaRPr lang="en-US" sz="1200" b="0" dirty="0">
            <a:solidFill>
              <a:schemeClr val="bg1"/>
            </a:solidFill>
          </a:endParaRPr>
        </a:p>
      </dgm:t>
    </dgm:pt>
    <dgm:pt modelId="{3CDA29E3-99CF-4569-8A9B-9BC80C8A0790}" type="parTrans" cxnId="{05ACD7B4-3FFD-45D8-B3F0-9214C23236F8}">
      <dgm:prSet/>
      <dgm:spPr/>
      <dgm:t>
        <a:bodyPr/>
        <a:lstStyle/>
        <a:p>
          <a:endParaRPr lang="en-US"/>
        </a:p>
      </dgm:t>
    </dgm:pt>
    <dgm:pt modelId="{459A8038-5D53-4B27-9D1F-B0F752FE2EB2}" type="sibTrans" cxnId="{05ACD7B4-3FFD-45D8-B3F0-9214C23236F8}">
      <dgm:prSet/>
      <dgm:spPr>
        <a:solidFill>
          <a:srgbClr val="465E9C"/>
        </a:solidFill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B7E4F631-8C43-4C2F-AE86-0ACE85F68602}">
      <dgm:prSet phldrT="[Text]" custT="1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sz="1200" b="0" dirty="0" smtClean="0">
              <a:solidFill>
                <a:schemeClr val="bg1"/>
              </a:solidFill>
            </a:rPr>
            <a:t>Open Seat Presidential Election, High Turnout</a:t>
          </a:r>
          <a:endParaRPr lang="en-US" sz="1200" b="0" dirty="0">
            <a:solidFill>
              <a:schemeClr val="bg1"/>
            </a:solidFill>
          </a:endParaRPr>
        </a:p>
      </dgm:t>
    </dgm:pt>
    <dgm:pt modelId="{B6605CDC-2701-4FBA-B6BA-D7F35337A77C}" type="parTrans" cxnId="{523F4330-3D1D-4802-893D-17B4D4F3FCB3}">
      <dgm:prSet/>
      <dgm:spPr/>
      <dgm:t>
        <a:bodyPr/>
        <a:lstStyle/>
        <a:p>
          <a:endParaRPr lang="en-US"/>
        </a:p>
      </dgm:t>
    </dgm:pt>
    <dgm:pt modelId="{23CC2266-E0BD-4741-9E8D-1B11E9AB3309}" type="sibTrans" cxnId="{523F4330-3D1D-4802-893D-17B4D4F3FCB3}">
      <dgm:prSet/>
      <dgm:spPr>
        <a:solidFill>
          <a:srgbClr val="465E9C"/>
        </a:solidFill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58911853-61BB-4259-8506-24D0378AB4DC}">
      <dgm:prSet phldrT="[Text]" custT="1"/>
      <dgm:spPr>
        <a:solidFill>
          <a:srgbClr val="FF6600"/>
        </a:solidFill>
        <a:ln>
          <a:noFill/>
        </a:ln>
      </dgm:spPr>
      <dgm:t>
        <a:bodyPr/>
        <a:lstStyle/>
        <a:p>
          <a:r>
            <a:rPr lang="en-US" sz="1200" b="0" dirty="0" smtClean="0">
              <a:solidFill>
                <a:schemeClr val="bg1"/>
              </a:solidFill>
            </a:rPr>
            <a:t>Local Input &amp; Local Control</a:t>
          </a:r>
          <a:endParaRPr lang="en-US" sz="1200" b="0" dirty="0">
            <a:solidFill>
              <a:schemeClr val="bg1"/>
            </a:solidFill>
          </a:endParaRPr>
        </a:p>
      </dgm:t>
    </dgm:pt>
    <dgm:pt modelId="{C303F45B-EF2D-47F3-BA3A-7377580F778C}" type="parTrans" cxnId="{11753A9F-367B-466B-A28C-F1BD3C07553A}">
      <dgm:prSet/>
      <dgm:spPr/>
      <dgm:t>
        <a:bodyPr/>
        <a:lstStyle/>
        <a:p>
          <a:endParaRPr lang="en-US"/>
        </a:p>
      </dgm:t>
    </dgm:pt>
    <dgm:pt modelId="{A0719DF7-A5BB-4D27-9518-C0E9C5314FE5}" type="sibTrans" cxnId="{11753A9F-367B-466B-A28C-F1BD3C07553A}">
      <dgm:prSet/>
      <dgm:spPr>
        <a:solidFill>
          <a:srgbClr val="465E9C"/>
        </a:solidFill>
        <a:ln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96AFD853-DD68-46C4-A882-A0D6E70B7BB7}" type="pres">
      <dgm:prSet presAssocID="{A9B67CA5-A7EF-4034-BB19-A4717787715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4875A7-125D-4460-818E-B303BC1DFF1F}" type="pres">
      <dgm:prSet presAssocID="{127593EF-7C44-4C68-8BE5-44D90ECBF240}" presName="centerShape" presStyleLbl="node0" presStyleIdx="0" presStyleCnt="1"/>
      <dgm:spPr/>
      <dgm:t>
        <a:bodyPr/>
        <a:lstStyle/>
        <a:p>
          <a:endParaRPr lang="en-US"/>
        </a:p>
      </dgm:t>
    </dgm:pt>
    <dgm:pt modelId="{30963044-B70D-49D1-8763-A360BA49C1C8}" type="pres">
      <dgm:prSet presAssocID="{B18B46BC-F076-4A1A-B699-57503DE4B3D3}" presName="node" presStyleLbl="node1" presStyleIdx="0" presStyleCnt="7" custScaleX="111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AA890-E64B-441F-B10E-2CADBE2D13DA}" type="pres">
      <dgm:prSet presAssocID="{B18B46BC-F076-4A1A-B699-57503DE4B3D3}" presName="dummy" presStyleCnt="0"/>
      <dgm:spPr/>
    </dgm:pt>
    <dgm:pt modelId="{FFC2DE1B-2FF8-4B83-9B2F-A09845EC14F1}" type="pres">
      <dgm:prSet presAssocID="{3E5446E8-D29D-465C-A360-2ABF5A69BBEF}" presName="sibTrans" presStyleLbl="sibTrans2D1" presStyleIdx="0" presStyleCnt="7"/>
      <dgm:spPr/>
      <dgm:t>
        <a:bodyPr/>
        <a:lstStyle/>
        <a:p>
          <a:endParaRPr lang="en-US"/>
        </a:p>
      </dgm:t>
    </dgm:pt>
    <dgm:pt modelId="{9A04BC47-A84E-4F7C-B5CE-B05B51206768}" type="pres">
      <dgm:prSet presAssocID="{319C97C9-930B-43C1-BF8F-2C7D9212E768}" presName="node" presStyleLbl="node1" presStyleIdx="1" presStyleCnt="7" custScaleX="113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2A518-CAF8-499E-8617-F080318C3114}" type="pres">
      <dgm:prSet presAssocID="{319C97C9-930B-43C1-BF8F-2C7D9212E768}" presName="dummy" presStyleCnt="0"/>
      <dgm:spPr/>
    </dgm:pt>
    <dgm:pt modelId="{90A34482-9073-4943-B711-20FC2D2281C0}" type="pres">
      <dgm:prSet presAssocID="{33D4F845-B7B4-4066-82AA-5026D0593E91}" presName="sibTrans" presStyleLbl="sibTrans2D1" presStyleIdx="1" presStyleCnt="7"/>
      <dgm:spPr/>
      <dgm:t>
        <a:bodyPr/>
        <a:lstStyle/>
        <a:p>
          <a:endParaRPr lang="en-US"/>
        </a:p>
      </dgm:t>
    </dgm:pt>
    <dgm:pt modelId="{86BC01EB-4D0C-41F0-BC3C-8F4DD572BA56}" type="pres">
      <dgm:prSet presAssocID="{3335B346-1F87-40AC-8624-2E976510F5D6}" presName="node" presStyleLbl="node1" presStyleIdx="2" presStyleCnt="7" custScaleX="111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159529-60A8-4D11-AADD-CF42A6FF1991}" type="pres">
      <dgm:prSet presAssocID="{3335B346-1F87-40AC-8624-2E976510F5D6}" presName="dummy" presStyleCnt="0"/>
      <dgm:spPr/>
    </dgm:pt>
    <dgm:pt modelId="{82A44ADC-1426-4D17-9195-BBD6F09F6E82}" type="pres">
      <dgm:prSet presAssocID="{CD4E5573-852E-432B-93B6-6227B8A4D034}" presName="sibTrans" presStyleLbl="sibTrans2D1" presStyleIdx="2" presStyleCnt="7"/>
      <dgm:spPr/>
      <dgm:t>
        <a:bodyPr/>
        <a:lstStyle/>
        <a:p>
          <a:endParaRPr lang="en-US"/>
        </a:p>
      </dgm:t>
    </dgm:pt>
    <dgm:pt modelId="{E1C9ACE0-2272-4C72-B382-5EBDB32E1430}" type="pres">
      <dgm:prSet presAssocID="{7D00C14E-568A-4F8B-9D6E-F929C2B9E9D3}" presName="node" presStyleLbl="node1" presStyleIdx="3" presStyleCnt="7" custScaleX="109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EC6035-A49C-4166-84B9-AFDF3A090A07}" type="pres">
      <dgm:prSet presAssocID="{7D00C14E-568A-4F8B-9D6E-F929C2B9E9D3}" presName="dummy" presStyleCnt="0"/>
      <dgm:spPr/>
    </dgm:pt>
    <dgm:pt modelId="{8DBE7FAE-E1E3-46E1-AF4B-90BA641FAD22}" type="pres">
      <dgm:prSet presAssocID="{12DA1419-F9A0-4A42-846C-288A012510AE}" presName="sibTrans" presStyleLbl="sibTrans2D1" presStyleIdx="3" presStyleCnt="7"/>
      <dgm:spPr/>
      <dgm:t>
        <a:bodyPr/>
        <a:lstStyle/>
        <a:p>
          <a:endParaRPr lang="en-US"/>
        </a:p>
      </dgm:t>
    </dgm:pt>
    <dgm:pt modelId="{63C61A99-A127-487F-845A-EE54830D9827}" type="pres">
      <dgm:prSet presAssocID="{4611A631-0EFF-431B-B58C-AF2245EF9DF2}" presName="node" presStyleLbl="node1" presStyleIdx="4" presStyleCnt="7" custScaleX="116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4EB277-451B-4DE9-9696-3D3272E705E8}" type="pres">
      <dgm:prSet presAssocID="{4611A631-0EFF-431B-B58C-AF2245EF9DF2}" presName="dummy" presStyleCnt="0"/>
      <dgm:spPr/>
    </dgm:pt>
    <dgm:pt modelId="{B1A9AE32-4096-4E4A-A524-3014F816D282}" type="pres">
      <dgm:prSet presAssocID="{459A8038-5D53-4B27-9D1F-B0F752FE2EB2}" presName="sibTrans" presStyleLbl="sibTrans2D1" presStyleIdx="4" presStyleCnt="7"/>
      <dgm:spPr/>
      <dgm:t>
        <a:bodyPr/>
        <a:lstStyle/>
        <a:p>
          <a:endParaRPr lang="en-US"/>
        </a:p>
      </dgm:t>
    </dgm:pt>
    <dgm:pt modelId="{AF652E31-8D85-4D3C-9FA9-6F5D6715FBDD}" type="pres">
      <dgm:prSet presAssocID="{B7E4F631-8C43-4C2F-AE86-0ACE85F68602}" presName="node" presStyleLbl="node1" presStyleIdx="5" presStyleCnt="7" custScaleX="109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7653CB-9512-4B14-B62F-19E56208424F}" type="pres">
      <dgm:prSet presAssocID="{B7E4F631-8C43-4C2F-AE86-0ACE85F68602}" presName="dummy" presStyleCnt="0"/>
      <dgm:spPr/>
    </dgm:pt>
    <dgm:pt modelId="{2162996D-1DE7-497C-BB77-6C5047F628CB}" type="pres">
      <dgm:prSet presAssocID="{23CC2266-E0BD-4741-9E8D-1B11E9AB3309}" presName="sibTrans" presStyleLbl="sibTrans2D1" presStyleIdx="5" presStyleCnt="7"/>
      <dgm:spPr/>
      <dgm:t>
        <a:bodyPr/>
        <a:lstStyle/>
        <a:p>
          <a:endParaRPr lang="en-US"/>
        </a:p>
      </dgm:t>
    </dgm:pt>
    <dgm:pt modelId="{7F81E1E1-1621-4E11-9E62-4BCC41CD0D83}" type="pres">
      <dgm:prSet presAssocID="{58911853-61BB-4259-8506-24D0378AB4DC}" presName="node" presStyleLbl="node1" presStyleIdx="6" presStyleCnt="7" custScaleX="1142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97BAF9-D348-45E6-992D-996B3E57F798}" type="pres">
      <dgm:prSet presAssocID="{58911853-61BB-4259-8506-24D0378AB4DC}" presName="dummy" presStyleCnt="0"/>
      <dgm:spPr/>
    </dgm:pt>
    <dgm:pt modelId="{0DC27AA3-229B-40D5-A968-F16763B02B2F}" type="pres">
      <dgm:prSet presAssocID="{A0719DF7-A5BB-4D27-9518-C0E9C5314FE5}" presName="sibTrans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05ACD7B4-3FFD-45D8-B3F0-9214C23236F8}" srcId="{127593EF-7C44-4C68-8BE5-44D90ECBF240}" destId="{4611A631-0EFF-431B-B58C-AF2245EF9DF2}" srcOrd="4" destOrd="0" parTransId="{3CDA29E3-99CF-4569-8A9B-9BC80C8A0790}" sibTransId="{459A8038-5D53-4B27-9D1F-B0F752FE2EB2}"/>
    <dgm:cxn modelId="{23C8BF98-C469-46E0-9F53-2AFEF5F162D1}" srcId="{A9B67CA5-A7EF-4034-BB19-A47177877155}" destId="{127593EF-7C44-4C68-8BE5-44D90ECBF240}" srcOrd="0" destOrd="0" parTransId="{039227E7-FE14-4EA6-9468-0F744EE5278C}" sibTransId="{A043F525-6D75-480C-9EBE-07A5051F95D5}"/>
    <dgm:cxn modelId="{624F0ED2-B380-894D-8ED8-10F9460B32D8}" type="presOf" srcId="{3335B346-1F87-40AC-8624-2E976510F5D6}" destId="{86BC01EB-4D0C-41F0-BC3C-8F4DD572BA56}" srcOrd="0" destOrd="0" presId="urn:microsoft.com/office/officeart/2005/8/layout/radial6"/>
    <dgm:cxn modelId="{724C563D-F4EF-A246-8472-8A47EE752995}" type="presOf" srcId="{127593EF-7C44-4C68-8BE5-44D90ECBF240}" destId="{A04875A7-125D-4460-818E-B303BC1DFF1F}" srcOrd="0" destOrd="0" presId="urn:microsoft.com/office/officeart/2005/8/layout/radial6"/>
    <dgm:cxn modelId="{B036D03E-87C3-784F-900D-AEBDCB6D17C5}" type="presOf" srcId="{B18B46BC-F076-4A1A-B699-57503DE4B3D3}" destId="{30963044-B70D-49D1-8763-A360BA49C1C8}" srcOrd="0" destOrd="0" presId="urn:microsoft.com/office/officeart/2005/8/layout/radial6"/>
    <dgm:cxn modelId="{16942499-276D-3446-9E02-FADB7BBD8F09}" type="presOf" srcId="{33D4F845-B7B4-4066-82AA-5026D0593E91}" destId="{90A34482-9073-4943-B711-20FC2D2281C0}" srcOrd="0" destOrd="0" presId="urn:microsoft.com/office/officeart/2005/8/layout/radial6"/>
    <dgm:cxn modelId="{523F4330-3D1D-4802-893D-17B4D4F3FCB3}" srcId="{127593EF-7C44-4C68-8BE5-44D90ECBF240}" destId="{B7E4F631-8C43-4C2F-AE86-0ACE85F68602}" srcOrd="5" destOrd="0" parTransId="{B6605CDC-2701-4FBA-B6BA-D7F35337A77C}" sibTransId="{23CC2266-E0BD-4741-9E8D-1B11E9AB3309}"/>
    <dgm:cxn modelId="{15BA07CF-9A5E-412D-AF56-63F3DCC61A67}" srcId="{127593EF-7C44-4C68-8BE5-44D90ECBF240}" destId="{B18B46BC-F076-4A1A-B699-57503DE4B3D3}" srcOrd="0" destOrd="0" parTransId="{AAC67E00-80BB-417E-B761-BD0B5A38BFBB}" sibTransId="{3E5446E8-D29D-465C-A360-2ABF5A69BBEF}"/>
    <dgm:cxn modelId="{F05E3BA4-E3FF-DC47-96A0-DE51E951988A}" type="presOf" srcId="{B7E4F631-8C43-4C2F-AE86-0ACE85F68602}" destId="{AF652E31-8D85-4D3C-9FA9-6F5D6715FBDD}" srcOrd="0" destOrd="0" presId="urn:microsoft.com/office/officeart/2005/8/layout/radial6"/>
    <dgm:cxn modelId="{1F363AFE-6F83-8B4C-A1B7-8A061070409C}" type="presOf" srcId="{A9B67CA5-A7EF-4034-BB19-A47177877155}" destId="{96AFD853-DD68-46C4-A882-A0D6E70B7BB7}" srcOrd="0" destOrd="0" presId="urn:microsoft.com/office/officeart/2005/8/layout/radial6"/>
    <dgm:cxn modelId="{181EC191-E964-4B79-A740-5D350A2BD213}" srcId="{127593EF-7C44-4C68-8BE5-44D90ECBF240}" destId="{3335B346-1F87-40AC-8624-2E976510F5D6}" srcOrd="2" destOrd="0" parTransId="{A1AA737E-E274-4050-9807-BB77E262B700}" sibTransId="{CD4E5573-852E-432B-93B6-6227B8A4D034}"/>
    <dgm:cxn modelId="{0DBCA49B-F7D9-6944-8C8D-A3FFE5328BCC}" type="presOf" srcId="{CD4E5573-852E-432B-93B6-6227B8A4D034}" destId="{82A44ADC-1426-4D17-9195-BBD6F09F6E82}" srcOrd="0" destOrd="0" presId="urn:microsoft.com/office/officeart/2005/8/layout/radial6"/>
    <dgm:cxn modelId="{28980948-ACD4-934A-82E9-A9D6A74E91F3}" type="presOf" srcId="{459A8038-5D53-4B27-9D1F-B0F752FE2EB2}" destId="{B1A9AE32-4096-4E4A-A524-3014F816D282}" srcOrd="0" destOrd="0" presId="urn:microsoft.com/office/officeart/2005/8/layout/radial6"/>
    <dgm:cxn modelId="{B6568083-2598-1C4C-BEAD-48C2B6BA8633}" type="presOf" srcId="{A0719DF7-A5BB-4D27-9518-C0E9C5314FE5}" destId="{0DC27AA3-229B-40D5-A968-F16763B02B2F}" srcOrd="0" destOrd="0" presId="urn:microsoft.com/office/officeart/2005/8/layout/radial6"/>
    <dgm:cxn modelId="{5042A6CC-4912-024C-91CA-9F678700799B}" type="presOf" srcId="{12DA1419-F9A0-4A42-846C-288A012510AE}" destId="{8DBE7FAE-E1E3-46E1-AF4B-90BA641FAD22}" srcOrd="0" destOrd="0" presId="urn:microsoft.com/office/officeart/2005/8/layout/radial6"/>
    <dgm:cxn modelId="{11753A9F-367B-466B-A28C-F1BD3C07553A}" srcId="{127593EF-7C44-4C68-8BE5-44D90ECBF240}" destId="{58911853-61BB-4259-8506-24D0378AB4DC}" srcOrd="6" destOrd="0" parTransId="{C303F45B-EF2D-47F3-BA3A-7377580F778C}" sibTransId="{A0719DF7-A5BB-4D27-9518-C0E9C5314FE5}"/>
    <dgm:cxn modelId="{D2347ABE-E9F1-9140-90C9-6ADF79924109}" type="presOf" srcId="{23CC2266-E0BD-4741-9E8D-1B11E9AB3309}" destId="{2162996D-1DE7-497C-BB77-6C5047F628CB}" srcOrd="0" destOrd="0" presId="urn:microsoft.com/office/officeart/2005/8/layout/radial6"/>
    <dgm:cxn modelId="{734ECB33-A112-4E30-B4EB-02A6E424B6B3}" srcId="{127593EF-7C44-4C68-8BE5-44D90ECBF240}" destId="{319C97C9-930B-43C1-BF8F-2C7D9212E768}" srcOrd="1" destOrd="0" parTransId="{39CF6E03-06A5-47A3-BD72-50F044320CF4}" sibTransId="{33D4F845-B7B4-4066-82AA-5026D0593E91}"/>
    <dgm:cxn modelId="{DFDBFDE9-388C-614D-9B09-20F43FBE6A32}" type="presOf" srcId="{3E5446E8-D29D-465C-A360-2ABF5A69BBEF}" destId="{FFC2DE1B-2FF8-4B83-9B2F-A09845EC14F1}" srcOrd="0" destOrd="0" presId="urn:microsoft.com/office/officeart/2005/8/layout/radial6"/>
    <dgm:cxn modelId="{97D1908F-4C3F-7645-93B3-8300C77F8371}" type="presOf" srcId="{58911853-61BB-4259-8506-24D0378AB4DC}" destId="{7F81E1E1-1621-4E11-9E62-4BCC41CD0D83}" srcOrd="0" destOrd="0" presId="urn:microsoft.com/office/officeart/2005/8/layout/radial6"/>
    <dgm:cxn modelId="{CBAA062D-2792-1C49-BF21-714BBD74FD64}" type="presOf" srcId="{7D00C14E-568A-4F8B-9D6E-F929C2B9E9D3}" destId="{E1C9ACE0-2272-4C72-B382-5EBDB32E1430}" srcOrd="0" destOrd="0" presId="urn:microsoft.com/office/officeart/2005/8/layout/radial6"/>
    <dgm:cxn modelId="{762BE912-F4A2-EE4D-9198-08801C392C2D}" type="presOf" srcId="{4611A631-0EFF-431B-B58C-AF2245EF9DF2}" destId="{63C61A99-A127-487F-845A-EE54830D9827}" srcOrd="0" destOrd="0" presId="urn:microsoft.com/office/officeart/2005/8/layout/radial6"/>
    <dgm:cxn modelId="{E869F724-842C-4979-B1A1-042A7F325F67}" srcId="{127593EF-7C44-4C68-8BE5-44D90ECBF240}" destId="{7D00C14E-568A-4F8B-9D6E-F929C2B9E9D3}" srcOrd="3" destOrd="0" parTransId="{8CB287D7-A386-4800-AF3D-D3E5D5B4CA3A}" sibTransId="{12DA1419-F9A0-4A42-846C-288A012510AE}"/>
    <dgm:cxn modelId="{FFE22237-8A7D-D343-B88B-ACBA5595AA6F}" type="presOf" srcId="{319C97C9-930B-43C1-BF8F-2C7D9212E768}" destId="{9A04BC47-A84E-4F7C-B5CE-B05B51206768}" srcOrd="0" destOrd="0" presId="urn:microsoft.com/office/officeart/2005/8/layout/radial6"/>
    <dgm:cxn modelId="{0B56002F-29D8-E744-AD04-06DC0138C6C4}" type="presParOf" srcId="{96AFD853-DD68-46C4-A882-A0D6E70B7BB7}" destId="{A04875A7-125D-4460-818E-B303BC1DFF1F}" srcOrd="0" destOrd="0" presId="urn:microsoft.com/office/officeart/2005/8/layout/radial6"/>
    <dgm:cxn modelId="{2B76F4D5-1B22-E748-9661-FBB500CEAC58}" type="presParOf" srcId="{96AFD853-DD68-46C4-A882-A0D6E70B7BB7}" destId="{30963044-B70D-49D1-8763-A360BA49C1C8}" srcOrd="1" destOrd="0" presId="urn:microsoft.com/office/officeart/2005/8/layout/radial6"/>
    <dgm:cxn modelId="{19D299AC-35EE-CE44-AE88-1BD80836A21F}" type="presParOf" srcId="{96AFD853-DD68-46C4-A882-A0D6E70B7BB7}" destId="{EA5AA890-E64B-441F-B10E-2CADBE2D13DA}" srcOrd="2" destOrd="0" presId="urn:microsoft.com/office/officeart/2005/8/layout/radial6"/>
    <dgm:cxn modelId="{BC3E3C7F-7F29-794D-B5D8-B91A1949CBBC}" type="presParOf" srcId="{96AFD853-DD68-46C4-A882-A0D6E70B7BB7}" destId="{FFC2DE1B-2FF8-4B83-9B2F-A09845EC14F1}" srcOrd="3" destOrd="0" presId="urn:microsoft.com/office/officeart/2005/8/layout/radial6"/>
    <dgm:cxn modelId="{D15D6732-8334-9543-B0E4-151D12A3AB2A}" type="presParOf" srcId="{96AFD853-DD68-46C4-A882-A0D6E70B7BB7}" destId="{9A04BC47-A84E-4F7C-B5CE-B05B51206768}" srcOrd="4" destOrd="0" presId="urn:microsoft.com/office/officeart/2005/8/layout/radial6"/>
    <dgm:cxn modelId="{0D2A63D1-2D06-D446-8BA6-38EC235D698B}" type="presParOf" srcId="{96AFD853-DD68-46C4-A882-A0D6E70B7BB7}" destId="{CCF2A518-CAF8-499E-8617-F080318C3114}" srcOrd="5" destOrd="0" presId="urn:microsoft.com/office/officeart/2005/8/layout/radial6"/>
    <dgm:cxn modelId="{35B43623-5DC2-B947-8179-4BB5A255AD3A}" type="presParOf" srcId="{96AFD853-DD68-46C4-A882-A0D6E70B7BB7}" destId="{90A34482-9073-4943-B711-20FC2D2281C0}" srcOrd="6" destOrd="0" presId="urn:microsoft.com/office/officeart/2005/8/layout/radial6"/>
    <dgm:cxn modelId="{A92E2FA4-5D06-F144-8DF8-319DBB581B52}" type="presParOf" srcId="{96AFD853-DD68-46C4-A882-A0D6E70B7BB7}" destId="{86BC01EB-4D0C-41F0-BC3C-8F4DD572BA56}" srcOrd="7" destOrd="0" presId="urn:microsoft.com/office/officeart/2005/8/layout/radial6"/>
    <dgm:cxn modelId="{3A6F573B-A74B-7B4B-B248-CD98C47D109B}" type="presParOf" srcId="{96AFD853-DD68-46C4-A882-A0D6E70B7BB7}" destId="{4D159529-60A8-4D11-AADD-CF42A6FF1991}" srcOrd="8" destOrd="0" presId="urn:microsoft.com/office/officeart/2005/8/layout/radial6"/>
    <dgm:cxn modelId="{6DF3ECB1-0828-B64A-935F-DB7807F54BAC}" type="presParOf" srcId="{96AFD853-DD68-46C4-A882-A0D6E70B7BB7}" destId="{82A44ADC-1426-4D17-9195-BBD6F09F6E82}" srcOrd="9" destOrd="0" presId="urn:microsoft.com/office/officeart/2005/8/layout/radial6"/>
    <dgm:cxn modelId="{4021FCFB-67EC-F14A-A0E9-F86FB1DBF8E6}" type="presParOf" srcId="{96AFD853-DD68-46C4-A882-A0D6E70B7BB7}" destId="{E1C9ACE0-2272-4C72-B382-5EBDB32E1430}" srcOrd="10" destOrd="0" presId="urn:microsoft.com/office/officeart/2005/8/layout/radial6"/>
    <dgm:cxn modelId="{47E11636-B0E5-CC44-ACF1-41D07C2B087D}" type="presParOf" srcId="{96AFD853-DD68-46C4-A882-A0D6E70B7BB7}" destId="{35EC6035-A49C-4166-84B9-AFDF3A090A07}" srcOrd="11" destOrd="0" presId="urn:microsoft.com/office/officeart/2005/8/layout/radial6"/>
    <dgm:cxn modelId="{410EACC6-0D67-C842-AC12-0C1E490442BB}" type="presParOf" srcId="{96AFD853-DD68-46C4-A882-A0D6E70B7BB7}" destId="{8DBE7FAE-E1E3-46E1-AF4B-90BA641FAD22}" srcOrd="12" destOrd="0" presId="urn:microsoft.com/office/officeart/2005/8/layout/radial6"/>
    <dgm:cxn modelId="{43FDD6ED-ADB8-CA4F-9998-44BF29A69B33}" type="presParOf" srcId="{96AFD853-DD68-46C4-A882-A0D6E70B7BB7}" destId="{63C61A99-A127-487F-845A-EE54830D9827}" srcOrd="13" destOrd="0" presId="urn:microsoft.com/office/officeart/2005/8/layout/radial6"/>
    <dgm:cxn modelId="{680BB96E-ADFA-F849-9E94-975A19D89BCA}" type="presParOf" srcId="{96AFD853-DD68-46C4-A882-A0D6E70B7BB7}" destId="{624EB277-451B-4DE9-9696-3D3272E705E8}" srcOrd="14" destOrd="0" presId="urn:microsoft.com/office/officeart/2005/8/layout/radial6"/>
    <dgm:cxn modelId="{70117E45-FA64-CC47-A6B7-2D6E875B9890}" type="presParOf" srcId="{96AFD853-DD68-46C4-A882-A0D6E70B7BB7}" destId="{B1A9AE32-4096-4E4A-A524-3014F816D282}" srcOrd="15" destOrd="0" presId="urn:microsoft.com/office/officeart/2005/8/layout/radial6"/>
    <dgm:cxn modelId="{CC958598-23AE-8A45-8BDD-28093D7E71EF}" type="presParOf" srcId="{96AFD853-DD68-46C4-A882-A0D6E70B7BB7}" destId="{AF652E31-8D85-4D3C-9FA9-6F5D6715FBDD}" srcOrd="16" destOrd="0" presId="urn:microsoft.com/office/officeart/2005/8/layout/radial6"/>
    <dgm:cxn modelId="{F2DCA80C-04C6-8549-8942-ECB759652C0D}" type="presParOf" srcId="{96AFD853-DD68-46C4-A882-A0D6E70B7BB7}" destId="{947653CB-9512-4B14-B62F-19E56208424F}" srcOrd="17" destOrd="0" presId="urn:microsoft.com/office/officeart/2005/8/layout/radial6"/>
    <dgm:cxn modelId="{3ADB00A8-7043-D34D-AAD5-D645C421314A}" type="presParOf" srcId="{96AFD853-DD68-46C4-A882-A0D6E70B7BB7}" destId="{2162996D-1DE7-497C-BB77-6C5047F628CB}" srcOrd="18" destOrd="0" presId="urn:microsoft.com/office/officeart/2005/8/layout/radial6"/>
    <dgm:cxn modelId="{218CFA54-E7F4-EE45-9E8B-9DAAFB721AF4}" type="presParOf" srcId="{96AFD853-DD68-46C4-A882-A0D6E70B7BB7}" destId="{7F81E1E1-1621-4E11-9E62-4BCC41CD0D83}" srcOrd="19" destOrd="0" presId="urn:microsoft.com/office/officeart/2005/8/layout/radial6"/>
    <dgm:cxn modelId="{3DB967A2-7705-3044-B0C6-63D4ED13CCE4}" type="presParOf" srcId="{96AFD853-DD68-46C4-A882-A0D6E70B7BB7}" destId="{3F97BAF9-D348-45E6-992D-996B3E57F798}" srcOrd="20" destOrd="0" presId="urn:microsoft.com/office/officeart/2005/8/layout/radial6"/>
    <dgm:cxn modelId="{5352F9A6-FAF4-D141-A7DA-C254263E5AD9}" type="presParOf" srcId="{96AFD853-DD68-46C4-A882-A0D6E70B7BB7}" destId="{0DC27AA3-229B-40D5-A968-F16763B02B2F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1D1538A-37A8-4576-A9CC-1BD0E1251C77}">
      <dsp:nvSpPr>
        <dsp:cNvPr id="0" name=""/>
        <dsp:cNvSpPr/>
      </dsp:nvSpPr>
      <dsp:spPr>
        <a:xfrm rot="21300000">
          <a:off x="25254" y="1970085"/>
          <a:ext cx="8179091" cy="93662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42E69-B397-46BD-8100-A520877C0EF6}">
      <dsp:nvSpPr>
        <dsp:cNvPr id="0" name=""/>
        <dsp:cNvSpPr/>
      </dsp:nvSpPr>
      <dsp:spPr>
        <a:xfrm>
          <a:off x="987552" y="243840"/>
          <a:ext cx="2468880" cy="195072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C18DF6-27FE-4759-90BA-C674C0353D9C}">
      <dsp:nvSpPr>
        <dsp:cNvPr id="0" name=""/>
        <dsp:cNvSpPr/>
      </dsp:nvSpPr>
      <dsp:spPr>
        <a:xfrm>
          <a:off x="4361687" y="0"/>
          <a:ext cx="2633472" cy="204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Other Priorities</a:t>
          </a:r>
          <a:endParaRPr lang="en-US" sz="2800" kern="1200" dirty="0"/>
        </a:p>
      </dsp:txBody>
      <dsp:txXfrm>
        <a:off x="4361687" y="0"/>
        <a:ext cx="2633472" cy="2048256"/>
      </dsp:txXfrm>
    </dsp:sp>
    <dsp:sp modelId="{BA20DBAF-4D56-4008-8A45-986F70182291}">
      <dsp:nvSpPr>
        <dsp:cNvPr id="0" name=""/>
        <dsp:cNvSpPr/>
      </dsp:nvSpPr>
      <dsp:spPr>
        <a:xfrm>
          <a:off x="4773168" y="2682240"/>
          <a:ext cx="2468880" cy="195072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69BCB-46D1-4338-9BD8-C4C2AB38EA92}">
      <dsp:nvSpPr>
        <dsp:cNvPr id="0" name=""/>
        <dsp:cNvSpPr/>
      </dsp:nvSpPr>
      <dsp:spPr>
        <a:xfrm>
          <a:off x="1234440" y="2828543"/>
          <a:ext cx="2633472" cy="2048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Children/Youth</a:t>
          </a:r>
          <a:endParaRPr lang="en-US" sz="2800" kern="1200" dirty="0"/>
        </a:p>
      </dsp:txBody>
      <dsp:txXfrm>
        <a:off x="1234440" y="2828543"/>
        <a:ext cx="2633472" cy="20482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803B0-0CD1-7643-81CD-53C9096A972A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C89AA-87E0-E240-BB7E-9B02E5851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109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89AA-87E0-E240-BB7E-9B02E58513E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232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think I want to redo this slide</a:t>
            </a:r>
            <a:r>
              <a:rPr lang="en-US" baseline="0" dirty="0" smtClean="0"/>
              <a:t> to make it more readable.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89AA-87E0-E240-BB7E-9B02E58513E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070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redo this slide to make it more</a:t>
            </a:r>
            <a:r>
              <a:rPr lang="en-US" baseline="0" dirty="0" smtClean="0"/>
              <a:t> readable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C89AA-87E0-E240-BB7E-9B02E58513E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905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6666-D200-9B4D-9DCE-E66A240832E8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35227-478E-3B4D-AAA8-E133106B11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B695268-437A-D743-8672-038C30DFD517}" type="datetimeFigureOut">
              <a:rPr lang="en-US" smtClean="0"/>
              <a:pPr/>
              <a:t>4/6/2015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7FA21A7-A7F1-1245-A0E6-F794F08A88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PowerPoint Bann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6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erin.m.brower@gmail.co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460" y="4833883"/>
            <a:ext cx="63083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465E9C"/>
                </a:solidFill>
              </a:rPr>
              <a:t>Missouri PTA Spring Into Action Conference</a:t>
            </a:r>
            <a:endParaRPr lang="en-US" sz="2400" i="1" dirty="0" smtClean="0">
              <a:solidFill>
                <a:schemeClr val="tx2"/>
              </a:solidFill>
            </a:endParaRPr>
          </a:p>
          <a:p>
            <a:endParaRPr lang="en-US" sz="12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April 18, 2015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9710" y="1592317"/>
            <a:ext cx="6794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</a:rPr>
              <a:t>ADVOCACY BOOT CAMP:</a:t>
            </a:r>
          </a:p>
          <a:p>
            <a:pPr algn="ctr"/>
            <a:r>
              <a:rPr lang="en-US" sz="3600" i="1" dirty="0" smtClean="0">
                <a:solidFill>
                  <a:schemeClr val="accent4"/>
                </a:solidFill>
              </a:rPr>
              <a:t>Empowering Insights and Tips </a:t>
            </a:r>
          </a:p>
          <a:p>
            <a:pPr algn="ctr"/>
            <a:r>
              <a:rPr lang="en-US" sz="3600" i="1" dirty="0" smtClean="0">
                <a:solidFill>
                  <a:schemeClr val="accent4"/>
                </a:solidFill>
              </a:rPr>
              <a:t>for Effective Activism </a:t>
            </a:r>
            <a:endParaRPr lang="en-US" sz="3600" i="1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392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007" y="938088"/>
            <a:ext cx="8229600" cy="990600"/>
          </a:xfrm>
        </p:spPr>
        <p:txBody>
          <a:bodyPr>
            <a:noAutofit/>
          </a:bodyPr>
          <a:lstStyle/>
          <a:p>
            <a:r>
              <a:rPr lang="en-US" b="1" dirty="0" smtClean="0"/>
              <a:t>Benefits of Investing in Early Childhood Development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9056" y="2376714"/>
            <a:ext cx="2645229" cy="2939143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9056" y="2794000"/>
            <a:ext cx="26452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STRENGTHENS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Our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current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workforce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22170" y="2376714"/>
            <a:ext cx="2645229" cy="2939143"/>
          </a:xfrm>
          <a:prstGeom prst="rect">
            <a:avLst/>
          </a:prstGeom>
          <a:solidFill>
            <a:schemeClr val="accent4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23428" y="2376714"/>
            <a:ext cx="2645229" cy="2939143"/>
          </a:xfrm>
          <a:prstGeom prst="rect">
            <a:avLst/>
          </a:prstGeom>
          <a:solidFill>
            <a:schemeClr val="tx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22171" y="2794000"/>
            <a:ext cx="26452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BUILDS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Our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future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workforce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3429" y="2794000"/>
            <a:ext cx="26452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CREATES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New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Missouri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jobs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5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48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65E9C"/>
                </a:solidFill>
              </a:rPr>
              <a:t>How Do We Fund It?</a:t>
            </a:r>
            <a:endParaRPr lang="en-US" b="1" dirty="0">
              <a:solidFill>
                <a:srgbClr val="465E9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3149600"/>
            <a:ext cx="3035300" cy="267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700" y="2311400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Tobacco Tax Increase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89500" y="2311400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Why Tobacco Tax?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89500" y="3314700"/>
            <a:ext cx="3683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Keeps Kids from Starting Smoking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Sin Tax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MO Has Lowest in Nation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Politically Feasible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27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eb3a1b5a591d97c41032f8ce6a29fca.png" descr="eeb3a1b5a591d97c41032f8ce6a29fca"/>
          <p:cNvPicPr>
            <a:picLocks noGrp="1" noChangeAspect="1"/>
          </p:cNvPicPr>
          <p:nvPr>
            <p:ph idx="1"/>
          </p:nvPr>
        </p:nvPicPr>
        <p:blipFill>
          <a:blip r:embed="rId2"/>
          <a:srcRect t="10494" b="10494"/>
          <a:stretch>
            <a:fillRect/>
          </a:stretch>
        </p:blipFill>
        <p:spPr>
          <a:xfrm>
            <a:off x="852868" y="1524000"/>
            <a:ext cx="7449552" cy="4414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en-US" b="1" dirty="0" smtClean="0"/>
              <a:t>Tobacco Tax in Surrounding States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51666" y="229172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$0.64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2100" y="1968554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IA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$1.36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5100" y="2764602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$1.98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2666" y="3406582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$0.79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1500" y="3406582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$0.17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1000" y="372974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KY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$0.60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5583" y="4516417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OK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$1.03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81500" y="474526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$1.15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9500" y="4422095"/>
            <a:ext cx="82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$0.62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7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6" y="533400"/>
            <a:ext cx="8415867" cy="990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400" b="1" dirty="0" smtClean="0"/>
              <a:t>Benefits of Raising the Tobacco Tax</a:t>
            </a:r>
            <a:br>
              <a:rPr lang="en-US" sz="4400" b="1" dirty="0" smtClean="0"/>
            </a:br>
            <a:endParaRPr lang="en-US" sz="44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2400" y="1744133"/>
            <a:ext cx="8720667" cy="3996267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pPr algn="ctr"/>
            <a:endParaRPr lang="en-US" sz="39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5100" b="1" dirty="0" smtClean="0">
                <a:solidFill>
                  <a:schemeClr val="bg1"/>
                </a:solidFill>
              </a:rPr>
              <a:t>MO </a:t>
            </a:r>
            <a:r>
              <a:rPr lang="en-US" sz="5100" b="1" dirty="0">
                <a:solidFill>
                  <a:schemeClr val="bg1"/>
                </a:solidFill>
              </a:rPr>
              <a:t>= 9</a:t>
            </a:r>
            <a:r>
              <a:rPr lang="en-US" sz="5100" b="1" baseline="30000" dirty="0">
                <a:solidFill>
                  <a:schemeClr val="bg1"/>
                </a:solidFill>
              </a:rPr>
              <a:t>th</a:t>
            </a:r>
            <a:r>
              <a:rPr lang="en-US" sz="5100" b="1" dirty="0">
                <a:solidFill>
                  <a:schemeClr val="bg1"/>
                </a:solidFill>
              </a:rPr>
              <a:t> highest smoking </a:t>
            </a:r>
            <a:r>
              <a:rPr lang="en-US" sz="5100" b="1" dirty="0" smtClean="0">
                <a:solidFill>
                  <a:schemeClr val="bg1"/>
                </a:solidFill>
              </a:rPr>
              <a:t>rate</a:t>
            </a:r>
          </a:p>
          <a:p>
            <a:pPr marL="285750" indent="-285750" algn="ctr"/>
            <a:endParaRPr lang="en-US" sz="5100" b="1" dirty="0">
              <a:solidFill>
                <a:schemeClr val="bg1"/>
              </a:solidFill>
            </a:endParaRPr>
          </a:p>
          <a:p>
            <a:pPr marL="285750" indent="-285750" algn="ctr"/>
            <a:r>
              <a:rPr lang="en-US" sz="5100" b="1" dirty="0">
                <a:solidFill>
                  <a:schemeClr val="bg1"/>
                </a:solidFill>
              </a:rPr>
              <a:t>1 in 6 pregnant women in MO </a:t>
            </a:r>
            <a:r>
              <a:rPr lang="en-US" sz="5100" b="1" dirty="0" smtClean="0">
                <a:solidFill>
                  <a:schemeClr val="bg1"/>
                </a:solidFill>
              </a:rPr>
              <a:t>smokes</a:t>
            </a:r>
          </a:p>
          <a:p>
            <a:pPr marL="285750" indent="-285750" algn="ctr"/>
            <a:endParaRPr lang="en-US" sz="5100" b="1" dirty="0">
              <a:solidFill>
                <a:schemeClr val="bg1"/>
              </a:solidFill>
            </a:endParaRPr>
          </a:p>
          <a:p>
            <a:pPr marL="285750" indent="-285750" algn="ctr"/>
            <a:r>
              <a:rPr lang="en-US" sz="5100" b="1" dirty="0">
                <a:solidFill>
                  <a:schemeClr val="bg1"/>
                </a:solidFill>
              </a:rPr>
              <a:t>Smoking </a:t>
            </a:r>
            <a:r>
              <a:rPr lang="en-US" sz="5100" b="1" dirty="0" smtClean="0">
                <a:solidFill>
                  <a:schemeClr val="bg1"/>
                </a:solidFill>
              </a:rPr>
              <a:t>costs </a:t>
            </a:r>
            <a:r>
              <a:rPr lang="en-US" sz="5100" b="1" dirty="0">
                <a:solidFill>
                  <a:schemeClr val="bg1"/>
                </a:solidFill>
              </a:rPr>
              <a:t>MO Medicaid $644.3 </a:t>
            </a:r>
            <a:r>
              <a:rPr lang="en-US" sz="5100" b="1" dirty="0" smtClean="0">
                <a:solidFill>
                  <a:schemeClr val="bg1"/>
                </a:solidFill>
              </a:rPr>
              <a:t>million/year </a:t>
            </a:r>
          </a:p>
          <a:p>
            <a:pPr marL="0" indent="0">
              <a:buNone/>
            </a:pPr>
            <a:endParaRPr lang="en-US" sz="51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0070C0"/>
                </a:solidFill>
              </a:rPr>
              <a:t>Smoking </a:t>
            </a:r>
            <a:r>
              <a:rPr lang="en-US" sz="5100" b="1" dirty="0">
                <a:solidFill>
                  <a:srgbClr val="0070C0"/>
                </a:solidFill>
              </a:rPr>
              <a:t>has declined in every state </a:t>
            </a:r>
            <a:endParaRPr lang="en-US" sz="5100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5100" b="1" dirty="0" smtClean="0">
                <a:solidFill>
                  <a:srgbClr val="0070C0"/>
                </a:solidFill>
              </a:rPr>
              <a:t>where </a:t>
            </a:r>
            <a:r>
              <a:rPr lang="en-US" sz="5100" b="1" dirty="0">
                <a:solidFill>
                  <a:srgbClr val="0070C0"/>
                </a:solidFill>
              </a:rPr>
              <a:t>the tobacco </a:t>
            </a:r>
            <a:r>
              <a:rPr lang="en-US" sz="5100" b="1" dirty="0" smtClean="0">
                <a:solidFill>
                  <a:srgbClr val="0070C0"/>
                </a:solidFill>
              </a:rPr>
              <a:t>tax has </a:t>
            </a:r>
            <a:r>
              <a:rPr lang="en-US" sz="5100" b="1" dirty="0">
                <a:solidFill>
                  <a:srgbClr val="0070C0"/>
                </a:solidFill>
              </a:rPr>
              <a:t>increased</a:t>
            </a:r>
          </a:p>
          <a:p>
            <a:pPr marL="285750" indent="-285750"/>
            <a:endParaRPr lang="en-US" sz="3900" b="1" dirty="0" smtClean="0">
              <a:solidFill>
                <a:schemeClr val="bg1"/>
              </a:solidFill>
            </a:endParaRPr>
          </a:p>
          <a:p>
            <a:pPr marL="285750" indent="-285750"/>
            <a:endParaRPr lang="en-US" sz="3900" b="1" dirty="0" smtClean="0">
              <a:solidFill>
                <a:schemeClr val="bg1"/>
              </a:solidFill>
            </a:endParaRPr>
          </a:p>
          <a:p>
            <a:pPr marL="285750" indent="-285750"/>
            <a:endParaRPr lang="en-US" sz="3900" b="1" dirty="0">
              <a:solidFill>
                <a:schemeClr val="bg1"/>
              </a:solidFill>
            </a:endParaRPr>
          </a:p>
          <a:p>
            <a:pPr marL="285750" indent="-285750"/>
            <a:endParaRPr lang="en-US" sz="39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21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056" y="948690"/>
            <a:ext cx="8704943" cy="990600"/>
          </a:xfrm>
        </p:spPr>
        <p:txBody>
          <a:bodyPr>
            <a:noAutofit/>
          </a:bodyPr>
          <a:lstStyle/>
          <a:p>
            <a:r>
              <a:rPr lang="en-US" b="1" dirty="0" smtClean="0"/>
              <a:t>Double Dividend for Missouri Taxpayers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9056" y="2794000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Reduced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8249" y="2476501"/>
            <a:ext cx="7010401" cy="317009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DISCOURAGE KIDS FROM SMOKING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+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REDUCE RELIANCE ON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FUTURE STATE PROGRAMS</a:t>
            </a: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31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465E9C"/>
                </a:solidFill>
              </a:rPr>
              <a:t>Our Process</a:t>
            </a:r>
            <a:endParaRPr lang="en-US" b="1" dirty="0">
              <a:solidFill>
                <a:srgbClr val="465E9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190750"/>
            <a:ext cx="8934450" cy="2933700"/>
            <a:chOff x="446286" y="2997600"/>
            <a:chExt cx="8000081" cy="862798"/>
          </a:xfrm>
        </p:grpSpPr>
        <p:sp>
          <p:nvSpPr>
            <p:cNvPr id="4" name="Freeform 3"/>
            <p:cNvSpPr/>
            <p:nvPr/>
          </p:nvSpPr>
          <p:spPr>
            <a:xfrm>
              <a:off x="446286" y="2997600"/>
              <a:ext cx="2156997" cy="862798"/>
            </a:xfrm>
            <a:custGeom>
              <a:avLst/>
              <a:gdLst>
                <a:gd name="connsiteX0" fmla="*/ 0 w 2156997"/>
                <a:gd name="connsiteY0" fmla="*/ 0 h 862798"/>
                <a:gd name="connsiteX1" fmla="*/ 1725598 w 2156997"/>
                <a:gd name="connsiteY1" fmla="*/ 0 h 862798"/>
                <a:gd name="connsiteX2" fmla="*/ 2156997 w 2156997"/>
                <a:gd name="connsiteY2" fmla="*/ 431399 h 862798"/>
                <a:gd name="connsiteX3" fmla="*/ 1725598 w 2156997"/>
                <a:gd name="connsiteY3" fmla="*/ 862798 h 862798"/>
                <a:gd name="connsiteX4" fmla="*/ 0 w 2156997"/>
                <a:gd name="connsiteY4" fmla="*/ 862798 h 862798"/>
                <a:gd name="connsiteX5" fmla="*/ 431399 w 2156997"/>
                <a:gd name="connsiteY5" fmla="*/ 431399 h 862798"/>
                <a:gd name="connsiteX6" fmla="*/ 0 w 2156997"/>
                <a:gd name="connsiteY6" fmla="*/ 0 h 86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6997" h="862798">
                  <a:moveTo>
                    <a:pt x="0" y="0"/>
                  </a:moveTo>
                  <a:lnTo>
                    <a:pt x="1725598" y="0"/>
                  </a:lnTo>
                  <a:lnTo>
                    <a:pt x="2156997" y="431399"/>
                  </a:lnTo>
                  <a:lnTo>
                    <a:pt x="1725598" y="862798"/>
                  </a:lnTo>
                  <a:lnTo>
                    <a:pt x="0" y="862798"/>
                  </a:lnTo>
                  <a:lnTo>
                    <a:pt x="431399" y="431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407" tIns="21336" rIns="452735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Blueprint &amp; Poll</a:t>
              </a:r>
              <a:endParaRPr lang="en-US" sz="2300" kern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2231292" y="2997600"/>
              <a:ext cx="2528987" cy="862798"/>
            </a:xfrm>
            <a:custGeom>
              <a:avLst/>
              <a:gdLst>
                <a:gd name="connsiteX0" fmla="*/ 0 w 2156997"/>
                <a:gd name="connsiteY0" fmla="*/ 0 h 862798"/>
                <a:gd name="connsiteX1" fmla="*/ 1725598 w 2156997"/>
                <a:gd name="connsiteY1" fmla="*/ 0 h 862798"/>
                <a:gd name="connsiteX2" fmla="*/ 2156997 w 2156997"/>
                <a:gd name="connsiteY2" fmla="*/ 431399 h 862798"/>
                <a:gd name="connsiteX3" fmla="*/ 1725598 w 2156997"/>
                <a:gd name="connsiteY3" fmla="*/ 862798 h 862798"/>
                <a:gd name="connsiteX4" fmla="*/ 0 w 2156997"/>
                <a:gd name="connsiteY4" fmla="*/ 862798 h 862798"/>
                <a:gd name="connsiteX5" fmla="*/ 431399 w 2156997"/>
                <a:gd name="connsiteY5" fmla="*/ 431399 h 862798"/>
                <a:gd name="connsiteX6" fmla="*/ 0 w 2156997"/>
                <a:gd name="connsiteY6" fmla="*/ 0 h 86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6997" h="862798">
                  <a:moveTo>
                    <a:pt x="0" y="0"/>
                  </a:moveTo>
                  <a:lnTo>
                    <a:pt x="1725598" y="0"/>
                  </a:lnTo>
                  <a:lnTo>
                    <a:pt x="2156997" y="431399"/>
                  </a:lnTo>
                  <a:lnTo>
                    <a:pt x="1725598" y="862798"/>
                  </a:lnTo>
                  <a:lnTo>
                    <a:pt x="0" y="862798"/>
                  </a:lnTo>
                  <a:lnTo>
                    <a:pt x="431399" y="431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9405" tIns="16002" rIns="447401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Community Conversations &amp; Stakeholder Meetings</a:t>
              </a:r>
              <a:endParaRPr lang="en-US" sz="2300" kern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4388289" y="2997600"/>
              <a:ext cx="2273073" cy="862798"/>
            </a:xfrm>
            <a:custGeom>
              <a:avLst/>
              <a:gdLst>
                <a:gd name="connsiteX0" fmla="*/ 0 w 2156997"/>
                <a:gd name="connsiteY0" fmla="*/ 0 h 862798"/>
                <a:gd name="connsiteX1" fmla="*/ 1725598 w 2156997"/>
                <a:gd name="connsiteY1" fmla="*/ 0 h 862798"/>
                <a:gd name="connsiteX2" fmla="*/ 2156997 w 2156997"/>
                <a:gd name="connsiteY2" fmla="*/ 431399 h 862798"/>
                <a:gd name="connsiteX3" fmla="*/ 1725598 w 2156997"/>
                <a:gd name="connsiteY3" fmla="*/ 862798 h 862798"/>
                <a:gd name="connsiteX4" fmla="*/ 0 w 2156997"/>
                <a:gd name="connsiteY4" fmla="*/ 862798 h 862798"/>
                <a:gd name="connsiteX5" fmla="*/ 431399 w 2156997"/>
                <a:gd name="connsiteY5" fmla="*/ 431399 h 862798"/>
                <a:gd name="connsiteX6" fmla="*/ 0 w 2156997"/>
                <a:gd name="connsiteY6" fmla="*/ 0 h 86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6997" h="862798">
                  <a:moveTo>
                    <a:pt x="0" y="0"/>
                  </a:moveTo>
                  <a:lnTo>
                    <a:pt x="1725598" y="0"/>
                  </a:lnTo>
                  <a:lnTo>
                    <a:pt x="2156997" y="431399"/>
                  </a:lnTo>
                  <a:lnTo>
                    <a:pt x="1725598" y="862798"/>
                  </a:lnTo>
                  <a:lnTo>
                    <a:pt x="0" y="862798"/>
                  </a:lnTo>
                  <a:lnTo>
                    <a:pt x="431399" y="431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5E9C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9405" tIns="16002" rIns="447401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Develop Policy &amp; Identify Resources</a:t>
              </a:r>
              <a:endParaRPr lang="en-US" sz="2300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6289370" y="2997600"/>
              <a:ext cx="2156997" cy="862798"/>
            </a:xfrm>
            <a:custGeom>
              <a:avLst/>
              <a:gdLst>
                <a:gd name="connsiteX0" fmla="*/ 0 w 2156997"/>
                <a:gd name="connsiteY0" fmla="*/ 0 h 862798"/>
                <a:gd name="connsiteX1" fmla="*/ 1725598 w 2156997"/>
                <a:gd name="connsiteY1" fmla="*/ 0 h 862798"/>
                <a:gd name="connsiteX2" fmla="*/ 2156997 w 2156997"/>
                <a:gd name="connsiteY2" fmla="*/ 431399 h 862798"/>
                <a:gd name="connsiteX3" fmla="*/ 1725598 w 2156997"/>
                <a:gd name="connsiteY3" fmla="*/ 862798 h 862798"/>
                <a:gd name="connsiteX4" fmla="*/ 0 w 2156997"/>
                <a:gd name="connsiteY4" fmla="*/ 862798 h 862798"/>
                <a:gd name="connsiteX5" fmla="*/ 431399 w 2156997"/>
                <a:gd name="connsiteY5" fmla="*/ 431399 h 862798"/>
                <a:gd name="connsiteX6" fmla="*/ 0 w 2156997"/>
                <a:gd name="connsiteY6" fmla="*/ 0 h 86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6997" h="862798">
                  <a:moveTo>
                    <a:pt x="0" y="0"/>
                  </a:moveTo>
                  <a:lnTo>
                    <a:pt x="1725598" y="0"/>
                  </a:lnTo>
                  <a:lnTo>
                    <a:pt x="2156997" y="431399"/>
                  </a:lnTo>
                  <a:lnTo>
                    <a:pt x="1725598" y="862798"/>
                  </a:lnTo>
                  <a:lnTo>
                    <a:pt x="0" y="862798"/>
                  </a:lnTo>
                  <a:lnTo>
                    <a:pt x="431399" y="431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5E9C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9405" tIns="16002" rIns="447401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Collect Signatures &amp; Campaign</a:t>
              </a:r>
              <a:endParaRPr lang="en-US" sz="2300" kern="12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2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Past Tobacco Tax Increase Attempts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0383369"/>
              </p:ext>
            </p:extLst>
          </p:nvPr>
        </p:nvGraphicFramePr>
        <p:xfrm>
          <a:off x="514866" y="1681891"/>
          <a:ext cx="8171934" cy="4016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3978"/>
                <a:gridCol w="2723978"/>
                <a:gridCol w="2723978"/>
              </a:tblGrid>
              <a:tr h="5389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2002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2006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2012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3516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Prop 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Amendment 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Prop</a:t>
                      </a:r>
                      <a:r>
                        <a:rPr lang="en-US" baseline="0" dirty="0" smtClean="0"/>
                        <a:t> B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2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 cents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 cents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 cents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6998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dirty="0" smtClean="0"/>
                        <a:t>hospital services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dirty="0" smtClean="0"/>
                        <a:t>smoking</a:t>
                      </a:r>
                      <a:r>
                        <a:rPr lang="en-US" baseline="0" dirty="0" smtClean="0"/>
                        <a:t> cessation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baseline="0" dirty="0" smtClean="0"/>
                        <a:t>life science research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baseline="0" dirty="0" smtClean="0"/>
                        <a:t>senior prescription drug assistance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baseline="0" dirty="0" smtClean="0"/>
                        <a:t>early childhood education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Medicaid</a:t>
                      </a:r>
                      <a:endParaRPr lang="en-US" baseline="0" dirty="0" smtClean="0"/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tobacco prevention &amp; reduction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K-12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dirty="0" smtClean="0"/>
                        <a:t>higher</a:t>
                      </a:r>
                      <a:r>
                        <a:rPr lang="en-US" baseline="0" dirty="0" smtClean="0"/>
                        <a:t> education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baseline="0" dirty="0" smtClean="0"/>
                        <a:t>smoking cessation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6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Failed 49.15% to 50.85%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Failed 48.57%</a:t>
                      </a:r>
                      <a:r>
                        <a:rPr lang="en-US" baseline="0" dirty="0" smtClean="0"/>
                        <a:t> to </a:t>
                      </a:r>
                      <a:r>
                        <a:rPr lang="en-US" dirty="0" smtClean="0"/>
                        <a:t>51.43%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Failed</a:t>
                      </a:r>
                      <a:r>
                        <a:rPr lang="en-US" baseline="0" dirty="0" smtClean="0"/>
                        <a:t> 49.25% to 50.75%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02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6" t="12108" r="1"/>
          <a:stretch/>
        </p:blipFill>
        <p:spPr>
          <a:xfrm>
            <a:off x="1739444" y="2146301"/>
            <a:ext cx="5803918" cy="44200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2012 Prop B Votes by County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12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254936710"/>
              </p:ext>
            </p:extLst>
          </p:nvPr>
        </p:nvGraphicFramePr>
        <p:xfrm>
          <a:off x="1165591" y="1120718"/>
          <a:ext cx="6939132" cy="486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0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114" y="2841171"/>
            <a:ext cx="1409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Policy </a:t>
            </a:r>
          </a:p>
          <a:p>
            <a:pPr algn="r"/>
            <a:r>
              <a:rPr lang="en-US" sz="2800" dirty="0" smtClean="0"/>
              <a:t>Starting </a:t>
            </a:r>
          </a:p>
          <a:p>
            <a:pPr algn="r"/>
            <a:r>
              <a:rPr lang="en-US" sz="2800" dirty="0" smtClean="0"/>
              <a:t>Point</a:t>
            </a:r>
            <a:endParaRPr lang="en-US" sz="2800" dirty="0"/>
          </a:p>
        </p:txBody>
      </p:sp>
      <p:pic>
        <p:nvPicPr>
          <p:cNvPr id="3" name="Content Placeholder 2" descr="Policy Illustration v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8055" b="-28055"/>
          <a:stretch>
            <a:fillRect/>
          </a:stretch>
        </p:blipFill>
        <p:spPr>
          <a:xfrm>
            <a:off x="2031999" y="1400628"/>
            <a:ext cx="6632121" cy="4368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94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0272" y="355600"/>
            <a:ext cx="6645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>
                <a:solidFill>
                  <a:srgbClr val="465E9C"/>
                </a:solidFill>
              </a:rPr>
              <a:t>Founders:</a:t>
            </a:r>
          </a:p>
          <a:p>
            <a:r>
              <a:rPr lang="en-US" dirty="0" smtClean="0">
                <a:solidFill>
                  <a:srgbClr val="465E9C"/>
                </a:solidFill>
              </a:rPr>
              <a:t>Jonathan </a:t>
            </a:r>
            <a:r>
              <a:rPr lang="en-US" dirty="0">
                <a:solidFill>
                  <a:srgbClr val="465E9C"/>
                </a:solidFill>
              </a:rPr>
              <a:t>Freiden</a:t>
            </a:r>
          </a:p>
          <a:p>
            <a:r>
              <a:rPr lang="en-US" dirty="0" smtClean="0">
                <a:solidFill>
                  <a:srgbClr val="465E9C"/>
                </a:solidFill>
              </a:rPr>
              <a:t>U.S. Toy/Constructive Play Things </a:t>
            </a:r>
          </a:p>
          <a:p>
            <a:endParaRPr lang="en-US" dirty="0" smtClean="0">
              <a:solidFill>
                <a:srgbClr val="465E9C"/>
              </a:solidFill>
            </a:endParaRPr>
          </a:p>
          <a:p>
            <a:r>
              <a:rPr lang="en-US" dirty="0" smtClean="0">
                <a:solidFill>
                  <a:srgbClr val="465E9C"/>
                </a:solidFill>
              </a:rPr>
              <a:t>Tyler Nottberg</a:t>
            </a:r>
            <a:endParaRPr lang="en-US" dirty="0">
              <a:solidFill>
                <a:srgbClr val="465E9C"/>
              </a:solidFill>
            </a:endParaRPr>
          </a:p>
          <a:p>
            <a:r>
              <a:rPr lang="en-US" dirty="0" smtClean="0">
                <a:solidFill>
                  <a:srgbClr val="465E9C"/>
                </a:solidFill>
              </a:rPr>
              <a:t>U.S. Engineering Company </a:t>
            </a:r>
          </a:p>
          <a:p>
            <a:endParaRPr lang="en-US" dirty="0" smtClean="0">
              <a:solidFill>
                <a:srgbClr val="465E9C"/>
              </a:solidFill>
            </a:endParaRPr>
          </a:p>
          <a:p>
            <a:r>
              <a:rPr lang="en-US" dirty="0" smtClean="0">
                <a:solidFill>
                  <a:srgbClr val="465E9C"/>
                </a:solidFill>
              </a:rPr>
              <a:t>David Oliver</a:t>
            </a:r>
            <a:endParaRPr lang="en-US" dirty="0">
              <a:solidFill>
                <a:srgbClr val="465E9C"/>
              </a:solidFill>
            </a:endParaRPr>
          </a:p>
          <a:p>
            <a:r>
              <a:rPr lang="en-US" dirty="0" smtClean="0">
                <a:solidFill>
                  <a:srgbClr val="465E9C"/>
                </a:solidFill>
              </a:rPr>
              <a:t>Berkowitz Oliver Williams Shaw &amp; Eisenbrandt LLP</a:t>
            </a:r>
            <a:endParaRPr lang="en-US" b="1" dirty="0">
              <a:solidFill>
                <a:srgbClr val="697594"/>
              </a:solidFill>
            </a:endParaRPr>
          </a:p>
          <a:p>
            <a:endParaRPr lang="en-US" b="1" dirty="0" smtClean="0">
              <a:solidFill>
                <a:srgbClr val="465E9C"/>
              </a:solidFill>
            </a:endParaRPr>
          </a:p>
          <a:p>
            <a:r>
              <a:rPr lang="en-US" b="1" dirty="0" smtClean="0">
                <a:solidFill>
                  <a:srgbClr val="465E9C"/>
                </a:solidFill>
              </a:rPr>
              <a:t>Supporters:</a:t>
            </a:r>
            <a:endParaRPr lang="en-US" b="1" dirty="0">
              <a:solidFill>
                <a:srgbClr val="69759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88" y="3917064"/>
            <a:ext cx="7371442" cy="1872874"/>
          </a:xfrm>
          <a:prstGeom prst="rect">
            <a:avLst/>
          </a:prstGeom>
          <a:ln w="57150" cmpd="thickThin">
            <a:solidFill>
              <a:schemeClr val="tx2"/>
            </a:solidFill>
            <a:prstDash val="solid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6883" y="825062"/>
            <a:ext cx="3678620" cy="18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89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Community Conversations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09900"/>
            <a:ext cx="3797300" cy="812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Visit </a:t>
            </a:r>
          </a:p>
          <a:p>
            <a:pPr marL="0" indent="0" algn="ctr">
              <a:buNone/>
            </a:pPr>
            <a:r>
              <a:rPr lang="en-US" sz="2400" dirty="0" err="1" smtClean="0">
                <a:solidFill>
                  <a:srgbClr val="008000"/>
                </a:solidFill>
              </a:rPr>
              <a:t>RaiseYourHandforKids.org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r>
              <a:rPr lang="en-US" sz="2400" dirty="0" smtClean="0"/>
              <a:t>for reports and updates</a:t>
            </a:r>
            <a:endParaRPr lang="en-US" sz="2400" dirty="0"/>
          </a:p>
        </p:txBody>
      </p:sp>
      <p:pic>
        <p:nvPicPr>
          <p:cNvPr id="9" name="9bd48e119dae0dfeed58d60980944d3c.png" descr="9bd48e119dae0dfeed58d60980944d3c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118" r="9118"/>
          <a:stretch/>
        </p:blipFill>
        <p:spPr>
          <a:xfrm>
            <a:off x="4083051" y="1884362"/>
            <a:ext cx="4025900" cy="3876675"/>
          </a:xfrm>
          <a:prstGeom prst="rect">
            <a:avLst/>
          </a:prstGeom>
        </p:spPr>
      </p:pic>
      <p:pic>
        <p:nvPicPr>
          <p:cNvPr id="4" name="Picture 3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962" y="2423415"/>
            <a:ext cx="215900" cy="224990"/>
          </a:xfrm>
          <a:prstGeom prst="rect">
            <a:avLst/>
          </a:prstGeom>
        </p:spPr>
      </p:pic>
      <p:pic>
        <p:nvPicPr>
          <p:cNvPr id="6" name="Picture 5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0451" y="3032342"/>
            <a:ext cx="215900" cy="224990"/>
          </a:xfrm>
          <a:prstGeom prst="rect">
            <a:avLst/>
          </a:prstGeom>
        </p:spPr>
      </p:pic>
      <p:pic>
        <p:nvPicPr>
          <p:cNvPr id="7" name="Picture 6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3775" y="2974675"/>
            <a:ext cx="215900" cy="224990"/>
          </a:xfrm>
          <a:prstGeom prst="rect">
            <a:avLst/>
          </a:prstGeom>
        </p:spPr>
      </p:pic>
      <p:pic>
        <p:nvPicPr>
          <p:cNvPr id="8" name="Picture 7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1" y="3230889"/>
            <a:ext cx="215900" cy="224990"/>
          </a:xfrm>
          <a:prstGeom prst="rect">
            <a:avLst/>
          </a:prstGeom>
        </p:spPr>
      </p:pic>
      <p:pic>
        <p:nvPicPr>
          <p:cNvPr id="10" name="Picture 9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602" y="4263011"/>
            <a:ext cx="215900" cy="224990"/>
          </a:xfrm>
          <a:prstGeom prst="rect">
            <a:avLst/>
          </a:prstGeom>
        </p:spPr>
      </p:pic>
      <p:pic>
        <p:nvPicPr>
          <p:cNvPr id="11" name="Picture 10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4008" y="4689911"/>
            <a:ext cx="215900" cy="224990"/>
          </a:xfrm>
          <a:prstGeom prst="rect">
            <a:avLst/>
          </a:prstGeom>
        </p:spPr>
      </p:pic>
      <p:pic>
        <p:nvPicPr>
          <p:cNvPr id="13" name="Picture 12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2649" y="4767916"/>
            <a:ext cx="215900" cy="224990"/>
          </a:xfrm>
          <a:prstGeom prst="rect">
            <a:avLst/>
          </a:prstGeom>
        </p:spPr>
      </p:pic>
      <p:pic>
        <p:nvPicPr>
          <p:cNvPr id="14" name="Picture 13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538" y="4670662"/>
            <a:ext cx="215900" cy="224990"/>
          </a:xfrm>
          <a:prstGeom prst="rect">
            <a:avLst/>
          </a:prstGeom>
        </p:spPr>
      </p:pic>
      <p:pic>
        <p:nvPicPr>
          <p:cNvPr id="15" name="Picture 14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101" y="2041960"/>
            <a:ext cx="215900" cy="224990"/>
          </a:xfrm>
          <a:prstGeom prst="rect">
            <a:avLst/>
          </a:prstGeom>
        </p:spPr>
      </p:pic>
      <p:pic>
        <p:nvPicPr>
          <p:cNvPr id="16" name="Picture 15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6407" y="4295059"/>
            <a:ext cx="215900" cy="224990"/>
          </a:xfrm>
          <a:prstGeom prst="rect">
            <a:avLst/>
          </a:prstGeom>
        </p:spPr>
      </p:pic>
      <p:pic>
        <p:nvPicPr>
          <p:cNvPr id="17" name="Picture 16" descr="transparent-green-checkmark-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862" y="4381737"/>
            <a:ext cx="215900" cy="2249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89675" y="3822700"/>
            <a:ext cx="454025" cy="47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0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9300" y="5334000"/>
            <a:ext cx="20447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AISE YOUR HAND FOR KIDS LOGO webaddress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7325" y="3492939"/>
            <a:ext cx="2795613" cy="2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7325" y="1200150"/>
            <a:ext cx="62293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Erin Brower</a:t>
            </a:r>
          </a:p>
          <a:p>
            <a:pPr algn="ctr"/>
            <a:r>
              <a:rPr lang="en-US" sz="4000" b="1" dirty="0" smtClean="0">
                <a:solidFill>
                  <a:schemeClr val="tx2"/>
                </a:solidFill>
                <a:hlinkClick r:id="rId3"/>
              </a:rPr>
              <a:t>erin.m.brower@gmail.com</a:t>
            </a:r>
            <a:endParaRPr lang="en-US" sz="40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(913) 568-4520</a:t>
            </a:r>
          </a:p>
          <a:p>
            <a:pPr algn="ctr"/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8675" y="4131817"/>
            <a:ext cx="3048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48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Budget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  <a:buSzPct val="140000"/>
            </a:pPr>
            <a:r>
              <a:rPr lang="en-US" altLang="en-US" sz="3200" b="1" dirty="0" smtClean="0">
                <a:solidFill>
                  <a:schemeClr val="accent4"/>
                </a:solidFill>
              </a:rPr>
              <a:t>Foundation Formula</a:t>
            </a:r>
          </a:p>
          <a:p>
            <a:pPr algn="ctr">
              <a:spcBef>
                <a:spcPct val="0"/>
              </a:spcBef>
              <a:buSzPct val="140000"/>
            </a:pP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algn="ctr">
              <a:spcBef>
                <a:spcPct val="0"/>
              </a:spcBef>
              <a:buSzPct val="140000"/>
            </a:pPr>
            <a:r>
              <a:rPr lang="en-US" altLang="en-US" sz="3200" b="1" dirty="0" smtClean="0">
                <a:solidFill>
                  <a:schemeClr val="accent4"/>
                </a:solidFill>
              </a:rPr>
              <a:t>Early Childhood Special Ed</a:t>
            </a:r>
          </a:p>
          <a:p>
            <a:pPr algn="ctr">
              <a:spcBef>
                <a:spcPct val="0"/>
              </a:spcBef>
              <a:buSzPct val="140000"/>
            </a:pP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algn="ctr">
              <a:spcBef>
                <a:spcPct val="0"/>
              </a:spcBef>
              <a:buSzPct val="140000"/>
            </a:pPr>
            <a:r>
              <a:rPr lang="en-US" altLang="en-US" sz="3200" b="1" dirty="0" smtClean="0">
                <a:solidFill>
                  <a:schemeClr val="accent4"/>
                </a:solidFill>
              </a:rPr>
              <a:t>Missouri </a:t>
            </a:r>
            <a:r>
              <a:rPr lang="en-US" altLang="en-US" sz="3200" b="1" dirty="0">
                <a:solidFill>
                  <a:schemeClr val="accent4"/>
                </a:solidFill>
              </a:rPr>
              <a:t>Preschool Project </a:t>
            </a: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marL="0" indent="0" algn="ctr">
              <a:spcBef>
                <a:spcPct val="0"/>
              </a:spcBef>
              <a:buSzPct val="140000"/>
              <a:buNone/>
            </a:pP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algn="ctr">
              <a:spcBef>
                <a:spcPct val="0"/>
              </a:spcBef>
              <a:buSzPct val="140000"/>
            </a:pPr>
            <a:r>
              <a:rPr lang="en-US" altLang="en-US" sz="3200" b="1" dirty="0" smtClean="0">
                <a:solidFill>
                  <a:schemeClr val="accent4"/>
                </a:solidFill>
              </a:rPr>
              <a:t>First </a:t>
            </a:r>
            <a:r>
              <a:rPr lang="en-US" altLang="en-US" sz="3200" b="1" dirty="0">
                <a:solidFill>
                  <a:schemeClr val="accent4"/>
                </a:solidFill>
              </a:rPr>
              <a:t>Steps </a:t>
            </a: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marL="0" indent="0" algn="ctr">
              <a:spcBef>
                <a:spcPct val="0"/>
              </a:spcBef>
              <a:buSzPct val="140000"/>
              <a:buNone/>
            </a:pP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algn="ctr">
              <a:spcBef>
                <a:spcPct val="0"/>
              </a:spcBef>
              <a:buSzPct val="140000"/>
            </a:pPr>
            <a:r>
              <a:rPr lang="en-US" altLang="en-US" sz="3200" b="1" dirty="0" smtClean="0">
                <a:solidFill>
                  <a:schemeClr val="accent4"/>
                </a:solidFill>
              </a:rPr>
              <a:t>Parents </a:t>
            </a:r>
            <a:r>
              <a:rPr lang="en-US" altLang="en-US" sz="3200" b="1" dirty="0">
                <a:solidFill>
                  <a:schemeClr val="accent4"/>
                </a:solidFill>
              </a:rPr>
              <a:t>as Teachers </a:t>
            </a: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algn="ctr">
              <a:spcBef>
                <a:spcPct val="0"/>
              </a:spcBef>
              <a:buSzPct val="140000"/>
            </a:pPr>
            <a:endParaRPr lang="en-US" altLang="en-US" sz="3200" b="1" dirty="0" smtClean="0">
              <a:solidFill>
                <a:schemeClr val="accent4"/>
              </a:solidFill>
            </a:endParaRPr>
          </a:p>
          <a:p>
            <a:pPr algn="ctr">
              <a:spcBef>
                <a:spcPct val="0"/>
              </a:spcBef>
              <a:buSzPct val="140000"/>
            </a:pPr>
            <a:r>
              <a:rPr lang="en-US" altLang="en-US" sz="3200" b="1" dirty="0" smtClean="0">
                <a:solidFill>
                  <a:schemeClr val="accent4"/>
                </a:solidFill>
              </a:rPr>
              <a:t>Child </a:t>
            </a:r>
            <a:r>
              <a:rPr lang="en-US" altLang="en-US" sz="3200" b="1" dirty="0">
                <a:solidFill>
                  <a:schemeClr val="accent4"/>
                </a:solidFill>
              </a:rPr>
              <a:t>Care Assistance</a:t>
            </a:r>
          </a:p>
          <a:p>
            <a:pPr algn="ctr">
              <a:spcBef>
                <a:spcPct val="0"/>
              </a:spcBef>
              <a:buSzPct val="140000"/>
              <a:buFontTx/>
              <a:buNone/>
            </a:pPr>
            <a:endParaRPr lang="en-US" alt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585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 smtClean="0"/>
              <a:t>How Do We Make Children A Priority?</a:t>
            </a:r>
            <a:r>
              <a:rPr lang="en-US" altLang="en-US" b="1" i="1" u="sng" dirty="0" smtClean="0"/>
              <a:t/>
            </a:r>
            <a:br>
              <a:rPr lang="en-US" altLang="en-US" b="1" i="1" u="sng" dirty="0" smtClean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8899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VOTE</a:t>
            </a:r>
            <a:endParaRPr lang="en-US" b="1" dirty="0"/>
          </a:p>
        </p:txBody>
      </p:sp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866900"/>
            <a:ext cx="68961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04975" y="4444590"/>
            <a:ext cx="5734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chemeClr val="accent4"/>
                </a:solidFill>
              </a:rPr>
              <a:t>Register to vote:</a:t>
            </a:r>
          </a:p>
          <a:p>
            <a:pPr algn="ctr"/>
            <a:r>
              <a:rPr lang="en-US" altLang="en-US" sz="3600" b="1" dirty="0">
                <a:solidFill>
                  <a:schemeClr val="accent4"/>
                </a:solidFill>
              </a:rPr>
              <a:t>http://www.sos.mo.gov/</a:t>
            </a:r>
          </a:p>
        </p:txBody>
      </p:sp>
    </p:spTree>
    <p:extLst>
      <p:ext uri="{BB962C8B-B14F-4D97-AF65-F5344CB8AC3E}">
        <p14:creationId xmlns:p14="http://schemas.microsoft.com/office/powerpoint/2010/main" xmlns="" val="64326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Build Relationships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4962" y="1829657"/>
            <a:ext cx="6335509" cy="302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4144" y="5158642"/>
            <a:ext cx="693571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2800" b="1" dirty="0">
                <a:solidFill>
                  <a:schemeClr val="accent4"/>
                </a:solidFill>
                <a:latin typeface="Verdana" pitchFamily="34" charset="0"/>
              </a:rPr>
              <a:t>Find your Legislators:</a:t>
            </a:r>
          </a:p>
          <a:p>
            <a:pPr algn="ctr">
              <a:defRPr/>
            </a:pPr>
            <a:r>
              <a:rPr lang="en-US" sz="2800" b="1" u="sng" dirty="0">
                <a:solidFill>
                  <a:schemeClr val="accent4"/>
                </a:solidFill>
                <a:latin typeface="Verdana" pitchFamily="34" charset="0"/>
              </a:rPr>
              <a:t>http://www.senate.mo.gov/</a:t>
            </a:r>
          </a:p>
        </p:txBody>
      </p:sp>
    </p:spTree>
    <p:extLst>
      <p:ext uri="{BB962C8B-B14F-4D97-AF65-F5344CB8AC3E}">
        <p14:creationId xmlns:p14="http://schemas.microsoft.com/office/powerpoint/2010/main" xmlns="" val="3942675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UNIFY</a:t>
            </a:r>
            <a:endParaRPr lang="en-US" b="1" dirty="0"/>
          </a:p>
        </p:txBody>
      </p:sp>
      <p:sp>
        <p:nvSpPr>
          <p:cNvPr id="4" name="Text Box 8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600200"/>
            <a:ext cx="8229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sz="2000" b="1" dirty="0">
                <a:solidFill>
                  <a:schemeClr val="accent4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</a:rPr>
              <a:t>Testify at hearings</a:t>
            </a:r>
          </a:p>
          <a:p>
            <a:pPr eaLnBrk="1" hangingPunct="1"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</a:rPr>
              <a:t> In-District Meetings</a:t>
            </a:r>
          </a:p>
          <a:p>
            <a:pPr eaLnBrk="1" hangingPunct="1"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</a:rPr>
              <a:t> Invite Legislators to See Programs</a:t>
            </a:r>
          </a:p>
          <a:p>
            <a:pPr eaLnBrk="1" hangingPunct="1"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</a:rPr>
              <a:t> Capitol Lobby Visits</a:t>
            </a:r>
          </a:p>
          <a:p>
            <a:pPr eaLnBrk="1" hangingPunct="1"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</a:rPr>
              <a:t> Organize a public rally </a:t>
            </a:r>
            <a:r>
              <a:rPr lang="en-US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or 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</a:rPr>
              <a:t>an event with a key </a:t>
            </a:r>
            <a:r>
              <a:rPr lang="en-US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speaker</a:t>
            </a:r>
          </a:p>
          <a:p>
            <a:pPr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4"/>
                </a:solidFill>
                <a:latin typeface="Calibri" panose="020F0502020204030204" pitchFamily="34" charset="0"/>
              </a:rPr>
              <a:t>Develop region-specific fact </a:t>
            </a:r>
            <a:r>
              <a:rPr lang="en-US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sheets</a:t>
            </a:r>
          </a:p>
          <a:p>
            <a:pPr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Earned media</a:t>
            </a:r>
          </a:p>
          <a:p>
            <a:pPr>
              <a:spcBef>
                <a:spcPct val="50000"/>
              </a:spcBef>
              <a:buSzPct val="140000"/>
              <a:buFontTx/>
              <a:buChar char="•"/>
              <a:defRPr/>
            </a:pPr>
            <a:r>
              <a:rPr lang="en-US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Phone calls/Letters/Emails</a:t>
            </a:r>
            <a:endParaRPr lang="en-US" sz="2000" b="1" dirty="0">
              <a:solidFill>
                <a:schemeClr val="accent4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49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tock_000022025000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30603">
            <a:off x="5728974" y="1013638"/>
            <a:ext cx="2867653" cy="1911065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  <p:pic>
        <p:nvPicPr>
          <p:cNvPr id="2" name="Picture 1" descr="iStock_000016760154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61263">
            <a:off x="641578" y="1019725"/>
            <a:ext cx="3116400" cy="2018024"/>
          </a:xfrm>
          <a:prstGeom prst="rect">
            <a:avLst/>
          </a:prstGeom>
          <a:ln w="38100" cmpd="sng">
            <a:solidFill>
              <a:schemeClr val="tx2"/>
            </a:solidFill>
          </a:ln>
        </p:spPr>
      </p:pic>
      <p:pic>
        <p:nvPicPr>
          <p:cNvPr id="3" name="Picture 2" descr="Preschool Hands u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4500" y="2179510"/>
            <a:ext cx="3467100" cy="2314162"/>
          </a:xfrm>
          <a:prstGeom prst="rect">
            <a:avLst/>
          </a:prstGeom>
          <a:solidFill>
            <a:schemeClr val="tx2"/>
          </a:solidFill>
          <a:ln w="38100" cmpd="sng">
            <a:solidFill>
              <a:schemeClr val="tx2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5160" y="4848761"/>
            <a:ext cx="693064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008000"/>
                </a:solidFill>
              </a:rPr>
              <a:t>RAISE YOUR HAND FOR KIDS</a:t>
            </a:r>
            <a:endParaRPr lang="en-US" sz="3800" b="1" dirty="0">
              <a:solidFill>
                <a:srgbClr val="008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54460" y="5511800"/>
            <a:ext cx="6524240" cy="0"/>
          </a:xfrm>
          <a:prstGeom prst="line">
            <a:avLst/>
          </a:prstGeom>
          <a:ln w="5715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937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731838"/>
            <a:ext cx="8496300" cy="99536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465E9C"/>
                </a:solidFill>
              </a:rPr>
              <a:t/>
            </a:r>
            <a:br>
              <a:rPr lang="en-US" b="1" dirty="0" smtClean="0">
                <a:solidFill>
                  <a:srgbClr val="465E9C"/>
                </a:solidFill>
              </a:rPr>
            </a:br>
            <a:r>
              <a:rPr lang="en-US" b="1" dirty="0" smtClean="0">
                <a:solidFill>
                  <a:srgbClr val="465E9C"/>
                </a:solidFill>
              </a:rPr>
              <a:t>Formula for </a:t>
            </a:r>
            <a:br>
              <a:rPr lang="en-US" b="1" dirty="0" smtClean="0">
                <a:solidFill>
                  <a:srgbClr val="465E9C"/>
                </a:solidFill>
              </a:rPr>
            </a:br>
            <a:r>
              <a:rPr lang="en-US" b="1" dirty="0" smtClean="0">
                <a:solidFill>
                  <a:srgbClr val="465E9C"/>
                </a:solidFill>
              </a:rPr>
              <a:t>Kindergarten </a:t>
            </a:r>
            <a:br>
              <a:rPr lang="en-US" b="1" dirty="0" smtClean="0">
                <a:solidFill>
                  <a:srgbClr val="465E9C"/>
                </a:solidFill>
              </a:rPr>
            </a:br>
            <a:r>
              <a:rPr lang="en-US" b="1" dirty="0" smtClean="0">
                <a:solidFill>
                  <a:srgbClr val="465E9C"/>
                </a:solidFill>
              </a:rPr>
              <a:t>Readiness</a:t>
            </a:r>
            <a:endParaRPr lang="en-US" b="1" dirty="0">
              <a:solidFill>
                <a:srgbClr val="465E9C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653267617"/>
              </p:ext>
            </p:extLst>
          </p:nvPr>
        </p:nvGraphicFramePr>
        <p:xfrm>
          <a:off x="1524001" y="441434"/>
          <a:ext cx="6464299" cy="5502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59436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462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78102AF60B04ABA205E3EF065642E" ma:contentTypeVersion="3" ma:contentTypeDescription="Create a new document." ma:contentTypeScope="" ma:versionID="5af59deeb52198e161f6e265d9f9c1f6">
  <xsd:schema xmlns:xsd="http://www.w3.org/2001/XMLSchema" xmlns:xs="http://www.w3.org/2001/XMLSchema" xmlns:p="http://schemas.microsoft.com/office/2006/metadata/properties" xmlns:ns2="c3a6e9ef-a1f6-4766-94ca-80364285655b" targetNamespace="http://schemas.microsoft.com/office/2006/metadata/properties" ma:root="true" ma:fieldsID="6952e8d49d5374468069a4ca32337d06" ns2:_="">
    <xsd:import namespace="c3a6e9ef-a1f6-4766-94ca-80364285655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6e9ef-a1f6-4766-94ca-8036428565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3a6e9ef-a1f6-4766-94ca-80364285655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2FEC22C-A16E-42D9-9198-CF010BF59F6B}"/>
</file>

<file path=customXml/itemProps2.xml><?xml version="1.0" encoding="utf-8"?>
<ds:datastoreItem xmlns:ds="http://schemas.openxmlformats.org/officeDocument/2006/customXml" ds:itemID="{38FFDDFB-6027-45CF-B41B-8DB18AA6C8FA}"/>
</file>

<file path=customXml/itemProps3.xml><?xml version="1.0" encoding="utf-8"?>
<ds:datastoreItem xmlns:ds="http://schemas.openxmlformats.org/officeDocument/2006/customXml" ds:itemID="{B19CE0C4-F4C3-45D6-AFB4-FDC383527759}"/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3786</TotalTime>
  <Words>454</Words>
  <Application>Microsoft Office PowerPoint</Application>
  <PresentationFormat>On-screen Show (4:3)</PresentationFormat>
  <Paragraphs>179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Clarity</vt:lpstr>
      <vt:lpstr>Slide 1</vt:lpstr>
      <vt:lpstr>Slide 2</vt:lpstr>
      <vt:lpstr>Budget</vt:lpstr>
      <vt:lpstr>How Do We Make Children A Priority? </vt:lpstr>
      <vt:lpstr>VOTE</vt:lpstr>
      <vt:lpstr>Build Relationships</vt:lpstr>
      <vt:lpstr>UNIFY</vt:lpstr>
      <vt:lpstr>Slide 8</vt:lpstr>
      <vt:lpstr> Formula for  Kindergarten  Readiness</vt:lpstr>
      <vt:lpstr>Benefits of Investing in Early Childhood Development </vt:lpstr>
      <vt:lpstr>How Do We Fund It?</vt:lpstr>
      <vt:lpstr>Tobacco Tax in Surrounding States</vt:lpstr>
      <vt:lpstr> Benefits of Raising the Tobacco Tax </vt:lpstr>
      <vt:lpstr>Double Dividend for Missouri Taxpayers </vt:lpstr>
      <vt:lpstr>Our Process</vt:lpstr>
      <vt:lpstr>Past Tobacco Tax Increase Attempts</vt:lpstr>
      <vt:lpstr>2012 Prop B Votes by County</vt:lpstr>
      <vt:lpstr>Slide 18</vt:lpstr>
      <vt:lpstr>Slide 19</vt:lpstr>
      <vt:lpstr>Community Conversations</vt:lpstr>
      <vt:lpstr>Slide 21</vt:lpstr>
    </vt:vector>
  </TitlesOfParts>
  <Company>Pick Strategies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Rallo</dc:creator>
  <cp:lastModifiedBy>susan laptop</cp:lastModifiedBy>
  <cp:revision>108</cp:revision>
  <cp:lastPrinted>2014-12-03T03:34:48Z</cp:lastPrinted>
  <dcterms:created xsi:type="dcterms:W3CDTF">2014-11-16T21:12:19Z</dcterms:created>
  <dcterms:modified xsi:type="dcterms:W3CDTF">2015-04-06T15:08:27Z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0x01010045B78102AF60B04ABA205E3EF065642E</vt:lpwstr>
  </property>
</Properties>
</file>