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0.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9.xml" ContentType="application/vnd.openxmlformats-officedocument.presentationml.slide+xml"/>
  <Override PartName="/ppt/slides/slide36.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258" r:id="rId2"/>
    <p:sldId id="281" r:id="rId3"/>
    <p:sldId id="269" r:id="rId4"/>
    <p:sldId id="270" r:id="rId5"/>
    <p:sldId id="306" r:id="rId6"/>
    <p:sldId id="277" r:id="rId7"/>
    <p:sldId id="272" r:id="rId8"/>
    <p:sldId id="273" r:id="rId9"/>
    <p:sldId id="305" r:id="rId10"/>
    <p:sldId id="274" r:id="rId11"/>
    <p:sldId id="275" r:id="rId12"/>
    <p:sldId id="276" r:id="rId13"/>
    <p:sldId id="278" r:id="rId14"/>
    <p:sldId id="282" r:id="rId15"/>
    <p:sldId id="279" r:id="rId16"/>
    <p:sldId id="283" r:id="rId17"/>
    <p:sldId id="284" r:id="rId18"/>
    <p:sldId id="285" r:id="rId19"/>
    <p:sldId id="286" r:id="rId20"/>
    <p:sldId id="287" r:id="rId21"/>
    <p:sldId id="288" r:id="rId22"/>
    <p:sldId id="289" r:id="rId23"/>
    <p:sldId id="290" r:id="rId24"/>
    <p:sldId id="291" r:id="rId25"/>
    <p:sldId id="292" r:id="rId26"/>
    <p:sldId id="294" r:id="rId27"/>
    <p:sldId id="295" r:id="rId28"/>
    <p:sldId id="296" r:id="rId29"/>
    <p:sldId id="297" r:id="rId30"/>
    <p:sldId id="301" r:id="rId31"/>
    <p:sldId id="303" r:id="rId32"/>
    <p:sldId id="299" r:id="rId33"/>
    <p:sldId id="298" r:id="rId34"/>
    <p:sldId id="302" r:id="rId35"/>
    <p:sldId id="304" r:id="rId36"/>
    <p:sldId id="262" r:id="rId37"/>
  </p:sldIdLst>
  <p:sldSz cx="9144000" cy="6858000" type="screen4x3"/>
  <p:notesSz cx="7077075" cy="93853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AA46"/>
    <a:srgbClr val="07477F"/>
    <a:srgbClr val="FCF339"/>
    <a:srgbClr val="724C2B"/>
    <a:srgbClr val="947358"/>
    <a:srgbClr val="906F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3" d="100"/>
          <a:sy n="93" d="100"/>
        </p:scale>
        <p:origin x="-114" y="-102"/>
      </p:cViewPr>
      <p:guideLst>
        <p:guide orient="horz"/>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706"/>
          </a:xfrm>
          <a:prstGeom prst="rect">
            <a:avLst/>
          </a:prstGeom>
        </p:spPr>
        <p:txBody>
          <a:bodyPr vert="horz" lIns="93077" tIns="46538" rIns="93077" bIns="4653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706"/>
          </a:xfrm>
          <a:prstGeom prst="rect">
            <a:avLst/>
          </a:prstGeom>
        </p:spPr>
        <p:txBody>
          <a:bodyPr vert="horz" lIns="93077" tIns="46538" rIns="93077" bIns="46538" rtlCol="0"/>
          <a:lstStyle>
            <a:lvl1pPr algn="r">
              <a:defRPr sz="1200"/>
            </a:lvl1pPr>
          </a:lstStyle>
          <a:p>
            <a:fld id="{28F6AE71-3326-4CB8-9F23-F3F86F8E202F}" type="datetimeFigureOut">
              <a:rPr lang="en-US" smtClean="0"/>
              <a:t>4/1/2015</a:t>
            </a:fld>
            <a:endParaRPr lang="en-US" dirty="0"/>
          </a:p>
        </p:txBody>
      </p:sp>
      <p:sp>
        <p:nvSpPr>
          <p:cNvPr id="4" name="Footer Placeholder 3"/>
          <p:cNvSpPr>
            <a:spLocks noGrp="1"/>
          </p:cNvSpPr>
          <p:nvPr>
            <p:ph type="ftr" sz="quarter" idx="2"/>
          </p:nvPr>
        </p:nvSpPr>
        <p:spPr>
          <a:xfrm>
            <a:off x="0" y="8914996"/>
            <a:ext cx="3066733" cy="468705"/>
          </a:xfrm>
          <a:prstGeom prst="rect">
            <a:avLst/>
          </a:prstGeom>
        </p:spPr>
        <p:txBody>
          <a:bodyPr vert="horz" lIns="93077" tIns="46538" rIns="93077" bIns="46538"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914996"/>
            <a:ext cx="3066733" cy="468705"/>
          </a:xfrm>
          <a:prstGeom prst="rect">
            <a:avLst/>
          </a:prstGeom>
        </p:spPr>
        <p:txBody>
          <a:bodyPr vert="horz" lIns="93077" tIns="46538" rIns="93077" bIns="46538" rtlCol="0" anchor="b"/>
          <a:lstStyle>
            <a:lvl1pPr algn="r">
              <a:defRPr sz="1200"/>
            </a:lvl1pPr>
          </a:lstStyle>
          <a:p>
            <a:fld id="{3A2FEC67-A215-4A5D-9871-E3425FAB0F4E}" type="slidenum">
              <a:rPr lang="en-US" smtClean="0"/>
              <a:t>‹#›</a:t>
            </a:fld>
            <a:endParaRPr lang="en-US" dirty="0"/>
          </a:p>
        </p:txBody>
      </p:sp>
    </p:spTree>
    <p:extLst>
      <p:ext uri="{BB962C8B-B14F-4D97-AF65-F5344CB8AC3E}">
        <p14:creationId xmlns:p14="http://schemas.microsoft.com/office/powerpoint/2010/main" val="2606383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BE5E5266-DDCB-4425-B985-FEAD8AD7137B}" type="datetimeFigureOut">
              <a:rPr lang="en-US" smtClean="0"/>
              <a:t>4/1/2015</a:t>
            </a:fld>
            <a:endParaRPr lang="en-US"/>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457700"/>
            <a:ext cx="5661025" cy="4224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3813"/>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913813"/>
            <a:ext cx="3067050" cy="469900"/>
          </a:xfrm>
          <a:prstGeom prst="rect">
            <a:avLst/>
          </a:prstGeom>
        </p:spPr>
        <p:txBody>
          <a:bodyPr vert="horz" lIns="91440" tIns="45720" rIns="91440" bIns="45720" rtlCol="0" anchor="b"/>
          <a:lstStyle>
            <a:lvl1pPr algn="r">
              <a:defRPr sz="1200"/>
            </a:lvl1pPr>
          </a:lstStyle>
          <a:p>
            <a:fld id="{BBCF8B57-E8AF-4041-8093-056775F67DF6}" type="slidenum">
              <a:rPr lang="en-US" smtClean="0"/>
              <a:t>‹#›</a:t>
            </a:fld>
            <a:endParaRPr lang="en-US"/>
          </a:p>
        </p:txBody>
      </p:sp>
    </p:spTree>
    <p:extLst>
      <p:ext uri="{BB962C8B-B14F-4D97-AF65-F5344CB8AC3E}">
        <p14:creationId xmlns:p14="http://schemas.microsoft.com/office/powerpoint/2010/main" val="2370855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a:t>
            </a:r>
            <a:r>
              <a:rPr lang="en-US" baseline="0" dirty="0" smtClean="0"/>
              <a:t> of the information included in this workshop was gathered from the Board Source Book, “Taming the Troublesome Board Member.”</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a:t>
            </a:fld>
            <a:endParaRPr lang="en-US"/>
          </a:p>
        </p:txBody>
      </p:sp>
    </p:spTree>
    <p:extLst>
      <p:ext uri="{BB962C8B-B14F-4D97-AF65-F5344CB8AC3E}">
        <p14:creationId xmlns:p14="http://schemas.microsoft.com/office/powerpoint/2010/main" val="90292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a:t>
            </a:r>
            <a:r>
              <a:rPr lang="en-US" baseline="0" dirty="0" smtClean="0"/>
              <a:t> also includes assessing.  Each year (or term), have your board members assess their own productivity using a board assessment (</a:t>
            </a:r>
            <a:r>
              <a:rPr lang="en-US" baseline="0" dirty="0" err="1" smtClean="0"/>
              <a:t>Pres</a:t>
            </a:r>
            <a:r>
              <a:rPr lang="en-US" baseline="0" dirty="0" smtClean="0"/>
              <a:t> QRG).  How did they score?  Ask each member if they are the right person for the job?  Did they have what they needed to get the job done?  Ask if they feel other board members lived up to their responsibilities?   Make assessment and improvement part of your PTA culture and you will avoid those big “redwood” type of problems.</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11</a:t>
            </a:fld>
            <a:endParaRPr lang="en-US"/>
          </a:p>
        </p:txBody>
      </p:sp>
    </p:spTree>
    <p:extLst>
      <p:ext uri="{BB962C8B-B14F-4D97-AF65-F5344CB8AC3E}">
        <p14:creationId xmlns:p14="http://schemas.microsoft.com/office/powerpoint/2010/main" val="1110176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it comes down to this:  If you want a good board,</a:t>
            </a:r>
            <a:r>
              <a:rPr lang="en-US" baseline="0" dirty="0" smtClean="0"/>
              <a:t> you have to work to get it.  You cannot be complacent.  You  need to take action, hold people accountable, not play favorites, and create a culture of excellence</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12</a:t>
            </a:fld>
            <a:endParaRPr lang="en-US"/>
          </a:p>
        </p:txBody>
      </p:sp>
    </p:spTree>
    <p:extLst>
      <p:ext uri="{BB962C8B-B14F-4D97-AF65-F5344CB8AC3E}">
        <p14:creationId xmlns:p14="http://schemas.microsoft.com/office/powerpoint/2010/main" val="412517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“experiences” have</a:t>
            </a:r>
            <a:r>
              <a:rPr lang="en-US" baseline="0" dirty="0" smtClean="0"/>
              <a:t> you had to help yourself grow?   How can you grow through some not-so-great experiences?</a:t>
            </a:r>
          </a:p>
          <a:p>
            <a:r>
              <a:rPr lang="en-US" baseline="0" dirty="0" smtClean="0"/>
              <a:t>Let’s think of all those “problems” and challenges as a way to grow a better PTA so that all children and families will benefit.</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13</a:t>
            </a:fld>
            <a:endParaRPr lang="en-US"/>
          </a:p>
        </p:txBody>
      </p:sp>
    </p:spTree>
    <p:extLst>
      <p:ext uri="{BB962C8B-B14F-4D97-AF65-F5344CB8AC3E}">
        <p14:creationId xmlns:p14="http://schemas.microsoft.com/office/powerpoint/2010/main" val="688708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every one of us has “experienced” a bad board.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14</a:t>
            </a:fld>
            <a:endParaRPr lang="en-US"/>
          </a:p>
        </p:txBody>
      </p:sp>
    </p:spTree>
    <p:extLst>
      <p:ext uri="{BB962C8B-B14F-4D97-AF65-F5344CB8AC3E}">
        <p14:creationId xmlns:p14="http://schemas.microsoft.com/office/powerpoint/2010/main" val="3616731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talked to you about prevention.  Prevention—like early intervention in the school setting—is the best method of avoid the redwood-type problems.   But, some of you already have those great big tree-like problems in your PTA.  How you deal with them is important for setting up the culture you need to become an well-functioning PTA.</a:t>
            </a:r>
          </a:p>
          <a:p>
            <a:r>
              <a:rPr lang="en-US" baseline="0" dirty="0" smtClean="0"/>
              <a:t>We will talk about the six most common type of problem board members and how to deal with them:</a:t>
            </a:r>
          </a:p>
          <a:p>
            <a:r>
              <a:rPr lang="en-US" baseline="0" dirty="0" smtClean="0"/>
              <a:t>The constant questioner—the person who can’t let anything go; the board bully; the micromanager; the rule breaker/outlaw; the obstacles to change; and the no-show.</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15</a:t>
            </a:fld>
            <a:endParaRPr lang="en-US"/>
          </a:p>
        </p:txBody>
      </p:sp>
    </p:spTree>
    <p:extLst>
      <p:ext uri="{BB962C8B-B14F-4D97-AF65-F5344CB8AC3E}">
        <p14:creationId xmlns:p14="http://schemas.microsoft.com/office/powerpoint/2010/main" val="16089096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the constant questioner.</a:t>
            </a:r>
            <a:r>
              <a:rPr lang="en-US" baseline="0" dirty="0" smtClean="0"/>
              <a:t>   This person can never have enough info.  While it is part of your duty of care to ask questions and gather info, this person takes it to an entirely different level.  Sometimes he/she asks because he/she wants to show off the fact that he/she did their homework and others didn’t.   Sometimes there is a hidden agenda.  Sometimes it is benign—you have on your hands a thinker, a careful and deliberate person who desires knowledge and is averse to risk—so don’t think all questions are bad, but be sure you are giving this person what they need in advance of the meeting so they are comfortable in decision-making.   Sometimes, however, this person simply enjoys driving everyone a little nuts—they believe that questioning everything will drive change and sometimes it gets out of hand.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16</a:t>
            </a:fld>
            <a:endParaRPr lang="en-US"/>
          </a:p>
        </p:txBody>
      </p:sp>
    </p:spTree>
    <p:extLst>
      <p:ext uri="{BB962C8B-B14F-4D97-AF65-F5344CB8AC3E}">
        <p14:creationId xmlns:p14="http://schemas.microsoft.com/office/powerpoint/2010/main" val="245922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help stop or avoid</a:t>
            </a:r>
            <a:r>
              <a:rPr lang="en-US" baseline="0" dirty="0" smtClean="0"/>
              <a:t> the constant questioner:</a:t>
            </a:r>
          </a:p>
          <a:p>
            <a:r>
              <a:rPr lang="en-US" baseline="0" dirty="0" smtClean="0"/>
              <a:t>First, ask yourself if this is benign?  Is this person a change agent?  Is this person asking the types of questions everyone should be asking?</a:t>
            </a:r>
          </a:p>
          <a:p>
            <a:r>
              <a:rPr lang="en-US" baseline="0" dirty="0" smtClean="0"/>
              <a:t>If not benign, the chair may have to speak to the person prior to the meeting to ask for cooperation or to ensure the questioner has the info they need.  The chair may ask the board if they have enough info (Do you prepare your board for meetings—do they get info in advance like committee reports and background for action items?).  Since board members are supposed to prepare, be sure they questions an thinking are happening outside the meeting and that you have given them what they need before they arrive.</a:t>
            </a:r>
          </a:p>
          <a:p>
            <a:r>
              <a:rPr lang="en-US" baseline="0" dirty="0" smtClean="0"/>
              <a:t>You may ask the person, outside the meeting, what is going on?  Are the questions from the board member or is he/she asking on behalf of someone else.  As you go through the meeting, focus on the really good questions and give some positive feedback for asking.  And, channel the energy—assign that person to quietly listen to the discussion then to ask the ONE or TWO questions the group did not yet bring up—giving the questioner the role of “devil’s advocate” but limiting their questions to only a few.</a:t>
            </a:r>
          </a:p>
        </p:txBody>
      </p:sp>
      <p:sp>
        <p:nvSpPr>
          <p:cNvPr id="4" name="Slide Number Placeholder 3"/>
          <p:cNvSpPr>
            <a:spLocks noGrp="1"/>
          </p:cNvSpPr>
          <p:nvPr>
            <p:ph type="sldNum" sz="quarter" idx="10"/>
          </p:nvPr>
        </p:nvSpPr>
        <p:spPr/>
        <p:txBody>
          <a:bodyPr/>
          <a:lstStyle/>
          <a:p>
            <a:fld id="{BBCF8B57-E8AF-4041-8093-056775F67DF6}" type="slidenum">
              <a:rPr lang="en-US" smtClean="0"/>
              <a:t>17</a:t>
            </a:fld>
            <a:endParaRPr lang="en-US"/>
          </a:p>
        </p:txBody>
      </p:sp>
    </p:spTree>
    <p:extLst>
      <p:ext uri="{BB962C8B-B14F-4D97-AF65-F5344CB8AC3E}">
        <p14:creationId xmlns:p14="http://schemas.microsoft.com/office/powerpoint/2010/main" val="72272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Bullies</a:t>
            </a:r>
            <a:r>
              <a:rPr lang="en-US" baseline="0" dirty="0" smtClean="0"/>
              <a:t> can be verbally aggressive, passive/aggressive, or controlling.   We’ve all met one.</a:t>
            </a:r>
          </a:p>
          <a:p>
            <a:r>
              <a:rPr lang="en-US" baseline="0" dirty="0" smtClean="0"/>
              <a:t>Often a bully has a personal agenda and rarely does a bully have good personal relationships on your board.  They use language as a weapon, and intimidate others into silence or cooperation.  They appear to know it all (at least in their minds) and have huge egos. However, bullies are often deeply </a:t>
            </a:r>
            <a:r>
              <a:rPr lang="en-US" baseline="0" dirty="0" err="1" smtClean="0"/>
              <a:t>senstitive</a:t>
            </a:r>
            <a:r>
              <a:rPr lang="en-US" baseline="0" dirty="0" smtClean="0"/>
              <a:t> beneath their tough exteriors and prone to hurt feelings while easily insulted.   Bullies do not expect to be challenged.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18</a:t>
            </a:fld>
            <a:endParaRPr lang="en-US"/>
          </a:p>
        </p:txBody>
      </p:sp>
    </p:spTree>
    <p:extLst>
      <p:ext uri="{BB962C8B-B14F-4D97-AF65-F5344CB8AC3E}">
        <p14:creationId xmlns:p14="http://schemas.microsoft.com/office/powerpoint/2010/main" val="2054979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a:t>
            </a:r>
            <a:r>
              <a:rPr lang="en-US" baseline="0" dirty="0" smtClean="0"/>
              <a:t> deal with a bully?  </a:t>
            </a:r>
          </a:p>
          <a:p>
            <a:r>
              <a:rPr lang="en-US" baseline="0" dirty="0" smtClean="0"/>
              <a:t>Set ground rules with your entire board:  everyone talks to chair-not to each other, everyone has chance to speak once before some speaks second time, time limit on speaking, timed agenda, etc.</a:t>
            </a:r>
          </a:p>
          <a:p>
            <a:r>
              <a:rPr lang="en-US" baseline="0" dirty="0" smtClean="0"/>
              <a:t>Focus on mission—remind people about the mission at the beginning and during meetings</a:t>
            </a:r>
          </a:p>
          <a:p>
            <a:r>
              <a:rPr lang="en-US" baseline="0" dirty="0" smtClean="0"/>
              <a:t>If a bully acts up, talk directly to that person in a CALM voice and ask them to lower his/her voice, speak to the chair/not to person, use less inflammatory language or more respectful language</a:t>
            </a:r>
          </a:p>
          <a:p>
            <a:r>
              <a:rPr lang="en-US" baseline="0" dirty="0" smtClean="0"/>
              <a:t>Sometimes small groups work—people are comfortable expressing opinion and groups report out—the bully cannot control </a:t>
            </a:r>
            <a:r>
              <a:rPr lang="en-US" baseline="0" dirty="0" err="1" smtClean="0"/>
              <a:t>allthe</a:t>
            </a:r>
            <a:r>
              <a:rPr lang="en-US" baseline="0" dirty="0" smtClean="0"/>
              <a:t> conversation</a:t>
            </a:r>
          </a:p>
          <a:p>
            <a:r>
              <a:rPr lang="en-US" baseline="0" dirty="0" smtClean="0"/>
              <a:t>Use an index card—pass out and ask for ideas</a:t>
            </a:r>
          </a:p>
          <a:p>
            <a:r>
              <a:rPr lang="en-US" baseline="0" dirty="0" smtClean="0"/>
              <a:t>Chair asks for different perspectives, “what are we missing?” “What did we not say?”  “If I wanted to shoot down this idea, what would I be asking?”</a:t>
            </a:r>
          </a:p>
          <a:p>
            <a:r>
              <a:rPr lang="en-US" baseline="0" dirty="0" smtClean="0"/>
              <a:t>For a bully, sometimes making them a committee of one or giving them a job to do that they are good at is enough to satisfy them</a:t>
            </a:r>
          </a:p>
          <a:p>
            <a:r>
              <a:rPr lang="en-US" baseline="0" dirty="0" smtClean="0"/>
              <a:t>And, the board chair may have to have a personal conversation before or after a meeting to try to turn the behavior around.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19</a:t>
            </a:fld>
            <a:endParaRPr lang="en-US"/>
          </a:p>
        </p:txBody>
      </p:sp>
    </p:spTree>
    <p:extLst>
      <p:ext uri="{BB962C8B-B14F-4D97-AF65-F5344CB8AC3E}">
        <p14:creationId xmlns:p14="http://schemas.microsoft.com/office/powerpoint/2010/main" val="14135572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Micromanagers</a:t>
            </a:r>
            <a:r>
              <a:rPr lang="en-US" baseline="0" dirty="0" smtClean="0"/>
              <a:t> are different than constant questioners.  These are the folks who don’t understand the concept of “committee” work and want to have control over every minute detail of every decision.   They focus on the process, not the outcomes.  They always want more info==because they want to get into the weeds and help make the small decisions.  They fail to understand the board’s role is oversight.  Sometimes they feel the board needs a monitor or guard and have self-assigned, and sometime they lack trust</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20</a:t>
            </a:fld>
            <a:endParaRPr lang="en-US"/>
          </a:p>
        </p:txBody>
      </p:sp>
    </p:spTree>
    <p:extLst>
      <p:ext uri="{BB962C8B-B14F-4D97-AF65-F5344CB8AC3E}">
        <p14:creationId xmlns:p14="http://schemas.microsoft.com/office/powerpoint/2010/main" val="332624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root causes of trouble?  How can you begin early</a:t>
            </a:r>
            <a:r>
              <a:rPr lang="en-US" baseline="0" dirty="0" smtClean="0"/>
              <a:t> intervention?  How can you avoid big problems in the future?</a:t>
            </a:r>
          </a:p>
          <a:p>
            <a:r>
              <a:rPr lang="en-US" dirty="0" smtClean="0"/>
              <a:t>Some board members “act out” because of previous experience---they’ve been</a:t>
            </a:r>
            <a:r>
              <a:rPr lang="en-US" baseline="0" dirty="0" smtClean="0"/>
              <a:t> on a dysfunctional board and have never seen a good one and never received a training.</a:t>
            </a:r>
          </a:p>
          <a:p>
            <a:r>
              <a:rPr lang="en-US" dirty="0" smtClean="0"/>
              <a:t>Many</a:t>
            </a:r>
            <a:r>
              <a:rPr lang="en-US" baseline="0" dirty="0" smtClean="0"/>
              <a:t> times, troublesome board members—the folks who just don’t do what they are supposed to do or make life miserable for the chair and the rest of the board members—are home grown.  Home grown: made at home.  Your PTA didn’t provide orientation on ongoing development; your PTA has no job descriptions (so, instead, it has job “assumptions” that are different depending on who you talk to); your PTA expects things from board members but the board members have never been informed of the expectations; or you recruited for the wrong reason and are now stuck with someone who is less than the best possible choice for the position (a friend, “breathing”, went to the bathroom, only person willing to do it). </a:t>
            </a:r>
          </a:p>
          <a:p>
            <a:r>
              <a:rPr lang="en-US" baseline="0" dirty="0" smtClean="0"/>
              <a:t>In any case, the reason that board member is less than perfect is because your PTA allowed them to flounder</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3</a:t>
            </a:fld>
            <a:endParaRPr lang="en-US"/>
          </a:p>
        </p:txBody>
      </p:sp>
    </p:spTree>
    <p:extLst>
      <p:ext uri="{BB962C8B-B14F-4D97-AF65-F5344CB8AC3E}">
        <p14:creationId xmlns:p14="http://schemas.microsoft.com/office/powerpoint/2010/main" val="2818368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stop</a:t>
            </a:r>
            <a:r>
              <a:rPr lang="en-US" baseline="0" dirty="0" smtClean="0"/>
              <a:t> micromanaging?</a:t>
            </a:r>
          </a:p>
          <a:p>
            <a:pPr marL="171450" indent="-171450">
              <a:buFont typeface="Arial" panose="020B0604020202020204" pitchFamily="34" charset="0"/>
              <a:buChar char="•"/>
            </a:pPr>
            <a:r>
              <a:rPr lang="en-US" baseline="0" dirty="0" smtClean="0"/>
              <a:t>Make sure boards know their oversight responsibilities and the roles of committees versus board (</a:t>
            </a:r>
            <a:r>
              <a:rPr lang="en-US" baseline="0" dirty="0" err="1" smtClean="0"/>
              <a:t>Pres</a:t>
            </a:r>
            <a:r>
              <a:rPr lang="en-US" baseline="0" dirty="0" smtClean="0"/>
              <a:t> QRG)</a:t>
            </a:r>
          </a:p>
          <a:p>
            <a:pPr marL="171450" indent="-171450">
              <a:buFont typeface="Arial" panose="020B0604020202020204" pitchFamily="34" charset="0"/>
              <a:buChar char="•"/>
            </a:pPr>
            <a:r>
              <a:rPr lang="en-US" baseline="0" dirty="0" smtClean="0"/>
              <a:t>Ensure that agendas are outcome oriented—you are not at board meeting to discuss minutiae but to deliver results</a:t>
            </a:r>
          </a:p>
          <a:p>
            <a:pPr marL="171450" indent="-171450">
              <a:buFont typeface="Arial" panose="020B0604020202020204" pitchFamily="34" charset="0"/>
              <a:buChar char="•"/>
            </a:pPr>
            <a:r>
              <a:rPr lang="en-US" baseline="0" dirty="0" smtClean="0"/>
              <a:t>Have chairs report only overviews—stay away from brining all the tiny details into the discussion</a:t>
            </a:r>
          </a:p>
          <a:p>
            <a:pPr marL="171450" indent="-171450">
              <a:buFont typeface="Arial" panose="020B0604020202020204" pitchFamily="34" charset="0"/>
              <a:buChar char="•"/>
            </a:pPr>
            <a:r>
              <a:rPr lang="en-US" baseline="0" dirty="0" smtClean="0"/>
              <a:t>Board chair may have to talk to this person outside of the meeting and remind them of role or note the disruption</a:t>
            </a:r>
          </a:p>
          <a:p>
            <a:pPr marL="171450" indent="-171450">
              <a:buFont typeface="Arial" panose="020B0604020202020204" pitchFamily="34" charset="0"/>
              <a:buChar char="•"/>
            </a:pPr>
            <a:r>
              <a:rPr lang="en-US" baseline="0" dirty="0" smtClean="0"/>
              <a:t>Make sure there is oversight---are committees giving written reports? Are you only talking about real  action items or large strategies?  Is the agenda well-put-together and timed?</a:t>
            </a:r>
          </a:p>
          <a:p>
            <a:pPr marL="171450" indent="-171450">
              <a:buFont typeface="Arial" panose="020B0604020202020204" pitchFamily="34" charset="0"/>
              <a:buChar char="•"/>
            </a:pPr>
            <a:r>
              <a:rPr lang="en-US" baseline="0" dirty="0" smtClean="0"/>
              <a:t>Note to all your board that board members are partners in leadership, a team.  </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21</a:t>
            </a:fld>
            <a:endParaRPr lang="en-US"/>
          </a:p>
        </p:txBody>
      </p:sp>
    </p:spTree>
    <p:extLst>
      <p:ext uri="{BB962C8B-B14F-4D97-AF65-F5344CB8AC3E}">
        <p14:creationId xmlns:p14="http://schemas.microsoft.com/office/powerpoint/2010/main" val="923462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all met him or her.  They miss meetings, ignore the bylaws,</a:t>
            </a:r>
            <a:r>
              <a:rPr lang="en-US" baseline="0" dirty="0" smtClean="0"/>
              <a:t> don’t care about committee charges, arrive at meetings late and expect to be caught up, disrupt, and make life awful for the board chair.</a:t>
            </a:r>
            <a:endParaRPr lang="en-US" dirty="0" smtClean="0"/>
          </a:p>
        </p:txBody>
      </p:sp>
      <p:sp>
        <p:nvSpPr>
          <p:cNvPr id="4" name="Slide Number Placeholder 3"/>
          <p:cNvSpPr>
            <a:spLocks noGrp="1"/>
          </p:cNvSpPr>
          <p:nvPr>
            <p:ph type="sldNum" sz="quarter" idx="10"/>
          </p:nvPr>
        </p:nvSpPr>
        <p:spPr/>
        <p:txBody>
          <a:bodyPr/>
          <a:lstStyle/>
          <a:p>
            <a:fld id="{BBCF8B57-E8AF-4041-8093-056775F67DF6}" type="slidenum">
              <a:rPr lang="en-US" smtClean="0"/>
              <a:t>22</a:t>
            </a:fld>
            <a:endParaRPr lang="en-US"/>
          </a:p>
        </p:txBody>
      </p:sp>
    </p:spTree>
    <p:extLst>
      <p:ext uri="{BB962C8B-B14F-4D97-AF65-F5344CB8AC3E}">
        <p14:creationId xmlns:p14="http://schemas.microsoft.com/office/powerpoint/2010/main" val="1392499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nip</a:t>
            </a:r>
            <a:r>
              <a:rPr lang="en-US" baseline="0" dirty="0" smtClean="0"/>
              <a:t> this in the bud?  It’s gong to sound familiar…..</a:t>
            </a:r>
          </a:p>
          <a:p>
            <a:pPr marL="171450" indent="-171450">
              <a:buFont typeface="Arial" panose="020B0604020202020204" pitchFamily="34" charset="0"/>
              <a:buChar char="•"/>
            </a:pPr>
            <a:r>
              <a:rPr lang="en-US" baseline="0" dirty="0" smtClean="0"/>
              <a:t>Make sure people know the rules—bylaws, standing rules, meeting rules (are there meeting ground rules?), job description, board expectations.</a:t>
            </a:r>
          </a:p>
          <a:p>
            <a:pPr marL="171450" indent="-171450">
              <a:buFont typeface="Arial" panose="020B0604020202020204" pitchFamily="34" charset="0"/>
              <a:buChar char="•"/>
            </a:pPr>
            <a:r>
              <a:rPr lang="en-US" baseline="0" dirty="0" smtClean="0"/>
              <a:t>Make sure all board members know their Duty of Care—they need to be there, on time and prepared or they should not be holding the job of board member</a:t>
            </a:r>
          </a:p>
          <a:p>
            <a:pPr marL="171450" indent="-171450">
              <a:buFont typeface="Arial" panose="020B0604020202020204" pitchFamily="34" charset="0"/>
              <a:buChar char="•"/>
            </a:pPr>
            <a:r>
              <a:rPr lang="en-US" baseline="0" dirty="0" smtClean="0"/>
              <a:t>Try creating a Code of Conduct (Google search brings up good examples) and get everyone to agree to it.</a:t>
            </a:r>
          </a:p>
          <a:p>
            <a:pPr marL="171450" indent="-171450">
              <a:buFont typeface="Arial" panose="020B0604020202020204" pitchFamily="34" charset="0"/>
              <a:buChar char="•"/>
            </a:pPr>
            <a:r>
              <a:rPr lang="en-US" baseline="0" dirty="0" smtClean="0"/>
              <a:t>Do not cater to late-comer.  Keep going.  “We’ve already discussed that, I’ll fill you in at the end of the meeting.”  Or, “Glad you could make it, here is where we are in the agenda, someone will let you know what happened in your absence at the close of the meeting.”</a:t>
            </a:r>
            <a:br>
              <a:rPr lang="en-US" baseline="0" dirty="0" smtClean="0"/>
            </a:br>
            <a:r>
              <a:rPr lang="en-US" baseline="0" dirty="0" smtClean="0"/>
              <a:t>If a board member doesn’t show, the chair should call.  “Where were you?  We missed you?  Did you get the notice?  You do know that attendance is part of your responsibility?  Please be sure to put the next date on your agenda.”</a:t>
            </a:r>
          </a:p>
          <a:p>
            <a:pPr marL="171450" indent="-171450">
              <a:buFont typeface="Arial" panose="020B0604020202020204" pitchFamily="34" charset="0"/>
              <a:buChar char="•"/>
            </a:pPr>
            <a:r>
              <a:rPr lang="en-US" baseline="0" dirty="0" smtClean="0"/>
              <a:t>If people do not show, do not deliver, do not fulfill their role, the board chair may need to ask that person to step down or the board may need to take action to remove.</a:t>
            </a:r>
          </a:p>
          <a:p>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23</a:t>
            </a:fld>
            <a:endParaRPr lang="en-US"/>
          </a:p>
        </p:txBody>
      </p:sp>
    </p:spTree>
    <p:extLst>
      <p:ext uri="{BB962C8B-B14F-4D97-AF65-F5344CB8AC3E}">
        <p14:creationId xmlns:p14="http://schemas.microsoft.com/office/powerpoint/2010/main" val="3445646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is scary.</a:t>
            </a:r>
            <a:r>
              <a:rPr lang="en-US" baseline="0" dirty="0" smtClean="0"/>
              <a:t>  For some, change is downright terrifying.  But change is also essential…</a:t>
            </a:r>
          </a:p>
          <a:p>
            <a:r>
              <a:rPr lang="en-US" baseline="0" dirty="0" smtClean="0"/>
              <a:t>Change resisters never heard a new idea they liked; find every obstacle in the book to avoid change, stifle creativity and new ideas—actually stamp them out and drive off creative thinkers.   Many times, change resisters have been around for years because they are comfortable with the “known” and have established themselves as keeper of the known.  And they do NOT belong on boards.</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24</a:t>
            </a:fld>
            <a:endParaRPr lang="en-US"/>
          </a:p>
        </p:txBody>
      </p:sp>
    </p:spTree>
    <p:extLst>
      <p:ext uri="{BB962C8B-B14F-4D97-AF65-F5344CB8AC3E}">
        <p14:creationId xmlns:p14="http://schemas.microsoft.com/office/powerpoint/2010/main" val="100600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allow</a:t>
            </a:r>
            <a:r>
              <a:rPr lang="en-US" baseline="0" dirty="0" smtClean="0"/>
              <a:t> change to occur in the face of change resisters?</a:t>
            </a:r>
          </a:p>
          <a:p>
            <a:pPr marL="171450" indent="-171450">
              <a:buFont typeface="Arial" panose="020B0604020202020204" pitchFamily="34" charset="0"/>
              <a:buChar char="•"/>
            </a:pPr>
            <a:r>
              <a:rPr lang="en-US" baseline="0" dirty="0" smtClean="0"/>
              <a:t>Term limits and timing off boards.</a:t>
            </a:r>
          </a:p>
          <a:p>
            <a:pPr marL="171450" indent="-171450">
              <a:buFont typeface="Arial" panose="020B0604020202020204" pitchFamily="34" charset="0"/>
              <a:buChar char="•"/>
            </a:pPr>
            <a:r>
              <a:rPr lang="en-US" baseline="0" dirty="0" smtClean="0"/>
              <a:t>Chair and board focusing on priorities and outcomes—what is working, what is not, is attendance growing, are we meeting the needs of the membership, are we polling and using assessments, etc.</a:t>
            </a:r>
          </a:p>
          <a:p>
            <a:pPr marL="171450" indent="-171450">
              <a:buFont typeface="Arial" panose="020B0604020202020204" pitchFamily="34" charset="0"/>
              <a:buChar char="•"/>
            </a:pPr>
            <a:r>
              <a:rPr lang="en-US" baseline="0" dirty="0" smtClean="0"/>
              <a:t>Chairs should reinforce the need to change to adapt to new school populations and new technologies.</a:t>
            </a:r>
          </a:p>
          <a:p>
            <a:pPr marL="171450" indent="-171450">
              <a:buFont typeface="Arial" panose="020B0604020202020204" pitchFamily="34" charset="0"/>
              <a:buChar char="•"/>
            </a:pPr>
            <a:r>
              <a:rPr lang="en-US" baseline="0" dirty="0" smtClean="0"/>
              <a:t>Chairs should ensure the board understands its role of assessing and evaluating, ,knowing that change is essential and not changing is deadly</a:t>
            </a:r>
          </a:p>
          <a:p>
            <a:pPr marL="171450" indent="-171450">
              <a:buFont typeface="Arial" panose="020B0604020202020204" pitchFamily="34" charset="0"/>
              <a:buChar char="•"/>
            </a:pPr>
            <a:r>
              <a:rPr lang="en-US" baseline="0" dirty="0" smtClean="0"/>
              <a:t>Good technique:  explore pros and cons of current idea and new idea—seek them out from group (stops hearing only the negative) and assess potential outcomes of each idea.</a:t>
            </a:r>
          </a:p>
          <a:p>
            <a:pPr marL="171450" indent="-171450">
              <a:buFont typeface="Arial" panose="020B0604020202020204" pitchFamily="34" charset="0"/>
              <a:buChar char="•"/>
            </a:pPr>
            <a:r>
              <a:rPr lang="en-US" baseline="0" dirty="0" smtClean="0"/>
              <a:t>Small groups help.  Change resister can only stop discussion in one group—others are free to bring out ideas</a:t>
            </a:r>
          </a:p>
          <a:p>
            <a:pPr marL="171450" indent="-171450">
              <a:buFont typeface="Arial" panose="020B0604020202020204" pitchFamily="34" charset="0"/>
              <a:buChar char="•"/>
            </a:pPr>
            <a:r>
              <a:rPr lang="en-US" baseline="0" dirty="0" smtClean="0"/>
              <a:t>Chair may have to ask this person to step down…”this doesn’t seem like the right fit anymore” </a:t>
            </a:r>
            <a:r>
              <a:rPr lang="en-US" baseline="0" dirty="0" err="1" smtClean="0"/>
              <a:t>or”the</a:t>
            </a:r>
            <a:r>
              <a:rPr lang="en-US" baseline="0" dirty="0" smtClean="0"/>
              <a:t> rest of us really want to try some new things and they seem to make you uncomfortable….maybe there is a better place for you to continue doing the work you do for children.”</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25</a:t>
            </a:fld>
            <a:endParaRPr lang="en-US"/>
          </a:p>
        </p:txBody>
      </p:sp>
    </p:spTree>
    <p:extLst>
      <p:ext uri="{BB962C8B-B14F-4D97-AF65-F5344CB8AC3E}">
        <p14:creationId xmlns:p14="http://schemas.microsoft.com/office/powerpoint/2010/main" val="1511067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 no=show.  They don’t do</a:t>
            </a:r>
            <a:r>
              <a:rPr lang="en-US" baseline="0" dirty="0" smtClean="0"/>
              <a:t> their jobs, don’t hand in reports, don’t show up for their assignments.   Why are they there?  Why did you ask this person to be on your board?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26</a:t>
            </a:fld>
            <a:endParaRPr lang="en-US"/>
          </a:p>
        </p:txBody>
      </p:sp>
    </p:spTree>
    <p:extLst>
      <p:ext uri="{BB962C8B-B14F-4D97-AF65-F5344CB8AC3E}">
        <p14:creationId xmlns:p14="http://schemas.microsoft.com/office/powerpoint/2010/main" val="715596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Again…sounding familiar:</a:t>
            </a:r>
          </a:p>
          <a:p>
            <a:pPr marL="0" indent="0">
              <a:buFont typeface="Arial" panose="020B0604020202020204" pitchFamily="34" charset="0"/>
              <a:buNone/>
            </a:pPr>
            <a:r>
              <a:rPr lang="en-US" dirty="0" smtClean="0"/>
              <a:t>Ensure</a:t>
            </a:r>
            <a:r>
              <a:rPr lang="en-US" baseline="0" dirty="0" smtClean="0"/>
              <a:t> everyone knows their jobs and fiduciary responsibilities.</a:t>
            </a:r>
          </a:p>
          <a:p>
            <a:pPr marL="0" indent="0">
              <a:buFont typeface="Arial" panose="020B0604020202020204" pitchFamily="34" charset="0"/>
              <a:buNone/>
            </a:pPr>
            <a:r>
              <a:rPr lang="en-US" baseline="0" dirty="0" smtClean="0"/>
              <a:t>Consider having a group discussion on roles/responsibilities, going around the table at the beginning of each meeting and asking board members what they have done (briefly) since the last meeting.</a:t>
            </a:r>
          </a:p>
          <a:p>
            <a:pPr marL="0" indent="0">
              <a:buFont typeface="Arial" panose="020B0604020202020204" pitchFamily="34" charset="0"/>
              <a:buNone/>
            </a:pPr>
            <a:r>
              <a:rPr lang="en-US" baseline="0" dirty="0" smtClean="0"/>
              <a:t>Make sure your expectations are reasonable.  Just because one or two board members are willing to do huge amounts of work doesn’t mean everyone should be expected to do so. Be sure that the job is doable by one person before blaming someone for not doing it.</a:t>
            </a:r>
          </a:p>
          <a:p>
            <a:pPr marL="0" indent="0">
              <a:buFont typeface="Arial" panose="020B0604020202020204" pitchFamily="34" charset="0"/>
              <a:buNone/>
            </a:pPr>
            <a:r>
              <a:rPr lang="en-US" baseline="0" dirty="0" smtClean="0"/>
              <a:t>Chair may need to call and check in and gently ask the person to step up or step away.</a:t>
            </a:r>
          </a:p>
          <a:p>
            <a:pPr marL="0" indent="0">
              <a:buFont typeface="Arial" panose="020B0604020202020204" pitchFamily="34" charset="0"/>
              <a:buNone/>
            </a:pPr>
            <a:r>
              <a:rPr lang="en-US" baseline="0" dirty="0" smtClean="0"/>
              <a:t>Finally, if there is a good reason (new job, sickness, family crisis), the board may consider offering a leave of absence (more later.)</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27</a:t>
            </a:fld>
            <a:endParaRPr lang="en-US"/>
          </a:p>
        </p:txBody>
      </p:sp>
    </p:spTree>
    <p:extLst>
      <p:ext uri="{BB962C8B-B14F-4D97-AF65-F5344CB8AC3E}">
        <p14:creationId xmlns:p14="http://schemas.microsoft.com/office/powerpoint/2010/main" val="834450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Boards</a:t>
            </a:r>
            <a:r>
              <a:rPr lang="en-US" baseline="0" dirty="0" smtClean="0"/>
              <a:t> that don’t address the issues are actually addressing the issue:  they allow the bad behavior to happen, they foster environments where bad behavior flourishes.  </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28</a:t>
            </a:fld>
            <a:endParaRPr lang="en-US"/>
          </a:p>
        </p:txBody>
      </p:sp>
    </p:spTree>
    <p:extLst>
      <p:ext uri="{BB962C8B-B14F-4D97-AF65-F5344CB8AC3E}">
        <p14:creationId xmlns:p14="http://schemas.microsoft.com/office/powerpoint/2010/main" val="622230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Being a board</a:t>
            </a:r>
            <a:r>
              <a:rPr lang="en-US" baseline="0" dirty="0" smtClean="0"/>
              <a:t> member is a commitment.  It is not for wimps. Being a board chair is more than running a meeting—it is taking responsibility for the proper facilitation of the work of the association.  </a:t>
            </a:r>
          </a:p>
          <a:p>
            <a:r>
              <a:rPr lang="en-US" baseline="0" dirty="0" smtClean="0"/>
              <a:t>Leaders need to hold each other accountable and create environments of high expectations for behavior and action. </a:t>
            </a:r>
          </a:p>
          <a:p>
            <a:r>
              <a:rPr lang="en-US" baseline="0" dirty="0" smtClean="0"/>
              <a:t>None of this is easy, but all of it is possible.</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29</a:t>
            </a:fld>
            <a:endParaRPr lang="en-US"/>
          </a:p>
        </p:txBody>
      </p:sp>
    </p:spTree>
    <p:extLst>
      <p:ext uri="{BB962C8B-B14F-4D97-AF65-F5344CB8AC3E}">
        <p14:creationId xmlns:p14="http://schemas.microsoft.com/office/powerpoint/2010/main" val="32558690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set</a:t>
            </a:r>
            <a:r>
              <a:rPr lang="en-US" baseline="0" dirty="0" smtClean="0"/>
              <a:t> up the proper preventative measures (at the beginning of this presentation) and tried to deal with the situations as they arise, you and your board may need to take some other steps. They are not comfortable….and they are not the first thing you do but the last resort.</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30</a:t>
            </a:fld>
            <a:endParaRPr lang="en-US"/>
          </a:p>
        </p:txBody>
      </p:sp>
    </p:spTree>
    <p:extLst>
      <p:ext uri="{BB962C8B-B14F-4D97-AF65-F5344CB8AC3E}">
        <p14:creationId xmlns:p14="http://schemas.microsoft.com/office/powerpoint/2010/main" val="4099972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 tiny</a:t>
            </a:r>
            <a:r>
              <a:rPr lang="en-US" baseline="0" dirty="0" smtClean="0"/>
              <a:t> pine cone is the start of a redwood, a small problem can grown into a huge problem.   Poor or lacking training, for example, can wind up causing bad behavior, board disruption, and board dysfunction.   The entire PTA can be impacted by one “bad seed.”  PTAs can be destroyed.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4</a:t>
            </a:fld>
            <a:endParaRPr lang="en-US"/>
          </a:p>
        </p:txBody>
      </p:sp>
    </p:spTree>
    <p:extLst>
      <p:ext uri="{BB962C8B-B14F-4D97-AF65-F5344CB8AC3E}">
        <p14:creationId xmlns:p14="http://schemas.microsoft.com/office/powerpoint/2010/main" val="4350593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chair may need to try a soft approach to gently move someone out of the way or ensure someone knows they are not doing their job.</a:t>
            </a:r>
          </a:p>
          <a:p>
            <a:r>
              <a:rPr lang="en-US" baseline="0" dirty="0" smtClean="0"/>
              <a:t>What other soft approaches can you think of?</a:t>
            </a:r>
          </a:p>
          <a:p>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31</a:t>
            </a:fld>
            <a:endParaRPr lang="en-US"/>
          </a:p>
        </p:txBody>
      </p:sp>
    </p:spTree>
    <p:extLst>
      <p:ext uri="{BB962C8B-B14F-4D97-AF65-F5344CB8AC3E}">
        <p14:creationId xmlns:p14="http://schemas.microsoft.com/office/powerpoint/2010/main" val="823307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chair may need to put it out</a:t>
            </a:r>
            <a:r>
              <a:rPr lang="en-US" baseline="0" dirty="0" smtClean="0"/>
              <a:t> there that this is the time to leave.  Maybe this isn’t the right fit?</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32</a:t>
            </a:fld>
            <a:endParaRPr lang="en-US"/>
          </a:p>
        </p:txBody>
      </p:sp>
    </p:spTree>
    <p:extLst>
      <p:ext uri="{BB962C8B-B14F-4D97-AF65-F5344CB8AC3E}">
        <p14:creationId xmlns:p14="http://schemas.microsoft.com/office/powerpoint/2010/main" val="6221688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chair (and board) may want to offer an opportunity</a:t>
            </a:r>
            <a:r>
              <a:rPr lang="en-US" baseline="0" dirty="0" smtClean="0"/>
              <a:t> for a break (bylaws must not prevent and board must approve).   Leaves of Absence must be for a specific time period with a definite end date (often, as that end date approaches, the chair calls to find out the person just isn’t ready to come back or has decided that maybe they need to step down).  </a:t>
            </a:r>
            <a:br>
              <a:rPr lang="en-US" baseline="0" dirty="0" smtClean="0"/>
            </a:br>
            <a:r>
              <a:rPr lang="en-US" baseline="0" dirty="0" smtClean="0"/>
              <a:t>Note that the person on leave still counts toward the quorum—the seat is still filled.</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33</a:t>
            </a:fld>
            <a:endParaRPr lang="en-US"/>
          </a:p>
        </p:txBody>
      </p:sp>
    </p:spTree>
    <p:extLst>
      <p:ext uri="{BB962C8B-B14F-4D97-AF65-F5344CB8AC3E}">
        <p14:creationId xmlns:p14="http://schemas.microsoft.com/office/powerpoint/2010/main" val="1685072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OK-Say</a:t>
            </a:r>
            <a:r>
              <a:rPr lang="en-US" baseline="0" dirty="0" smtClean="0"/>
              <a:t> this with me:  “THIS IS A LAST RESORT”</a:t>
            </a:r>
          </a:p>
          <a:p>
            <a:r>
              <a:rPr lang="en-US" baseline="0" dirty="0" smtClean="0"/>
              <a:t>Roberts defines the way to remove someone. It must be for just cause, not just because you don’t like someone. Your bylaws define the rules.  Typically, the group that elects can remove; so, if the board appointed, the board can easily remove.  Removal of an officer elected by members is hard and should be hard.  The board should not be able to overrule the membership except in really bad situations.   But—always remember—this is a person, someone’s mother or father.  Do not make the person your enemy and do not demonize that person in your community.  Limit discussion to the issues, not the person.  It is best for PTAs to have this process in place before they need it—so that it is not created for one person.</a:t>
            </a:r>
          </a:p>
        </p:txBody>
      </p:sp>
      <p:sp>
        <p:nvSpPr>
          <p:cNvPr id="4" name="Slide Number Placeholder 3"/>
          <p:cNvSpPr>
            <a:spLocks noGrp="1"/>
          </p:cNvSpPr>
          <p:nvPr>
            <p:ph type="sldNum" sz="quarter" idx="10"/>
          </p:nvPr>
        </p:nvSpPr>
        <p:spPr/>
        <p:txBody>
          <a:bodyPr/>
          <a:lstStyle/>
          <a:p>
            <a:fld id="{BBCF8B57-E8AF-4041-8093-056775F67DF6}" type="slidenum">
              <a:rPr lang="en-US" smtClean="0"/>
              <a:t>34</a:t>
            </a:fld>
            <a:endParaRPr lang="en-US"/>
          </a:p>
        </p:txBody>
      </p:sp>
    </p:spTree>
    <p:extLst>
      <p:ext uri="{BB962C8B-B14F-4D97-AF65-F5344CB8AC3E}">
        <p14:creationId xmlns:p14="http://schemas.microsoft.com/office/powerpoint/2010/main" val="413502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over what you said you would do….then go over the key take-</a:t>
            </a:r>
            <a:r>
              <a:rPr lang="en-US" baseline="0" smtClean="0"/>
              <a:t>aways</a:t>
            </a:r>
            <a:endParaRPr lang="en-US"/>
          </a:p>
        </p:txBody>
      </p:sp>
      <p:sp>
        <p:nvSpPr>
          <p:cNvPr id="4" name="Slide Number Placeholder 3"/>
          <p:cNvSpPr>
            <a:spLocks noGrp="1"/>
          </p:cNvSpPr>
          <p:nvPr>
            <p:ph type="sldNum" sz="quarter" idx="10"/>
          </p:nvPr>
        </p:nvSpPr>
        <p:spPr/>
        <p:txBody>
          <a:bodyPr/>
          <a:lstStyle/>
          <a:p>
            <a:fld id="{BBCF8B57-E8AF-4041-8093-056775F67DF6}" type="slidenum">
              <a:rPr lang="en-US" smtClean="0"/>
              <a:t>35</a:t>
            </a:fld>
            <a:endParaRPr lang="en-US"/>
          </a:p>
        </p:txBody>
      </p:sp>
    </p:spTree>
    <p:extLst>
      <p:ext uri="{BB962C8B-B14F-4D97-AF65-F5344CB8AC3E}">
        <p14:creationId xmlns:p14="http://schemas.microsoft.com/office/powerpoint/2010/main" val="272995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started as a bunch of pine</a:t>
            </a:r>
            <a:r>
              <a:rPr lang="en-US" baseline="0" dirty="0" smtClean="0"/>
              <a:t> cones….resulted in a forest.  What starts as a few problems or lack of training or poor recruiting winds up as a forest of problems.</a:t>
            </a:r>
          </a:p>
          <a:p>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5</a:t>
            </a:fld>
            <a:endParaRPr lang="en-US"/>
          </a:p>
        </p:txBody>
      </p:sp>
    </p:spTree>
    <p:extLst>
      <p:ext uri="{BB962C8B-B14F-4D97-AF65-F5344CB8AC3E}">
        <p14:creationId xmlns:p14="http://schemas.microsoft.com/office/powerpoint/2010/main" val="1053384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a:t>
            </a:r>
            <a:r>
              <a:rPr lang="en-US" baseline="0" dirty="0" smtClean="0"/>
              <a:t> action early.  Prevention is the key.   How do you prevent problems from occurring?</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6</a:t>
            </a:fld>
            <a:endParaRPr lang="en-US"/>
          </a:p>
        </p:txBody>
      </p:sp>
    </p:spTree>
    <p:extLst>
      <p:ext uri="{BB962C8B-B14F-4D97-AF65-F5344CB8AC3E}">
        <p14:creationId xmlns:p14="http://schemas.microsoft.com/office/powerpoint/2010/main" val="322511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 for the right reason.   Use</a:t>
            </a:r>
            <a:r>
              <a:rPr lang="en-US" baseline="0" dirty="0" smtClean="0"/>
              <a:t> the President’s QRG (nomination and election, board assessment checklist, application) for help.  What does your board need:  skills, personality, talents, experience?  Seek out the “right” people to fill vacancies.   Don’t offer a job to someone automatically—have everyone re-apply when terms are done and use an assessment to find out if the person was happy and effective—and ask yourself if this person was the best person for the job.</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7</a:t>
            </a:fld>
            <a:endParaRPr lang="en-US"/>
          </a:p>
        </p:txBody>
      </p:sp>
    </p:spTree>
    <p:extLst>
      <p:ext uri="{BB962C8B-B14F-4D97-AF65-F5344CB8AC3E}">
        <p14:creationId xmlns:p14="http://schemas.microsoft.com/office/powerpoint/2010/main" val="424119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Prevention</a:t>
            </a:r>
            <a:r>
              <a:rPr lang="en-US" baseline="0" dirty="0" smtClean="0"/>
              <a:t> also includes education.  Do your board members know their fiduciary responsibilities?  (Use President’s QRG, boardsmanship e-learning course).  Do you have job descriptions—if not, have an outgoing chair write one up and make sure incoming chair creates a plan of work.   Does your board have a copy of the bylaws?  Standing rules?   Does your PTA follow those rules or go over them with your new and recurring board members?   Do you offer the opportunity for board development—either through your state association or national convention or e-learning courses?  Training only the local unit president means one person has the info and the rest don’t—a recipe for disaster.   Consider asking your board to take one e-learning course between each meeting.  E-learning takes about 40 minutes.   At the next meeting, take the first 15=30 minutes to debrief, asking each member what they learned or how your PTA can use the info.  </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8</a:t>
            </a:fld>
            <a:endParaRPr lang="en-US"/>
          </a:p>
        </p:txBody>
      </p:sp>
    </p:spTree>
    <p:extLst>
      <p:ext uri="{BB962C8B-B14F-4D97-AF65-F5344CB8AC3E}">
        <p14:creationId xmlns:p14="http://schemas.microsoft.com/office/powerpoint/2010/main" val="2595001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be</a:t>
            </a:r>
            <a:r>
              <a:rPr lang="en-US" baseline="0" dirty="0" smtClean="0"/>
              <a:t> sure your board understands their basic board responsibilities (in Pres. QRG):</a:t>
            </a:r>
          </a:p>
          <a:p>
            <a:r>
              <a:rPr lang="en-US" baseline="0" dirty="0" smtClean="0"/>
              <a:t>Care—do no harm.  Show up, read, prepare, participate.  Legal standard: What would a prudent person do in this situation?</a:t>
            </a:r>
          </a:p>
          <a:p>
            <a:r>
              <a:rPr lang="en-US" baseline="0" dirty="0" smtClean="0"/>
              <a:t>Obedience—know and follow the bylaws and standing rules; work to achieve the mission; know and follow state, local and federal policies and regulations.</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9</a:t>
            </a:fld>
            <a:endParaRPr lang="en-US"/>
          </a:p>
        </p:txBody>
      </p:sp>
    </p:spTree>
    <p:extLst>
      <p:ext uri="{BB962C8B-B14F-4D97-AF65-F5344CB8AC3E}">
        <p14:creationId xmlns:p14="http://schemas.microsoft.com/office/powerpoint/2010/main" val="3399684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method of prevention is….don’t keep folks around</a:t>
            </a:r>
            <a:r>
              <a:rPr lang="en-US" baseline="0" dirty="0" smtClean="0"/>
              <a:t> who don’t do what they are supposed to do.</a:t>
            </a:r>
          </a:p>
          <a:p>
            <a:r>
              <a:rPr lang="en-US" baseline="0" dirty="0" smtClean="0"/>
              <a:t>Examine your bylaws’ term limits.  Too long?  Too short?   Do people stay for ever or do they “time off” the board after serving a maximum number of years? Consider bringing a person on in a “provisionary” mode of “acting board member” for 1 year—see if they like your PTA and if they fit in.  And  make sure your bylaws have a method of removal should a board member create havoc and cause your PTA harm.  Roberts Rules has a method, but it is long and drawn-out.  More about this later</a:t>
            </a:r>
            <a:endParaRPr lang="en-US" dirty="0"/>
          </a:p>
        </p:txBody>
      </p:sp>
      <p:sp>
        <p:nvSpPr>
          <p:cNvPr id="4" name="Slide Number Placeholder 3"/>
          <p:cNvSpPr>
            <a:spLocks noGrp="1"/>
          </p:cNvSpPr>
          <p:nvPr>
            <p:ph type="sldNum" sz="quarter" idx="10"/>
          </p:nvPr>
        </p:nvSpPr>
        <p:spPr/>
        <p:txBody>
          <a:bodyPr/>
          <a:lstStyle/>
          <a:p>
            <a:fld id="{BBCF8B57-E8AF-4041-8093-056775F67DF6}" type="slidenum">
              <a:rPr lang="en-US" smtClean="0"/>
              <a:t>10</a:t>
            </a:fld>
            <a:endParaRPr lang="en-US"/>
          </a:p>
        </p:txBody>
      </p:sp>
    </p:spTree>
    <p:extLst>
      <p:ext uri="{BB962C8B-B14F-4D97-AF65-F5344CB8AC3E}">
        <p14:creationId xmlns:p14="http://schemas.microsoft.com/office/powerpoint/2010/main" val="18832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39587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827920025"/>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12003160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90540450"/>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89414"/>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889227"/>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87565173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075299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663558"/>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1612812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14288"/>
            <a:ext cx="9280526" cy="6988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32532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8002978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7150" y="5762625"/>
            <a:ext cx="928052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426325" y="5948363"/>
            <a:ext cx="1255713"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3" r:id="rId8"/>
    <p:sldLayoutId id="2147483711" r:id="rId9"/>
    <p:sldLayoutId id="2147483712" r:id="rId10"/>
  </p:sldLayoutIdLst>
  <p:transition spd="med">
    <p:fade/>
  </p:transition>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617538" y="1459139"/>
            <a:ext cx="768985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eaLnBrk="1" hangingPunct="1">
              <a:defRPr/>
            </a:pPr>
            <a:r>
              <a:rPr lang="en-US" sz="3600" b="1" dirty="0" smtClean="0">
                <a:latin typeface="+mn-lt"/>
                <a:cs typeface="Arial" charset="0"/>
              </a:rPr>
              <a:t>Trouble on Board:</a:t>
            </a:r>
          </a:p>
          <a:p>
            <a:pPr eaLnBrk="1" hangingPunct="1">
              <a:defRPr/>
            </a:pPr>
            <a:r>
              <a:rPr lang="en-US" sz="3600" b="1" dirty="0" smtClean="0">
                <a:solidFill>
                  <a:schemeClr val="bg2">
                    <a:lumMod val="10000"/>
                  </a:schemeClr>
                </a:solidFill>
                <a:latin typeface="+mn-lt"/>
                <a:cs typeface="Arial" charset="0"/>
              </a:rPr>
              <a:t>When Conflict arises……</a:t>
            </a:r>
            <a:endParaRPr lang="en-US" sz="3600" dirty="0" smtClean="0">
              <a:solidFill>
                <a:schemeClr val="bg2">
                  <a:lumMod val="10000"/>
                </a:schemeClr>
              </a:solidFill>
              <a:latin typeface="+mn-lt"/>
              <a:cs typeface="Arial" charset="0"/>
            </a:endParaRPr>
          </a:p>
          <a:p>
            <a:pPr eaLnBrk="1" hangingPunct="1">
              <a:lnSpc>
                <a:spcPct val="150000"/>
              </a:lnSpc>
              <a:defRPr/>
            </a:pPr>
            <a:endParaRPr lang="en-US" sz="2800" dirty="0" smtClean="0">
              <a:latin typeface="Arial" charset="0"/>
              <a:cs typeface="Arial" charset="0"/>
            </a:endParaRPr>
          </a:p>
          <a:p>
            <a:pPr eaLnBrk="1" hangingPunct="1">
              <a:defRPr/>
            </a:pPr>
            <a:r>
              <a:rPr lang="en-US" sz="2800" dirty="0" smtClean="0">
                <a:latin typeface="+mn-lt"/>
                <a:cs typeface="Arial" charset="0"/>
              </a:rPr>
              <a:t>Kathy Nevans</a:t>
            </a:r>
          </a:p>
          <a:p>
            <a:pPr eaLnBrk="1" hangingPunct="1">
              <a:defRPr/>
            </a:pPr>
            <a:r>
              <a:rPr lang="en-US" sz="2800" dirty="0" smtClean="0">
                <a:latin typeface="+mn-lt"/>
                <a:cs typeface="Arial" charset="0"/>
              </a:rPr>
              <a:t>PTA National Board Member</a:t>
            </a:r>
            <a:r>
              <a:rPr lang="en-US" sz="2800" dirty="0">
                <a:latin typeface="+mn-lt"/>
                <a:cs typeface="Arial" charset="0"/>
              </a:rPr>
              <a:t> </a:t>
            </a:r>
            <a:endParaRPr lang="en-US" sz="2800" dirty="0" smtClean="0">
              <a:latin typeface="+mn-lt"/>
              <a:cs typeface="Arial" charset="0"/>
            </a:endParaRPr>
          </a:p>
          <a:p>
            <a:pPr eaLnBrk="1" hangingPunct="1">
              <a:defRPr/>
            </a:pPr>
            <a:r>
              <a:rPr lang="en-US" sz="2800" dirty="0" smtClean="0">
                <a:latin typeface="+mn-lt"/>
                <a:cs typeface="Arial" charset="0"/>
              </a:rPr>
              <a:t>April, 2015</a:t>
            </a:r>
            <a:endParaRPr lang="en-US" dirty="0" smtClean="0">
              <a:latin typeface="Arial" charset="0"/>
              <a:cs typeface="Arial" charset="0"/>
            </a:endParaRPr>
          </a:p>
          <a:p>
            <a:pPr eaLnBrk="1" hangingPunct="1">
              <a:defRPr/>
            </a:pPr>
            <a:r>
              <a:rPr lang="en-US" dirty="0" smtClean="0">
                <a:latin typeface="Arial" charset="0"/>
                <a:cs typeface="Arial" charset="0"/>
              </a:rPr>
              <a:t> </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Terms &amp; Removal</a:t>
            </a:r>
            <a:endParaRPr lang="en-US" dirty="0"/>
          </a:p>
        </p:txBody>
      </p:sp>
      <p:sp>
        <p:nvSpPr>
          <p:cNvPr id="3" name="Content Placeholder 2"/>
          <p:cNvSpPr>
            <a:spLocks noGrp="1"/>
          </p:cNvSpPr>
          <p:nvPr>
            <p:ph idx="1"/>
          </p:nvPr>
        </p:nvSpPr>
        <p:spPr>
          <a:xfrm>
            <a:off x="457200" y="1193800"/>
            <a:ext cx="8229600" cy="4525963"/>
          </a:xfrm>
        </p:spPr>
        <p:txBody>
          <a:bodyPr/>
          <a:lstStyle/>
          <a:p>
            <a:pPr>
              <a:buBlip>
                <a:blip r:embed="rId3"/>
              </a:buBlip>
            </a:pPr>
            <a:r>
              <a:rPr lang="en-US" dirty="0" smtClean="0"/>
              <a:t>Review and Revise Terms:</a:t>
            </a:r>
          </a:p>
          <a:p>
            <a:pPr lvl="1">
              <a:buBlip>
                <a:blip r:embed="rId3"/>
              </a:buBlip>
            </a:pPr>
            <a:r>
              <a:rPr lang="en-US" dirty="0" smtClean="0"/>
              <a:t>1-year provisionary term for new board members</a:t>
            </a:r>
          </a:p>
          <a:p>
            <a:pPr lvl="1">
              <a:buBlip>
                <a:blip r:embed="rId3"/>
              </a:buBlip>
            </a:pPr>
            <a:r>
              <a:rPr lang="en-US" dirty="0" smtClean="0"/>
              <a:t>2-3 year terms—does this work?</a:t>
            </a:r>
          </a:p>
          <a:p>
            <a:pPr lvl="1">
              <a:buBlip>
                <a:blip r:embed="rId3"/>
              </a:buBlip>
            </a:pPr>
            <a:r>
              <a:rPr lang="en-US" dirty="0" smtClean="0"/>
              <a:t>Term limits</a:t>
            </a:r>
          </a:p>
          <a:p>
            <a:pPr lvl="1">
              <a:buBlip>
                <a:blip r:embed="rId3"/>
              </a:buBlip>
            </a:pPr>
            <a:r>
              <a:rPr lang="en-US" dirty="0" smtClean="0"/>
              <a:t>Timing off or maximum years of service</a:t>
            </a:r>
          </a:p>
          <a:p>
            <a:pPr>
              <a:buBlip>
                <a:blip r:embed="rId3"/>
              </a:buBlip>
            </a:pPr>
            <a:r>
              <a:rPr lang="en-US" dirty="0" smtClean="0"/>
              <a:t>Process for removal</a:t>
            </a:r>
          </a:p>
          <a:p>
            <a:pPr lvl="1">
              <a:buBlip>
                <a:blip r:embed="rId3"/>
              </a:buBlip>
            </a:pPr>
            <a:r>
              <a:rPr lang="en-US" dirty="0" smtClean="0"/>
              <a:t>Make bylaws work for you and enforce equitably</a:t>
            </a:r>
          </a:p>
          <a:p>
            <a:pPr lvl="1">
              <a:buBlip>
                <a:blip r:embed="rId3"/>
              </a:buBlip>
            </a:pPr>
            <a:r>
              <a:rPr lang="en-US" dirty="0" smtClean="0"/>
              <a:t>Allow defense, but do not drag out</a:t>
            </a:r>
          </a:p>
          <a:p>
            <a:pPr lvl="1"/>
            <a:endParaRPr lang="en-US" dirty="0"/>
          </a:p>
        </p:txBody>
      </p:sp>
    </p:spTree>
    <p:extLst>
      <p:ext uri="{BB962C8B-B14F-4D97-AF65-F5344CB8AC3E}">
        <p14:creationId xmlns:p14="http://schemas.microsoft.com/office/powerpoint/2010/main" val="1554310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Assessment</a:t>
            </a:r>
            <a:endParaRPr lang="en-US" dirty="0"/>
          </a:p>
        </p:txBody>
      </p:sp>
      <p:sp>
        <p:nvSpPr>
          <p:cNvPr id="3" name="Content Placeholder 2"/>
          <p:cNvSpPr>
            <a:spLocks noGrp="1"/>
          </p:cNvSpPr>
          <p:nvPr>
            <p:ph idx="1"/>
          </p:nvPr>
        </p:nvSpPr>
        <p:spPr>
          <a:xfrm>
            <a:off x="457200" y="1251857"/>
            <a:ext cx="6379029" cy="4525963"/>
          </a:xfrm>
        </p:spPr>
        <p:txBody>
          <a:bodyPr/>
          <a:lstStyle/>
          <a:p>
            <a:pPr>
              <a:buBlip>
                <a:blip r:embed="rId3"/>
              </a:buBlip>
            </a:pPr>
            <a:r>
              <a:rPr lang="en-US" dirty="0" smtClean="0"/>
              <a:t>Don’t make renewals automatic</a:t>
            </a:r>
          </a:p>
          <a:p>
            <a:pPr lvl="1">
              <a:buBlip>
                <a:blip r:embed="rId3"/>
              </a:buBlip>
            </a:pPr>
            <a:r>
              <a:rPr lang="en-US" dirty="0" smtClean="0"/>
              <a:t>Is your board member satisfied?</a:t>
            </a:r>
          </a:p>
          <a:p>
            <a:pPr lvl="1">
              <a:buBlip>
                <a:blip r:embed="rId3"/>
              </a:buBlip>
            </a:pPr>
            <a:r>
              <a:rPr lang="en-US" dirty="0" smtClean="0"/>
              <a:t>Is your entire board satisfied with the individual?</a:t>
            </a:r>
          </a:p>
          <a:p>
            <a:pPr marL="457200" lvl="1" indent="0">
              <a:buNone/>
            </a:pPr>
            <a:endParaRPr lang="en-US" dirty="0" smtClean="0"/>
          </a:p>
          <a:p>
            <a:pPr lvl="1">
              <a:buBlip>
                <a:blip r:embed="rId3"/>
              </a:buBlip>
            </a:pPr>
            <a:r>
              <a:rPr lang="en-US" dirty="0" smtClean="0"/>
              <a:t>TIP:  Board and Board Member Self-Evaluation</a:t>
            </a:r>
          </a:p>
          <a:p>
            <a:pPr lvl="1">
              <a:buBlip>
                <a:blip r:embed="rId3"/>
              </a:buBlip>
            </a:pPr>
            <a:r>
              <a:rPr lang="en-US" dirty="0" smtClean="0"/>
              <a:t>TIP:  Peer-to-Peer Evaluation</a:t>
            </a:r>
            <a:endParaRPr lang="en-US" dirty="0"/>
          </a:p>
        </p:txBody>
      </p:sp>
      <p:pic>
        <p:nvPicPr>
          <p:cNvPr id="6146" name="Picture 2" descr="C:\Users\dwalsh\AppData\Local\Microsoft\Windows\Temporary Internet Files\Content.IE5\BKA6PVB7\MP90040226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229" y="1600200"/>
            <a:ext cx="2242683" cy="336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1921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Don’t Let Things Go</a:t>
            </a:r>
            <a:endParaRPr lang="en-US" dirty="0"/>
          </a:p>
        </p:txBody>
      </p:sp>
      <p:sp>
        <p:nvSpPr>
          <p:cNvPr id="3" name="Content Placeholder 2"/>
          <p:cNvSpPr>
            <a:spLocks noGrp="1"/>
          </p:cNvSpPr>
          <p:nvPr>
            <p:ph idx="1"/>
          </p:nvPr>
        </p:nvSpPr>
        <p:spPr>
          <a:xfrm>
            <a:off x="355600" y="1687286"/>
            <a:ext cx="5493657" cy="4525963"/>
          </a:xfrm>
        </p:spPr>
        <p:txBody>
          <a:bodyPr/>
          <a:lstStyle/>
          <a:p>
            <a:pPr>
              <a:buBlip>
                <a:blip r:embed="rId3"/>
              </a:buBlip>
            </a:pPr>
            <a:r>
              <a:rPr lang="en-US" dirty="0" smtClean="0"/>
              <a:t>Address the Issues:</a:t>
            </a:r>
          </a:p>
          <a:p>
            <a:pPr lvl="1">
              <a:buBlip>
                <a:blip r:embed="rId3"/>
              </a:buBlip>
            </a:pPr>
            <a:r>
              <a:rPr lang="en-US" dirty="0" smtClean="0"/>
              <a:t>Don’t let things go bad</a:t>
            </a:r>
          </a:p>
          <a:p>
            <a:pPr lvl="1">
              <a:buBlip>
                <a:blip r:embed="rId3"/>
              </a:buBlip>
            </a:pPr>
            <a:r>
              <a:rPr lang="en-US" dirty="0" smtClean="0"/>
              <a:t>Accountability</a:t>
            </a:r>
          </a:p>
          <a:p>
            <a:pPr lvl="1">
              <a:buBlip>
                <a:blip r:embed="rId3"/>
              </a:buBlip>
            </a:pPr>
            <a:r>
              <a:rPr lang="en-US" dirty="0" smtClean="0"/>
              <a:t>Enforce rules for all</a:t>
            </a:r>
          </a:p>
          <a:p>
            <a:pPr lvl="1">
              <a:buBlip>
                <a:blip r:embed="rId3"/>
              </a:buBlip>
            </a:pPr>
            <a:r>
              <a:rPr lang="en-US" dirty="0" smtClean="0"/>
              <a:t>Develop a culture of respect and cooperation</a:t>
            </a:r>
          </a:p>
          <a:p>
            <a:pPr marL="457200" lvl="1" indent="0">
              <a:buNone/>
            </a:pPr>
            <a:endParaRPr lang="en-US" sz="1100" dirty="0" smtClean="0"/>
          </a:p>
        </p:txBody>
      </p:sp>
      <p:pic>
        <p:nvPicPr>
          <p:cNvPr id="7171" name="Picture 3" descr="C:\Users\dwalsh\AppData\Local\Microsoft\Windows\Temporary Internet Files\Content.IE5\KOUUNR3W\MP900337306[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3163" y="1150256"/>
            <a:ext cx="322852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61317"/>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314" y="1001485"/>
            <a:ext cx="7358743" cy="5201424"/>
          </a:xfrm>
          <a:prstGeom prst="rect">
            <a:avLst/>
          </a:prstGeom>
          <a:noFill/>
        </p:spPr>
        <p:txBody>
          <a:bodyPr wrap="square" rtlCol="0">
            <a:spAutoFit/>
          </a:bodyPr>
          <a:lstStyle/>
          <a:p>
            <a:pPr algn="ctr"/>
            <a:r>
              <a:rPr lang="en-US" sz="4000" i="1" dirty="0" smtClean="0">
                <a:solidFill>
                  <a:schemeClr val="bg1"/>
                </a:solidFill>
              </a:rPr>
              <a:t>“If you will call your troubles experiences, and remember that every experience develops some latent force within you, you will grow vigorous and happy, however adverse your circumstances may seem to be.” </a:t>
            </a:r>
          </a:p>
          <a:p>
            <a:pPr algn="ctr"/>
            <a:endParaRPr lang="en-US" sz="2800" b="1" dirty="0">
              <a:solidFill>
                <a:schemeClr val="bg1"/>
              </a:solidFill>
            </a:endParaRPr>
          </a:p>
          <a:p>
            <a:pPr algn="ctr"/>
            <a:r>
              <a:rPr lang="en-US" sz="2400" dirty="0" smtClean="0">
                <a:solidFill>
                  <a:schemeClr val="bg1"/>
                </a:solidFill>
              </a:rPr>
              <a:t>John R. Miller</a:t>
            </a:r>
            <a:endParaRPr lang="en-US" sz="2400" dirty="0">
              <a:solidFill>
                <a:schemeClr val="bg1"/>
              </a:solidFill>
            </a:endParaRPr>
          </a:p>
        </p:txBody>
      </p:sp>
    </p:spTree>
    <p:extLst>
      <p:ext uri="{BB962C8B-B14F-4D97-AF65-F5344CB8AC3E}">
        <p14:creationId xmlns:p14="http://schemas.microsoft.com/office/powerpoint/2010/main" val="305242820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53143" y="2811916"/>
            <a:ext cx="8229600" cy="1143000"/>
          </a:xfrm>
          <a:prstGeom prst="rect">
            <a:avLst/>
          </a:prstGeom>
        </p:spPr>
        <p:txBody>
          <a:bodyPr/>
          <a:lstStyle/>
          <a:p>
            <a:r>
              <a:rPr lang="en-US" dirty="0" smtClean="0">
                <a:solidFill>
                  <a:schemeClr val="bg1"/>
                </a:solidFill>
              </a:rPr>
              <a:t>“Are you experienced?”</a:t>
            </a:r>
            <a:endParaRPr lang="en-US" dirty="0">
              <a:solidFill>
                <a:schemeClr val="bg1"/>
              </a:solidFill>
            </a:endParaRPr>
          </a:p>
        </p:txBody>
      </p:sp>
    </p:spTree>
    <p:extLst>
      <p:ext uri="{BB962C8B-B14F-4D97-AF65-F5344CB8AC3E}">
        <p14:creationId xmlns:p14="http://schemas.microsoft.com/office/powerpoint/2010/main" val="4121887747"/>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885" y="878114"/>
            <a:ext cx="8229600" cy="4525963"/>
          </a:xfrm>
        </p:spPr>
        <p:txBody>
          <a:bodyPr/>
          <a:lstStyle/>
          <a:p>
            <a:r>
              <a:rPr lang="en-US" dirty="0" smtClean="0"/>
              <a:t>“Wait!  Wait! I have another question!”</a:t>
            </a:r>
          </a:p>
          <a:p>
            <a:r>
              <a:rPr lang="en-US" dirty="0" smtClean="0"/>
              <a:t>“Sit down, shut up, and get out of my way!”</a:t>
            </a:r>
          </a:p>
          <a:p>
            <a:r>
              <a:rPr lang="en-US" dirty="0" smtClean="0"/>
              <a:t>“I’m not sure we’ve fully explored every single detail and possibility.”</a:t>
            </a:r>
          </a:p>
          <a:p>
            <a:r>
              <a:rPr lang="en-US" dirty="0" smtClean="0"/>
              <a:t>“Rules are meant to be broken.”</a:t>
            </a:r>
          </a:p>
          <a:p>
            <a:r>
              <a:rPr lang="en-US" dirty="0" smtClean="0"/>
              <a:t>“But we’ve never done it that way before!”</a:t>
            </a:r>
          </a:p>
          <a:p>
            <a:r>
              <a:rPr lang="en-US" dirty="0" smtClean="0"/>
              <a:t>“Huh?  Was I supposed to do something?”</a:t>
            </a:r>
          </a:p>
          <a:p>
            <a:endParaRPr lang="en-US" dirty="0" smtClean="0"/>
          </a:p>
          <a:p>
            <a:endParaRPr lang="en-US" dirty="0" smtClean="0"/>
          </a:p>
        </p:txBody>
      </p:sp>
    </p:spTree>
    <p:extLst>
      <p:ext uri="{BB962C8B-B14F-4D97-AF65-F5344CB8AC3E}">
        <p14:creationId xmlns:p14="http://schemas.microsoft.com/office/powerpoint/2010/main" val="5200336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dwalsh\AppData\Local\Microsoft\Windows\Temporary Internet Files\Content.IE5\10Z2CZ5U\MP90039883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20000">
            <a:off x="6197502" y="497251"/>
            <a:ext cx="3719729" cy="2656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7305"/>
            <a:ext cx="8229600" cy="1143000"/>
          </a:xfrm>
        </p:spPr>
        <p:txBody>
          <a:bodyPr/>
          <a:lstStyle/>
          <a:p>
            <a:r>
              <a:rPr lang="en-US" sz="2800" dirty="0" smtClean="0"/>
              <a:t>Wait!  Wait!</a:t>
            </a:r>
            <a:r>
              <a:rPr lang="en-US" dirty="0" smtClean="0"/>
              <a:t/>
            </a:r>
            <a:br>
              <a:rPr lang="en-US" dirty="0" smtClean="0"/>
            </a:br>
            <a:r>
              <a:rPr lang="en-US" dirty="0" smtClean="0"/>
              <a:t>The Questioner</a:t>
            </a:r>
            <a:endParaRPr lang="en-US" dirty="0"/>
          </a:p>
        </p:txBody>
      </p:sp>
      <p:sp>
        <p:nvSpPr>
          <p:cNvPr id="3" name="Content Placeholder 2"/>
          <p:cNvSpPr>
            <a:spLocks noGrp="1"/>
          </p:cNvSpPr>
          <p:nvPr>
            <p:ph idx="1"/>
          </p:nvPr>
        </p:nvSpPr>
        <p:spPr>
          <a:xfrm>
            <a:off x="457200" y="1352552"/>
            <a:ext cx="7946571" cy="4525963"/>
          </a:xfrm>
        </p:spPr>
        <p:txBody>
          <a:bodyPr/>
          <a:lstStyle/>
          <a:p>
            <a:pPr lvl="1">
              <a:buFont typeface="Arial" pitchFamily="34" charset="0"/>
              <a:buChar char="•"/>
            </a:pPr>
            <a:r>
              <a:rPr lang="en-US" sz="3200" dirty="0" smtClean="0"/>
              <a:t>Asks questions until everyone else moans in frustration.</a:t>
            </a:r>
          </a:p>
          <a:p>
            <a:pPr lvl="1">
              <a:buFont typeface="Arial" pitchFamily="34" charset="0"/>
              <a:buChar char="•"/>
            </a:pPr>
            <a:r>
              <a:rPr lang="en-US" sz="3200" dirty="0" smtClean="0"/>
              <a:t>Wants to prove she has done her homework (and others have not).</a:t>
            </a:r>
          </a:p>
          <a:p>
            <a:pPr lvl="1">
              <a:buFont typeface="Arial" pitchFamily="34" charset="0"/>
              <a:buChar char="•"/>
            </a:pPr>
            <a:r>
              <a:rPr lang="en-US" sz="3200" dirty="0" smtClean="0"/>
              <a:t>Sometimes a hidden agenda.</a:t>
            </a:r>
          </a:p>
          <a:p>
            <a:pPr lvl="1">
              <a:buFont typeface="Arial" pitchFamily="34" charset="0"/>
              <a:buChar char="•"/>
            </a:pPr>
            <a:r>
              <a:rPr lang="en-US" sz="3200" dirty="0" smtClean="0"/>
              <a:t>Takes curiosity to new limits.</a:t>
            </a:r>
          </a:p>
          <a:p>
            <a:pPr lvl="1">
              <a:buFont typeface="Arial" pitchFamily="34" charset="0"/>
              <a:buChar char="•"/>
            </a:pPr>
            <a:r>
              <a:rPr lang="en-US" sz="3200" dirty="0" smtClean="0"/>
              <a:t>Drives change—out of chaos arises a phoenix.</a:t>
            </a:r>
          </a:p>
          <a:p>
            <a:pPr lvl="1"/>
            <a:endParaRPr lang="en-US" dirty="0" smtClean="0"/>
          </a:p>
          <a:p>
            <a:pPr lvl="1"/>
            <a:endParaRPr lang="en-US" dirty="0" smtClean="0"/>
          </a:p>
        </p:txBody>
      </p:sp>
    </p:spTree>
    <p:extLst>
      <p:ext uri="{BB962C8B-B14F-4D97-AF65-F5344CB8AC3E}">
        <p14:creationId xmlns:p14="http://schemas.microsoft.com/office/powerpoint/2010/main" val="269305053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Abatement</a:t>
            </a:r>
            <a:endParaRPr lang="en-US" dirty="0"/>
          </a:p>
        </p:txBody>
      </p:sp>
      <p:sp>
        <p:nvSpPr>
          <p:cNvPr id="3" name="Content Placeholder 2"/>
          <p:cNvSpPr>
            <a:spLocks noGrp="1"/>
          </p:cNvSpPr>
          <p:nvPr>
            <p:ph idx="1"/>
          </p:nvPr>
        </p:nvSpPr>
        <p:spPr>
          <a:xfrm>
            <a:off x="616857" y="1600200"/>
            <a:ext cx="8229600" cy="4525963"/>
          </a:xfrm>
        </p:spPr>
        <p:txBody>
          <a:bodyPr/>
          <a:lstStyle/>
          <a:p>
            <a:r>
              <a:rPr lang="en-US" dirty="0" smtClean="0"/>
              <a:t>Is this a change agent?....a good thing?</a:t>
            </a:r>
          </a:p>
          <a:p>
            <a:r>
              <a:rPr lang="en-US" dirty="0" smtClean="0"/>
              <a:t>Chair speaks to individual before meeting.</a:t>
            </a:r>
          </a:p>
          <a:p>
            <a:r>
              <a:rPr lang="en-US" dirty="0"/>
              <a:t>E</a:t>
            </a:r>
            <a:r>
              <a:rPr lang="en-US" dirty="0" smtClean="0"/>
              <a:t>nough background info provided?</a:t>
            </a:r>
          </a:p>
          <a:p>
            <a:r>
              <a:rPr lang="en-US" dirty="0" smtClean="0"/>
              <a:t>Ask where the questions come from.</a:t>
            </a:r>
          </a:p>
          <a:p>
            <a:r>
              <a:rPr lang="en-US" dirty="0" smtClean="0"/>
              <a:t>Focus on the really good questions.</a:t>
            </a:r>
          </a:p>
          <a:p>
            <a:r>
              <a:rPr lang="en-US" dirty="0" smtClean="0"/>
              <a:t>Assign role of “devil’s advocate”</a:t>
            </a:r>
          </a:p>
          <a:p>
            <a:endParaRPr lang="en-US" dirty="0"/>
          </a:p>
        </p:txBody>
      </p:sp>
    </p:spTree>
    <p:extLst>
      <p:ext uri="{BB962C8B-B14F-4D97-AF65-F5344CB8AC3E}">
        <p14:creationId xmlns:p14="http://schemas.microsoft.com/office/powerpoint/2010/main" val="75664949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Get Out of My Way:</a:t>
            </a:r>
            <a:r>
              <a:rPr lang="en-US" dirty="0" smtClean="0"/>
              <a:t/>
            </a:r>
            <a:br>
              <a:rPr lang="en-US" dirty="0" smtClean="0"/>
            </a:br>
            <a:r>
              <a:rPr lang="en-US" dirty="0" smtClean="0"/>
              <a:t>The Bully</a:t>
            </a:r>
            <a:endParaRPr lang="en-US" dirty="0"/>
          </a:p>
        </p:txBody>
      </p:sp>
      <p:sp>
        <p:nvSpPr>
          <p:cNvPr id="3" name="Content Placeholder 2"/>
          <p:cNvSpPr>
            <a:spLocks noGrp="1"/>
          </p:cNvSpPr>
          <p:nvPr>
            <p:ph idx="1"/>
          </p:nvPr>
        </p:nvSpPr>
        <p:spPr/>
        <p:txBody>
          <a:bodyPr/>
          <a:lstStyle/>
          <a:p>
            <a:r>
              <a:rPr lang="en-US" dirty="0" smtClean="0"/>
              <a:t>Personal agenda</a:t>
            </a:r>
          </a:p>
          <a:p>
            <a:r>
              <a:rPr lang="en-US" dirty="0" smtClean="0"/>
              <a:t>Does not develop relationships</a:t>
            </a:r>
          </a:p>
          <a:p>
            <a:r>
              <a:rPr lang="en-US" dirty="0" smtClean="0"/>
              <a:t>Language inflames and provokes</a:t>
            </a:r>
          </a:p>
          <a:p>
            <a:r>
              <a:rPr lang="en-US" dirty="0" smtClean="0"/>
              <a:t>Intimidates</a:t>
            </a:r>
          </a:p>
          <a:p>
            <a:r>
              <a:rPr lang="en-US" dirty="0" smtClean="0"/>
              <a:t>Knows everything; has all the answers</a:t>
            </a:r>
          </a:p>
          <a:p>
            <a:r>
              <a:rPr lang="en-US" dirty="0" smtClean="0"/>
              <a:t>Appears to have huge ego; poor self-esteem</a:t>
            </a:r>
          </a:p>
          <a:p>
            <a:r>
              <a:rPr lang="en-US" dirty="0" smtClean="0"/>
              <a:t>Does not expect or deal well with challenge</a:t>
            </a:r>
            <a:endParaRPr lang="en-US" dirty="0"/>
          </a:p>
        </p:txBody>
      </p:sp>
      <p:pic>
        <p:nvPicPr>
          <p:cNvPr id="9220" name="Picture 4" descr="C:\Users\dwalsh\AppData\Local\Microsoft\Windows\Temporary Internet Files\Content.IE5\UWPKKDYD\MC90044172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8257"/>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763461"/>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 Balm</a:t>
            </a:r>
            <a:endParaRPr lang="en-US" dirty="0"/>
          </a:p>
        </p:txBody>
      </p:sp>
      <p:sp>
        <p:nvSpPr>
          <p:cNvPr id="3" name="Content Placeholder 2"/>
          <p:cNvSpPr>
            <a:spLocks noGrp="1"/>
          </p:cNvSpPr>
          <p:nvPr>
            <p:ph idx="1"/>
          </p:nvPr>
        </p:nvSpPr>
        <p:spPr>
          <a:xfrm>
            <a:off x="457200" y="1035505"/>
            <a:ext cx="8229600" cy="4525963"/>
          </a:xfrm>
        </p:spPr>
        <p:txBody>
          <a:bodyPr/>
          <a:lstStyle/>
          <a:p>
            <a:r>
              <a:rPr lang="en-US" dirty="0" smtClean="0"/>
              <a:t>Meeting rules, codes of conduct, boundaries</a:t>
            </a:r>
          </a:p>
          <a:p>
            <a:r>
              <a:rPr lang="en-US" dirty="0" smtClean="0"/>
              <a:t>Mission becomes focus</a:t>
            </a:r>
          </a:p>
          <a:p>
            <a:r>
              <a:rPr lang="en-US" dirty="0" smtClean="0"/>
              <a:t>Challenge directly with calm voice</a:t>
            </a:r>
          </a:p>
          <a:p>
            <a:r>
              <a:rPr lang="en-US" dirty="0" smtClean="0"/>
              <a:t>Break into small work groups</a:t>
            </a:r>
          </a:p>
          <a:p>
            <a:r>
              <a:rPr lang="en-US" dirty="0" smtClean="0"/>
              <a:t>Index card approach– ideas, not people</a:t>
            </a:r>
          </a:p>
          <a:p>
            <a:r>
              <a:rPr lang="en-US" dirty="0" smtClean="0"/>
              <a:t>“Are there other perspectives?”</a:t>
            </a:r>
          </a:p>
          <a:p>
            <a:r>
              <a:rPr lang="en-US" dirty="0" smtClean="0"/>
              <a:t>Find area where she is expert and let her be</a:t>
            </a:r>
          </a:p>
          <a:p>
            <a:r>
              <a:rPr lang="en-US" dirty="0" smtClean="0"/>
              <a:t>Board chair 1-on-1.</a:t>
            </a:r>
            <a:endParaRPr lang="en-US" dirty="0"/>
          </a:p>
        </p:txBody>
      </p:sp>
    </p:spTree>
    <p:extLst>
      <p:ext uri="{BB962C8B-B14F-4D97-AF65-F5344CB8AC3E}">
        <p14:creationId xmlns:p14="http://schemas.microsoft.com/office/powerpoint/2010/main" val="277093277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a:t>
            </a:r>
            <a:endParaRPr lang="en-US" dirty="0"/>
          </a:p>
        </p:txBody>
      </p:sp>
      <p:sp>
        <p:nvSpPr>
          <p:cNvPr id="5" name="Content Placeholder 4"/>
          <p:cNvSpPr>
            <a:spLocks noGrp="1"/>
          </p:cNvSpPr>
          <p:nvPr>
            <p:ph idx="1"/>
          </p:nvPr>
        </p:nvSpPr>
        <p:spPr>
          <a:xfrm>
            <a:off x="261257" y="1280886"/>
            <a:ext cx="8425543" cy="4525963"/>
          </a:xfrm>
        </p:spPr>
        <p:txBody>
          <a:bodyPr/>
          <a:lstStyle/>
          <a:p>
            <a:pPr lvl="1">
              <a:buFont typeface="Wingdings" pitchFamily="2" charset="2"/>
              <a:buChar char="ü"/>
            </a:pPr>
            <a:r>
              <a:rPr lang="en-US" dirty="0" smtClean="0"/>
              <a:t>  </a:t>
            </a:r>
            <a:r>
              <a:rPr lang="en-US" sz="3200" dirty="0" smtClean="0"/>
              <a:t>Explore causes and preventative measures</a:t>
            </a:r>
          </a:p>
          <a:p>
            <a:pPr marL="457200" lvl="1" indent="0">
              <a:buNone/>
            </a:pPr>
            <a:endParaRPr lang="en-US" sz="3200" dirty="0" smtClean="0"/>
          </a:p>
          <a:p>
            <a:pPr lvl="1">
              <a:buFont typeface="Wingdings" pitchFamily="2" charset="2"/>
              <a:buChar char="ü"/>
            </a:pPr>
            <a:r>
              <a:rPr lang="en-US" sz="3200" dirty="0" smtClean="0"/>
              <a:t>  Learn to identify and nullify bad behaviors</a:t>
            </a:r>
          </a:p>
          <a:p>
            <a:pPr marL="457200" lvl="1" indent="0">
              <a:buNone/>
            </a:pPr>
            <a:endParaRPr lang="en-US" sz="3200" dirty="0" smtClean="0"/>
          </a:p>
          <a:p>
            <a:pPr lvl="1">
              <a:buFont typeface="Wingdings" pitchFamily="2" charset="2"/>
              <a:buChar char="ü"/>
            </a:pPr>
            <a:r>
              <a:rPr lang="en-US" sz="3200" dirty="0" smtClean="0"/>
              <a:t>  When all else fails, learn how remove the problem individual.</a:t>
            </a:r>
          </a:p>
          <a:p>
            <a:endParaRPr lang="en-US" dirty="0"/>
          </a:p>
        </p:txBody>
      </p:sp>
    </p:spTree>
    <p:extLst>
      <p:ext uri="{BB962C8B-B14F-4D97-AF65-F5344CB8AC3E}">
        <p14:creationId xmlns:p14="http://schemas.microsoft.com/office/powerpoint/2010/main" val="104429324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dwalsh\AppData\Local\Microsoft\Windows\Temporary Internet Files\Content.IE5\BKA6PVB7\MP90040289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884053" y="1456872"/>
            <a:ext cx="4521203" cy="33909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sz="2800" dirty="0" smtClean="0"/>
              <a:t>Let’s explore every single detail</a:t>
            </a:r>
            <a:r>
              <a:rPr lang="en-US" dirty="0" smtClean="0"/>
              <a:t/>
            </a:r>
            <a:br>
              <a:rPr lang="en-US" dirty="0" smtClean="0"/>
            </a:br>
            <a:r>
              <a:rPr lang="en-US" dirty="0" smtClean="0"/>
              <a:t>Micromanager</a:t>
            </a:r>
            <a:endParaRPr lang="en-US" dirty="0"/>
          </a:p>
        </p:txBody>
      </p:sp>
      <p:sp>
        <p:nvSpPr>
          <p:cNvPr id="3" name="Content Placeholder 2"/>
          <p:cNvSpPr>
            <a:spLocks noGrp="1"/>
          </p:cNvSpPr>
          <p:nvPr>
            <p:ph idx="1"/>
          </p:nvPr>
        </p:nvSpPr>
        <p:spPr/>
        <p:txBody>
          <a:bodyPr/>
          <a:lstStyle/>
          <a:p>
            <a:r>
              <a:rPr lang="en-US" dirty="0" smtClean="0"/>
              <a:t>High maintenance.  Tires everyone out.</a:t>
            </a:r>
          </a:p>
          <a:p>
            <a:r>
              <a:rPr lang="en-US" dirty="0" smtClean="0"/>
              <a:t>Focuses on process and operation; forgets about results and outcomes.</a:t>
            </a:r>
          </a:p>
          <a:p>
            <a:r>
              <a:rPr lang="en-US" dirty="0" smtClean="0"/>
              <a:t>Always wants more info.</a:t>
            </a:r>
          </a:p>
          <a:p>
            <a:r>
              <a:rPr lang="en-US" dirty="0" smtClean="0"/>
              <a:t>Fails to understand board role.</a:t>
            </a:r>
          </a:p>
          <a:p>
            <a:r>
              <a:rPr lang="en-US" dirty="0" smtClean="0"/>
              <a:t>Sometimes sees self as PTA monitor or guard</a:t>
            </a:r>
          </a:p>
          <a:p>
            <a:r>
              <a:rPr lang="en-US" dirty="0" smtClean="0"/>
              <a:t>Sometimes lacks trust in PTA or its leaders</a:t>
            </a:r>
            <a:endParaRPr lang="en-US" dirty="0"/>
          </a:p>
        </p:txBody>
      </p:sp>
    </p:spTree>
    <p:extLst>
      <p:ext uri="{BB962C8B-B14F-4D97-AF65-F5344CB8AC3E}">
        <p14:creationId xmlns:p14="http://schemas.microsoft.com/office/powerpoint/2010/main" val="303071692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to Macro</a:t>
            </a:r>
            <a:endParaRPr lang="en-US" dirty="0"/>
          </a:p>
        </p:txBody>
      </p:sp>
      <p:sp>
        <p:nvSpPr>
          <p:cNvPr id="3" name="Content Placeholder 2"/>
          <p:cNvSpPr>
            <a:spLocks noGrp="1"/>
          </p:cNvSpPr>
          <p:nvPr>
            <p:ph idx="1"/>
          </p:nvPr>
        </p:nvSpPr>
        <p:spPr>
          <a:xfrm>
            <a:off x="457200" y="1179285"/>
            <a:ext cx="8229600" cy="4525963"/>
          </a:xfrm>
        </p:spPr>
        <p:txBody>
          <a:bodyPr/>
          <a:lstStyle/>
          <a:p>
            <a:r>
              <a:rPr lang="en-US" dirty="0" smtClean="0"/>
              <a:t>Train on board roles and responsibilities; committee vs. board</a:t>
            </a:r>
          </a:p>
          <a:p>
            <a:r>
              <a:rPr lang="en-US" dirty="0" smtClean="0"/>
              <a:t>Ensure agendas are outcome and strategy focused; don’t go there</a:t>
            </a:r>
          </a:p>
          <a:p>
            <a:r>
              <a:rPr lang="en-US" dirty="0" smtClean="0"/>
              <a:t>Give overviews, stay away from minutiae</a:t>
            </a:r>
          </a:p>
          <a:p>
            <a:r>
              <a:rPr lang="en-US" dirty="0" smtClean="0"/>
              <a:t>Board chair 1-on-1</a:t>
            </a:r>
          </a:p>
          <a:p>
            <a:r>
              <a:rPr lang="en-US" dirty="0" smtClean="0"/>
              <a:t>Are checks and balances already in place?</a:t>
            </a:r>
          </a:p>
          <a:p>
            <a:r>
              <a:rPr lang="en-US" dirty="0" smtClean="0"/>
              <a:t>Watchdog vs. partner relationships on board</a:t>
            </a:r>
            <a:endParaRPr lang="en-US" dirty="0"/>
          </a:p>
        </p:txBody>
      </p:sp>
    </p:spTree>
    <p:extLst>
      <p:ext uri="{BB962C8B-B14F-4D97-AF65-F5344CB8AC3E}">
        <p14:creationId xmlns:p14="http://schemas.microsoft.com/office/powerpoint/2010/main" val="379017975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alsh\AppData\Local\Microsoft\Windows\Temporary Internet Files\Content.IE5\4ERLHXI9\MP90034153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4912" y="24561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45610"/>
            <a:ext cx="8229600" cy="1143000"/>
          </a:xfrm>
        </p:spPr>
        <p:txBody>
          <a:bodyPr/>
          <a:lstStyle/>
          <a:p>
            <a:r>
              <a:rPr lang="en-US" sz="2800" dirty="0" smtClean="0"/>
              <a:t>Rules are meant to be broken…</a:t>
            </a:r>
            <a:r>
              <a:rPr lang="en-US" dirty="0" smtClean="0"/>
              <a:t/>
            </a:r>
            <a:br>
              <a:rPr lang="en-US" dirty="0" smtClean="0"/>
            </a:br>
            <a:r>
              <a:rPr lang="en-US" dirty="0" smtClean="0"/>
              <a:t>Rule Breaker</a:t>
            </a:r>
            <a:endParaRPr lang="en-US" dirty="0"/>
          </a:p>
        </p:txBody>
      </p:sp>
      <p:sp>
        <p:nvSpPr>
          <p:cNvPr id="3" name="Content Placeholder 2"/>
          <p:cNvSpPr>
            <a:spLocks noGrp="1"/>
          </p:cNvSpPr>
          <p:nvPr>
            <p:ph idx="1"/>
          </p:nvPr>
        </p:nvSpPr>
        <p:spPr>
          <a:xfrm>
            <a:off x="457200" y="1400859"/>
            <a:ext cx="7278914" cy="3887334"/>
          </a:xfrm>
        </p:spPr>
        <p:txBody>
          <a:bodyPr/>
          <a:lstStyle/>
          <a:p>
            <a:r>
              <a:rPr lang="en-US" dirty="0" smtClean="0"/>
              <a:t>Misses board meetings</a:t>
            </a:r>
          </a:p>
          <a:p>
            <a:r>
              <a:rPr lang="en-US" dirty="0"/>
              <a:t>Unprepared, </a:t>
            </a:r>
            <a:r>
              <a:rPr lang="en-US" dirty="0" smtClean="0"/>
              <a:t>wants you to repeat info</a:t>
            </a:r>
          </a:p>
          <a:p>
            <a:r>
              <a:rPr lang="en-US" dirty="0" smtClean="0"/>
              <a:t>Arrives late, expects to be filled in</a:t>
            </a:r>
          </a:p>
          <a:p>
            <a:r>
              <a:rPr lang="en-US" dirty="0" smtClean="0"/>
              <a:t>Won’t keep to agenda, topic</a:t>
            </a:r>
          </a:p>
          <a:p>
            <a:r>
              <a:rPr lang="en-US" dirty="0" smtClean="0"/>
              <a:t>Disrespectful of collaborative process</a:t>
            </a:r>
          </a:p>
          <a:p>
            <a:r>
              <a:rPr lang="en-US" dirty="0" smtClean="0"/>
              <a:t>Doesn’t understand role of board member</a:t>
            </a:r>
          </a:p>
          <a:p>
            <a:pPr marL="0" indent="0">
              <a:buNone/>
            </a:pPr>
            <a:endParaRPr lang="en-US" dirty="0"/>
          </a:p>
        </p:txBody>
      </p:sp>
    </p:spTree>
    <p:extLst>
      <p:ext uri="{BB962C8B-B14F-4D97-AF65-F5344CB8AC3E}">
        <p14:creationId xmlns:p14="http://schemas.microsoft.com/office/powerpoint/2010/main" val="4024234216"/>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Enforcing the Law</a:t>
            </a:r>
            <a:endParaRPr lang="en-US" dirty="0"/>
          </a:p>
        </p:txBody>
      </p:sp>
      <p:sp>
        <p:nvSpPr>
          <p:cNvPr id="3" name="Content Placeholder 2"/>
          <p:cNvSpPr>
            <a:spLocks noGrp="1"/>
          </p:cNvSpPr>
          <p:nvPr>
            <p:ph idx="1"/>
          </p:nvPr>
        </p:nvSpPr>
        <p:spPr>
          <a:xfrm>
            <a:off x="457200" y="1164771"/>
            <a:ext cx="8229600" cy="4525963"/>
          </a:xfrm>
        </p:spPr>
        <p:txBody>
          <a:bodyPr/>
          <a:lstStyle/>
          <a:p>
            <a:r>
              <a:rPr lang="en-US" dirty="0" smtClean="0"/>
              <a:t>Board member/committee job description</a:t>
            </a:r>
          </a:p>
          <a:p>
            <a:r>
              <a:rPr lang="en-US" dirty="0" smtClean="0"/>
              <a:t>Duty of Care—training</a:t>
            </a:r>
          </a:p>
          <a:p>
            <a:r>
              <a:rPr lang="en-US" dirty="0" smtClean="0"/>
              <a:t>Board contract</a:t>
            </a:r>
          </a:p>
          <a:p>
            <a:r>
              <a:rPr lang="en-US" dirty="0" smtClean="0"/>
              <a:t>Code of Conduct</a:t>
            </a:r>
          </a:p>
          <a:p>
            <a:r>
              <a:rPr lang="en-US" dirty="0" smtClean="0"/>
              <a:t>Do not enable latecomers</a:t>
            </a:r>
          </a:p>
          <a:p>
            <a:r>
              <a:rPr lang="en-US" dirty="0" smtClean="0"/>
              <a:t>Call missing board members after the meeting</a:t>
            </a:r>
          </a:p>
          <a:p>
            <a:r>
              <a:rPr lang="en-US" dirty="0" smtClean="0"/>
              <a:t>Ask to step down or remove</a:t>
            </a:r>
          </a:p>
          <a:p>
            <a:endParaRPr lang="en-US" dirty="0" smtClean="0"/>
          </a:p>
          <a:p>
            <a:endParaRPr lang="en-US" dirty="0"/>
          </a:p>
        </p:txBody>
      </p:sp>
    </p:spTree>
    <p:extLst>
      <p:ext uri="{BB962C8B-B14F-4D97-AF65-F5344CB8AC3E}">
        <p14:creationId xmlns:p14="http://schemas.microsoft.com/office/powerpoint/2010/main" val="3253930732"/>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We’ve never done it that way!</a:t>
            </a:r>
            <a:r>
              <a:rPr lang="en-US" dirty="0" smtClean="0"/>
              <a:t/>
            </a:r>
            <a:br>
              <a:rPr lang="en-US" dirty="0" smtClean="0"/>
            </a:br>
            <a:r>
              <a:rPr lang="en-US" dirty="0" smtClean="0"/>
              <a:t>Change Resisters</a:t>
            </a:r>
            <a:endParaRPr lang="en-US" dirty="0"/>
          </a:p>
        </p:txBody>
      </p:sp>
      <p:sp>
        <p:nvSpPr>
          <p:cNvPr id="3" name="Content Placeholder 2"/>
          <p:cNvSpPr>
            <a:spLocks noGrp="1"/>
          </p:cNvSpPr>
          <p:nvPr>
            <p:ph idx="1"/>
          </p:nvPr>
        </p:nvSpPr>
        <p:spPr>
          <a:xfrm>
            <a:off x="210457" y="1660141"/>
            <a:ext cx="6074229" cy="3461658"/>
          </a:xfrm>
        </p:spPr>
        <p:txBody>
          <a:bodyPr/>
          <a:lstStyle/>
          <a:p>
            <a:r>
              <a:rPr lang="en-US" dirty="0" smtClean="0"/>
              <a:t>Highly critical of new ideas</a:t>
            </a:r>
          </a:p>
          <a:p>
            <a:r>
              <a:rPr lang="en-US" dirty="0" smtClean="0"/>
              <a:t>Negative attitude; nothing new satisfies</a:t>
            </a:r>
          </a:p>
          <a:p>
            <a:r>
              <a:rPr lang="en-US" dirty="0" smtClean="0"/>
              <a:t>Obstacle to creativity, growth, change</a:t>
            </a:r>
          </a:p>
          <a:p>
            <a:r>
              <a:rPr lang="en-US" dirty="0"/>
              <a:t>D</a:t>
            </a:r>
            <a:r>
              <a:rPr lang="en-US" dirty="0" smtClean="0"/>
              <a:t>rives off new board members</a:t>
            </a:r>
          </a:p>
          <a:p>
            <a:r>
              <a:rPr lang="en-US" dirty="0"/>
              <a:t>B</a:t>
            </a:r>
            <a:r>
              <a:rPr lang="en-US" dirty="0" smtClean="0"/>
              <a:t>een around for years and years</a:t>
            </a:r>
          </a:p>
          <a:p>
            <a:endParaRPr lang="en-US" dirty="0"/>
          </a:p>
        </p:txBody>
      </p:sp>
      <p:pic>
        <p:nvPicPr>
          <p:cNvPr id="12291" name="Picture 3" descr="C:\Users\dwalsh\AppData\Local\Microsoft\Windows\Temporary Internet Files\Content.IE5\5AXYXLTZ\MP90038596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4686" y="1417637"/>
            <a:ext cx="3106057" cy="3946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813914"/>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Moving Mountains</a:t>
            </a:r>
            <a:endParaRPr lang="en-US" dirty="0"/>
          </a:p>
        </p:txBody>
      </p:sp>
      <p:sp>
        <p:nvSpPr>
          <p:cNvPr id="3" name="Content Placeholder 2"/>
          <p:cNvSpPr>
            <a:spLocks noGrp="1"/>
          </p:cNvSpPr>
          <p:nvPr>
            <p:ph idx="1"/>
          </p:nvPr>
        </p:nvSpPr>
        <p:spPr>
          <a:xfrm>
            <a:off x="457200" y="1034142"/>
            <a:ext cx="8229600" cy="4525963"/>
          </a:xfrm>
        </p:spPr>
        <p:txBody>
          <a:bodyPr/>
          <a:lstStyle/>
          <a:p>
            <a:r>
              <a:rPr lang="en-US" dirty="0" smtClean="0"/>
              <a:t>Create and enforce term limits</a:t>
            </a:r>
          </a:p>
          <a:p>
            <a:r>
              <a:rPr lang="en-US" dirty="0" smtClean="0"/>
              <a:t>Focus on priorities; outcomes</a:t>
            </a:r>
          </a:p>
          <a:p>
            <a:r>
              <a:rPr lang="en-US" dirty="0" smtClean="0"/>
              <a:t>Reinforce inevitability of change</a:t>
            </a:r>
          </a:p>
          <a:p>
            <a:r>
              <a:rPr lang="en-US" dirty="0" smtClean="0"/>
              <a:t>Educate—implications of status quo</a:t>
            </a:r>
          </a:p>
          <a:p>
            <a:r>
              <a:rPr lang="en-US" dirty="0" smtClean="0"/>
              <a:t>Explore pros and cons; assess outcomes</a:t>
            </a:r>
          </a:p>
          <a:p>
            <a:r>
              <a:rPr lang="en-US" dirty="0" smtClean="0"/>
              <a:t>Discuss relevancy</a:t>
            </a:r>
          </a:p>
          <a:p>
            <a:r>
              <a:rPr lang="en-US" dirty="0" smtClean="0"/>
              <a:t>Small group brainstorming</a:t>
            </a:r>
          </a:p>
          <a:p>
            <a:r>
              <a:rPr lang="en-US" dirty="0" smtClean="0"/>
              <a:t>Ask to step down for good of group/individual</a:t>
            </a:r>
            <a:endParaRPr lang="en-US" dirty="0"/>
          </a:p>
        </p:txBody>
      </p:sp>
    </p:spTree>
    <p:extLst>
      <p:ext uri="{BB962C8B-B14F-4D97-AF65-F5344CB8AC3E}">
        <p14:creationId xmlns:p14="http://schemas.microsoft.com/office/powerpoint/2010/main" val="3302117966"/>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Was I supposed to do something?</a:t>
            </a:r>
            <a:r>
              <a:rPr lang="en-US" dirty="0" smtClean="0"/>
              <a:t/>
            </a:r>
            <a:br>
              <a:rPr lang="en-US" dirty="0" smtClean="0"/>
            </a:br>
            <a:r>
              <a:rPr lang="en-US" dirty="0" smtClean="0"/>
              <a:t>The No-Show</a:t>
            </a:r>
            <a:endParaRPr lang="en-US" dirty="0"/>
          </a:p>
        </p:txBody>
      </p:sp>
      <p:sp>
        <p:nvSpPr>
          <p:cNvPr id="3" name="Content Placeholder 2"/>
          <p:cNvSpPr>
            <a:spLocks noGrp="1"/>
          </p:cNvSpPr>
          <p:nvPr>
            <p:ph idx="1"/>
          </p:nvPr>
        </p:nvSpPr>
        <p:spPr>
          <a:xfrm>
            <a:off x="457199" y="1930399"/>
            <a:ext cx="6770915" cy="4274457"/>
          </a:xfrm>
        </p:spPr>
        <p:txBody>
          <a:bodyPr/>
          <a:lstStyle/>
          <a:p>
            <a:r>
              <a:rPr lang="en-US" dirty="0" smtClean="0"/>
              <a:t>Doesn’t follow through on assignments</a:t>
            </a:r>
          </a:p>
          <a:p>
            <a:r>
              <a:rPr lang="en-US" dirty="0" smtClean="0"/>
              <a:t>Doesn’t hand in reports</a:t>
            </a:r>
          </a:p>
          <a:p>
            <a:r>
              <a:rPr lang="en-US" dirty="0" smtClean="0"/>
              <a:t>Doesn’t understand role and job</a:t>
            </a:r>
          </a:p>
          <a:p>
            <a:r>
              <a:rPr lang="en-US" dirty="0" smtClean="0"/>
              <a:t>Unreliable</a:t>
            </a:r>
          </a:p>
          <a:p>
            <a:r>
              <a:rPr lang="en-US" dirty="0" smtClean="0"/>
              <a:t>Does bare minimum or nothing at all</a:t>
            </a:r>
            <a:endParaRPr lang="en-US" dirty="0"/>
          </a:p>
        </p:txBody>
      </p:sp>
      <p:pic>
        <p:nvPicPr>
          <p:cNvPr id="13315" name="Picture 3" descr="C:\Users\dwalsh\AppData\Local\Microsoft\Windows\Temporary Internet Files\Content.IE5\G6X2BTMH\MP90041406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6279752" y="1170896"/>
            <a:ext cx="2864248" cy="2291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043089"/>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Something out of Nothing</a:t>
            </a:r>
            <a:endParaRPr lang="en-US" dirty="0"/>
          </a:p>
        </p:txBody>
      </p:sp>
      <p:sp>
        <p:nvSpPr>
          <p:cNvPr id="3" name="Content Placeholder 2"/>
          <p:cNvSpPr>
            <a:spLocks noGrp="1"/>
          </p:cNvSpPr>
          <p:nvPr>
            <p:ph idx="1"/>
          </p:nvPr>
        </p:nvSpPr>
        <p:spPr>
          <a:xfrm>
            <a:off x="457200" y="1182914"/>
            <a:ext cx="8229600" cy="4525963"/>
          </a:xfrm>
        </p:spPr>
        <p:txBody>
          <a:bodyPr/>
          <a:lstStyle/>
          <a:p>
            <a:r>
              <a:rPr lang="en-US" dirty="0" smtClean="0"/>
              <a:t>Ensure expectations are clear</a:t>
            </a:r>
          </a:p>
          <a:p>
            <a:r>
              <a:rPr lang="en-US" dirty="0" smtClean="0"/>
              <a:t>Job descriptions</a:t>
            </a:r>
          </a:p>
          <a:p>
            <a:r>
              <a:rPr lang="en-US" dirty="0" smtClean="0"/>
              <a:t>Board discussion on roles/responsibilities</a:t>
            </a:r>
          </a:p>
          <a:p>
            <a:r>
              <a:rPr lang="en-US" dirty="0" smtClean="0"/>
              <a:t>Are demands manageable?  What can go?</a:t>
            </a:r>
          </a:p>
          <a:p>
            <a:r>
              <a:rPr lang="en-US" dirty="0" smtClean="0"/>
              <a:t>“I’m calling to check why you haven’t…..are you OK?”</a:t>
            </a:r>
          </a:p>
          <a:p>
            <a:r>
              <a:rPr lang="en-US" dirty="0" smtClean="0"/>
              <a:t>Leave of absence.</a:t>
            </a:r>
          </a:p>
          <a:p>
            <a:endParaRPr lang="en-US" dirty="0" smtClean="0"/>
          </a:p>
          <a:p>
            <a:endParaRPr lang="en-US" dirty="0" smtClean="0"/>
          </a:p>
          <a:p>
            <a:endParaRPr lang="en-US" dirty="0"/>
          </a:p>
        </p:txBody>
      </p:sp>
    </p:spTree>
    <p:extLst>
      <p:ext uri="{BB962C8B-B14F-4D97-AF65-F5344CB8AC3E}">
        <p14:creationId xmlns:p14="http://schemas.microsoft.com/office/powerpoint/2010/main" val="1844424633"/>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57830" y="1886856"/>
            <a:ext cx="5733141" cy="2492990"/>
          </a:xfrm>
          <a:prstGeom prst="rect">
            <a:avLst/>
          </a:prstGeom>
          <a:noFill/>
        </p:spPr>
        <p:txBody>
          <a:bodyPr wrap="square" rtlCol="0">
            <a:spAutoFit/>
          </a:bodyPr>
          <a:lstStyle/>
          <a:p>
            <a:r>
              <a:rPr lang="en-US" sz="4000" i="1" dirty="0" smtClean="0">
                <a:solidFill>
                  <a:schemeClr val="bg1"/>
                </a:solidFill>
              </a:rPr>
              <a:t>“When you have to make a choice but don’t make it, that is in itself a choice.” </a:t>
            </a:r>
          </a:p>
          <a:p>
            <a:r>
              <a:rPr lang="en-US" sz="3600" b="1" dirty="0">
                <a:solidFill>
                  <a:schemeClr val="bg1"/>
                </a:solidFill>
              </a:rPr>
              <a:t> </a:t>
            </a:r>
            <a:r>
              <a:rPr lang="en-US" sz="3600" b="1" dirty="0" smtClean="0">
                <a:solidFill>
                  <a:schemeClr val="bg1"/>
                </a:solidFill>
              </a:rPr>
              <a:t>     </a:t>
            </a:r>
            <a:r>
              <a:rPr lang="en-US" sz="2800" dirty="0" smtClean="0">
                <a:solidFill>
                  <a:schemeClr val="bg1"/>
                </a:solidFill>
              </a:rPr>
              <a:t>William James</a:t>
            </a:r>
            <a:endParaRPr lang="en-US" sz="2800" dirty="0">
              <a:solidFill>
                <a:schemeClr val="bg1"/>
              </a:solidFill>
            </a:endParaRPr>
          </a:p>
        </p:txBody>
      </p:sp>
    </p:spTree>
    <p:extLst>
      <p:ext uri="{BB962C8B-B14F-4D97-AF65-F5344CB8AC3E}">
        <p14:creationId xmlns:p14="http://schemas.microsoft.com/office/powerpoint/2010/main" val="3853998363"/>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a Leader</a:t>
            </a:r>
            <a:endParaRPr lang="en-US" dirty="0"/>
          </a:p>
        </p:txBody>
      </p:sp>
      <p:sp>
        <p:nvSpPr>
          <p:cNvPr id="3" name="Content Placeholder 2"/>
          <p:cNvSpPr>
            <a:spLocks noGrp="1"/>
          </p:cNvSpPr>
          <p:nvPr>
            <p:ph idx="1"/>
          </p:nvPr>
        </p:nvSpPr>
        <p:spPr>
          <a:xfrm>
            <a:off x="457200" y="1580924"/>
            <a:ext cx="8229600" cy="3455533"/>
          </a:xfrm>
        </p:spPr>
        <p:txBody>
          <a:bodyPr/>
          <a:lstStyle/>
          <a:p>
            <a:r>
              <a:rPr lang="en-US" dirty="0" smtClean="0"/>
              <a:t>Board leadership is not for wimps</a:t>
            </a:r>
          </a:p>
          <a:p>
            <a:r>
              <a:rPr lang="en-US" dirty="0" smtClean="0"/>
              <a:t>Hard choices need to be made</a:t>
            </a:r>
          </a:p>
          <a:p>
            <a:r>
              <a:rPr lang="en-US" dirty="0" smtClean="0"/>
              <a:t>Bad behavior must be confronted</a:t>
            </a:r>
          </a:p>
          <a:p>
            <a:r>
              <a:rPr lang="en-US" dirty="0" smtClean="0"/>
              <a:t>Solutions must be found</a:t>
            </a:r>
          </a:p>
          <a:p>
            <a:r>
              <a:rPr lang="en-US" dirty="0" smtClean="0"/>
              <a:t>Leaders must hold each other accountable</a:t>
            </a:r>
          </a:p>
          <a:p>
            <a:r>
              <a:rPr lang="en-US" dirty="0" smtClean="0"/>
              <a:t>Leaders have the difficult conversations</a:t>
            </a:r>
          </a:p>
          <a:p>
            <a:endParaRPr lang="en-US" dirty="0"/>
          </a:p>
        </p:txBody>
      </p:sp>
    </p:spTree>
    <p:extLst>
      <p:ext uri="{BB962C8B-B14F-4D97-AF65-F5344CB8AC3E}">
        <p14:creationId xmlns:p14="http://schemas.microsoft.com/office/powerpoint/2010/main" val="245248561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alsh\AppData\Local\Microsoft\Windows\Temporary Internet Files\Content.IE5\4ERLHXI9\MP90038470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9800" y="1161142"/>
            <a:ext cx="3147115" cy="41100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Root Causes:  from tiny seeds</a:t>
            </a:r>
            <a:endParaRPr lang="en-US" dirty="0"/>
          </a:p>
        </p:txBody>
      </p:sp>
      <p:sp>
        <p:nvSpPr>
          <p:cNvPr id="3" name="Content Placeholder 2"/>
          <p:cNvSpPr>
            <a:spLocks noGrp="1"/>
          </p:cNvSpPr>
          <p:nvPr>
            <p:ph idx="1"/>
          </p:nvPr>
        </p:nvSpPr>
        <p:spPr>
          <a:xfrm>
            <a:off x="283030" y="1011238"/>
            <a:ext cx="6350000" cy="4525963"/>
          </a:xfrm>
        </p:spPr>
        <p:txBody>
          <a:bodyPr/>
          <a:lstStyle/>
          <a:p>
            <a:r>
              <a:rPr lang="en-US" dirty="0" smtClean="0"/>
              <a:t>Pre-existing Condition:</a:t>
            </a:r>
          </a:p>
          <a:p>
            <a:pPr lvl="1"/>
            <a:r>
              <a:rPr lang="en-US" dirty="0"/>
              <a:t>p</a:t>
            </a:r>
            <a:r>
              <a:rPr lang="en-US" dirty="0" smtClean="0"/>
              <a:t>revious experience, assumption, perception</a:t>
            </a:r>
          </a:p>
          <a:p>
            <a:r>
              <a:rPr lang="en-US" dirty="0" smtClean="0"/>
              <a:t>Home Made:</a:t>
            </a:r>
          </a:p>
          <a:p>
            <a:pPr lvl="1"/>
            <a:r>
              <a:rPr lang="en-US" dirty="0" smtClean="0"/>
              <a:t>Lack of training or orientation</a:t>
            </a:r>
          </a:p>
          <a:p>
            <a:pPr lvl="1"/>
            <a:r>
              <a:rPr lang="en-US" dirty="0" smtClean="0"/>
              <a:t>No clearly defined job description</a:t>
            </a:r>
          </a:p>
          <a:p>
            <a:pPr lvl="1"/>
            <a:r>
              <a:rPr lang="en-US" dirty="0" smtClean="0"/>
              <a:t>Unclear or missing expectations</a:t>
            </a:r>
          </a:p>
          <a:p>
            <a:pPr lvl="1"/>
            <a:r>
              <a:rPr lang="en-US" dirty="0" smtClean="0"/>
              <a:t>Recruited for the wrong reason</a:t>
            </a:r>
          </a:p>
        </p:txBody>
      </p:sp>
    </p:spTree>
    <p:extLst>
      <p:ext uri="{BB962C8B-B14F-4D97-AF65-F5344CB8AC3E}">
        <p14:creationId xmlns:p14="http://schemas.microsoft.com/office/powerpoint/2010/main" val="254642580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When all else fails……</a:t>
            </a:r>
            <a:endParaRPr lang="en-US" dirty="0"/>
          </a:p>
        </p:txBody>
      </p:sp>
    </p:spTree>
    <p:extLst>
      <p:ext uri="{BB962C8B-B14F-4D97-AF65-F5344CB8AC3E}">
        <p14:creationId xmlns:p14="http://schemas.microsoft.com/office/powerpoint/2010/main" val="197382165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a soft approach….</a:t>
            </a:r>
            <a:endParaRPr lang="en-US" dirty="0"/>
          </a:p>
        </p:txBody>
      </p:sp>
      <p:sp>
        <p:nvSpPr>
          <p:cNvPr id="3" name="Content Placeholder 2"/>
          <p:cNvSpPr>
            <a:spLocks noGrp="1"/>
          </p:cNvSpPr>
          <p:nvPr>
            <p:ph sz="half" idx="1"/>
          </p:nvPr>
        </p:nvSpPr>
        <p:spPr>
          <a:xfrm>
            <a:off x="457200" y="1199924"/>
            <a:ext cx="4038600" cy="4525963"/>
          </a:xfrm>
        </p:spPr>
        <p:txBody>
          <a:bodyPr/>
          <a:lstStyle/>
          <a:p>
            <a:r>
              <a:rPr lang="en-US" dirty="0" smtClean="0"/>
              <a:t>“I’m sensing that meetings are not your thing.  Would you consider another role in PTA that takes the responsibility of meetings off the table for you?”</a:t>
            </a:r>
            <a:endParaRPr lang="en-US" dirty="0"/>
          </a:p>
        </p:txBody>
      </p:sp>
      <p:sp>
        <p:nvSpPr>
          <p:cNvPr id="4" name="Content Placeholder 3"/>
          <p:cNvSpPr>
            <a:spLocks noGrp="1"/>
          </p:cNvSpPr>
          <p:nvPr>
            <p:ph sz="half" idx="2"/>
          </p:nvPr>
        </p:nvSpPr>
        <p:spPr>
          <a:xfrm>
            <a:off x="4648200" y="1054781"/>
            <a:ext cx="4038600" cy="4525963"/>
          </a:xfrm>
        </p:spPr>
        <p:txBody>
          <a:bodyPr/>
          <a:lstStyle/>
          <a:p>
            <a:r>
              <a:rPr lang="en-US" dirty="0" smtClean="0"/>
              <a:t>“I sense that you feel PTA demands too much of your time and that our expectations are unrealistic for you.   How can we revise the job description to better meet your needs?  Do you want a co-chair?”</a:t>
            </a:r>
            <a:endParaRPr lang="en-US" dirty="0"/>
          </a:p>
        </p:txBody>
      </p:sp>
    </p:spTree>
    <p:extLst>
      <p:ext uri="{BB962C8B-B14F-4D97-AF65-F5344CB8AC3E}">
        <p14:creationId xmlns:p14="http://schemas.microsoft.com/office/powerpoint/2010/main" val="9397269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0391"/>
          </a:xfrm>
        </p:spPr>
        <p:txBody>
          <a:bodyPr/>
          <a:lstStyle/>
          <a:p>
            <a:r>
              <a:rPr lang="en-US" dirty="0" smtClean="0"/>
              <a:t>Maybe someone needs to go</a:t>
            </a:r>
            <a:endParaRPr lang="en-US" dirty="0"/>
          </a:p>
        </p:txBody>
      </p:sp>
      <p:sp>
        <p:nvSpPr>
          <p:cNvPr id="3" name="Content Placeholder 2"/>
          <p:cNvSpPr>
            <a:spLocks noGrp="1"/>
          </p:cNvSpPr>
          <p:nvPr>
            <p:ph sz="half" idx="1"/>
          </p:nvPr>
        </p:nvSpPr>
        <p:spPr>
          <a:xfrm>
            <a:off x="457200" y="1277258"/>
            <a:ext cx="4038600" cy="4525963"/>
          </a:xfrm>
        </p:spPr>
        <p:txBody>
          <a:bodyPr/>
          <a:lstStyle/>
          <a:p>
            <a:r>
              <a:rPr lang="en-US" dirty="0" smtClean="0"/>
              <a:t>“I respect your opinion yet we must move on.  If you can’t support the board’s decision, I think you should consider leaving the board.”</a:t>
            </a:r>
          </a:p>
          <a:p>
            <a:pPr marL="0" indent="0">
              <a:buNone/>
            </a:pPr>
            <a:endParaRPr lang="en-US" sz="2400" dirty="0" smtClean="0"/>
          </a:p>
          <a:p>
            <a:endParaRPr lang="en-US" sz="2400" dirty="0" smtClean="0"/>
          </a:p>
        </p:txBody>
      </p:sp>
      <p:sp>
        <p:nvSpPr>
          <p:cNvPr id="4" name="Content Placeholder 3"/>
          <p:cNvSpPr>
            <a:spLocks noGrp="1"/>
          </p:cNvSpPr>
          <p:nvPr>
            <p:ph sz="half" idx="2"/>
          </p:nvPr>
        </p:nvSpPr>
        <p:spPr>
          <a:xfrm>
            <a:off x="4648200" y="1277258"/>
            <a:ext cx="4038600" cy="4525963"/>
          </a:xfrm>
        </p:spPr>
        <p:txBody>
          <a:bodyPr/>
          <a:lstStyle/>
          <a:p>
            <a:r>
              <a:rPr lang="en-US" dirty="0"/>
              <a:t>“It’s hard for me to manage meetings with your </a:t>
            </a:r>
            <a:r>
              <a:rPr lang="en-US" dirty="0" smtClean="0"/>
              <a:t>(interruptions, negativity).   </a:t>
            </a:r>
            <a:r>
              <a:rPr lang="en-US" dirty="0"/>
              <a:t>I think it is best if you step off the board now and rejoin it when someone else you prefer is president.”</a:t>
            </a:r>
          </a:p>
          <a:p>
            <a:endParaRPr lang="en-US" dirty="0"/>
          </a:p>
        </p:txBody>
      </p:sp>
    </p:spTree>
    <p:extLst>
      <p:ext uri="{BB962C8B-B14F-4D97-AF65-F5344CB8AC3E}">
        <p14:creationId xmlns:p14="http://schemas.microsoft.com/office/powerpoint/2010/main" val="26078735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Leave of Absence</a:t>
            </a:r>
            <a:endParaRPr lang="en-US" dirty="0"/>
          </a:p>
        </p:txBody>
      </p:sp>
      <p:sp>
        <p:nvSpPr>
          <p:cNvPr id="3" name="Content Placeholder 2"/>
          <p:cNvSpPr>
            <a:spLocks noGrp="1"/>
          </p:cNvSpPr>
          <p:nvPr>
            <p:ph idx="1"/>
          </p:nvPr>
        </p:nvSpPr>
        <p:spPr>
          <a:xfrm>
            <a:off x="457200" y="1193800"/>
            <a:ext cx="8229600" cy="4525963"/>
          </a:xfrm>
        </p:spPr>
        <p:txBody>
          <a:bodyPr/>
          <a:lstStyle/>
          <a:p>
            <a:r>
              <a:rPr lang="en-US" dirty="0" smtClean="0"/>
              <a:t>Board must approve or bylaws/standing rules must allow</a:t>
            </a:r>
          </a:p>
          <a:p>
            <a:r>
              <a:rPr lang="en-US" dirty="0" smtClean="0"/>
              <a:t>“disability leave” or “starting a new job” leave</a:t>
            </a:r>
          </a:p>
          <a:p>
            <a:r>
              <a:rPr lang="en-US" dirty="0" smtClean="0"/>
              <a:t>Specific time limits</a:t>
            </a:r>
          </a:p>
          <a:p>
            <a:r>
              <a:rPr lang="en-US" dirty="0" smtClean="0"/>
              <a:t>If person remains on board, counts toward quorum</a:t>
            </a:r>
          </a:p>
          <a:p>
            <a:r>
              <a:rPr lang="en-US" dirty="0" smtClean="0"/>
              <a:t>Suggest this leave to allow someone a gracious exit and allow board to reassign role</a:t>
            </a:r>
            <a:endParaRPr lang="en-US" dirty="0"/>
          </a:p>
        </p:txBody>
      </p:sp>
    </p:spTree>
    <p:extLst>
      <p:ext uri="{BB962C8B-B14F-4D97-AF65-F5344CB8AC3E}">
        <p14:creationId xmlns:p14="http://schemas.microsoft.com/office/powerpoint/2010/main" val="246407736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Impeachment</a:t>
            </a:r>
            <a:endParaRPr lang="en-US" dirty="0"/>
          </a:p>
        </p:txBody>
      </p:sp>
      <p:sp>
        <p:nvSpPr>
          <p:cNvPr id="3" name="Content Placeholder 2"/>
          <p:cNvSpPr>
            <a:spLocks noGrp="1"/>
          </p:cNvSpPr>
          <p:nvPr>
            <p:ph idx="1"/>
          </p:nvPr>
        </p:nvSpPr>
        <p:spPr>
          <a:xfrm>
            <a:off x="406400" y="1077686"/>
            <a:ext cx="8432800" cy="4525963"/>
          </a:xfrm>
        </p:spPr>
        <p:txBody>
          <a:bodyPr/>
          <a:lstStyle/>
          <a:p>
            <a:r>
              <a:rPr lang="en-US" dirty="0" smtClean="0"/>
              <a:t>Seek resignation first. Impeachment is a </a:t>
            </a:r>
            <a:r>
              <a:rPr lang="en-US" i="1" u="sng" dirty="0" smtClean="0"/>
              <a:t>last</a:t>
            </a:r>
            <a:r>
              <a:rPr lang="en-US" dirty="0" smtClean="0"/>
              <a:t> resort.</a:t>
            </a:r>
          </a:p>
          <a:p>
            <a:r>
              <a:rPr lang="en-US" dirty="0"/>
              <a:t>K</a:t>
            </a:r>
            <a:r>
              <a:rPr lang="en-US" dirty="0" smtClean="0"/>
              <a:t>eep dignity intact. This is some child’s parent.   Limit the negative chatter.</a:t>
            </a:r>
          </a:p>
          <a:p>
            <a:r>
              <a:rPr lang="en-US" dirty="0" smtClean="0"/>
              <a:t>Discuss the issue, not the person.</a:t>
            </a:r>
          </a:p>
          <a:p>
            <a:r>
              <a:rPr lang="en-US" dirty="0" smtClean="0"/>
              <a:t>Bylaws should describe process—use fairly</a:t>
            </a:r>
          </a:p>
          <a:p>
            <a:r>
              <a:rPr lang="en-US" dirty="0" smtClean="0"/>
              <a:t>Robert’s Rules contain process, if necessary</a:t>
            </a:r>
          </a:p>
          <a:p>
            <a:r>
              <a:rPr lang="en-US" dirty="0" smtClean="0"/>
              <a:t>Process in place </a:t>
            </a:r>
            <a:r>
              <a:rPr lang="en-US" i="1" dirty="0" smtClean="0"/>
              <a:t>before</a:t>
            </a:r>
            <a:r>
              <a:rPr lang="en-US" dirty="0" smtClean="0"/>
              <a:t> problem has a name</a:t>
            </a:r>
          </a:p>
          <a:p>
            <a:endParaRPr lang="en-US" dirty="0"/>
          </a:p>
        </p:txBody>
      </p:sp>
    </p:spTree>
    <p:extLst>
      <p:ext uri="{BB962C8B-B14F-4D97-AF65-F5344CB8AC3E}">
        <p14:creationId xmlns:p14="http://schemas.microsoft.com/office/powerpoint/2010/main" val="414636242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Today</a:t>
            </a:r>
            <a:endParaRPr lang="en-US" dirty="0"/>
          </a:p>
        </p:txBody>
      </p:sp>
      <p:sp>
        <p:nvSpPr>
          <p:cNvPr id="5" name="Content Placeholder 4"/>
          <p:cNvSpPr>
            <a:spLocks noGrp="1"/>
          </p:cNvSpPr>
          <p:nvPr>
            <p:ph idx="1"/>
          </p:nvPr>
        </p:nvSpPr>
        <p:spPr>
          <a:xfrm>
            <a:off x="261257" y="1280886"/>
            <a:ext cx="8425543" cy="4525963"/>
          </a:xfrm>
        </p:spPr>
        <p:txBody>
          <a:bodyPr/>
          <a:lstStyle/>
          <a:p>
            <a:pPr lvl="1">
              <a:buFont typeface="Wingdings" pitchFamily="2" charset="2"/>
              <a:buChar char="ü"/>
            </a:pPr>
            <a:r>
              <a:rPr lang="en-US" dirty="0" smtClean="0">
                <a:solidFill>
                  <a:schemeClr val="bg1">
                    <a:lumMod val="50000"/>
                  </a:schemeClr>
                </a:solidFill>
              </a:rPr>
              <a:t>  </a:t>
            </a:r>
            <a:r>
              <a:rPr lang="en-US" sz="3200" dirty="0" smtClean="0">
                <a:solidFill>
                  <a:schemeClr val="bg1">
                    <a:lumMod val="50000"/>
                  </a:schemeClr>
                </a:solidFill>
              </a:rPr>
              <a:t>Explore causes and preventative measures</a:t>
            </a:r>
          </a:p>
          <a:p>
            <a:pPr lvl="1">
              <a:buFont typeface="Wingdings" pitchFamily="2" charset="2"/>
              <a:buChar char="ü"/>
            </a:pPr>
            <a:r>
              <a:rPr lang="en-US" sz="3200" dirty="0" smtClean="0">
                <a:solidFill>
                  <a:schemeClr val="bg1">
                    <a:lumMod val="50000"/>
                  </a:schemeClr>
                </a:solidFill>
              </a:rPr>
              <a:t>  Learn to identify and nullify bad behaviors</a:t>
            </a:r>
          </a:p>
          <a:p>
            <a:pPr lvl="1">
              <a:buFont typeface="Wingdings" pitchFamily="2" charset="2"/>
              <a:buChar char="ü"/>
            </a:pPr>
            <a:r>
              <a:rPr lang="en-US" sz="3200" dirty="0" smtClean="0">
                <a:solidFill>
                  <a:schemeClr val="bg1">
                    <a:lumMod val="50000"/>
                  </a:schemeClr>
                </a:solidFill>
              </a:rPr>
              <a:t>  When all else fails, learn how remove the problem individual.</a:t>
            </a:r>
          </a:p>
          <a:p>
            <a:pPr lvl="1">
              <a:buFont typeface="Wingdings" pitchFamily="2" charset="2"/>
              <a:buChar char="v"/>
            </a:pPr>
            <a:endParaRPr lang="en-US" sz="1800" dirty="0"/>
          </a:p>
          <a:p>
            <a:pPr lvl="1">
              <a:buFont typeface="Wingdings" pitchFamily="2" charset="2"/>
              <a:buChar char="Ø"/>
            </a:pPr>
            <a:r>
              <a:rPr lang="en-US" sz="3200" dirty="0" smtClean="0"/>
              <a:t>Prevention is the key.</a:t>
            </a:r>
          </a:p>
          <a:p>
            <a:pPr lvl="1">
              <a:buFont typeface="Wingdings" pitchFamily="2" charset="2"/>
              <a:buChar char="Ø"/>
            </a:pPr>
            <a:r>
              <a:rPr lang="en-US" sz="3200" dirty="0" smtClean="0"/>
              <a:t>Take action—do not allow bad behavior</a:t>
            </a:r>
          </a:p>
          <a:p>
            <a:pPr lvl="1">
              <a:buFont typeface="Wingdings" pitchFamily="2" charset="2"/>
              <a:buChar char="Ø"/>
            </a:pPr>
            <a:r>
              <a:rPr lang="en-US" sz="3200" dirty="0" smtClean="0"/>
              <a:t>Ensure an exit is always available</a:t>
            </a:r>
          </a:p>
          <a:p>
            <a:endParaRPr lang="en-US" dirty="0"/>
          </a:p>
        </p:txBody>
      </p:sp>
    </p:spTree>
    <p:extLst>
      <p:ext uri="{BB962C8B-B14F-4D97-AF65-F5344CB8AC3E}">
        <p14:creationId xmlns:p14="http://schemas.microsoft.com/office/powerpoint/2010/main" val="8640901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txBox="1">
            <a:spLocks noChangeArrowheads="1"/>
          </p:cNvSpPr>
          <p:nvPr/>
        </p:nvSpPr>
        <p:spPr bwMode="auto">
          <a:xfrm>
            <a:off x="690563" y="2903538"/>
            <a:ext cx="7772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defRPr/>
            </a:pPr>
            <a:r>
              <a:rPr lang="en-US" sz="2800" b="1" dirty="0" smtClean="0">
                <a:latin typeface="+mn-lt"/>
                <a:cs typeface="Arial" charset="0"/>
              </a:rPr>
              <a:t>For more information contact:</a:t>
            </a:r>
          </a:p>
          <a:p>
            <a:pPr algn="ctr" eaLnBrk="1" hangingPunct="1">
              <a:defRPr/>
            </a:pPr>
            <a:r>
              <a:rPr lang="en-US" sz="2800" b="1" dirty="0" smtClean="0">
                <a:latin typeface="+mn-lt"/>
                <a:cs typeface="Arial" charset="0"/>
              </a:rPr>
              <a:t>Kathy Nevans</a:t>
            </a:r>
          </a:p>
          <a:p>
            <a:pPr algn="ctr" eaLnBrk="1" hangingPunct="1">
              <a:defRPr/>
            </a:pPr>
            <a:r>
              <a:rPr lang="en-US" sz="2800" b="1" dirty="0" smtClean="0">
                <a:latin typeface="+mn-lt"/>
                <a:cs typeface="Arial" charset="0"/>
              </a:rPr>
              <a:t>kjnevans@aol.com</a:t>
            </a:r>
          </a:p>
          <a:p>
            <a:pPr algn="ctr" eaLnBrk="1" hangingPunct="1">
              <a:defRPr/>
            </a:pPr>
            <a:r>
              <a:rPr lang="en-US" sz="2800" b="1" dirty="0" smtClean="0">
                <a:latin typeface="+mn-lt"/>
                <a:cs typeface="Arial" charset="0"/>
              </a:rPr>
              <a:t>816-589-4483</a:t>
            </a: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57" y="274638"/>
            <a:ext cx="8795657" cy="1143000"/>
          </a:xfrm>
        </p:spPr>
        <p:txBody>
          <a:bodyPr/>
          <a:lstStyle/>
          <a:p>
            <a:r>
              <a:rPr lang="en-US" dirty="0"/>
              <a:t>G</a:t>
            </a:r>
            <a:r>
              <a:rPr lang="en-US" dirty="0" smtClean="0"/>
              <a:t>row big problems...</a:t>
            </a:r>
            <a:endParaRPr lang="en-US" dirty="0"/>
          </a:p>
        </p:txBody>
      </p:sp>
      <p:sp>
        <p:nvSpPr>
          <p:cNvPr id="3" name="Content Placeholder 2"/>
          <p:cNvSpPr>
            <a:spLocks noGrp="1"/>
          </p:cNvSpPr>
          <p:nvPr>
            <p:ph idx="1"/>
          </p:nvPr>
        </p:nvSpPr>
        <p:spPr>
          <a:xfrm>
            <a:off x="406398" y="1305718"/>
            <a:ext cx="8244115" cy="3832905"/>
          </a:xfrm>
        </p:spPr>
        <p:txBody>
          <a:bodyPr/>
          <a:lstStyle/>
          <a:p>
            <a:pPr>
              <a:buBlip>
                <a:blip r:embed="rId3"/>
              </a:buBlip>
            </a:pPr>
            <a:r>
              <a:rPr lang="en-US" dirty="0" smtClean="0"/>
              <a:t>Ineffective board members</a:t>
            </a:r>
          </a:p>
          <a:p>
            <a:pPr>
              <a:buBlip>
                <a:blip r:embed="rId3"/>
              </a:buBlip>
            </a:pPr>
            <a:endParaRPr lang="en-US" sz="1000" dirty="0" smtClean="0"/>
          </a:p>
          <a:p>
            <a:pPr>
              <a:buBlip>
                <a:blip r:embed="rId3"/>
              </a:buBlip>
            </a:pPr>
            <a:r>
              <a:rPr lang="en-US" dirty="0" smtClean="0"/>
              <a:t>Bad  behavior</a:t>
            </a:r>
          </a:p>
          <a:p>
            <a:pPr>
              <a:buBlip>
                <a:blip r:embed="rId3"/>
              </a:buBlip>
            </a:pPr>
            <a:endParaRPr lang="en-US" sz="1000" dirty="0"/>
          </a:p>
          <a:p>
            <a:pPr>
              <a:buBlip>
                <a:blip r:embed="rId3"/>
              </a:buBlip>
            </a:pPr>
            <a:r>
              <a:rPr lang="en-US" dirty="0" smtClean="0"/>
              <a:t>No accountability</a:t>
            </a:r>
          </a:p>
          <a:p>
            <a:pPr>
              <a:buBlip>
                <a:blip r:embed="rId3"/>
              </a:buBlip>
            </a:pPr>
            <a:endParaRPr lang="en-US" sz="1000" dirty="0" smtClean="0"/>
          </a:p>
          <a:p>
            <a:pPr>
              <a:buBlip>
                <a:blip r:embed="rId3"/>
              </a:buBlip>
            </a:pPr>
            <a:r>
              <a:rPr lang="en-US" dirty="0" smtClean="0"/>
              <a:t>No board awareness of legal       responsibilities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3633" y="2409371"/>
            <a:ext cx="3460368" cy="3138464"/>
          </a:xfrm>
          <a:prstGeom prst="rect">
            <a:avLst/>
          </a:prstGeom>
        </p:spPr>
      </p:pic>
    </p:spTree>
    <p:extLst>
      <p:ext uri="{BB962C8B-B14F-4D97-AF65-F5344CB8AC3E}">
        <p14:creationId xmlns:p14="http://schemas.microsoft.com/office/powerpoint/2010/main" val="4038558105"/>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6743" y="41369"/>
            <a:ext cx="9724572" cy="5725343"/>
          </a:xfrm>
        </p:spPr>
      </p:pic>
    </p:spTree>
    <p:extLst>
      <p:ext uri="{BB962C8B-B14F-4D97-AF65-F5344CB8AC3E}">
        <p14:creationId xmlns:p14="http://schemas.microsoft.com/office/powerpoint/2010/main" val="320166565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59542" y="1770743"/>
            <a:ext cx="6676571" cy="1846659"/>
          </a:xfrm>
          <a:prstGeom prst="rect">
            <a:avLst/>
          </a:prstGeom>
          <a:noFill/>
        </p:spPr>
        <p:txBody>
          <a:bodyPr wrap="square" rtlCol="0">
            <a:spAutoFit/>
          </a:bodyPr>
          <a:lstStyle/>
          <a:p>
            <a:pPr algn="ctr"/>
            <a:r>
              <a:rPr lang="en-US" sz="3600" b="1" i="1" dirty="0" smtClean="0">
                <a:solidFill>
                  <a:schemeClr val="bg1"/>
                </a:solidFill>
              </a:rPr>
              <a:t>“An ounce of prevention is worth a pound of cure.”</a:t>
            </a:r>
          </a:p>
          <a:p>
            <a:pPr algn="ctr"/>
            <a:endParaRPr lang="en-US" b="1" i="1" dirty="0">
              <a:solidFill>
                <a:schemeClr val="bg1"/>
              </a:solidFill>
            </a:endParaRPr>
          </a:p>
          <a:p>
            <a:pPr algn="ctr"/>
            <a:r>
              <a:rPr lang="en-US" sz="2400" b="1" i="1" dirty="0" smtClean="0">
                <a:solidFill>
                  <a:schemeClr val="bg1"/>
                </a:solidFill>
              </a:rPr>
              <a:t>Henry de </a:t>
            </a:r>
            <a:r>
              <a:rPr lang="en-US" sz="2400" b="1" i="1" dirty="0" err="1" smtClean="0">
                <a:solidFill>
                  <a:schemeClr val="bg1"/>
                </a:solidFill>
              </a:rPr>
              <a:t>Bracton</a:t>
            </a:r>
            <a:r>
              <a:rPr lang="en-US" sz="2400" b="1" i="1" dirty="0" smtClean="0">
                <a:solidFill>
                  <a:schemeClr val="bg1"/>
                </a:solidFill>
              </a:rPr>
              <a:t>, 1240</a:t>
            </a:r>
            <a:endParaRPr lang="en-US" sz="2400" b="1" i="1" dirty="0">
              <a:solidFill>
                <a:schemeClr val="bg1"/>
              </a:solidFill>
            </a:endParaRPr>
          </a:p>
        </p:txBody>
      </p:sp>
    </p:spTree>
    <p:extLst>
      <p:ext uri="{BB962C8B-B14F-4D97-AF65-F5344CB8AC3E}">
        <p14:creationId xmlns:p14="http://schemas.microsoft.com/office/powerpoint/2010/main" val="407587206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Don’t Rush</a:t>
            </a:r>
            <a:endParaRPr lang="en-US" dirty="0"/>
          </a:p>
        </p:txBody>
      </p:sp>
      <p:sp>
        <p:nvSpPr>
          <p:cNvPr id="3" name="Content Placeholder 2"/>
          <p:cNvSpPr>
            <a:spLocks noGrp="1"/>
          </p:cNvSpPr>
          <p:nvPr>
            <p:ph idx="1"/>
          </p:nvPr>
        </p:nvSpPr>
        <p:spPr>
          <a:xfrm>
            <a:off x="239485" y="1180691"/>
            <a:ext cx="8672286" cy="4649312"/>
          </a:xfrm>
        </p:spPr>
        <p:txBody>
          <a:bodyPr/>
          <a:lstStyle/>
          <a:p>
            <a:pPr lvl="1">
              <a:buBlip>
                <a:blip r:embed="rId3"/>
              </a:buBlip>
            </a:pPr>
            <a:r>
              <a:rPr lang="en-US" sz="3200" dirty="0" smtClean="0"/>
              <a:t>Don’t fill seats just because….</a:t>
            </a:r>
          </a:p>
          <a:p>
            <a:pPr lvl="1">
              <a:buBlip>
                <a:blip r:embed="rId3"/>
              </a:buBlip>
            </a:pPr>
            <a:r>
              <a:rPr lang="en-US" sz="3200" dirty="0" smtClean="0"/>
              <a:t>Evaluate the needs of your PTA</a:t>
            </a:r>
          </a:p>
          <a:p>
            <a:pPr lvl="1">
              <a:buBlip>
                <a:blip r:embed="rId3"/>
              </a:buBlip>
            </a:pPr>
            <a:r>
              <a:rPr lang="en-US" sz="3200" dirty="0" smtClean="0"/>
              <a:t>Assess past behavior of individuals</a:t>
            </a:r>
          </a:p>
          <a:p>
            <a:pPr lvl="1">
              <a:buBlip>
                <a:blip r:embed="rId3"/>
              </a:buBlip>
            </a:pPr>
            <a:r>
              <a:rPr lang="en-US" sz="3200" dirty="0" smtClean="0"/>
              <a:t>Choose someone to complement board and bring necessary skills</a:t>
            </a:r>
          </a:p>
          <a:p>
            <a:pPr lvl="1">
              <a:buBlip>
                <a:blip r:embed="rId3"/>
              </a:buBlip>
            </a:pPr>
            <a:endParaRPr lang="en-US" sz="1000" dirty="0"/>
          </a:p>
          <a:p>
            <a:pPr lvl="1">
              <a:buBlip>
                <a:blip r:embed="rId3"/>
              </a:buBlip>
            </a:pPr>
            <a:endParaRPr lang="en-US" sz="1000" dirty="0"/>
          </a:p>
          <a:p>
            <a:pPr lvl="1">
              <a:buBlip>
                <a:blip r:embed="rId3"/>
              </a:buBlip>
            </a:pPr>
            <a:r>
              <a:rPr lang="en-US" dirty="0" smtClean="0"/>
              <a:t>TIP:  Board “application” and “interview questions”</a:t>
            </a:r>
          </a:p>
          <a:p>
            <a:pPr lvl="1">
              <a:buBlip>
                <a:blip r:embed="rId3"/>
              </a:buBlip>
            </a:pPr>
            <a:r>
              <a:rPr lang="en-US" dirty="0" smtClean="0"/>
              <a:t>TIP:  Board needs assessment</a:t>
            </a:r>
          </a:p>
        </p:txBody>
      </p:sp>
    </p:spTree>
    <p:extLst>
      <p:ext uri="{BB962C8B-B14F-4D97-AF65-F5344CB8AC3E}">
        <p14:creationId xmlns:p14="http://schemas.microsoft.com/office/powerpoint/2010/main" val="39288182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Prevention:  Education</a:t>
            </a:r>
            <a:endParaRPr lang="en-US" dirty="0"/>
          </a:p>
        </p:txBody>
      </p:sp>
      <p:sp>
        <p:nvSpPr>
          <p:cNvPr id="3" name="Content Placeholder 2"/>
          <p:cNvSpPr>
            <a:spLocks noGrp="1"/>
          </p:cNvSpPr>
          <p:nvPr>
            <p:ph idx="1"/>
          </p:nvPr>
        </p:nvSpPr>
        <p:spPr>
          <a:xfrm>
            <a:off x="283028" y="1048657"/>
            <a:ext cx="8229600" cy="4525963"/>
          </a:xfrm>
        </p:spPr>
        <p:txBody>
          <a:bodyPr/>
          <a:lstStyle/>
          <a:p>
            <a:pPr lvl="1">
              <a:buBlip>
                <a:blip r:embed="rId3"/>
              </a:buBlip>
            </a:pPr>
            <a:r>
              <a:rPr lang="en-US" dirty="0" smtClean="0"/>
              <a:t>Orientation</a:t>
            </a:r>
          </a:p>
          <a:p>
            <a:pPr lvl="1">
              <a:buBlip>
                <a:blip r:embed="rId3"/>
              </a:buBlip>
            </a:pPr>
            <a:r>
              <a:rPr lang="en-US" dirty="0" smtClean="0"/>
              <a:t>Job descriptions</a:t>
            </a:r>
          </a:p>
          <a:p>
            <a:pPr lvl="1">
              <a:buBlip>
                <a:blip r:embed="rId3"/>
              </a:buBlip>
            </a:pPr>
            <a:r>
              <a:rPr lang="en-US" dirty="0" smtClean="0"/>
              <a:t>Roles and responsibilities</a:t>
            </a:r>
          </a:p>
          <a:p>
            <a:pPr lvl="1">
              <a:buBlip>
                <a:blip r:embed="rId3"/>
              </a:buBlip>
            </a:pPr>
            <a:r>
              <a:rPr lang="en-US" dirty="0" smtClean="0"/>
              <a:t>Legal responsibilities</a:t>
            </a:r>
          </a:p>
          <a:p>
            <a:pPr lvl="1">
              <a:buBlip>
                <a:blip r:embed="rId3"/>
              </a:buBlip>
            </a:pPr>
            <a:r>
              <a:rPr lang="en-US" dirty="0" smtClean="0"/>
              <a:t>Leadership skills development</a:t>
            </a:r>
          </a:p>
          <a:p>
            <a:pPr marL="457200" lvl="1" indent="0">
              <a:buNone/>
            </a:pPr>
            <a:endParaRPr lang="en-US" sz="1600" dirty="0" smtClean="0"/>
          </a:p>
          <a:p>
            <a:pPr lvl="1">
              <a:buBlip>
                <a:blip r:embed="rId3"/>
              </a:buBlip>
            </a:pPr>
            <a:r>
              <a:rPr lang="en-US" dirty="0" smtClean="0"/>
              <a:t>TIP:  Board Contract</a:t>
            </a:r>
          </a:p>
          <a:p>
            <a:pPr lvl="1">
              <a:buBlip>
                <a:blip r:embed="rId3"/>
              </a:buBlip>
            </a:pPr>
            <a:r>
              <a:rPr lang="en-US" dirty="0" smtClean="0"/>
              <a:t>TIP:  Outgoing person reviews and revises job description</a:t>
            </a:r>
          </a:p>
          <a:p>
            <a:pPr lvl="1"/>
            <a:endParaRPr lang="en-US" dirty="0" smtClean="0"/>
          </a:p>
          <a:p>
            <a:pPr lvl="1"/>
            <a:endParaRPr lang="en-US" dirty="0"/>
          </a:p>
        </p:txBody>
      </p:sp>
      <p:pic>
        <p:nvPicPr>
          <p:cNvPr id="4098" name="Picture 2" descr="C:\Users\dwalsh\AppData\Local\Microsoft\Windows\Temporary Internet Files\Content.IE5\5AXYXLTZ\MP900341479[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910" y="1048657"/>
            <a:ext cx="3006289" cy="2144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935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88400" cy="1143000"/>
          </a:xfrm>
        </p:spPr>
        <p:txBody>
          <a:bodyPr/>
          <a:lstStyle/>
          <a:p>
            <a:r>
              <a:rPr lang="en-US" sz="4000" dirty="0" smtClean="0"/>
              <a:t>Education:  Basic Board Responsibilities</a:t>
            </a:r>
            <a:endParaRPr lang="en-US" sz="4000" dirty="0"/>
          </a:p>
        </p:txBody>
      </p:sp>
      <p:sp>
        <p:nvSpPr>
          <p:cNvPr id="3" name="Content Placeholder 2"/>
          <p:cNvSpPr>
            <a:spLocks noGrp="1"/>
          </p:cNvSpPr>
          <p:nvPr>
            <p:ph idx="1"/>
          </p:nvPr>
        </p:nvSpPr>
        <p:spPr>
          <a:xfrm>
            <a:off x="4303486" y="1417638"/>
            <a:ext cx="4637314" cy="4525963"/>
          </a:xfrm>
        </p:spPr>
        <p:txBody>
          <a:bodyPr/>
          <a:lstStyle/>
          <a:p>
            <a:pPr marL="0" indent="0">
              <a:buNone/>
            </a:pPr>
            <a:r>
              <a:rPr lang="en-US" sz="3600" dirty="0" smtClean="0"/>
              <a:t>Care</a:t>
            </a:r>
          </a:p>
          <a:p>
            <a:pPr lvl="1"/>
            <a:r>
              <a:rPr lang="en-US" sz="3200" dirty="0" smtClean="0"/>
              <a:t>Prudent person</a:t>
            </a:r>
          </a:p>
          <a:p>
            <a:pPr marL="0" indent="0">
              <a:buNone/>
            </a:pPr>
            <a:r>
              <a:rPr lang="en-US" sz="3600" dirty="0" smtClean="0"/>
              <a:t>Obedience</a:t>
            </a:r>
          </a:p>
          <a:p>
            <a:pPr lvl="1"/>
            <a:r>
              <a:rPr lang="en-US" sz="3200" dirty="0" smtClean="0"/>
              <a:t>bylaws, mission, laws</a:t>
            </a:r>
          </a:p>
          <a:p>
            <a:pPr marL="0" indent="0">
              <a:buNone/>
            </a:pPr>
            <a:r>
              <a:rPr lang="en-US" sz="3600" dirty="0" smtClean="0"/>
              <a:t>Loyalty</a:t>
            </a:r>
          </a:p>
          <a:p>
            <a:pPr lvl="1"/>
            <a:r>
              <a:rPr lang="en-US" sz="3200" dirty="0" smtClean="0"/>
              <a:t>PTA first</a:t>
            </a:r>
            <a:endParaRPr lang="en-US" sz="3200" dirty="0"/>
          </a:p>
        </p:txBody>
      </p:sp>
      <p:pic>
        <p:nvPicPr>
          <p:cNvPr id="1026" name="Picture 2" descr="C:\Users\dwalsh\AppData\Local\Microsoft\Windows\Temporary Internet Files\Content.IE5\RIQ7XCY2\MP9004017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3264408" cy="312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05137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a6e9ef-a1f6-4766-94ca-80364285655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5af59deeb52198e161f6e265d9f9c1f6">
  <xsd:schema xmlns:xsd="http://www.w3.org/2001/XMLSchema" xmlns:xs="http://www.w3.org/2001/XMLSchema" xmlns:p="http://schemas.microsoft.com/office/2006/metadata/properties" xmlns:ns2="c3a6e9ef-a1f6-4766-94ca-80364285655b" targetNamespace="http://schemas.microsoft.com/office/2006/metadata/properties" ma:root="true" ma:fieldsID="6952e8d49d5374468069a4ca32337d06"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23CA72-B204-4ECE-A9F1-58B117C2318C}"/>
</file>

<file path=customXml/itemProps2.xml><?xml version="1.0" encoding="utf-8"?>
<ds:datastoreItem xmlns:ds="http://schemas.openxmlformats.org/officeDocument/2006/customXml" ds:itemID="{B2DF5BC3-EAE3-4BE0-90BC-D742A54E1B7A}"/>
</file>

<file path=customXml/itemProps3.xml><?xml version="1.0" encoding="utf-8"?>
<ds:datastoreItem xmlns:ds="http://schemas.openxmlformats.org/officeDocument/2006/customXml" ds:itemID="{0E90FA64-0C8B-4E32-8CE3-DE21C2DC8016}"/>
</file>

<file path=docProps/app.xml><?xml version="1.0" encoding="utf-8"?>
<Properties xmlns="http://schemas.openxmlformats.org/officeDocument/2006/extended-properties" xmlns:vt="http://schemas.openxmlformats.org/officeDocument/2006/docPropsVTypes">
  <TotalTime>9785</TotalTime>
  <Words>4492</Words>
  <Application>Microsoft Office PowerPoint</Application>
  <PresentationFormat>On-screen Show (4:3)</PresentationFormat>
  <Paragraphs>335</Paragraphs>
  <Slides>36</Slides>
  <Notes>34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Today</vt:lpstr>
      <vt:lpstr>Root Causes:  from tiny seeds</vt:lpstr>
      <vt:lpstr>Grow big problems...</vt:lpstr>
      <vt:lpstr>PowerPoint Presentation</vt:lpstr>
      <vt:lpstr>PowerPoint Presentation</vt:lpstr>
      <vt:lpstr>Prevention:  Don’t Rush</vt:lpstr>
      <vt:lpstr>Prevention:  Education</vt:lpstr>
      <vt:lpstr>Education:  Basic Board Responsibilities</vt:lpstr>
      <vt:lpstr>Prevention:  Terms &amp; Removal</vt:lpstr>
      <vt:lpstr>Prevention:  Assessment</vt:lpstr>
      <vt:lpstr>Prevention:  Don’t Let Things Go</vt:lpstr>
      <vt:lpstr>PowerPoint Presentation</vt:lpstr>
      <vt:lpstr>“Are you experienced?”</vt:lpstr>
      <vt:lpstr>PowerPoint Presentation</vt:lpstr>
      <vt:lpstr>Wait!  Wait! The Questioner</vt:lpstr>
      <vt:lpstr>Question Abatement</vt:lpstr>
      <vt:lpstr>Get Out of My Way: The Bully</vt:lpstr>
      <vt:lpstr>Bully Balm</vt:lpstr>
      <vt:lpstr>Let’s explore every single detail Micromanager</vt:lpstr>
      <vt:lpstr>Micro to Macro</vt:lpstr>
      <vt:lpstr>Rules are meant to be broken… Rule Breaker</vt:lpstr>
      <vt:lpstr>Enforcing the Law</vt:lpstr>
      <vt:lpstr>We’ve never done it that way! Change Resisters</vt:lpstr>
      <vt:lpstr>Moving Mountains</vt:lpstr>
      <vt:lpstr>Was I supposed to do something? The No-Show</vt:lpstr>
      <vt:lpstr>Making Something out of Nothing</vt:lpstr>
      <vt:lpstr>PowerPoint Presentation</vt:lpstr>
      <vt:lpstr>The Role of a Leader</vt:lpstr>
      <vt:lpstr>When all else fails……</vt:lpstr>
      <vt:lpstr>Maybe a soft approach….</vt:lpstr>
      <vt:lpstr>Maybe someone needs to go</vt:lpstr>
      <vt:lpstr>Leave of Absence</vt:lpstr>
      <vt:lpstr>Impeachment</vt:lpstr>
      <vt:lpstr>Today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System Administrator</dc:creator>
  <cp:lastModifiedBy>Susan Rupert</cp:lastModifiedBy>
  <cp:revision>174</cp:revision>
  <cp:lastPrinted>2014-03-19T22:46:44Z</cp:lastPrinted>
  <dcterms:created xsi:type="dcterms:W3CDTF">2011-03-04T14:38:21Z</dcterms:created>
  <dcterms:modified xsi:type="dcterms:W3CDTF">2015-04-01T22:20:00Z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