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3" r:id="rId5"/>
    <p:sldMasterId id="2147483686" r:id="rId6"/>
  </p:sldMasterIdLst>
  <p:notesMasterIdLst>
    <p:notesMasterId r:id="rId13"/>
  </p:notesMasterIdLst>
  <p:sldIdLst>
    <p:sldId id="260" r:id="rId7"/>
    <p:sldId id="257" r:id="rId8"/>
    <p:sldId id="258" r:id="rId9"/>
    <p:sldId id="259" r:id="rId10"/>
    <p:sldId id="261" r:id="rId11"/>
    <p:sldId id="262"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1" d="100"/>
          <a:sy n="91" d="100"/>
        </p:scale>
        <p:origin x="-1290"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8D408F-D8C2-4C48-BC8B-6B25E1B8A620}" type="datetimeFigureOut">
              <a:rPr lang="en-US" smtClean="0"/>
              <a:pPr/>
              <a:t>4/12/2015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3C1F1CF-7D79-4653-826C-2EE61E948E03}" type="slidenum">
              <a:rPr lang="en-US" smtClean="0"/>
              <a:pPr/>
              <a:t>‹#›</a:t>
            </a:fld>
            <a:endParaRPr lang="en-US"/>
          </a:p>
        </p:txBody>
      </p:sp>
    </p:spTree>
    <p:extLst>
      <p:ext uri="{BB962C8B-B14F-4D97-AF65-F5344CB8AC3E}">
        <p14:creationId xmlns:p14="http://schemas.microsoft.com/office/powerpoint/2010/main" val="2868961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1F1CF-7D79-4653-826C-2EE61E948E03}" type="slidenum">
              <a:rPr lang="en-US" smtClean="0"/>
              <a:pPr/>
              <a:t>1</a:t>
            </a:fld>
            <a:endParaRPr lang="en-US"/>
          </a:p>
        </p:txBody>
      </p:sp>
    </p:spTree>
    <p:extLst>
      <p:ext uri="{BB962C8B-B14F-4D97-AF65-F5344CB8AC3E}">
        <p14:creationId xmlns:p14="http://schemas.microsoft.com/office/powerpoint/2010/main" val="29566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145" name="Shape 1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spAutoFit/>
          </a:bodyPr>
          <a:lstStyle/>
          <a:p>
            <a:pPr lvl="1">
              <a:spcBef>
                <a:spcPts val="0"/>
              </a:spcBef>
              <a:buNone/>
            </a:pPr>
            <a:r>
              <a:rPr lang="en-US" sz="1800" b="0" i="0" u="none" strike="noStrike" cap="none" baseline="0" dirty="0" smtClean="0"/>
              <a:t>While kids can enjoy the benefits of participating in Fire Up Your Feet twice yearly Challenges, </a:t>
            </a:r>
            <a:r>
              <a:rPr lang="en-US" sz="1800" b="0" i="0" u="none" strike="noStrike" cap="none" baseline="0" dirty="0"/>
              <a:t>parent </a:t>
            </a:r>
            <a:r>
              <a:rPr lang="en-US" sz="1800" b="0" i="0" u="none" strike="noStrike" cap="none" baseline="0" dirty="0" smtClean="0"/>
              <a:t>and educators can use our site as a resource for information about creating healthier schools, learning about Safe Routes to School and even holding healthy fundraisers.</a:t>
            </a:r>
          </a:p>
          <a:p>
            <a:pPr lvl="1">
              <a:spcBef>
                <a:spcPts val="0"/>
              </a:spcBef>
              <a:buNone/>
            </a:pPr>
            <a:r>
              <a:rPr lang="en-US" sz="1800" b="0" i="0" u="none" strike="noStrike" cap="none" baseline="0" dirty="0" smtClean="0"/>
              <a:t> </a:t>
            </a:r>
            <a:endParaRPr lang="en-US" sz="1800" b="0" i="0" u="none" strike="noStrike" cap="none" baseline="0" dirty="0"/>
          </a:p>
          <a:p>
            <a:pPr lvl="1">
              <a:spcBef>
                <a:spcPts val="0"/>
              </a:spcBef>
              <a:buNone/>
            </a:pPr>
            <a:r>
              <a:rPr lang="en-US" sz="1800" b="0" i="0" u="none" strike="noStrike" cap="none" baseline="0" dirty="0"/>
              <a:t>For example a parent at one of our award-winning schools in CA learned about </a:t>
            </a:r>
            <a:r>
              <a:rPr lang="en-US" sz="1200" b="0" i="0" u="none" strike="noStrike" cap="none" baseline="0" dirty="0">
                <a:solidFill>
                  <a:schemeClr val="dk1"/>
                </a:solidFill>
                <a:latin typeface="Calibri"/>
                <a:ea typeface="Calibri"/>
                <a:cs typeface="Calibri"/>
                <a:sym typeface="Calibri"/>
              </a:rPr>
              <a:t>school wellness policies </a:t>
            </a:r>
            <a:r>
              <a:rPr lang="en-US" sz="1200" b="0" i="0" u="none" strike="noStrike" cap="none" baseline="0" dirty="0" smtClean="0">
                <a:solidFill>
                  <a:schemeClr val="dk1"/>
                </a:solidFill>
                <a:latin typeface="Calibri"/>
                <a:ea typeface="Calibri"/>
                <a:cs typeface="Calibri"/>
                <a:sym typeface="Calibri"/>
              </a:rPr>
              <a:t>after </a:t>
            </a:r>
            <a:r>
              <a:rPr lang="en-US" sz="1200" b="0" i="0" u="none" strike="noStrike" cap="none" baseline="0" dirty="0">
                <a:solidFill>
                  <a:schemeClr val="dk1"/>
                </a:solidFill>
                <a:latin typeface="Calibri"/>
                <a:ea typeface="Calibri"/>
                <a:cs typeface="Calibri"/>
                <a:sym typeface="Calibri"/>
              </a:rPr>
              <a:t>browsing </a:t>
            </a:r>
            <a:r>
              <a:rPr lang="en-US" sz="1200" b="0" i="0" u="none" strike="noStrike" cap="none" baseline="0" dirty="0" smtClean="0">
                <a:solidFill>
                  <a:schemeClr val="dk1"/>
                </a:solidFill>
                <a:latin typeface="Calibri"/>
                <a:ea typeface="Calibri"/>
                <a:cs typeface="Calibri"/>
                <a:sym typeface="Calibri"/>
              </a:rPr>
              <a:t>for resources on the </a:t>
            </a:r>
            <a:r>
              <a:rPr lang="en-US" sz="1200" b="0" i="0" u="none" strike="noStrike" cap="none" baseline="0" dirty="0">
                <a:solidFill>
                  <a:schemeClr val="dk1"/>
                </a:solidFill>
                <a:latin typeface="Calibri"/>
                <a:ea typeface="Calibri"/>
                <a:cs typeface="Calibri"/>
                <a:sym typeface="Calibri"/>
              </a:rPr>
              <a:t>FYF website. She realized she wasn’t even sure if </a:t>
            </a:r>
            <a:r>
              <a:rPr lang="en-US" sz="1200" b="0" i="0" u="none" strike="noStrike" cap="none" baseline="0" dirty="0" smtClean="0">
                <a:solidFill>
                  <a:schemeClr val="dk1"/>
                </a:solidFill>
                <a:latin typeface="Calibri"/>
                <a:ea typeface="Calibri"/>
                <a:cs typeface="Calibri"/>
                <a:sym typeface="Calibri"/>
              </a:rPr>
              <a:t>her school </a:t>
            </a:r>
            <a:r>
              <a:rPr lang="en-US" sz="1200" b="0" i="0" u="none" strike="noStrike" cap="none" baseline="0" dirty="0">
                <a:solidFill>
                  <a:schemeClr val="dk1"/>
                </a:solidFill>
                <a:latin typeface="Calibri"/>
                <a:ea typeface="Calibri"/>
                <a:cs typeface="Calibri"/>
                <a:sym typeface="Calibri"/>
              </a:rPr>
              <a:t>had a policy of its own. </a:t>
            </a:r>
            <a:r>
              <a:rPr lang="en-US" sz="1200" b="0" i="0" u="none" strike="noStrike" cap="none" baseline="0" dirty="0" smtClean="0">
                <a:solidFill>
                  <a:schemeClr val="dk1"/>
                </a:solidFill>
                <a:latin typeface="Calibri"/>
                <a:ea typeface="Calibri"/>
                <a:cs typeface="Calibri"/>
                <a:sym typeface="Calibri"/>
              </a:rPr>
              <a:t>After doing some research she </a:t>
            </a:r>
            <a:r>
              <a:rPr lang="en-US" sz="1200" b="0" i="0" u="none" strike="noStrike" cap="none" baseline="0" dirty="0">
                <a:solidFill>
                  <a:schemeClr val="dk1"/>
                </a:solidFill>
                <a:latin typeface="Calibri"/>
                <a:ea typeface="Calibri"/>
                <a:cs typeface="Calibri"/>
                <a:sym typeface="Calibri"/>
              </a:rPr>
              <a:t>found that the school did have a wellness policy, but it was “hidden beneath paperwork” </a:t>
            </a:r>
            <a:r>
              <a:rPr lang="en-US" sz="1200" b="0" i="0" u="none" strike="noStrike" cap="none" baseline="0" dirty="0" smtClean="0">
                <a:solidFill>
                  <a:schemeClr val="dk1"/>
                </a:solidFill>
                <a:latin typeface="Calibri"/>
                <a:ea typeface="Calibri"/>
                <a:cs typeface="Calibri"/>
                <a:sym typeface="Calibri"/>
              </a:rPr>
              <a:t>and needed </a:t>
            </a:r>
            <a:r>
              <a:rPr lang="en-US" sz="1200" b="0" i="0" u="none" strike="noStrike" cap="none" baseline="0" dirty="0">
                <a:solidFill>
                  <a:schemeClr val="dk1"/>
                </a:solidFill>
                <a:latin typeface="Calibri"/>
                <a:ea typeface="Calibri"/>
                <a:cs typeface="Calibri"/>
                <a:sym typeface="Calibri"/>
              </a:rPr>
              <a:t>updating</a:t>
            </a:r>
            <a:r>
              <a:rPr lang="en-US" sz="1200" b="0" i="0" u="none" strike="noStrike" cap="none" baseline="0" dirty="0" smtClean="0">
                <a:solidFill>
                  <a:schemeClr val="dk1"/>
                </a:solidFill>
                <a:latin typeface="Calibri"/>
                <a:ea typeface="Calibri"/>
                <a:cs typeface="Calibri"/>
                <a:sym typeface="Calibri"/>
              </a:rPr>
              <a:t>. Now</a:t>
            </a:r>
            <a:r>
              <a:rPr lang="en-US" sz="1200" b="0" i="0" u="none" strike="noStrike" cap="none" baseline="0" dirty="0">
                <a:solidFill>
                  <a:schemeClr val="dk1"/>
                </a:solidFill>
                <a:latin typeface="Calibri"/>
                <a:ea typeface="Calibri"/>
                <a:cs typeface="Calibri"/>
                <a:sym typeface="Calibri"/>
              </a:rPr>
              <a:t>, she is working with a team of people to revise the policy and strengthen the </a:t>
            </a:r>
            <a:r>
              <a:rPr lang="en-US" sz="1200" b="0" i="0" u="none" strike="noStrike" cap="none" baseline="0" dirty="0" smtClean="0">
                <a:solidFill>
                  <a:schemeClr val="dk1"/>
                </a:solidFill>
                <a:latin typeface="Calibri"/>
                <a:ea typeface="Calibri"/>
                <a:cs typeface="Calibri"/>
                <a:sym typeface="Calibri"/>
              </a:rPr>
              <a:t>wording.</a:t>
            </a:r>
          </a:p>
          <a:p>
            <a:pPr lvl="1">
              <a:spcBef>
                <a:spcPts val="0"/>
              </a:spcBef>
              <a:buNone/>
            </a:pPr>
            <a:endParaRPr lang="en-US" sz="1200" b="0" i="0" u="none" strike="noStrike" cap="none" baseline="0" dirty="0" smtClean="0">
              <a:solidFill>
                <a:schemeClr val="dk1"/>
              </a:solidFill>
              <a:latin typeface="Calibri"/>
              <a:ea typeface="Calibri"/>
              <a:cs typeface="Calibri"/>
              <a:sym typeface="Calibri"/>
            </a:endParaRPr>
          </a:p>
          <a:p>
            <a:pPr lvl="1">
              <a:spcBef>
                <a:spcPts val="0"/>
              </a:spcBef>
              <a:buNone/>
            </a:pPr>
            <a:r>
              <a:rPr lang="en-US" sz="1200" b="0" i="0" u="none" strike="noStrike" cap="none" baseline="0" dirty="0" smtClean="0">
                <a:solidFill>
                  <a:schemeClr val="dk1"/>
                </a:solidFill>
                <a:latin typeface="Calibri"/>
                <a:ea typeface="Calibri"/>
                <a:cs typeface="Calibri"/>
                <a:sym typeface="Calibri"/>
              </a:rPr>
              <a:t>So in sum, Fire Up Your Feet is an online Activity tracker that families and school staff can use to win awards for your school and a powerful educational resource. </a:t>
            </a:r>
            <a:endParaRPr lang="en-US" sz="1200" b="0" i="0" u="none" strike="noStrike" cap="none" baseline="0"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spAutoFit/>
          </a:bodyPr>
          <a:lstStyle/>
          <a:p>
            <a:pPr>
              <a:buSzPct val="25000"/>
            </a:pPr>
            <a:r>
              <a:rPr lang="en-US">
                <a:solidFill>
                  <a:prstClr val="black"/>
                </a:solidFill>
              </a:rPr>
              <a:t> </a:t>
            </a:r>
          </a:p>
        </p:txBody>
      </p:sp>
    </p:spTree>
    <p:extLst>
      <p:ext uri="{BB962C8B-B14F-4D97-AF65-F5344CB8AC3E}">
        <p14:creationId xmlns:p14="http://schemas.microsoft.com/office/powerpoint/2010/main" val="3630408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1F1CF-7D79-4653-826C-2EE61E948E03}" type="slidenum">
              <a:rPr lang="en-US" smtClean="0"/>
              <a:pPr/>
              <a:t>3</a:t>
            </a:fld>
            <a:endParaRPr lang="en-US"/>
          </a:p>
        </p:txBody>
      </p:sp>
    </p:spTree>
    <p:extLst>
      <p:ext uri="{BB962C8B-B14F-4D97-AF65-F5344CB8AC3E}">
        <p14:creationId xmlns:p14="http://schemas.microsoft.com/office/powerpoint/2010/main" val="3444920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1F1CF-7D79-4653-826C-2EE61E948E03}" type="slidenum">
              <a:rPr lang="en-US" smtClean="0"/>
              <a:pPr/>
              <a:t>4</a:t>
            </a:fld>
            <a:endParaRPr lang="en-US"/>
          </a:p>
        </p:txBody>
      </p:sp>
    </p:spTree>
    <p:extLst>
      <p:ext uri="{BB962C8B-B14F-4D97-AF65-F5344CB8AC3E}">
        <p14:creationId xmlns:p14="http://schemas.microsoft.com/office/powerpoint/2010/main" val="2478316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C1F1CF-7D79-4653-826C-2EE61E948E03}" type="slidenum">
              <a:rPr lang="en-US" smtClean="0"/>
              <a:pPr/>
              <a:t>5</a:t>
            </a:fld>
            <a:endParaRPr lang="en-US"/>
          </a:p>
        </p:txBody>
      </p:sp>
    </p:spTree>
    <p:extLst>
      <p:ext uri="{BB962C8B-B14F-4D97-AF65-F5344CB8AC3E}">
        <p14:creationId xmlns:p14="http://schemas.microsoft.com/office/powerpoint/2010/main" val="2072466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595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4789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738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6" name="Shape 106"/>
          <p:cNvSpPr txBox="1">
            <a:spLocks noGrp="1"/>
          </p:cNvSpPr>
          <p:nvPr>
            <p:ph type="title"/>
          </p:nvPr>
        </p:nvSpPr>
        <p:spPr>
          <a:xfrm>
            <a:off x="270052" y="455241"/>
            <a:ext cx="6147690" cy="583802"/>
          </a:xfrm>
          <a:prstGeom prst="rect">
            <a:avLst/>
          </a:prstGeom>
          <a:noFill/>
          <a:ln>
            <a:noFill/>
          </a:ln>
        </p:spPr>
        <p:txBody>
          <a:bodyPr lIns="91425" tIns="91425" rIns="91425" bIns="91425" anchor="ctr" anchorCtr="0"/>
          <a:lstStyle>
            <a:lvl1pPr algn="l" rtl="0">
              <a:lnSpc>
                <a:spcPct val="8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extLst>
      <p:ext uri="{BB962C8B-B14F-4D97-AF65-F5344CB8AC3E}">
        <p14:creationId xmlns:p14="http://schemas.microsoft.com/office/powerpoint/2010/main" val="160907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73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891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3082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4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508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7416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430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5106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20816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349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69972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6" name="Shape 106"/>
          <p:cNvSpPr txBox="1">
            <a:spLocks noGrp="1"/>
          </p:cNvSpPr>
          <p:nvPr>
            <p:ph type="title"/>
          </p:nvPr>
        </p:nvSpPr>
        <p:spPr>
          <a:xfrm>
            <a:off x="270052" y="455241"/>
            <a:ext cx="6147690" cy="583802"/>
          </a:xfrm>
          <a:prstGeom prst="rect">
            <a:avLst/>
          </a:prstGeom>
          <a:noFill/>
          <a:ln>
            <a:noFill/>
          </a:ln>
        </p:spPr>
        <p:txBody>
          <a:bodyPr lIns="91425" tIns="91425" rIns="91425" bIns="91425" anchor="ctr" anchorCtr="0"/>
          <a:lstStyle>
            <a:lvl1pPr algn="l" rtl="0">
              <a:lnSpc>
                <a:spcPct val="8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extLst>
      <p:ext uri="{BB962C8B-B14F-4D97-AF65-F5344CB8AC3E}">
        <p14:creationId xmlns:p14="http://schemas.microsoft.com/office/powerpoint/2010/main" val="2887606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3799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032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313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5661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6358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4695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697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3850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63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61993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800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466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Blank">
    <p:spTree>
      <p:nvGrpSpPr>
        <p:cNvPr id="1" name="Shape 100"/>
        <p:cNvGrpSpPr/>
        <p:nvPr/>
      </p:nvGrpSpPr>
      <p:grpSpPr>
        <a:xfrm>
          <a:off x="0" y="0"/>
          <a:ext cx="0" cy="0"/>
          <a:chOff x="0" y="0"/>
          <a:chExt cx="0" cy="0"/>
        </a:xfrm>
      </p:grpSpPr>
      <p:sp>
        <p:nvSpPr>
          <p:cNvPr id="101" name="Shape 101"/>
          <p:cNvSpPr txBox="1">
            <a:spLocks noGrp="1"/>
          </p:cNvSpPr>
          <p:nvPr>
            <p:ph type="dt" idx="10"/>
          </p:nvPr>
        </p:nvSpPr>
        <p:spPr>
          <a:xfrm>
            <a:off x="457200" y="6356350"/>
            <a:ext cx="2133599"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2" name="Shape 102"/>
          <p:cNvSpPr txBox="1">
            <a:spLocks noGrp="1"/>
          </p:cNvSpPr>
          <p:nvPr>
            <p:ph type="ftr" idx="11"/>
          </p:nvPr>
        </p:nvSpPr>
        <p:spPr>
          <a:xfrm>
            <a:off x="3124200" y="6356350"/>
            <a:ext cx="2895600"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3" name="Shape 103"/>
          <p:cNvSpPr txBox="1">
            <a:spLocks noGrp="1"/>
          </p:cNvSpPr>
          <p:nvPr>
            <p:ph type="sldNum" idx="12"/>
          </p:nvPr>
        </p:nvSpPr>
        <p:spPr>
          <a:xfrm>
            <a:off x="6553200" y="6356350"/>
            <a:ext cx="2133599" cy="365125"/>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solidFill>
                <a:prstClr val="black">
                  <a:tint val="75000"/>
                </a:prstClr>
              </a:solidFill>
            </a:endParaRPr>
          </a:p>
        </p:txBody>
      </p:sp>
      <p:sp>
        <p:nvSpPr>
          <p:cNvPr id="106" name="Shape 106"/>
          <p:cNvSpPr txBox="1">
            <a:spLocks noGrp="1"/>
          </p:cNvSpPr>
          <p:nvPr>
            <p:ph type="title"/>
          </p:nvPr>
        </p:nvSpPr>
        <p:spPr>
          <a:xfrm>
            <a:off x="270052" y="455241"/>
            <a:ext cx="6147690" cy="583802"/>
          </a:xfrm>
          <a:prstGeom prst="rect">
            <a:avLst/>
          </a:prstGeom>
          <a:noFill/>
          <a:ln>
            <a:noFill/>
          </a:ln>
        </p:spPr>
        <p:txBody>
          <a:bodyPr lIns="91425" tIns="91425" rIns="91425" bIns="91425" anchor="ctr" anchorCtr="0"/>
          <a:lstStyle>
            <a:lvl1pPr algn="l" rtl="0">
              <a:lnSpc>
                <a:spcPct val="8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dirty="0"/>
          </a:p>
        </p:txBody>
      </p:sp>
    </p:spTree>
    <p:extLst>
      <p:ext uri="{BB962C8B-B14F-4D97-AF65-F5344CB8AC3E}">
        <p14:creationId xmlns:p14="http://schemas.microsoft.com/office/powerpoint/2010/main" val="1273654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840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15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3594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6350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0189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041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99901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538412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C5861E-4190-4045-9567-2DE236857A80}" type="datetimeFigureOut">
              <a:rPr lang="en-US" smtClean="0">
                <a:solidFill>
                  <a:prstClr val="black">
                    <a:tint val="75000"/>
                  </a:prstClr>
                </a:solidFill>
              </a:rPr>
              <a:pPr/>
              <a:t>4/12/2015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FF3282-7D4D-4183-95AE-C1AC6B7116E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900556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hyperlink" Target="mailto:info@fireupyourfeet.or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hyperlink" Target="mailto:christinek@mopta.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30.xml"/><Relationship Id="rId1" Type="http://schemas.openxmlformats.org/officeDocument/2006/relationships/video" Target="https://www.youtube.com/embed/ZtWQL11Jgfc?rel=0&amp;controls=0&amp;showinfo=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2088" y="1092985"/>
            <a:ext cx="7772400" cy="1470025"/>
          </a:xfrm>
        </p:spPr>
        <p:txBody>
          <a:bodyPr/>
          <a:lstStyle/>
          <a:p>
            <a:r>
              <a:rPr lang="en-US" sz="6600"/>
              <a:t>FIRE UP YOUR FEET</a:t>
            </a:r>
          </a:p>
        </p:txBody>
      </p:sp>
      <p:sp>
        <p:nvSpPr>
          <p:cNvPr id="3" name="Subtitle 2"/>
          <p:cNvSpPr>
            <a:spLocks noGrp="1"/>
          </p:cNvSpPr>
          <p:nvPr>
            <p:ph type="subTitle" idx="1"/>
          </p:nvPr>
        </p:nvSpPr>
        <p:spPr/>
        <p:txBody>
          <a:bodyPr>
            <a:normAutofit fontScale="77500" lnSpcReduction="20000"/>
          </a:bodyPr>
          <a:lstStyle/>
          <a:p>
            <a:r>
              <a:rPr lang="en-US" sz="4400"/>
              <a:t>Fundraising in a Healthy Way</a:t>
            </a:r>
          </a:p>
          <a:p>
            <a:endParaRPr lang="en-US"/>
          </a:p>
          <a:p>
            <a:r>
              <a:rPr lang="en-US"/>
              <a:t>Presented by Christine Kent</a:t>
            </a:r>
          </a:p>
          <a:p>
            <a:r>
              <a:rPr lang="en-US"/>
              <a:t>MOPTA Health &amp; Safety Chair</a:t>
            </a:r>
          </a:p>
        </p:txBody>
      </p:sp>
    </p:spTree>
    <p:extLst>
      <p:ext uri="{BB962C8B-B14F-4D97-AF65-F5344CB8AC3E}">
        <p14:creationId xmlns:p14="http://schemas.microsoft.com/office/powerpoint/2010/main" val="8324067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7000"/>
            <a:lum/>
          </a:blip>
          <a:srcRect/>
          <a:stretch>
            <a:fillRect l="-6000" r="-6000"/>
          </a:stretch>
        </a:blipFill>
        <a:effectLst/>
      </p:bgPr>
    </p:bg>
    <p:spTree>
      <p:nvGrpSpPr>
        <p:cNvPr id="1" name="Shape 133"/>
        <p:cNvGrpSpPr/>
        <p:nvPr/>
      </p:nvGrpSpPr>
      <p:grpSpPr>
        <a:xfrm>
          <a:off x="0" y="0"/>
          <a:ext cx="0" cy="0"/>
          <a:chOff x="0" y="0"/>
          <a:chExt cx="0" cy="0"/>
        </a:xfrm>
      </p:grpSpPr>
      <p:grpSp>
        <p:nvGrpSpPr>
          <p:cNvPr id="135" name="Shape 135"/>
          <p:cNvGrpSpPr/>
          <p:nvPr/>
        </p:nvGrpSpPr>
        <p:grpSpPr>
          <a:xfrm>
            <a:off x="-76200" y="4992893"/>
            <a:ext cx="9185819" cy="1211275"/>
            <a:chOff x="-148713" y="573393"/>
            <a:chExt cx="9032144" cy="1211275"/>
          </a:xfrm>
        </p:grpSpPr>
        <p:sp>
          <p:nvSpPr>
            <p:cNvPr id="136" name="Shape 136"/>
            <p:cNvSpPr/>
            <p:nvPr/>
          </p:nvSpPr>
          <p:spPr>
            <a:xfrm>
              <a:off x="-148713" y="573393"/>
              <a:ext cx="2426135" cy="1174968"/>
            </a:xfrm>
            <a:prstGeom prst="chevron">
              <a:avLst>
                <a:gd name="adj" fmla="val 50000"/>
              </a:avLst>
            </a:prstGeom>
            <a:solidFill>
              <a:schemeClr val="accent2"/>
            </a:solidFill>
            <a:ln w="25400" cap="flat">
              <a:solidFill>
                <a:srgbClr val="8C3A38"/>
              </a:solidFill>
              <a:prstDash val="solid"/>
              <a:round/>
              <a:headEnd type="none" w="med" len="med"/>
              <a:tailEnd type="none" w="med" len="med"/>
            </a:ln>
          </p:spPr>
          <p:txBody>
            <a:bodyPr wrap="square" lIns="91425" tIns="91425" rIns="91425" bIns="91425" anchor="ctr" anchorCtr="0">
              <a:spAutoFit/>
            </a:bodyPr>
            <a:lstStyle/>
            <a:p>
              <a:endParaRPr>
                <a:solidFill>
                  <a:prstClr val="black"/>
                </a:solidFill>
              </a:endParaRPr>
            </a:p>
          </p:txBody>
        </p:sp>
        <p:sp>
          <p:nvSpPr>
            <p:cNvPr id="137" name="Shape 137"/>
            <p:cNvSpPr txBox="1"/>
            <p:nvPr/>
          </p:nvSpPr>
          <p:spPr>
            <a:xfrm>
              <a:off x="589895" y="868077"/>
              <a:ext cx="1762452" cy="314294"/>
            </a:xfrm>
            <a:prstGeom prst="rect">
              <a:avLst/>
            </a:prstGeom>
            <a:noFill/>
            <a:ln>
              <a:noFill/>
            </a:ln>
          </p:spPr>
          <p:txBody>
            <a:bodyPr lIns="76000" tIns="25325" rIns="25325" bIns="25325" anchor="ctr" anchorCtr="0">
              <a:spAutoFit/>
            </a:bodyPr>
            <a:lstStyle/>
            <a:p>
              <a:pPr algn="ctr">
                <a:lnSpc>
                  <a:spcPct val="90000"/>
                </a:lnSpc>
                <a:spcAft>
                  <a:spcPts val="665"/>
                </a:spcAft>
                <a:buSzPct val="25000"/>
              </a:pPr>
              <a:endParaRPr lang="en-US" sz="1900" dirty="0">
                <a:solidFill>
                  <a:prstClr val="white"/>
                </a:solidFill>
                <a:ea typeface="Calibri"/>
                <a:cs typeface="Calibri"/>
                <a:sym typeface="Calibri"/>
              </a:endParaRPr>
            </a:p>
          </p:txBody>
        </p:sp>
        <p:sp>
          <p:nvSpPr>
            <p:cNvPr id="138" name="Shape 138"/>
            <p:cNvSpPr/>
            <p:nvPr/>
          </p:nvSpPr>
          <p:spPr>
            <a:xfrm>
              <a:off x="2099043" y="609700"/>
              <a:ext cx="1792276" cy="1174968"/>
            </a:xfrm>
            <a:prstGeom prst="chevron">
              <a:avLst>
                <a:gd name="adj" fmla="val 50000"/>
              </a:avLst>
            </a:prstGeom>
            <a:solidFill>
              <a:schemeClr val="accent2"/>
            </a:solidFill>
            <a:ln w="25400" cap="flat">
              <a:solidFill>
                <a:srgbClr val="8C3A38"/>
              </a:solidFill>
              <a:prstDash val="solid"/>
              <a:round/>
              <a:headEnd type="none" w="med" len="med"/>
              <a:tailEnd type="none" w="med" len="med"/>
            </a:ln>
          </p:spPr>
          <p:txBody>
            <a:bodyPr wrap="square" lIns="91425" tIns="91425" rIns="91425" bIns="91425" anchor="ctr" anchorCtr="0">
              <a:spAutoFit/>
            </a:bodyPr>
            <a:lstStyle/>
            <a:p>
              <a:endParaRPr>
                <a:solidFill>
                  <a:prstClr val="black"/>
                </a:solidFill>
              </a:endParaRPr>
            </a:p>
          </p:txBody>
        </p:sp>
        <p:sp>
          <p:nvSpPr>
            <p:cNvPr id="140" name="Shape 140"/>
            <p:cNvSpPr/>
            <p:nvPr/>
          </p:nvSpPr>
          <p:spPr>
            <a:xfrm>
              <a:off x="6294855" y="573393"/>
              <a:ext cx="2588576" cy="1174968"/>
            </a:xfrm>
            <a:prstGeom prst="chevron">
              <a:avLst>
                <a:gd name="adj" fmla="val 50000"/>
              </a:avLst>
            </a:prstGeom>
            <a:solidFill>
              <a:schemeClr val="accent2"/>
            </a:solidFill>
            <a:ln w="25400" cap="flat">
              <a:solidFill>
                <a:srgbClr val="8C3A38"/>
              </a:solidFill>
              <a:prstDash val="solid"/>
              <a:round/>
              <a:headEnd type="none" w="med" len="med"/>
              <a:tailEnd type="none" w="med" len="med"/>
            </a:ln>
          </p:spPr>
          <p:txBody>
            <a:bodyPr wrap="square" lIns="91425" tIns="91425" rIns="91425" bIns="91425" anchor="ctr" anchorCtr="0">
              <a:spAutoFit/>
            </a:bodyPr>
            <a:lstStyle/>
            <a:p>
              <a:endParaRPr>
                <a:solidFill>
                  <a:prstClr val="black"/>
                </a:solidFill>
              </a:endParaRPr>
            </a:p>
          </p:txBody>
        </p:sp>
      </p:grpSp>
      <p:pic>
        <p:nvPicPr>
          <p:cNvPr id="142" name="Shape 1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0"/>
            <a:ext cx="856819" cy="1440551"/>
          </a:xfrm>
          <a:prstGeom prst="rect">
            <a:avLst/>
          </a:prstGeom>
          <a:noFill/>
          <a:ln>
            <a:noFill/>
          </a:ln>
        </p:spPr>
      </p:pic>
      <p:sp>
        <p:nvSpPr>
          <p:cNvPr id="2" name="TextBox 1"/>
          <p:cNvSpPr txBox="1"/>
          <p:nvPr/>
        </p:nvSpPr>
        <p:spPr>
          <a:xfrm>
            <a:off x="2129526" y="381000"/>
            <a:ext cx="6328674" cy="1938992"/>
          </a:xfrm>
          <a:prstGeom prst="rect">
            <a:avLst/>
          </a:prstGeom>
          <a:noFill/>
          <a:effectLst>
            <a:outerShdw blurRad="50800" dist="38100" dir="8100000" algn="tr" rotWithShape="0">
              <a:prstClr val="black">
                <a:alpha val="40000"/>
              </a:prstClr>
            </a:outerShdw>
          </a:effectLst>
        </p:spPr>
        <p:txBody>
          <a:bodyPr wrap="square" rtlCol="0">
            <a:spAutoFit/>
          </a:bodyPr>
          <a:lstStyle/>
          <a:p>
            <a:pPr algn="ctr"/>
            <a:r>
              <a:rPr lang="en-US" sz="6000" dirty="0">
                <a:solidFill>
                  <a:srgbClr val="0070C0"/>
                </a:solidFill>
                <a:effectLst>
                  <a:outerShdw blurRad="50800" dist="38100" dir="10800000" algn="r" rotWithShape="0">
                    <a:prstClr val="black">
                      <a:alpha val="40000"/>
                    </a:prstClr>
                  </a:outerShdw>
                </a:effectLst>
              </a:rPr>
              <a:t>Why fundraise </a:t>
            </a:r>
            <a:br>
              <a:rPr lang="en-US" sz="6000" dirty="0">
                <a:solidFill>
                  <a:srgbClr val="0070C0"/>
                </a:solidFill>
                <a:effectLst>
                  <a:outerShdw blurRad="50800" dist="38100" dir="10800000" algn="r" rotWithShape="0">
                    <a:prstClr val="black">
                      <a:alpha val="40000"/>
                    </a:prstClr>
                  </a:outerShdw>
                </a:effectLst>
              </a:rPr>
            </a:br>
            <a:r>
              <a:rPr lang="en-US" sz="6000" dirty="0">
                <a:solidFill>
                  <a:srgbClr val="0070C0"/>
                </a:solidFill>
                <a:effectLst>
                  <a:outerShdw blurRad="50800" dist="38100" dir="10800000" algn="r" rotWithShape="0">
                    <a:prstClr val="black">
                      <a:alpha val="40000"/>
                    </a:prstClr>
                  </a:outerShdw>
                </a:effectLst>
              </a:rPr>
              <a:t>in a healthy way? </a:t>
            </a:r>
          </a:p>
        </p:txBody>
      </p:sp>
      <p:sp>
        <p:nvSpPr>
          <p:cNvPr id="4" name="Rectangle 3"/>
          <p:cNvSpPr/>
          <p:nvPr/>
        </p:nvSpPr>
        <p:spPr>
          <a:xfrm>
            <a:off x="457200" y="5002649"/>
            <a:ext cx="1926421" cy="1169551"/>
          </a:xfrm>
          <a:prstGeom prst="rect">
            <a:avLst/>
          </a:prstGeom>
        </p:spPr>
        <p:txBody>
          <a:bodyPr wrap="square">
            <a:spAutoFit/>
          </a:bodyPr>
          <a:lstStyle/>
          <a:p>
            <a:r>
              <a:rPr lang="en-US" sz="1400" dirty="0">
                <a:solidFill>
                  <a:prstClr val="white"/>
                </a:solidFill>
              </a:rPr>
              <a:t>This generation is expected to have a shorter average</a:t>
            </a:r>
            <a:br>
              <a:rPr lang="en-US" sz="1400" dirty="0">
                <a:solidFill>
                  <a:prstClr val="white"/>
                </a:solidFill>
              </a:rPr>
            </a:br>
            <a:r>
              <a:rPr lang="en-US" sz="1400" dirty="0">
                <a:solidFill>
                  <a:prstClr val="white"/>
                </a:solidFill>
              </a:rPr>
              <a:t>lifespan than their parents. </a:t>
            </a:r>
          </a:p>
        </p:txBody>
      </p:sp>
      <p:sp>
        <p:nvSpPr>
          <p:cNvPr id="5" name="Rectangle 4"/>
          <p:cNvSpPr/>
          <p:nvPr/>
        </p:nvSpPr>
        <p:spPr>
          <a:xfrm>
            <a:off x="2743200" y="5211045"/>
            <a:ext cx="1252064" cy="738664"/>
          </a:xfrm>
          <a:prstGeom prst="rect">
            <a:avLst/>
          </a:prstGeom>
        </p:spPr>
        <p:txBody>
          <a:bodyPr wrap="square">
            <a:spAutoFit/>
          </a:bodyPr>
          <a:lstStyle/>
          <a:p>
            <a:r>
              <a:rPr lang="en-US" sz="1400" dirty="0">
                <a:solidFill>
                  <a:prstClr val="white"/>
                </a:solidFill>
              </a:rPr>
              <a:t>Only 1 in 3 </a:t>
            </a:r>
            <a:br>
              <a:rPr lang="en-US" sz="1400" dirty="0">
                <a:solidFill>
                  <a:prstClr val="white"/>
                </a:solidFill>
              </a:rPr>
            </a:br>
            <a:r>
              <a:rPr lang="en-US" sz="1400" dirty="0">
                <a:solidFill>
                  <a:prstClr val="white"/>
                </a:solidFill>
              </a:rPr>
              <a:t>kids are active every day. </a:t>
            </a:r>
          </a:p>
        </p:txBody>
      </p:sp>
      <p:sp>
        <p:nvSpPr>
          <p:cNvPr id="16" name="Shape 138"/>
          <p:cNvSpPr/>
          <p:nvPr/>
        </p:nvSpPr>
        <p:spPr>
          <a:xfrm>
            <a:off x="3810000" y="4997232"/>
            <a:ext cx="2971800" cy="1174968"/>
          </a:xfrm>
          <a:prstGeom prst="chevron">
            <a:avLst>
              <a:gd name="adj" fmla="val 50000"/>
            </a:avLst>
          </a:prstGeom>
          <a:solidFill>
            <a:schemeClr val="accent2"/>
          </a:solidFill>
          <a:ln w="25400" cap="flat">
            <a:solidFill>
              <a:srgbClr val="8C3A38"/>
            </a:solidFill>
            <a:prstDash val="solid"/>
            <a:round/>
            <a:headEnd type="none" w="med" len="med"/>
            <a:tailEnd type="none" w="med" len="med"/>
          </a:ln>
        </p:spPr>
        <p:txBody>
          <a:bodyPr wrap="square" lIns="91425" tIns="91425" rIns="91425" bIns="91425" anchor="ctr" anchorCtr="0">
            <a:spAutoFit/>
          </a:bodyPr>
          <a:lstStyle/>
          <a:p>
            <a:endParaRPr>
              <a:solidFill>
                <a:prstClr val="black"/>
              </a:solidFill>
            </a:endParaRPr>
          </a:p>
        </p:txBody>
      </p:sp>
      <p:sp>
        <p:nvSpPr>
          <p:cNvPr id="6" name="Rectangle 5"/>
          <p:cNvSpPr/>
          <p:nvPr/>
        </p:nvSpPr>
        <p:spPr>
          <a:xfrm>
            <a:off x="4343400" y="5002649"/>
            <a:ext cx="2133600" cy="1169551"/>
          </a:xfrm>
          <a:prstGeom prst="rect">
            <a:avLst/>
          </a:prstGeom>
        </p:spPr>
        <p:txBody>
          <a:bodyPr wrap="square">
            <a:spAutoFit/>
          </a:bodyPr>
          <a:lstStyle/>
          <a:p>
            <a:r>
              <a:rPr lang="en-US" sz="1400" dirty="0">
                <a:solidFill>
                  <a:prstClr val="white"/>
                </a:solidFill>
              </a:rPr>
              <a:t>Schools and communities need to promote an active lifestyle and create healthy environments for students. </a:t>
            </a:r>
          </a:p>
        </p:txBody>
      </p:sp>
      <p:sp>
        <p:nvSpPr>
          <p:cNvPr id="7" name="Rectangle 6"/>
          <p:cNvSpPr/>
          <p:nvPr/>
        </p:nvSpPr>
        <p:spPr>
          <a:xfrm>
            <a:off x="7010400" y="5002649"/>
            <a:ext cx="2057400" cy="1169551"/>
          </a:xfrm>
          <a:prstGeom prst="rect">
            <a:avLst/>
          </a:prstGeom>
        </p:spPr>
        <p:txBody>
          <a:bodyPr wrap="square">
            <a:spAutoFit/>
          </a:bodyPr>
          <a:lstStyle/>
          <a:p>
            <a:r>
              <a:rPr lang="en-US" sz="1400" dirty="0">
                <a:solidFill>
                  <a:prstClr val="white"/>
                </a:solidFill>
              </a:rPr>
              <a:t>Schools can be the </a:t>
            </a:r>
            <a:br>
              <a:rPr lang="en-US" sz="1400" dirty="0">
                <a:solidFill>
                  <a:prstClr val="white"/>
                </a:solidFill>
              </a:rPr>
            </a:br>
            <a:r>
              <a:rPr lang="en-US" sz="1400" dirty="0">
                <a:solidFill>
                  <a:prstClr val="white"/>
                </a:solidFill>
              </a:rPr>
              <a:t>heart of health if they </a:t>
            </a:r>
            <a:br>
              <a:rPr lang="en-US" sz="1400" dirty="0">
                <a:solidFill>
                  <a:prstClr val="white"/>
                </a:solidFill>
              </a:rPr>
            </a:br>
            <a:r>
              <a:rPr lang="en-US" sz="1400" dirty="0">
                <a:solidFill>
                  <a:prstClr val="white"/>
                </a:solidFill>
              </a:rPr>
              <a:t>have the right wellness resources and funds </a:t>
            </a:r>
            <a:br>
              <a:rPr lang="en-US" sz="1400" dirty="0">
                <a:solidFill>
                  <a:prstClr val="white"/>
                </a:solidFill>
              </a:rPr>
            </a:br>
            <a:r>
              <a:rPr lang="en-US" sz="1400" dirty="0">
                <a:solidFill>
                  <a:prstClr val="white"/>
                </a:solidFill>
              </a:rPr>
              <a:t>in place. </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6819" y="-7249"/>
            <a:ext cx="1428750" cy="1447800"/>
          </a:xfrm>
          <a:prstGeom prst="rect">
            <a:avLst/>
          </a:prstGeom>
        </p:spPr>
      </p:pic>
    </p:spTree>
    <p:extLst>
      <p:ext uri="{BB962C8B-B14F-4D97-AF65-F5344CB8AC3E}">
        <p14:creationId xmlns:p14="http://schemas.microsoft.com/office/powerpoint/2010/main" val="3796011984"/>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3000"/>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533" y="685800"/>
            <a:ext cx="9220200" cy="5135562"/>
          </a:xfrm>
        </p:spPr>
        <p:txBody>
          <a:bodyPr>
            <a:noAutofit/>
          </a:bodyPr>
          <a:lstStyle/>
          <a:p>
            <a:r>
              <a:rPr lang="en-US" sz="3200" dirty="0" smtClean="0">
                <a:effectLst>
                  <a:outerShdw blurRad="50800" dist="38100" dir="10800000" algn="r" rotWithShape="0">
                    <a:prstClr val="black">
                      <a:alpha val="40000"/>
                    </a:prstClr>
                  </a:outerShdw>
                </a:effectLst>
                <a:latin typeface="+mn-lt"/>
              </a:rPr>
              <a:t/>
            </a:r>
            <a:br>
              <a:rPr lang="en-US" sz="3200" dirty="0" smtClean="0">
                <a:effectLst>
                  <a:outerShdw blurRad="50800" dist="38100" dir="10800000" algn="r" rotWithShape="0">
                    <a:prstClr val="black">
                      <a:alpha val="40000"/>
                    </a:prstClr>
                  </a:outerShdw>
                </a:effectLst>
                <a:latin typeface="+mn-lt"/>
              </a:rPr>
            </a:br>
            <a:r>
              <a:rPr lang="en-US" sz="3200" dirty="0">
                <a:effectLst>
                  <a:outerShdw blurRad="50800" dist="38100" dir="10800000" algn="r" rotWithShape="0">
                    <a:prstClr val="black">
                      <a:alpha val="40000"/>
                    </a:prstClr>
                  </a:outerShdw>
                </a:effectLst>
                <a:latin typeface="+mn-lt"/>
              </a:rPr>
              <a:t/>
            </a:r>
            <a:br>
              <a:rPr lang="en-US" sz="3200" dirty="0">
                <a:effectLst>
                  <a:outerShdw blurRad="50800" dist="38100" dir="10800000" algn="r" rotWithShape="0">
                    <a:prstClr val="black">
                      <a:alpha val="40000"/>
                    </a:prstClr>
                  </a:outerShdw>
                </a:effectLst>
                <a:latin typeface="+mn-lt"/>
              </a:rPr>
            </a:br>
            <a:r>
              <a:rPr lang="en-US" sz="3200" dirty="0" smtClean="0">
                <a:effectLst>
                  <a:outerShdw blurRad="50800" dist="38100" dir="10800000" algn="r" rotWithShape="0">
                    <a:prstClr val="black">
                      <a:alpha val="40000"/>
                    </a:prstClr>
                  </a:outerShdw>
                </a:effectLst>
                <a:latin typeface="+mn-lt"/>
              </a:rPr>
              <a:t/>
            </a:r>
            <a:br>
              <a:rPr lang="en-US" sz="3200" dirty="0" smtClean="0">
                <a:effectLst>
                  <a:outerShdw blurRad="50800" dist="38100" dir="10800000" algn="r" rotWithShape="0">
                    <a:prstClr val="black">
                      <a:alpha val="40000"/>
                    </a:prstClr>
                  </a:outerShdw>
                </a:effectLst>
                <a:latin typeface="+mn-lt"/>
              </a:rPr>
            </a:br>
            <a:r>
              <a:rPr lang="en-US" sz="3200" dirty="0" smtClean="0">
                <a:effectLst>
                  <a:outerShdw blurRad="50800" dist="38100" dir="10800000" algn="r" rotWithShape="0">
                    <a:prstClr val="black">
                      <a:alpha val="40000"/>
                    </a:prstClr>
                  </a:outerShdw>
                </a:effectLst>
                <a:latin typeface="+mn-lt"/>
              </a:rPr>
              <a:t/>
            </a:r>
            <a:br>
              <a:rPr lang="en-US" sz="3200" dirty="0" smtClean="0">
                <a:effectLst>
                  <a:outerShdw blurRad="50800" dist="38100" dir="10800000" algn="r" rotWithShape="0">
                    <a:prstClr val="black">
                      <a:alpha val="40000"/>
                    </a:prstClr>
                  </a:outerShdw>
                </a:effectLst>
                <a:latin typeface="+mn-lt"/>
              </a:rPr>
            </a:br>
            <a:r>
              <a:rPr lang="en-US" sz="4000" dirty="0" smtClean="0">
                <a:effectLst>
                  <a:outerShdw blurRad="50800" dist="38100" dir="10800000" algn="r" rotWithShape="0">
                    <a:prstClr val="black">
                      <a:alpha val="40000"/>
                    </a:prstClr>
                  </a:outerShdw>
                </a:effectLst>
                <a:latin typeface="+mn-lt"/>
              </a:rPr>
              <a:t>How </a:t>
            </a:r>
            <a:r>
              <a:rPr lang="en-US" sz="4000" dirty="0">
                <a:effectLst>
                  <a:outerShdw blurRad="50800" dist="38100" dir="10800000" algn="r" rotWithShape="0">
                    <a:prstClr val="black">
                      <a:alpha val="40000"/>
                    </a:prstClr>
                  </a:outerShdw>
                </a:effectLst>
                <a:latin typeface="+mn-lt"/>
              </a:rPr>
              <a:t>Much Can </a:t>
            </a:r>
            <a:r>
              <a:rPr lang="en-US" sz="4000" dirty="0" smtClean="0">
                <a:effectLst>
                  <a:outerShdw blurRad="50800" dist="38100" dir="10800000" algn="r" rotWithShape="0">
                    <a:prstClr val="black">
                      <a:alpha val="40000"/>
                    </a:prstClr>
                  </a:outerShdw>
                </a:effectLst>
                <a:latin typeface="+mn-lt"/>
              </a:rPr>
              <a:t>be Raised </a:t>
            </a:r>
            <a:r>
              <a:rPr lang="en-US" sz="4000" dirty="0">
                <a:effectLst>
                  <a:outerShdw blurRad="50800" dist="38100" dir="10800000" algn="r" rotWithShape="0">
                    <a:prstClr val="black">
                      <a:alpha val="40000"/>
                    </a:prstClr>
                  </a:outerShdw>
                </a:effectLst>
                <a:latin typeface="+mn-lt"/>
              </a:rPr>
              <a:t>and </a:t>
            </a:r>
            <a:r>
              <a:rPr lang="en-US" sz="4000" dirty="0" smtClean="0">
                <a:effectLst>
                  <a:outerShdw blurRad="50800" dist="38100" dir="10800000" algn="r" rotWithShape="0">
                    <a:prstClr val="black">
                      <a:alpha val="40000"/>
                    </a:prstClr>
                  </a:outerShdw>
                </a:effectLst>
                <a:latin typeface="+mn-lt"/>
              </a:rPr>
              <a:t/>
            </a:r>
            <a:br>
              <a:rPr lang="en-US" sz="4000" dirty="0" smtClean="0">
                <a:effectLst>
                  <a:outerShdw blurRad="50800" dist="38100" dir="10800000" algn="r" rotWithShape="0">
                    <a:prstClr val="black">
                      <a:alpha val="40000"/>
                    </a:prstClr>
                  </a:outerShdw>
                </a:effectLst>
                <a:latin typeface="+mn-lt"/>
              </a:rPr>
            </a:br>
            <a:r>
              <a:rPr lang="en-US" sz="4000" dirty="0" smtClean="0">
                <a:effectLst>
                  <a:outerShdw blurRad="50800" dist="38100" dir="10800000" algn="r" rotWithShape="0">
                    <a:prstClr val="black">
                      <a:alpha val="40000"/>
                    </a:prstClr>
                  </a:outerShdw>
                </a:effectLst>
                <a:latin typeface="+mn-lt"/>
              </a:rPr>
              <a:t>Where </a:t>
            </a:r>
            <a:r>
              <a:rPr lang="en-US" sz="4000" dirty="0">
                <a:effectLst>
                  <a:outerShdw blurRad="50800" dist="38100" dir="10800000" algn="r" rotWithShape="0">
                    <a:prstClr val="black">
                      <a:alpha val="40000"/>
                    </a:prstClr>
                  </a:outerShdw>
                </a:effectLst>
                <a:latin typeface="+mn-lt"/>
              </a:rPr>
              <a:t>Does the Money Go</a:t>
            </a:r>
            <a:r>
              <a:rPr lang="en-US" sz="4000" dirty="0" smtClean="0">
                <a:effectLst>
                  <a:outerShdw blurRad="50800" dist="38100" dir="10800000" algn="r" rotWithShape="0">
                    <a:prstClr val="black">
                      <a:alpha val="40000"/>
                    </a:prstClr>
                  </a:outerShdw>
                </a:effectLst>
                <a:latin typeface="+mn-lt"/>
              </a:rPr>
              <a:t>?</a:t>
            </a:r>
            <a:r>
              <a:rPr lang="en-US" sz="2000" dirty="0" smtClean="0">
                <a:effectLst>
                  <a:outerShdw blurRad="50800" dist="38100" dir="10800000" algn="r" rotWithShape="0">
                    <a:prstClr val="black">
                      <a:alpha val="40000"/>
                    </a:prstClr>
                  </a:outerShdw>
                </a:effectLst>
                <a:latin typeface="+mn-lt"/>
              </a:rPr>
              <a:t/>
            </a:r>
            <a:br>
              <a:rPr lang="en-US" sz="2000" dirty="0" smtClean="0">
                <a:effectLst>
                  <a:outerShdw blurRad="50800" dist="38100" dir="10800000" algn="r" rotWithShape="0">
                    <a:prstClr val="black">
                      <a:alpha val="40000"/>
                    </a:prstClr>
                  </a:outerShdw>
                </a:effectLst>
                <a:latin typeface="+mn-lt"/>
              </a:rPr>
            </a:br>
            <a:r>
              <a:rPr lang="en-US" sz="2000" dirty="0">
                <a:effectLst>
                  <a:outerShdw blurRad="50800" dist="38100" dir="10800000" algn="r" rotWithShape="0">
                    <a:prstClr val="black">
                      <a:alpha val="40000"/>
                    </a:prstClr>
                  </a:outerShdw>
                </a:effectLst>
                <a:latin typeface="+mn-lt"/>
              </a:rPr>
              <a:t/>
            </a:r>
            <a:br>
              <a:rPr lang="en-US" sz="2000" dirty="0">
                <a:effectLst>
                  <a:outerShdw blurRad="50800" dist="38100" dir="10800000" algn="r" rotWithShape="0">
                    <a:prstClr val="black">
                      <a:alpha val="40000"/>
                    </a:prstClr>
                  </a:outerShdw>
                </a:effectLst>
                <a:latin typeface="+mn-lt"/>
              </a:rPr>
            </a:br>
            <a:r>
              <a:rPr lang="en-US" sz="2000" dirty="0">
                <a:effectLst>
                  <a:outerShdw blurRad="50800" dist="38100" dir="10800000" algn="r" rotWithShape="0">
                    <a:prstClr val="black">
                      <a:alpha val="40000"/>
                    </a:prstClr>
                  </a:outerShdw>
                </a:effectLst>
                <a:latin typeface="+mn-lt"/>
              </a:rPr>
              <a:t>The sky is the limit on </a:t>
            </a:r>
            <a:r>
              <a:rPr lang="en-US" sz="2000" dirty="0" smtClean="0">
                <a:effectLst>
                  <a:outerShdw blurRad="50800" dist="38100" dir="10800000" algn="r" rotWithShape="0">
                    <a:prstClr val="black">
                      <a:alpha val="40000"/>
                    </a:prstClr>
                  </a:outerShdw>
                </a:effectLst>
                <a:latin typeface="+mn-lt"/>
              </a:rPr>
              <a:t>the fundraising and</a:t>
            </a:r>
            <a:r>
              <a:rPr lang="en-US" sz="2800" dirty="0" smtClean="0">
                <a:effectLst>
                  <a:outerShdw blurRad="50800" dist="38100" dir="10800000" algn="r" rotWithShape="0">
                    <a:prstClr val="black">
                      <a:alpha val="40000"/>
                    </a:prstClr>
                  </a:outerShdw>
                </a:effectLst>
                <a:latin typeface="+mn-lt"/>
              </a:rPr>
              <a:t> there is no fee to start</a:t>
            </a:r>
            <a:r>
              <a:rPr lang="en-US" sz="2000" dirty="0" smtClean="0">
                <a:effectLst>
                  <a:outerShdw blurRad="50800" dist="38100" dir="10800000" algn="r" rotWithShape="0">
                    <a:prstClr val="black">
                      <a:alpha val="40000"/>
                    </a:prstClr>
                  </a:outerShdw>
                </a:effectLst>
                <a:latin typeface="+mn-lt"/>
              </a:rPr>
              <a:t>! </a:t>
            </a:r>
            <a:br>
              <a:rPr lang="en-US" sz="2000" dirty="0" smtClean="0">
                <a:effectLst>
                  <a:outerShdw blurRad="50800" dist="38100" dir="10800000" algn="r" rotWithShape="0">
                    <a:prstClr val="black">
                      <a:alpha val="40000"/>
                    </a:prstClr>
                  </a:outerShdw>
                </a:effectLst>
                <a:latin typeface="+mn-lt"/>
              </a:rPr>
            </a:br>
            <a:r>
              <a:rPr lang="en-US" sz="2000" dirty="0">
                <a:effectLst>
                  <a:outerShdw blurRad="50800" dist="38100" dir="10800000" algn="r" rotWithShape="0">
                    <a:prstClr val="black">
                      <a:alpha val="40000"/>
                    </a:prstClr>
                  </a:outerShdw>
                </a:effectLst>
                <a:latin typeface="+mn-lt"/>
              </a:rPr>
              <a:t/>
            </a:r>
            <a:br>
              <a:rPr lang="en-US" sz="2000" dirty="0">
                <a:effectLst>
                  <a:outerShdw blurRad="50800" dist="38100" dir="10800000" algn="r" rotWithShape="0">
                    <a:prstClr val="black">
                      <a:alpha val="40000"/>
                    </a:prstClr>
                  </a:outerShdw>
                </a:effectLst>
                <a:latin typeface="+mn-lt"/>
              </a:rPr>
            </a:br>
            <a:r>
              <a:rPr lang="en-US" sz="2000" dirty="0" smtClean="0">
                <a:effectLst>
                  <a:outerShdw blurRad="50800" dist="38100" dir="10800000" algn="r" rotWithShape="0">
                    <a:prstClr val="black">
                      <a:alpha val="40000"/>
                    </a:prstClr>
                  </a:outerShdw>
                </a:effectLst>
                <a:latin typeface="+mn-lt"/>
              </a:rPr>
              <a:t>The power of Active School Fundraising is  the online school team portal – similar to raising money online for a charity walk or run – you can </a:t>
            </a:r>
            <a:r>
              <a:rPr lang="en-US" sz="2800" dirty="0" smtClean="0">
                <a:effectLst>
                  <a:outerShdw blurRad="50800" dist="38100" dir="10800000" algn="r" rotWithShape="0">
                    <a:prstClr val="black">
                      <a:alpha val="40000"/>
                    </a:prstClr>
                  </a:outerShdw>
                </a:effectLst>
                <a:latin typeface="+mn-lt"/>
              </a:rPr>
              <a:t>raise up 10 times more money </a:t>
            </a:r>
            <a:r>
              <a:rPr lang="en-US" sz="2000" dirty="0" smtClean="0">
                <a:effectLst>
                  <a:outerShdw blurRad="50800" dist="38100" dir="10800000" algn="r" rotWithShape="0">
                    <a:prstClr val="black">
                      <a:alpha val="40000"/>
                    </a:prstClr>
                  </a:outerShdw>
                </a:effectLst>
                <a:latin typeface="+mn-lt"/>
              </a:rPr>
              <a:t>using an online portal. </a:t>
            </a:r>
            <a:br>
              <a:rPr lang="en-US" sz="2000" dirty="0" smtClean="0">
                <a:effectLst>
                  <a:outerShdw blurRad="50800" dist="38100" dir="10800000" algn="r" rotWithShape="0">
                    <a:prstClr val="black">
                      <a:alpha val="40000"/>
                    </a:prstClr>
                  </a:outerShdw>
                </a:effectLst>
                <a:latin typeface="+mn-lt"/>
              </a:rPr>
            </a:br>
            <a:r>
              <a:rPr lang="en-US" sz="2000" dirty="0" smtClean="0">
                <a:effectLst>
                  <a:outerShdw blurRad="50800" dist="38100" dir="10800000" algn="r" rotWithShape="0">
                    <a:prstClr val="black">
                      <a:alpha val="40000"/>
                    </a:prstClr>
                  </a:outerShdw>
                </a:effectLst>
                <a:latin typeface="+mn-lt"/>
              </a:rPr>
              <a:t/>
            </a:r>
            <a:br>
              <a:rPr lang="en-US" sz="2000" dirty="0" smtClean="0">
                <a:effectLst>
                  <a:outerShdw blurRad="50800" dist="38100" dir="10800000" algn="r" rotWithShape="0">
                    <a:prstClr val="black">
                      <a:alpha val="40000"/>
                    </a:prstClr>
                  </a:outerShdw>
                </a:effectLst>
                <a:latin typeface="+mn-lt"/>
              </a:rPr>
            </a:br>
            <a:r>
              <a:rPr lang="en-US" sz="2000" dirty="0" smtClean="0">
                <a:effectLst>
                  <a:outerShdw blurRad="50800" dist="38100" dir="10800000" algn="r" rotWithShape="0">
                    <a:prstClr val="black">
                      <a:alpha val="40000"/>
                    </a:prstClr>
                  </a:outerShdw>
                </a:effectLst>
                <a:latin typeface="+mn-lt"/>
              </a:rPr>
              <a:t>Most </a:t>
            </a:r>
            <a:r>
              <a:rPr lang="en-US" sz="2000" dirty="0">
                <a:effectLst>
                  <a:outerShdw blurRad="50800" dist="38100" dir="10800000" algn="r" rotWithShape="0">
                    <a:prstClr val="black">
                      <a:alpha val="40000"/>
                    </a:prstClr>
                  </a:outerShdw>
                </a:effectLst>
                <a:latin typeface="+mn-lt"/>
              </a:rPr>
              <a:t>school fundraisers return only 50-60% of funds raised </a:t>
            </a:r>
            <a:r>
              <a:rPr lang="en-US" sz="2000" dirty="0" smtClean="0">
                <a:effectLst>
                  <a:outerShdw blurRad="50800" dist="38100" dir="10800000" algn="r" rotWithShape="0">
                    <a:prstClr val="black">
                      <a:alpha val="40000"/>
                    </a:prstClr>
                  </a:outerShdw>
                </a:effectLst>
                <a:latin typeface="+mn-lt"/>
              </a:rPr>
              <a:t>, Fire </a:t>
            </a:r>
            <a:r>
              <a:rPr lang="en-US" sz="2000" dirty="0">
                <a:effectLst>
                  <a:outerShdw blurRad="50800" dist="38100" dir="10800000" algn="r" rotWithShape="0">
                    <a:prstClr val="black">
                      <a:alpha val="40000"/>
                    </a:prstClr>
                  </a:outerShdw>
                </a:effectLst>
                <a:latin typeface="+mn-lt"/>
              </a:rPr>
              <a:t>Up Your Feet Fundraising </a:t>
            </a:r>
            <a:r>
              <a:rPr lang="en-US" sz="2800" dirty="0">
                <a:effectLst>
                  <a:outerShdw blurRad="50800" dist="38100" dir="10800000" algn="r" rotWithShape="0">
                    <a:prstClr val="black">
                      <a:alpha val="40000"/>
                    </a:prstClr>
                  </a:outerShdw>
                </a:effectLst>
                <a:latin typeface="+mn-lt"/>
              </a:rPr>
              <a:t>returns 75% </a:t>
            </a:r>
            <a:r>
              <a:rPr lang="en-US" sz="2000" dirty="0">
                <a:effectLst>
                  <a:outerShdw blurRad="50800" dist="38100" dir="10800000" algn="r" rotWithShape="0">
                    <a:prstClr val="black">
                      <a:alpha val="40000"/>
                    </a:prstClr>
                  </a:outerShdw>
                </a:effectLst>
                <a:latin typeface="+mn-lt"/>
              </a:rPr>
              <a:t>of funds raised online </a:t>
            </a:r>
            <a:r>
              <a:rPr lang="en-US" sz="2000" dirty="0" smtClean="0">
                <a:effectLst>
                  <a:outerShdw blurRad="50800" dist="38100" dir="10800000" algn="r" rotWithShape="0">
                    <a:prstClr val="black">
                      <a:alpha val="40000"/>
                    </a:prstClr>
                  </a:outerShdw>
                </a:effectLst>
                <a:latin typeface="+mn-lt"/>
              </a:rPr>
              <a:t>directly </a:t>
            </a:r>
            <a:r>
              <a:rPr lang="en-US" sz="2000" dirty="0">
                <a:effectLst>
                  <a:outerShdw blurRad="50800" dist="38100" dir="10800000" algn="r" rotWithShape="0">
                    <a:prstClr val="black">
                      <a:alpha val="40000"/>
                    </a:prstClr>
                  </a:outerShdw>
                </a:effectLst>
                <a:latin typeface="+mn-lt"/>
              </a:rPr>
              <a:t>to your local </a:t>
            </a:r>
            <a:r>
              <a:rPr lang="en-US" sz="2000" dirty="0" smtClean="0">
                <a:effectLst>
                  <a:outerShdw blurRad="50800" dist="38100" dir="10800000" algn="r" rotWithShape="0">
                    <a:prstClr val="black">
                      <a:alpha val="40000"/>
                    </a:prstClr>
                  </a:outerShdw>
                </a:effectLst>
                <a:latin typeface="+mn-lt"/>
              </a:rPr>
              <a:t/>
            </a:r>
            <a:br>
              <a:rPr lang="en-US" sz="2000" dirty="0" smtClean="0">
                <a:effectLst>
                  <a:outerShdw blurRad="50800" dist="38100" dir="10800000" algn="r" rotWithShape="0">
                    <a:prstClr val="black">
                      <a:alpha val="40000"/>
                    </a:prstClr>
                  </a:outerShdw>
                </a:effectLst>
                <a:latin typeface="+mn-lt"/>
              </a:rPr>
            </a:br>
            <a:r>
              <a:rPr lang="en-US" sz="2000" dirty="0" smtClean="0">
                <a:effectLst>
                  <a:outerShdw blurRad="50800" dist="38100" dir="10800000" algn="r" rotWithShape="0">
                    <a:prstClr val="black">
                      <a:alpha val="40000"/>
                    </a:prstClr>
                  </a:outerShdw>
                </a:effectLst>
                <a:latin typeface="+mn-lt"/>
              </a:rPr>
              <a:t>school </a:t>
            </a:r>
            <a:r>
              <a:rPr lang="en-US" sz="2000" dirty="0">
                <a:effectLst>
                  <a:outerShdw blurRad="50800" dist="38100" dir="10800000" algn="r" rotWithShape="0">
                    <a:prstClr val="black">
                      <a:alpha val="40000"/>
                    </a:prstClr>
                  </a:outerShdw>
                </a:effectLst>
                <a:latin typeface="+mn-lt"/>
              </a:rPr>
              <a:t>group or </a:t>
            </a:r>
            <a:r>
              <a:rPr lang="en-US" sz="2000" dirty="0" smtClean="0">
                <a:effectLst>
                  <a:outerShdw blurRad="50800" dist="38100" dir="10800000" algn="r" rotWithShape="0">
                    <a:prstClr val="black">
                      <a:alpha val="40000"/>
                    </a:prstClr>
                  </a:outerShdw>
                </a:effectLst>
                <a:latin typeface="+mn-lt"/>
              </a:rPr>
              <a:t>PTA, with 100% of cash collected on site staying with your group.</a:t>
            </a:r>
            <a:br>
              <a:rPr lang="en-US" sz="2000" dirty="0" smtClean="0">
                <a:effectLst>
                  <a:outerShdw blurRad="50800" dist="38100" dir="10800000" algn="r" rotWithShape="0">
                    <a:prstClr val="black">
                      <a:alpha val="40000"/>
                    </a:prstClr>
                  </a:outerShdw>
                </a:effectLst>
                <a:latin typeface="+mn-lt"/>
              </a:rPr>
            </a:br>
            <a:r>
              <a:rPr lang="en-US" sz="2000" dirty="0">
                <a:effectLst>
                  <a:outerShdw blurRad="50800" dist="38100" dir="10800000" algn="r" rotWithShape="0">
                    <a:prstClr val="black">
                      <a:alpha val="40000"/>
                    </a:prstClr>
                  </a:outerShdw>
                </a:effectLst>
                <a:latin typeface="+mn-lt"/>
              </a:rPr>
              <a:t/>
            </a:r>
            <a:br>
              <a:rPr lang="en-US" sz="2000" dirty="0">
                <a:effectLst>
                  <a:outerShdw blurRad="50800" dist="38100" dir="10800000" algn="r" rotWithShape="0">
                    <a:prstClr val="black">
                      <a:alpha val="40000"/>
                    </a:prstClr>
                  </a:outerShdw>
                </a:effectLst>
                <a:latin typeface="+mn-lt"/>
              </a:rPr>
            </a:br>
            <a:r>
              <a:rPr lang="en-US" sz="2000" dirty="0" smtClean="0">
                <a:effectLst>
                  <a:outerShdw blurRad="50800" dist="38100" dir="10800000" algn="r" rotWithShape="0">
                    <a:prstClr val="black">
                      <a:alpha val="40000"/>
                    </a:prstClr>
                  </a:outerShdw>
                </a:effectLst>
                <a:latin typeface="+mn-lt"/>
              </a:rPr>
              <a:t>Plus you are raising money for the cause of active schools and safe routes to schools to help active kids do better! </a:t>
            </a:r>
            <a:br>
              <a:rPr lang="en-US" sz="2000" dirty="0" smtClean="0">
                <a:effectLst>
                  <a:outerShdw blurRad="50800" dist="38100" dir="10800000" algn="r" rotWithShape="0">
                    <a:prstClr val="black">
                      <a:alpha val="40000"/>
                    </a:prstClr>
                  </a:outerShdw>
                </a:effectLst>
                <a:latin typeface="+mn-lt"/>
              </a:rPr>
            </a:br>
            <a:endParaRPr lang="en-US" sz="2000" dirty="0">
              <a:effectLst>
                <a:outerShdw blurRad="50800" dist="38100" dir="10800000" algn="r" rotWithShape="0">
                  <a:prstClr val="black">
                    <a:alpha val="40000"/>
                  </a:prstClr>
                </a:outerShdw>
              </a:effectLst>
              <a:latin typeface="+mn-lt"/>
            </a:endParaRPr>
          </a:p>
        </p:txBody>
      </p:sp>
      <p:pic>
        <p:nvPicPr>
          <p:cNvPr id="3" name="Shape 14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 y="1"/>
            <a:ext cx="762001" cy="1143000"/>
          </a:xfrm>
          <a:prstGeom prst="rect">
            <a:avLst/>
          </a:prstGeom>
          <a:noFill/>
          <a:ln>
            <a:no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4153"/>
            <a:ext cx="1135114" cy="1150249"/>
          </a:xfrm>
          <a:prstGeom prst="rect">
            <a:avLst/>
          </a:prstGeom>
        </p:spPr>
      </p:pic>
    </p:spTree>
    <p:extLst>
      <p:ext uri="{BB962C8B-B14F-4D97-AF65-F5344CB8AC3E}">
        <p14:creationId xmlns:p14="http://schemas.microsoft.com/office/powerpoint/2010/main" val="2581213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8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28600"/>
            <a:ext cx="7772400" cy="1470025"/>
          </a:xfrm>
        </p:spPr>
        <p:txBody>
          <a:bodyPr>
            <a:normAutofit fontScale="90000"/>
          </a:bodyPr>
          <a:lstStyle/>
          <a:p>
            <a:r>
              <a:rPr lang="en-US" b="1" dirty="0" smtClean="0">
                <a:effectLst>
                  <a:outerShdw blurRad="50800" dist="38100" algn="l" rotWithShape="0">
                    <a:prstClr val="black">
                      <a:alpha val="40000"/>
                    </a:prstClr>
                  </a:outerShdw>
                </a:effectLst>
              </a:rPr>
              <a:t/>
            </a:r>
            <a:br>
              <a:rPr lang="en-US" b="1" dirty="0" smtClean="0">
                <a:effectLst>
                  <a:outerShdw blurRad="50800" dist="38100" algn="l" rotWithShape="0">
                    <a:prstClr val="black">
                      <a:alpha val="40000"/>
                    </a:prstClr>
                  </a:outerShdw>
                </a:effectLst>
              </a:rPr>
            </a:br>
            <a:r>
              <a:rPr lang="en-US" b="1" dirty="0">
                <a:effectLst>
                  <a:outerShdw blurRad="50800" dist="38100" algn="l" rotWithShape="0">
                    <a:prstClr val="black">
                      <a:alpha val="40000"/>
                    </a:prstClr>
                  </a:outerShdw>
                </a:effectLst>
              </a:rPr>
              <a:t/>
            </a:r>
            <a:br>
              <a:rPr lang="en-US" b="1" dirty="0">
                <a:effectLst>
                  <a:outerShdw blurRad="50800" dist="38100" algn="l" rotWithShape="0">
                    <a:prstClr val="black">
                      <a:alpha val="40000"/>
                    </a:prstClr>
                  </a:outerShdw>
                </a:effectLst>
              </a:rPr>
            </a:br>
            <a:r>
              <a:rPr lang="en-US" b="1" dirty="0" smtClean="0">
                <a:effectLst>
                  <a:outerShdw blurRad="50800" dist="38100" algn="l" rotWithShape="0">
                    <a:prstClr val="black">
                      <a:alpha val="40000"/>
                    </a:prstClr>
                  </a:outerShdw>
                </a:effectLst>
              </a:rPr>
              <a:t/>
            </a:r>
            <a:br>
              <a:rPr lang="en-US" b="1" dirty="0" smtClean="0">
                <a:effectLst>
                  <a:outerShdw blurRad="50800" dist="38100" algn="l" rotWithShape="0">
                    <a:prstClr val="black">
                      <a:alpha val="40000"/>
                    </a:prstClr>
                  </a:outerShdw>
                </a:effectLst>
              </a:rPr>
            </a:br>
            <a:r>
              <a:rPr lang="en-US" b="1" dirty="0" smtClean="0">
                <a:effectLst>
                  <a:outerShdw blurRad="50800" dist="38100" algn="l" rotWithShape="0">
                    <a:prstClr val="black">
                      <a:alpha val="40000"/>
                    </a:prstClr>
                  </a:outerShdw>
                </a:effectLst>
              </a:rPr>
              <a:t>How to Get An Active Schools Fundraising Campaign Started</a:t>
            </a:r>
            <a:endParaRPr lang="en-US" sz="3200" b="1" i="1" dirty="0">
              <a:effectLst>
                <a:outerShdw blurRad="50800" dist="38100" algn="l" rotWithShape="0">
                  <a:prstClr val="black">
                    <a:alpha val="40000"/>
                  </a:prstClr>
                </a:outerShdw>
              </a:effectLst>
            </a:endParaRPr>
          </a:p>
        </p:txBody>
      </p:sp>
      <p:sp>
        <p:nvSpPr>
          <p:cNvPr id="3" name="Subtitle 2"/>
          <p:cNvSpPr>
            <a:spLocks noGrp="1"/>
          </p:cNvSpPr>
          <p:nvPr>
            <p:ph type="subTitle" idx="1"/>
          </p:nvPr>
        </p:nvSpPr>
        <p:spPr>
          <a:xfrm>
            <a:off x="381000" y="2590800"/>
            <a:ext cx="8534400" cy="3962400"/>
          </a:xfrm>
        </p:spPr>
        <p:txBody>
          <a:bodyPr>
            <a:noAutofit/>
          </a:bodyPr>
          <a:lstStyle/>
          <a:p>
            <a:pPr>
              <a:spcBef>
                <a:spcPts val="0"/>
              </a:spcBef>
            </a:pPr>
            <a:endParaRPr lang="en-US" sz="1800" b="1" dirty="0" smtClean="0">
              <a:solidFill>
                <a:schemeClr val="tx1"/>
              </a:solidFill>
            </a:endParaRPr>
          </a:p>
          <a:p>
            <a:pPr>
              <a:spcBef>
                <a:spcPts val="0"/>
              </a:spcBef>
            </a:pPr>
            <a:r>
              <a:rPr lang="en-US" sz="1800" b="1" dirty="0" smtClean="0">
                <a:solidFill>
                  <a:schemeClr val="tx1"/>
                </a:solidFill>
              </a:rPr>
              <a:t>Our fundraising platform is getting an overhaul and will re-launch July 31, so that you can fundraise for the 2015-2016 school year. </a:t>
            </a:r>
          </a:p>
          <a:p>
            <a:pPr>
              <a:spcBef>
                <a:spcPts val="0"/>
              </a:spcBef>
            </a:pPr>
            <a:endParaRPr lang="en-US" sz="1800" b="1" dirty="0">
              <a:solidFill>
                <a:schemeClr val="tx1"/>
              </a:solidFill>
            </a:endParaRPr>
          </a:p>
          <a:p>
            <a:pPr>
              <a:spcBef>
                <a:spcPts val="0"/>
              </a:spcBef>
            </a:pPr>
            <a:r>
              <a:rPr lang="en-US" sz="1800" b="1" dirty="0" smtClean="0">
                <a:solidFill>
                  <a:schemeClr val="tx1"/>
                </a:solidFill>
              </a:rPr>
              <a:t>There is no preliminary cost to your school group.</a:t>
            </a:r>
          </a:p>
          <a:p>
            <a:pPr>
              <a:spcBef>
                <a:spcPts val="0"/>
              </a:spcBef>
            </a:pPr>
            <a:r>
              <a:rPr lang="en-US" sz="1800" b="1" dirty="0" smtClean="0">
                <a:solidFill>
                  <a:schemeClr val="tx1"/>
                </a:solidFill>
              </a:rPr>
              <a:t> </a:t>
            </a:r>
          </a:p>
          <a:p>
            <a:pPr>
              <a:spcBef>
                <a:spcPts val="0"/>
              </a:spcBef>
            </a:pPr>
            <a:r>
              <a:rPr lang="en-US" sz="1800" b="1" dirty="0" smtClean="0">
                <a:solidFill>
                  <a:schemeClr val="tx1"/>
                </a:solidFill>
              </a:rPr>
              <a:t>To sign up for pre-launch tips and tricks to get ready and the first notice to start your school fundraising team email </a:t>
            </a:r>
            <a:r>
              <a:rPr lang="en-US" sz="1800" b="1" dirty="0" smtClean="0">
                <a:solidFill>
                  <a:schemeClr val="tx1"/>
                </a:solidFill>
                <a:hlinkClick r:id="rId4"/>
              </a:rPr>
              <a:t>info@fireupyourfeet.org</a:t>
            </a:r>
            <a:endParaRPr lang="en-US" sz="1800" b="1" dirty="0" smtClean="0">
              <a:solidFill>
                <a:schemeClr val="tx1"/>
              </a:solidFill>
            </a:endParaRPr>
          </a:p>
          <a:p>
            <a:pPr>
              <a:spcBef>
                <a:spcPts val="0"/>
              </a:spcBef>
            </a:pPr>
            <a:r>
              <a:rPr lang="en-US" sz="1800" b="1" dirty="0" smtClean="0">
                <a:solidFill>
                  <a:schemeClr val="tx1"/>
                </a:solidFill>
              </a:rPr>
              <a:t>With Active Schools Fundraising in the subject line.</a:t>
            </a:r>
          </a:p>
          <a:p>
            <a:pPr>
              <a:spcBef>
                <a:spcPts val="0"/>
              </a:spcBef>
            </a:pPr>
            <a:endParaRPr lang="en-US" sz="1800" b="1" dirty="0">
              <a:solidFill>
                <a:schemeClr val="tx1"/>
              </a:solidFill>
            </a:endParaRPr>
          </a:p>
          <a:p>
            <a:pPr>
              <a:spcBef>
                <a:spcPts val="0"/>
              </a:spcBef>
            </a:pPr>
            <a:r>
              <a:rPr lang="en-US" sz="1800" b="1" dirty="0" smtClean="0">
                <a:solidFill>
                  <a:schemeClr val="tx1"/>
                </a:solidFill>
              </a:rPr>
              <a:t>An excellent time to plan a healthy, active fundraising is during the month of October – Walk to School month – you can set a steps challenge as your goal and </a:t>
            </a:r>
          </a:p>
          <a:p>
            <a:pPr>
              <a:spcBef>
                <a:spcPts val="0"/>
              </a:spcBef>
            </a:pPr>
            <a:r>
              <a:rPr lang="en-US" sz="1800" b="1" dirty="0" smtClean="0">
                <a:solidFill>
                  <a:schemeClr val="tx1"/>
                </a:solidFill>
              </a:rPr>
              <a:t>Fundraise around that effort!</a:t>
            </a:r>
          </a:p>
          <a:p>
            <a:pPr>
              <a:spcBef>
                <a:spcPts val="0"/>
              </a:spcBef>
            </a:pPr>
            <a:endParaRPr lang="en-US" sz="1800" b="1" dirty="0">
              <a:solidFill>
                <a:schemeClr val="tx1"/>
              </a:solidFill>
            </a:endParaRPr>
          </a:p>
          <a:p>
            <a:pPr>
              <a:spcBef>
                <a:spcPts val="0"/>
              </a:spcBef>
            </a:pPr>
            <a:r>
              <a:rPr lang="en-US" sz="2800" b="1" dirty="0" smtClean="0">
                <a:solidFill>
                  <a:schemeClr val="tx1"/>
                </a:solidFill>
              </a:rPr>
              <a:t> </a:t>
            </a:r>
            <a:endParaRPr lang="en-US" sz="1800" b="1" dirty="0">
              <a:solidFill>
                <a:schemeClr val="tx1"/>
              </a:solidFill>
            </a:endParaRPr>
          </a:p>
        </p:txBody>
      </p:sp>
      <p:pic>
        <p:nvPicPr>
          <p:cNvPr id="6" name="Shape 142"/>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 y="1"/>
            <a:ext cx="856819" cy="1209340"/>
          </a:xfrm>
          <a:prstGeom prst="rect">
            <a:avLst/>
          </a:prstGeom>
          <a:noFill/>
          <a:ln>
            <a:noFill/>
          </a:ln>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6819" y="-7249"/>
            <a:ext cx="1200581" cy="1216589"/>
          </a:xfrm>
          <a:prstGeom prst="rect">
            <a:avLst/>
          </a:prstGeom>
        </p:spPr>
      </p:pic>
    </p:spTree>
    <p:extLst>
      <p:ext uri="{BB962C8B-B14F-4D97-AF65-F5344CB8AC3E}">
        <p14:creationId xmlns:p14="http://schemas.microsoft.com/office/powerpoint/2010/main" val="1007801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Spring into Action!</a:t>
            </a:r>
          </a:p>
        </p:txBody>
      </p:sp>
      <p:sp>
        <p:nvSpPr>
          <p:cNvPr id="3" name="TextBox 2"/>
          <p:cNvSpPr txBox="1"/>
          <p:nvPr/>
        </p:nvSpPr>
        <p:spPr>
          <a:xfrm>
            <a:off x="1006429" y="1789121"/>
            <a:ext cx="7143750" cy="1754326"/>
          </a:xfrm>
          <a:prstGeom prst="rect">
            <a:avLst/>
          </a:prstGeom>
        </p:spPr>
        <p:txBody>
          <a:bodyPr rtlCol="0">
            <a:spAutoFit/>
          </a:bodyPr>
          <a:lstStyle/>
          <a:p>
            <a:pPr algn="ctr"/>
            <a:r>
              <a:rPr lang="en-US">
                <a:latin typeface="Calibri" charset="0"/>
              </a:rPr>
              <a:t>Take Your Family to Work Week is celebrated each February to pay tribute to PTA’s legacy.  The goal is to encourage strong family engagement as well as promote the important home and school partnership in supporting student achievement.  Your PTA will spring into action with Fire Up Your Feet.  This program encourages families to get more physical activity while raising money for their PTA or school. </a:t>
            </a:r>
            <a:endParaRPr lang="en-US"/>
          </a:p>
        </p:txBody>
      </p:sp>
      <p:sp>
        <p:nvSpPr>
          <p:cNvPr id="4" name="TextBox 3"/>
          <p:cNvSpPr txBox="1"/>
          <p:nvPr/>
        </p:nvSpPr>
        <p:spPr>
          <a:xfrm>
            <a:off x="1074738" y="4140200"/>
            <a:ext cx="6868726" cy="2030413"/>
          </a:xfrm>
          <a:prstGeom prst="rect">
            <a:avLst/>
          </a:prstGeom>
        </p:spPr>
        <p:txBody>
          <a:bodyPr rtlCol="0">
            <a:spAutoFit/>
          </a:bodyPr>
          <a:lstStyle/>
          <a:p>
            <a:pPr algn="ctr"/>
            <a:r>
              <a:rPr lang="en-US"/>
              <a:t>Visit </a:t>
            </a:r>
            <a:r>
              <a:rPr lang="en-US">
                <a:hlinkClick r:id="rId3"/>
              </a:rPr>
              <a:t>www.mopta.org</a:t>
            </a:r>
            <a:r>
              <a:rPr lang="en-US"/>
              <a:t> for more information on healthy tips and for your PTA/PTSA or Council.</a:t>
            </a:r>
          </a:p>
          <a:p>
            <a:pPr algn="ctr"/>
            <a:endParaRPr lang="en-US"/>
          </a:p>
          <a:p>
            <a:pPr algn="ctr"/>
            <a:r>
              <a:rPr lang="en-US"/>
              <a:t>If you have a Health &amp; Safety Chair in your unit or council, please send contact information to Christine Kent at </a:t>
            </a:r>
            <a:r>
              <a:rPr lang="en-US">
                <a:hlinkClick r:id="rId4"/>
              </a:rPr>
              <a:t>christinek@mopta.org</a:t>
            </a:r>
            <a:r>
              <a:rPr lang="en-US"/>
              <a:t>.  We would love to hear your thoughts and ideas of what you are doing to help your school's kids become healthier individuals.</a:t>
            </a:r>
          </a:p>
        </p:txBody>
      </p:sp>
    </p:spTree>
    <p:extLst>
      <p:ext uri="{BB962C8B-B14F-4D97-AF65-F5344CB8AC3E}">
        <p14:creationId xmlns:p14="http://schemas.microsoft.com/office/powerpoint/2010/main" val="2269889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tWQL11Jgfc?rel=0&amp;controls=0&amp;showinfo=0"/>
          <p:cNvPicPr>
            <a:picLocks noRot="1" noChangeAspect="1"/>
          </p:cNvPicPr>
          <p:nvPr>
            <a:videoFile r:link="rId1"/>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87637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3a6e9ef-a1f6-4766-94ca-80364285655b">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5af59deeb52198e161f6e265d9f9c1f6">
  <xsd:schema xmlns:xsd="http://www.w3.org/2001/XMLSchema" xmlns:xs="http://www.w3.org/2001/XMLSchema" xmlns:p="http://schemas.microsoft.com/office/2006/metadata/properties" xmlns:ns2="c3a6e9ef-a1f6-4766-94ca-80364285655b" targetNamespace="http://schemas.microsoft.com/office/2006/metadata/properties" ma:root="true" ma:fieldsID="6952e8d49d5374468069a4ca32337d06"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E9B84A-972B-4E9D-A90D-67F36AC81018}"/>
</file>

<file path=customXml/itemProps2.xml><?xml version="1.0" encoding="utf-8"?>
<ds:datastoreItem xmlns:ds="http://schemas.openxmlformats.org/officeDocument/2006/customXml" ds:itemID="{914C2278-A115-4609-BD3C-BFE977218152}"/>
</file>

<file path=customXml/itemProps3.xml><?xml version="1.0" encoding="utf-8"?>
<ds:datastoreItem xmlns:ds="http://schemas.openxmlformats.org/officeDocument/2006/customXml" ds:itemID="{E8FFF15B-AE93-4531-926C-3934B56C4421}"/>
</file>

<file path=docProps/app.xml><?xml version="1.0" encoding="utf-8"?>
<Properties xmlns="http://schemas.openxmlformats.org/officeDocument/2006/extended-properties" xmlns:vt="http://schemas.openxmlformats.org/officeDocument/2006/docPropsVTypes">
  <TotalTime>572</TotalTime>
  <Words>466</Words>
  <Application>Microsoft Office PowerPoint</Application>
  <PresentationFormat>On-screen Show (4:3)</PresentationFormat>
  <Paragraphs>39</Paragraphs>
  <Slides>6</Slides>
  <Notes>5</Notes>
  <HiddenSlides>0</HiddenSlides>
  <MMClips>1</MMClips>
  <ScaleCrop>false</ScaleCrop>
  <HeadingPairs>
    <vt:vector size="4" baseType="variant">
      <vt:variant>
        <vt:lpstr>Theme</vt:lpstr>
      </vt:variant>
      <vt:variant>
        <vt:i4>3</vt:i4>
      </vt:variant>
      <vt:variant>
        <vt:lpstr>Slide Titles</vt:lpstr>
      </vt:variant>
      <vt:variant>
        <vt:i4>6</vt:i4>
      </vt:variant>
    </vt:vector>
  </HeadingPairs>
  <TitlesOfParts>
    <vt:vector size="9" baseType="lpstr">
      <vt:lpstr>1_Office Theme</vt:lpstr>
      <vt:lpstr>Office Theme</vt:lpstr>
      <vt:lpstr>2_Office Theme</vt:lpstr>
      <vt:lpstr>FIRE UP YOUR FEET</vt:lpstr>
      <vt:lpstr>PowerPoint Presentation</vt:lpstr>
      <vt:lpstr>    How Much Can be Raised and  Where Does the Money Go?  The sky is the limit on the fundraising and there is no fee to start!   The power of Active School Fundraising is  the online school team portal – similar to raising money online for a charity walk or run – you can raise up 10 times more money using an online portal.   Most school fundraisers return only 50-60% of funds raised , Fire Up Your Feet Fundraising returns 75% of funds raised online directly to your local  school group or PTA, with 100% of cash collected on site staying with your group.  Plus you are raising money for the cause of active schools and safe routes to schools to help active kids do better!  </vt:lpstr>
      <vt:lpstr>   How to Get An Active Schools Fundraising Campaign Started</vt:lpstr>
      <vt:lpstr>Spring into Action!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Richards</dc:creator>
  <cp:lastModifiedBy>Reed, Michele</cp:lastModifiedBy>
  <cp:revision>10</cp:revision>
  <dcterms:created xsi:type="dcterms:W3CDTF">2015-04-06T13:04:18Z</dcterms:created>
  <dcterms:modified xsi:type="dcterms:W3CDTF">2015-04-12T11:21:11Z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