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5" r:id="rId18"/>
    <p:sldId id="276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43" autoAdjust="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March 11, 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March 11,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March 11,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March 11,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March 11, 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13A18F4-33C3-445B-924C-31108C51719C}" type="datetime4">
              <a:rPr lang="en-US" smtClean="0"/>
              <a:pPr/>
              <a:t>March 11,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March 11,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March 11,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March 11,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March 11,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3416D63-31BF-4B94-B6C5-E20B2C63F515}" type="datetime4">
              <a:rPr lang="en-US" smtClean="0"/>
              <a:pPr/>
              <a:t>March 11,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March 11, 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office@mopta.or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981200"/>
          </a:xfrm>
        </p:spPr>
        <p:txBody>
          <a:bodyPr>
            <a:normAutofit fontScale="85000" lnSpcReduction="20000"/>
          </a:bodyPr>
          <a:lstStyle/>
          <a:p>
            <a:endParaRPr lang="en-US" sz="1200" dirty="0" smtClean="0">
              <a:solidFill>
                <a:schemeClr val="tx1"/>
              </a:solidFill>
              <a:latin typeface="Lucida Handwriting" panose="03010101010101010101" pitchFamily="66" charset="0"/>
            </a:endParaRPr>
          </a:p>
          <a:p>
            <a:endParaRPr lang="en-US" sz="1200" dirty="0">
              <a:solidFill>
                <a:schemeClr val="tx1"/>
              </a:solidFill>
              <a:latin typeface="Lucida Handwriting" panose="03010101010101010101" pitchFamily="66" charset="0"/>
            </a:endParaRPr>
          </a:p>
          <a:p>
            <a:r>
              <a:rPr lang="en-US" sz="2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Spring into action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every minute counts!</a:t>
            </a:r>
          </a:p>
          <a:p>
            <a:endParaRPr lang="en-US" sz="26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“Just show up and take notes” – I don’t think so!…</a:t>
            </a:r>
            <a:endParaRPr lang="en-US" sz="2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chemeClr val="tx1"/>
                </a:solidFill>
                <a:latin typeface="Lucida Handwriting" panose="03010101010101010101" pitchFamily="66" charset="0"/>
              </a:rPr>
              <a:t>Secretary</a:t>
            </a:r>
            <a:r>
              <a:rPr lang="en-US" dirty="0" smtClean="0">
                <a:solidFill>
                  <a:schemeClr val="tx1"/>
                </a:solidFill>
                <a:latin typeface="Lucida Handwriting" panose="03010101010101010101" pitchFamily="66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Lucida Handwriting" panose="03010101010101010101" pitchFamily="66" charset="0"/>
              </a:rPr>
            </a:br>
            <a:endParaRPr lang="en-US" dirty="0">
              <a:solidFill>
                <a:schemeClr val="tx1"/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600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ucida Handwriting" panose="03010101010101010101" pitchFamily="66" charset="0"/>
              </a:rPr>
              <a:t>Content Guidelines</a:t>
            </a:r>
            <a:endParaRPr lang="en-US" sz="40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Section Three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Communications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Section Four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Report </a:t>
            </a:r>
            <a:r>
              <a:rPr lang="en-US" dirty="0"/>
              <a:t>of Board summary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Report of Officers - summarized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Report of Committees – summarized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If details are deemed necessary, copies of </a:t>
            </a:r>
            <a:r>
              <a:rPr lang="en-US" dirty="0" smtClean="0"/>
              <a:t>		</a:t>
            </a:r>
            <a:r>
              <a:rPr lang="en-US" dirty="0"/>
              <a:t> </a:t>
            </a:r>
            <a:r>
              <a:rPr lang="en-US" dirty="0" smtClean="0"/>
              <a:t>reports </a:t>
            </a:r>
            <a:r>
              <a:rPr lang="en-US" dirty="0"/>
              <a:t>may </a:t>
            </a:r>
            <a:r>
              <a:rPr lang="en-US" dirty="0" smtClean="0"/>
              <a:t>be attached </a:t>
            </a:r>
            <a:r>
              <a:rPr lang="en-US" dirty="0"/>
              <a:t>to the minutes</a:t>
            </a:r>
            <a:r>
              <a:rPr lang="en-US" dirty="0" smtClean="0"/>
              <a:t>.	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0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ucida Handwriting" panose="03010101010101010101" pitchFamily="66" charset="0"/>
              </a:rPr>
              <a:t>Content Guidelines</a:t>
            </a:r>
            <a:endParaRPr lang="en-US" sz="40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Section Five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Unfinished </a:t>
            </a:r>
            <a:r>
              <a:rPr lang="en-US" dirty="0"/>
              <a:t>Business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Business </a:t>
            </a:r>
            <a:r>
              <a:rPr lang="en-US" dirty="0"/>
              <a:t>from a previous meeting that was </a:t>
            </a:r>
            <a:r>
              <a:rPr lang="en-US" dirty="0" smtClean="0"/>
              <a:t>not resolved</a:t>
            </a:r>
          </a:p>
          <a:p>
            <a:pPr marL="274320" lvl="1" indent="0">
              <a:buClr>
                <a:srgbClr val="002060"/>
              </a:buClr>
              <a:buNone/>
            </a:pPr>
            <a:endParaRPr lang="en-US" dirty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New Business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Any </a:t>
            </a:r>
            <a:r>
              <a:rPr lang="en-US" dirty="0"/>
              <a:t>business brought before the members </a:t>
            </a:r>
            <a:r>
              <a:rPr lang="en-US" dirty="0" smtClean="0"/>
              <a:t>at that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7125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ucida Handwriting" panose="03010101010101010101" pitchFamily="66" charset="0"/>
              </a:rPr>
              <a:t>Content Guidelines</a:t>
            </a:r>
            <a:endParaRPr lang="en-US" sz="40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/>
              <a:t>Section Six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Program </a:t>
            </a:r>
            <a:r>
              <a:rPr lang="en-US" dirty="0"/>
              <a:t>topic if applicable-details </a:t>
            </a:r>
            <a:r>
              <a:rPr lang="en-US" dirty="0" smtClean="0"/>
              <a:t>not necessary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Section </a:t>
            </a:r>
            <a:r>
              <a:rPr lang="en-US" b="1" dirty="0" smtClean="0"/>
              <a:t>Seven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Time </a:t>
            </a:r>
            <a:r>
              <a:rPr lang="en-US" dirty="0"/>
              <a:t>of adjournment, followed by the </a:t>
            </a:r>
            <a:r>
              <a:rPr lang="en-US" dirty="0" smtClean="0"/>
              <a:t>	 	 signature of the secretary </a:t>
            </a:r>
            <a:r>
              <a:rPr lang="en-US" dirty="0"/>
              <a:t>(and the names and </a:t>
            </a:r>
            <a:r>
              <a:rPr lang="en-US" dirty="0" smtClean="0"/>
              <a:t>	 	   signatures </a:t>
            </a:r>
            <a:r>
              <a:rPr lang="en-US" dirty="0"/>
              <a:t>of the </a:t>
            </a:r>
            <a:r>
              <a:rPr lang="en-US" dirty="0" smtClean="0"/>
              <a:t>reviewers if </a:t>
            </a:r>
            <a:r>
              <a:rPr lang="en-US" dirty="0"/>
              <a:t>approved by </a:t>
            </a:r>
            <a:r>
              <a:rPr lang="en-US" dirty="0" smtClean="0"/>
              <a:t>	 	   committee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68389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ucida Handwriting" panose="03010101010101010101" pitchFamily="66" charset="0"/>
              </a:rPr>
              <a:t>Content Guidelines</a:t>
            </a:r>
            <a:endParaRPr lang="en-US" sz="40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Special Meetings: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The </a:t>
            </a:r>
            <a:r>
              <a:rPr lang="en-US" dirty="0"/>
              <a:t>only order of business discussed and </a:t>
            </a:r>
            <a:r>
              <a:rPr lang="en-US" dirty="0" smtClean="0"/>
              <a:t>	 	 recorded in a </a:t>
            </a:r>
            <a:r>
              <a:rPr lang="en-US" dirty="0"/>
              <a:t>special called meeting is that for </a:t>
            </a:r>
            <a:r>
              <a:rPr lang="en-US" dirty="0" smtClean="0"/>
              <a:t>	 	   which </a:t>
            </a:r>
            <a:r>
              <a:rPr lang="en-US" dirty="0"/>
              <a:t>the </a:t>
            </a:r>
            <a:r>
              <a:rPr lang="en-US" dirty="0" smtClean="0"/>
              <a:t>meeting was </a:t>
            </a:r>
            <a:r>
              <a:rPr lang="en-US" dirty="0"/>
              <a:t>called. (no minutes </a:t>
            </a:r>
            <a:r>
              <a:rPr lang="en-US" dirty="0" smtClean="0"/>
              <a:t>	 	   approval</a:t>
            </a:r>
            <a:r>
              <a:rPr lang="en-US" dirty="0"/>
              <a:t>, treasurer’s report</a:t>
            </a:r>
            <a:r>
              <a:rPr lang="en-US" dirty="0" smtClean="0"/>
              <a:t>, etc</a:t>
            </a:r>
            <a:r>
              <a:rPr lang="en-US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xmlns="" val="355811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ucida Handwriting" panose="03010101010101010101" pitchFamily="66" charset="0"/>
              </a:rPr>
              <a:t>Motions</a:t>
            </a:r>
            <a:endParaRPr lang="en-US" sz="40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1600" dirty="0" smtClean="0"/>
              <a:t>Proposals </a:t>
            </a:r>
            <a:r>
              <a:rPr lang="en-US" sz="1600" dirty="0"/>
              <a:t>the PTA must consider are offered in </a:t>
            </a:r>
            <a:r>
              <a:rPr lang="en-US" sz="1600" dirty="0" smtClean="0"/>
              <a:t>the form of </a:t>
            </a:r>
            <a:r>
              <a:rPr lang="en-US" sz="1600" dirty="0"/>
              <a:t>a “motion” and require that the group do something.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1600" dirty="0" smtClean="0"/>
              <a:t>A </a:t>
            </a:r>
            <a:r>
              <a:rPr lang="en-US" sz="1600" dirty="0"/>
              <a:t>motion begins with “I move …” and then the proposal.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1600" dirty="0" smtClean="0"/>
              <a:t>Begin </a:t>
            </a:r>
            <a:r>
              <a:rPr lang="en-US" sz="1600" dirty="0"/>
              <a:t>your writing “____moved to …”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1600" dirty="0" smtClean="0"/>
              <a:t>A </a:t>
            </a:r>
            <a:r>
              <a:rPr lang="en-US" sz="1600" dirty="0"/>
              <a:t>second is required to begin discussion on the </a:t>
            </a:r>
            <a:r>
              <a:rPr lang="en-US" sz="1600" dirty="0" smtClean="0"/>
              <a:t>action proposed</a:t>
            </a:r>
            <a:r>
              <a:rPr lang="en-US" sz="1600" dirty="0"/>
              <a:t>.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1600" dirty="0" smtClean="0"/>
              <a:t>Presiding </a:t>
            </a:r>
            <a:r>
              <a:rPr lang="en-US" sz="1600" dirty="0"/>
              <a:t>officer repeats and conducts </a:t>
            </a:r>
            <a:r>
              <a:rPr lang="en-US" sz="1600" dirty="0" smtClean="0"/>
              <a:t>vote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800" b="1" dirty="0"/>
              <a:t>Begin a new paragraph for each motion (</a:t>
            </a:r>
            <a:r>
              <a:rPr lang="en-US" sz="1800" b="1" dirty="0" smtClean="0"/>
              <a:t>including approved </a:t>
            </a:r>
            <a:r>
              <a:rPr lang="en-US" sz="1800" b="1" dirty="0"/>
              <a:t>amendments), along with name of maker</a:t>
            </a:r>
            <a:r>
              <a:rPr lang="en-US" sz="1800" b="1" dirty="0" smtClean="0"/>
              <a:t>.</a:t>
            </a:r>
          </a:p>
          <a:p>
            <a:pPr marL="0" indent="0">
              <a:buNone/>
            </a:pPr>
            <a:endParaRPr lang="en-US" sz="1800" b="1" dirty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1800" dirty="0" smtClean="0"/>
              <a:t>Fact </a:t>
            </a:r>
            <a:r>
              <a:rPr lang="en-US" sz="1800" dirty="0"/>
              <a:t>that the motion was seconded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1800" dirty="0" smtClean="0"/>
              <a:t>Method </a:t>
            </a:r>
            <a:r>
              <a:rPr lang="en-US" sz="1800" dirty="0"/>
              <a:t>and outcome of vote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1800" dirty="0" smtClean="0"/>
              <a:t>Previous </a:t>
            </a:r>
            <a:r>
              <a:rPr lang="en-US" sz="1800" dirty="0"/>
              <a:t>notice given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1800" dirty="0" smtClean="0"/>
              <a:t>Number </a:t>
            </a:r>
            <a:r>
              <a:rPr lang="en-US" sz="1800" dirty="0"/>
              <a:t>of votes cast if counted or by ballot</a:t>
            </a:r>
          </a:p>
        </p:txBody>
      </p:sp>
    </p:spTree>
    <p:extLst>
      <p:ext uri="{BB962C8B-B14F-4D97-AF65-F5344CB8AC3E}">
        <p14:creationId xmlns:p14="http://schemas.microsoft.com/office/powerpoint/2010/main" xmlns="" val="334355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ucida Handwriting" panose="03010101010101010101" pitchFamily="66" charset="0"/>
              </a:rPr>
              <a:t>Approving Minutes</a:t>
            </a:r>
            <a:endParaRPr lang="en-US" sz="40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/>
              <a:t>Three Methods to Approve the Minutes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1.  Read out loud:  stand and read the minutes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2.  Distribute for review: copy with  “draft” marked on 		      each page and give only to members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3.  Committee of three: appointed by the President 		      during the meeting:  all sign and date the minutes 		      as corrected /approved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74294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ucida Handwriting" panose="03010101010101010101" pitchFamily="66" charset="0"/>
              </a:rPr>
              <a:t>Approving Minutes</a:t>
            </a:r>
            <a:endParaRPr lang="en-US" sz="40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Minutes </a:t>
            </a:r>
            <a:r>
              <a:rPr lang="en-US" sz="2400" dirty="0"/>
              <a:t>are approved by the body that created them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Approve </a:t>
            </a:r>
            <a:r>
              <a:rPr lang="en-US" sz="2400" dirty="0"/>
              <a:t>and/or correct after meeting is called to order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Correct </a:t>
            </a:r>
            <a:r>
              <a:rPr lang="en-US" sz="2400" dirty="0"/>
              <a:t>in ink on the record book copy or retype and </a:t>
            </a:r>
            <a:r>
              <a:rPr lang="en-US" sz="2400" dirty="0" smtClean="0"/>
              <a:t>sign noting </a:t>
            </a:r>
            <a:r>
              <a:rPr lang="en-US" sz="2400" dirty="0"/>
              <a:t>they were approved as amended.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If </a:t>
            </a:r>
            <a:r>
              <a:rPr lang="en-US" sz="2400" dirty="0"/>
              <a:t>an error is noticed after the minutes have </a:t>
            </a:r>
            <a:r>
              <a:rPr lang="en-US" sz="2400" dirty="0" smtClean="0"/>
              <a:t>been approved</a:t>
            </a:r>
            <a:r>
              <a:rPr lang="en-US" sz="2400" dirty="0"/>
              <a:t>, a 2/3 vote is required for change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Signed </a:t>
            </a:r>
            <a:r>
              <a:rPr lang="en-US" sz="2400" dirty="0"/>
              <a:t>and dated by secretary (and committee </a:t>
            </a:r>
            <a:r>
              <a:rPr lang="en-US" sz="2400" dirty="0" smtClean="0"/>
              <a:t>members if </a:t>
            </a:r>
            <a:r>
              <a:rPr lang="en-US" sz="2400" dirty="0"/>
              <a:t>used)</a:t>
            </a:r>
          </a:p>
        </p:txBody>
      </p:sp>
    </p:spTree>
    <p:extLst>
      <p:ext uri="{BB962C8B-B14F-4D97-AF65-F5344CB8AC3E}">
        <p14:creationId xmlns:p14="http://schemas.microsoft.com/office/powerpoint/2010/main" xmlns="" val="44942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ucida Handwriting" panose="03010101010101010101" pitchFamily="66" charset="0"/>
              </a:rPr>
              <a:t>Helpful Hints</a:t>
            </a:r>
            <a:endParaRPr lang="en-US" sz="40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Ask </a:t>
            </a:r>
            <a:r>
              <a:rPr lang="en-US" dirty="0"/>
              <a:t>your president for a copy of the agenda before </a:t>
            </a:r>
            <a:r>
              <a:rPr lang="en-US" dirty="0" smtClean="0"/>
              <a:t>the meeting</a:t>
            </a:r>
            <a:r>
              <a:rPr lang="en-US" dirty="0"/>
              <a:t>.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Sit </a:t>
            </a:r>
            <a:r>
              <a:rPr lang="en-US" dirty="0"/>
              <a:t>near the president.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If </a:t>
            </a:r>
            <a:r>
              <a:rPr lang="en-US" dirty="0"/>
              <a:t>you are not present at a meeting, the president </a:t>
            </a:r>
            <a:r>
              <a:rPr lang="en-US" dirty="0" smtClean="0"/>
              <a:t>should appoint </a:t>
            </a:r>
            <a:r>
              <a:rPr lang="en-US" dirty="0"/>
              <a:t>a secretary pro-tem.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Release </a:t>
            </a:r>
            <a:r>
              <a:rPr lang="en-US" dirty="0"/>
              <a:t>minutes only after consulting with president.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Aim </a:t>
            </a:r>
            <a:r>
              <a:rPr lang="en-US" dirty="0"/>
              <a:t>to complete the minutes within 3-5 days </a:t>
            </a:r>
            <a:r>
              <a:rPr lang="en-US" dirty="0" smtClean="0"/>
              <a:t>of recording</a:t>
            </a:r>
            <a:r>
              <a:rPr lang="en-US" dirty="0"/>
              <a:t>.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Special </a:t>
            </a:r>
            <a:r>
              <a:rPr lang="en-US" dirty="0"/>
              <a:t>rules apply when recording.</a:t>
            </a:r>
          </a:p>
        </p:txBody>
      </p:sp>
    </p:spTree>
    <p:extLst>
      <p:ext uri="{BB962C8B-B14F-4D97-AF65-F5344CB8AC3E}">
        <p14:creationId xmlns:p14="http://schemas.microsoft.com/office/powerpoint/2010/main" xmlns="" val="377868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ucida Handwriting" panose="03010101010101010101" pitchFamily="66" charset="0"/>
              </a:rPr>
              <a:t>In Review</a:t>
            </a:r>
            <a:endParaRPr lang="en-US" sz="40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b="1" dirty="0" smtClean="0"/>
              <a:t>Our </a:t>
            </a:r>
            <a:r>
              <a:rPr lang="en-US" b="1" dirty="0"/>
              <a:t>Learning Objectives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Importance </a:t>
            </a:r>
            <a:r>
              <a:rPr lang="en-US" dirty="0"/>
              <a:t>of the position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Duties and responsibilities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Resources available and needed materials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Overview of minutes’ content, format, and </a:t>
            </a:r>
            <a:r>
              <a:rPr lang="en-US" dirty="0" smtClean="0"/>
              <a:t>	 approval process</a:t>
            </a:r>
            <a:r>
              <a:rPr lang="en-US" dirty="0"/>
              <a:t>, with special focus on </a:t>
            </a:r>
            <a:r>
              <a:rPr lang="en-US" dirty="0" smtClean="0"/>
              <a:t>motions </a:t>
            </a:r>
            <a:r>
              <a:rPr lang="en-US" dirty="0"/>
              <a:t>and voting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Helpful tips</a:t>
            </a:r>
          </a:p>
        </p:txBody>
      </p:sp>
    </p:spTree>
    <p:extLst>
      <p:ext uri="{BB962C8B-B14F-4D97-AF65-F5344CB8AC3E}">
        <p14:creationId xmlns:p14="http://schemas.microsoft.com/office/powerpoint/2010/main" xmlns="" val="183261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209800" y="685800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>
              <a:latin typeface="Bernard MT Condensed" panose="02050806060905020404" pitchFamily="18" charset="0"/>
            </a:endParaRP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2000" dirty="0" smtClean="0"/>
              <a:t>2101 </a:t>
            </a:r>
            <a:r>
              <a:rPr lang="en-US" sz="2000" dirty="0"/>
              <a:t>Burlington </a:t>
            </a:r>
            <a:r>
              <a:rPr lang="en-US" sz="2000" dirty="0" smtClean="0"/>
              <a:t>Street</a:t>
            </a:r>
            <a:r>
              <a:rPr lang="en-US" sz="2000" dirty="0"/>
              <a:t> </a:t>
            </a:r>
            <a:endParaRPr lang="en-US" sz="2000" dirty="0" smtClean="0"/>
          </a:p>
          <a:p>
            <a:pPr algn="ctr"/>
            <a:r>
              <a:rPr lang="en-US" sz="2000" dirty="0" smtClean="0"/>
              <a:t>Columbia</a:t>
            </a:r>
            <a:r>
              <a:rPr lang="en-US" sz="2000" dirty="0"/>
              <a:t>, MO </a:t>
            </a:r>
            <a:r>
              <a:rPr lang="en-US" sz="2000" dirty="0" smtClean="0"/>
              <a:t>65202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dirty="0" smtClean="0"/>
              <a:t>800.328.7330</a:t>
            </a:r>
          </a:p>
          <a:p>
            <a:pPr algn="ctr"/>
            <a:r>
              <a:rPr lang="en-US" sz="2400" dirty="0" smtClean="0"/>
              <a:t>573.445.4161</a:t>
            </a:r>
            <a:r>
              <a:rPr lang="en-US" sz="2400" dirty="0"/>
              <a:t>  </a:t>
            </a:r>
            <a:r>
              <a:rPr lang="en-US" sz="2400" dirty="0" smtClean="0"/>
              <a:t> </a:t>
            </a:r>
            <a:r>
              <a:rPr lang="en-US" sz="2400" dirty="0"/>
              <a:t>  </a:t>
            </a:r>
            <a:endParaRPr lang="en-US" sz="2400" dirty="0" smtClean="0"/>
          </a:p>
          <a:p>
            <a:pPr algn="ctr"/>
            <a:r>
              <a:rPr lang="en-US" sz="2400" dirty="0" smtClean="0"/>
              <a:t>Fax</a:t>
            </a:r>
            <a:r>
              <a:rPr lang="en-US" sz="2400" dirty="0"/>
              <a:t>: </a:t>
            </a:r>
            <a:r>
              <a:rPr lang="en-US" sz="2400" dirty="0" smtClean="0"/>
              <a:t>573.445.4163 </a:t>
            </a:r>
            <a:r>
              <a:rPr lang="en-US" dirty="0"/>
              <a:t> </a:t>
            </a:r>
            <a:endParaRPr lang="en-US" dirty="0" smtClean="0"/>
          </a:p>
          <a:p>
            <a:pPr algn="ctr"/>
            <a:endParaRPr lang="en-US" dirty="0">
              <a:hlinkClick r:id="rId2"/>
            </a:endParaRPr>
          </a:p>
          <a:p>
            <a:pPr algn="ctr"/>
            <a:endParaRPr lang="en-US" dirty="0" smtClean="0">
              <a:hlinkClick r:id="rId2"/>
            </a:endParaRPr>
          </a:p>
          <a:p>
            <a:pPr algn="ctr"/>
            <a:r>
              <a:rPr lang="en-US" sz="2400" dirty="0" smtClean="0">
                <a:hlinkClick r:id="rId2"/>
              </a:rPr>
              <a:t>office@mopta.org</a:t>
            </a:r>
            <a:endParaRPr lang="en-US" sz="2400" dirty="0">
              <a:effectLst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7940" y="457200"/>
            <a:ext cx="3190989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1009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ucida Handwriting" panose="03010101010101010101" pitchFamily="66" charset="0"/>
              </a:rPr>
              <a:t>Not </a:t>
            </a:r>
            <a:r>
              <a:rPr lang="en-US" sz="4000" dirty="0">
                <a:latin typeface="Lucida Handwriting" panose="03010101010101010101" pitchFamily="66" charset="0"/>
              </a:rPr>
              <a:t>Just the </a:t>
            </a:r>
            <a:r>
              <a:rPr lang="en-US" sz="4000" dirty="0" smtClean="0">
                <a:latin typeface="Lucida Handwriting" panose="03010101010101010101" pitchFamily="66" charset="0"/>
              </a:rPr>
              <a:t>Secretary!!</a:t>
            </a:r>
            <a:endParaRPr lang="en-US" sz="40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200" dirty="0" smtClean="0"/>
              <a:t>“</a:t>
            </a:r>
            <a:r>
              <a:rPr lang="en-US" sz="3200" dirty="0"/>
              <a:t>History is written by people who</a:t>
            </a:r>
          </a:p>
          <a:p>
            <a:pPr marL="0" indent="0">
              <a:buNone/>
            </a:pPr>
            <a:r>
              <a:rPr lang="en-US" sz="3200" dirty="0" smtClean="0"/>
              <a:t>	attend </a:t>
            </a:r>
            <a:r>
              <a:rPr lang="en-US" sz="3200" dirty="0"/>
              <a:t>meetings, and stay until the</a:t>
            </a:r>
          </a:p>
          <a:p>
            <a:pPr marL="0" indent="0">
              <a:buNone/>
            </a:pPr>
            <a:r>
              <a:rPr lang="en-US" sz="3200" dirty="0" smtClean="0"/>
              <a:t>		end</a:t>
            </a:r>
            <a:r>
              <a:rPr lang="en-US" sz="3200" dirty="0"/>
              <a:t>, and keep the minutes.”</a:t>
            </a:r>
          </a:p>
          <a:p>
            <a:pPr marL="0" indent="0">
              <a:buNone/>
            </a:pPr>
            <a:r>
              <a:rPr lang="en-US" dirty="0" smtClean="0"/>
              <a:t>				- </a:t>
            </a:r>
            <a:r>
              <a:rPr lang="en-US" i="1" dirty="0"/>
              <a:t>Anonymous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87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Lucida Handwriting" panose="03010101010101010101" pitchFamily="66" charset="0"/>
              </a:rPr>
              <a:t>Basic </a:t>
            </a:r>
            <a:r>
              <a:rPr lang="en-US" sz="3600" b="1" dirty="0">
                <a:latin typeface="Lucida Handwriting" panose="03010101010101010101" pitchFamily="66" charset="0"/>
              </a:rPr>
              <a:t>Responsibilities</a:t>
            </a:r>
            <a:endParaRPr lang="en-US" sz="36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The secretary: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Records </a:t>
            </a:r>
            <a:r>
              <a:rPr lang="en-US" dirty="0"/>
              <a:t>the minutes of all meetings of the </a:t>
            </a:r>
            <a:r>
              <a:rPr lang="en-US" dirty="0" smtClean="0"/>
              <a:t>association;</a:t>
            </a:r>
            <a:endParaRPr lang="en-US" dirty="0"/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Keeps </a:t>
            </a:r>
            <a:r>
              <a:rPr lang="en-US" dirty="0"/>
              <a:t>a file of all committee reports;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Keeps </a:t>
            </a:r>
            <a:r>
              <a:rPr lang="en-US" dirty="0"/>
              <a:t>an accurate record of attendance at </a:t>
            </a:r>
            <a:r>
              <a:rPr lang="en-US" dirty="0" smtClean="0"/>
              <a:t>board meetings;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Has </a:t>
            </a:r>
            <a:r>
              <a:rPr lang="en-US" dirty="0"/>
              <a:t>a current copy of the bylaws;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Maintains </a:t>
            </a:r>
            <a:r>
              <a:rPr lang="en-US" dirty="0"/>
              <a:t>a membership list, which shall not </a:t>
            </a:r>
            <a:r>
              <a:rPr lang="en-US" dirty="0" smtClean="0"/>
              <a:t>be released </a:t>
            </a:r>
            <a:r>
              <a:rPr lang="en-US" dirty="0"/>
              <a:t>to outside interests</a:t>
            </a:r>
            <a:r>
              <a:rPr lang="en-US" dirty="0" smtClean="0"/>
              <a:t>;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Remind </a:t>
            </a:r>
            <a:r>
              <a:rPr lang="en-US" dirty="0"/>
              <a:t>board members of </a:t>
            </a:r>
            <a:r>
              <a:rPr lang="en-US" dirty="0" smtClean="0"/>
              <a:t>meetings;</a:t>
            </a:r>
            <a:endParaRPr lang="en-US" dirty="0"/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Confirm quorum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916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ucida Handwriting" panose="03010101010101010101" pitchFamily="66" charset="0"/>
              </a:rPr>
              <a:t>Resources</a:t>
            </a:r>
            <a:endParaRPr lang="en-US" sz="40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buClr>
                <a:srgbClr val="002060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dirty="0" smtClean="0"/>
              <a:t>Past minutes and bylaws of your PTA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Robert’s </a:t>
            </a:r>
            <a:r>
              <a:rPr lang="en-US" dirty="0"/>
              <a:t>Rules of </a:t>
            </a:r>
            <a:r>
              <a:rPr lang="en-US" dirty="0" smtClean="0"/>
              <a:t>Order - Newly Revised</a:t>
            </a:r>
            <a:endParaRPr lang="en-US" dirty="0"/>
          </a:p>
          <a:p>
            <a:pPr lvl="1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Consult </a:t>
            </a:r>
            <a:r>
              <a:rPr lang="en-US" dirty="0"/>
              <a:t>with your </a:t>
            </a:r>
            <a:r>
              <a:rPr lang="en-US" dirty="0" smtClean="0"/>
              <a:t>Regional or </a:t>
            </a:r>
            <a:r>
              <a:rPr lang="en-US" dirty="0"/>
              <a:t>State </a:t>
            </a:r>
            <a:r>
              <a:rPr lang="en-US" dirty="0" smtClean="0"/>
              <a:t>PTA Secretary</a:t>
            </a:r>
            <a:endParaRPr lang="en-US" dirty="0"/>
          </a:p>
          <a:p>
            <a:pPr lvl="1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Missouri </a:t>
            </a:r>
            <a:r>
              <a:rPr lang="en-US" dirty="0"/>
              <a:t>PTA website </a:t>
            </a:r>
            <a:r>
              <a:rPr lang="en-US" dirty="0" smtClean="0"/>
              <a:t>– </a:t>
            </a:r>
            <a:r>
              <a:rPr lang="en-US" dirty="0"/>
              <a:t>(</a:t>
            </a:r>
            <a:r>
              <a:rPr lang="en-US" dirty="0" smtClean="0"/>
              <a:t>www.mopta.org</a:t>
            </a:r>
            <a:r>
              <a:rPr lang="en-US" dirty="0"/>
              <a:t>)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National </a:t>
            </a:r>
            <a:r>
              <a:rPr lang="en-US" dirty="0"/>
              <a:t>PTA-Secretary </a:t>
            </a:r>
            <a:r>
              <a:rPr lang="en-US" dirty="0" smtClean="0"/>
              <a:t>eLearning course </a:t>
            </a:r>
            <a:r>
              <a:rPr lang="en-US" dirty="0"/>
              <a:t>and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Parliamentary procedure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879359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ucida Handwriting" panose="03010101010101010101" pitchFamily="66" charset="0"/>
              </a:rPr>
              <a:t>Procedure Book</a:t>
            </a:r>
            <a:endParaRPr lang="en-US" sz="40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Job </a:t>
            </a:r>
            <a:r>
              <a:rPr lang="en-US" dirty="0"/>
              <a:t>Description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Plan </a:t>
            </a:r>
            <a:r>
              <a:rPr lang="en-US" dirty="0"/>
              <a:t>of Work (if applicable)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Budget</a:t>
            </a:r>
            <a:endParaRPr lang="en-US" dirty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Bylaws </a:t>
            </a:r>
            <a:r>
              <a:rPr lang="en-US" dirty="0"/>
              <a:t>&amp; Standing Rules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Events</a:t>
            </a:r>
            <a:r>
              <a:rPr lang="en-US" dirty="0"/>
              <a:t>, Projects, Programs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Reports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PTA </a:t>
            </a:r>
            <a:r>
              <a:rPr lang="en-US" dirty="0"/>
              <a:t>Materials</a:t>
            </a:r>
          </a:p>
        </p:txBody>
      </p:sp>
    </p:spTree>
    <p:extLst>
      <p:ext uri="{BB962C8B-B14F-4D97-AF65-F5344CB8AC3E}">
        <p14:creationId xmlns:p14="http://schemas.microsoft.com/office/powerpoint/2010/main" xmlns="" val="296985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ucida Handwriting" panose="03010101010101010101" pitchFamily="66" charset="0"/>
              </a:rPr>
              <a:t>What are Minutes</a:t>
            </a:r>
            <a:endParaRPr lang="en-US" sz="40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/>
              <a:t>The permanent, legal, official documents of the a	association recording what action was taken.</a:t>
            </a:r>
          </a:p>
          <a:p>
            <a:pPr marL="0" indent="0">
              <a:buNone/>
            </a:pPr>
            <a:endParaRPr lang="en-US" sz="2400" dirty="0"/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1700" dirty="0"/>
              <a:t>	</a:t>
            </a:r>
            <a:r>
              <a:rPr lang="en-US" dirty="0" smtClean="0"/>
              <a:t>Minutes should never reflect the opinion of the secretary – 	favorable or otherwise – on anything said or done.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/>
              <a:t>	</a:t>
            </a:r>
            <a:r>
              <a:rPr lang="en-US" dirty="0" smtClean="0"/>
              <a:t>The secretary is not expected to summarize the discussions 		of others.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	Report briefly, in the order that business occurred.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2000" dirty="0"/>
              <a:t>	</a:t>
            </a:r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560526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Lucida Handwriting" panose="03010101010101010101" pitchFamily="66" charset="0"/>
              </a:rPr>
              <a:t>Suggested Outline</a:t>
            </a:r>
            <a:endParaRPr lang="en-US" sz="40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Call the meeting to order / Time meeting started</a:t>
            </a:r>
          </a:p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Invocation</a:t>
            </a:r>
          </a:p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Pledge of Allegiance</a:t>
            </a:r>
          </a:p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Inspiration</a:t>
            </a:r>
          </a:p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Quorum established</a:t>
            </a:r>
          </a:p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Minutes</a:t>
            </a:r>
          </a:p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Treasurer’s report</a:t>
            </a:r>
          </a:p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Communications reading</a:t>
            </a:r>
          </a:p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Report of board</a:t>
            </a:r>
          </a:p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Report of officers</a:t>
            </a:r>
          </a:p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Report of committees</a:t>
            </a:r>
          </a:p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Unfinished business</a:t>
            </a:r>
          </a:p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New business</a:t>
            </a:r>
          </a:p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Program topic</a:t>
            </a:r>
          </a:p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Time of adjournment</a:t>
            </a:r>
          </a:p>
          <a:p>
            <a:pPr marL="891540" lvl="2" indent="-342900">
              <a:buClrTx/>
              <a:buFont typeface="Wingdings" panose="05000000000000000000" pitchFamily="2" charset="2"/>
              <a:buChar char="q"/>
            </a:pPr>
            <a:r>
              <a:rPr lang="en-US" sz="2100" dirty="0" smtClean="0"/>
              <a:t>Signature of Secretary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817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Lucida Handwriting" panose="03010101010101010101" pitchFamily="66" charset="0"/>
              </a:rPr>
              <a:t>Content Guidelines</a:t>
            </a:r>
            <a:endParaRPr lang="en-US" sz="40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Section </a:t>
            </a:r>
            <a:r>
              <a:rPr lang="en-US" b="1" dirty="0"/>
              <a:t>One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Type </a:t>
            </a:r>
            <a:r>
              <a:rPr lang="en-US" dirty="0"/>
              <a:t>of meeting: regular, special, adjourned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Name </a:t>
            </a:r>
            <a:r>
              <a:rPr lang="en-US" dirty="0"/>
              <a:t>of the organization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Date</a:t>
            </a:r>
            <a:r>
              <a:rPr lang="en-US" dirty="0"/>
              <a:t>, time, and place of the meeting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Record </a:t>
            </a:r>
            <a:r>
              <a:rPr lang="en-US" dirty="0"/>
              <a:t>if a quorum was established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The </a:t>
            </a:r>
            <a:r>
              <a:rPr lang="en-US" dirty="0"/>
              <a:t>fact that the regular presiding officer </a:t>
            </a:r>
            <a:r>
              <a:rPr lang="en-US" dirty="0" smtClean="0"/>
              <a:t>and secretary/recorder </a:t>
            </a:r>
            <a:r>
              <a:rPr lang="en-US" dirty="0"/>
              <a:t>were present, or in their absence, </a:t>
            </a:r>
            <a:r>
              <a:rPr lang="en-US" dirty="0" smtClean="0"/>
              <a:t>the names </a:t>
            </a:r>
            <a:r>
              <a:rPr lang="en-US" dirty="0"/>
              <a:t>of the persons who substituted for them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How </a:t>
            </a:r>
            <a:r>
              <a:rPr lang="en-US" dirty="0"/>
              <a:t>the minutes of the previous meeting were approved</a:t>
            </a:r>
          </a:p>
        </p:txBody>
      </p:sp>
    </p:spTree>
    <p:extLst>
      <p:ext uri="{BB962C8B-B14F-4D97-AF65-F5344CB8AC3E}">
        <p14:creationId xmlns:p14="http://schemas.microsoft.com/office/powerpoint/2010/main" xmlns="" val="35067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 smtClean="0">
                <a:latin typeface="Lucida Handwriting" panose="03010101010101010101" pitchFamily="66" charset="0"/>
              </a:rPr>
              <a:t>Content Guidelines</a:t>
            </a:r>
            <a:endParaRPr lang="en-US" sz="4400" dirty="0">
              <a:latin typeface="Lucida Handwriting" panose="03010101010101010101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b="1" dirty="0" smtClean="0"/>
              <a:t>Section </a:t>
            </a:r>
            <a:r>
              <a:rPr lang="en-US" b="1" dirty="0"/>
              <a:t>Two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Treasurer’s </a:t>
            </a:r>
            <a:r>
              <a:rPr lang="en-US" dirty="0"/>
              <a:t>report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Beginning </a:t>
            </a:r>
            <a:r>
              <a:rPr lang="en-US" dirty="0"/>
              <a:t>balance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Receipts</a:t>
            </a:r>
            <a:endParaRPr lang="en-US" dirty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Disbursements</a:t>
            </a:r>
            <a:endParaRPr lang="en-US" dirty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Ending balance</a:t>
            </a:r>
          </a:p>
        </p:txBody>
      </p:sp>
    </p:spTree>
    <p:extLst>
      <p:ext uri="{BB962C8B-B14F-4D97-AF65-F5344CB8AC3E}">
        <p14:creationId xmlns:p14="http://schemas.microsoft.com/office/powerpoint/2010/main" xmlns="" val="119077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3a6e9ef-a1f6-4766-94ca-80364285655b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B78102AF60B04ABA205E3EF065642E" ma:contentTypeVersion="3" ma:contentTypeDescription="Create a new document." ma:contentTypeScope="" ma:versionID="5af59deeb52198e161f6e265d9f9c1f6">
  <xsd:schema xmlns:xsd="http://www.w3.org/2001/XMLSchema" xmlns:xs="http://www.w3.org/2001/XMLSchema" xmlns:p="http://schemas.microsoft.com/office/2006/metadata/properties" xmlns:ns2="c3a6e9ef-a1f6-4766-94ca-80364285655b" targetNamespace="http://schemas.microsoft.com/office/2006/metadata/properties" ma:root="true" ma:fieldsID="6952e8d49d5374468069a4ca32337d06" ns2:_="">
    <xsd:import namespace="c3a6e9ef-a1f6-4766-94ca-80364285655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a6e9ef-a1f6-4766-94ca-8036428565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A67D96-C1D4-448C-960D-4063C38B98ED}"/>
</file>

<file path=customXml/itemProps2.xml><?xml version="1.0" encoding="utf-8"?>
<ds:datastoreItem xmlns:ds="http://schemas.openxmlformats.org/officeDocument/2006/customXml" ds:itemID="{4CBD6C34-49E7-4F34-892D-8B13ADF16538}"/>
</file>

<file path=customXml/itemProps3.xml><?xml version="1.0" encoding="utf-8"?>
<ds:datastoreItem xmlns:ds="http://schemas.openxmlformats.org/officeDocument/2006/customXml" ds:itemID="{7F720ABC-2459-4FBB-9528-DEEE8577B41C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260</TotalTime>
  <Words>609</Words>
  <Application>Microsoft Office PowerPoint</Application>
  <PresentationFormat>On-screen Show (4:3)</PresentationFormat>
  <Paragraphs>187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Secretary </vt:lpstr>
      <vt:lpstr>Not Just the Secretary!!</vt:lpstr>
      <vt:lpstr>Basic Responsibilities</vt:lpstr>
      <vt:lpstr>Resources</vt:lpstr>
      <vt:lpstr>Procedure Book</vt:lpstr>
      <vt:lpstr>What are Minutes</vt:lpstr>
      <vt:lpstr>Suggested Outline</vt:lpstr>
      <vt:lpstr>Content Guidelines</vt:lpstr>
      <vt:lpstr>  Content Guidelines</vt:lpstr>
      <vt:lpstr>Content Guidelines</vt:lpstr>
      <vt:lpstr>Content Guidelines</vt:lpstr>
      <vt:lpstr>Content Guidelines</vt:lpstr>
      <vt:lpstr>Content Guidelines</vt:lpstr>
      <vt:lpstr>Motions</vt:lpstr>
      <vt:lpstr>Approving Minutes</vt:lpstr>
      <vt:lpstr>Approving Minutes</vt:lpstr>
      <vt:lpstr>Helpful Hints</vt:lpstr>
      <vt:lpstr>In Review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</dc:title>
  <dc:creator>Norvel</dc:creator>
  <cp:lastModifiedBy>susan laptop</cp:lastModifiedBy>
  <cp:revision>21</cp:revision>
  <dcterms:created xsi:type="dcterms:W3CDTF">2014-09-01T04:05:07Z</dcterms:created>
  <dcterms:modified xsi:type="dcterms:W3CDTF">2015-03-11T23:37:00Z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0x01010045B78102AF60B04ABA205E3EF065642E</vt:lpwstr>
  </property>
</Properties>
</file>