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7" r:id="rId4"/>
    <p:sldId id="268" r:id="rId5"/>
    <p:sldId id="269" r:id="rId6"/>
    <p:sldId id="276" r:id="rId7"/>
    <p:sldId id="270" r:id="rId8"/>
    <p:sldId id="271" r:id="rId9"/>
    <p:sldId id="273" r:id="rId10"/>
    <p:sldId id="274" r:id="rId11"/>
    <p:sldId id="275" r:id="rId12"/>
    <p:sldId id="277" r:id="rId13"/>
    <p:sldId id="278" r:id="rId14"/>
    <p:sldId id="260" r:id="rId15"/>
    <p:sldId id="279" r:id="rId16"/>
    <p:sldId id="281" r:id="rId17"/>
    <p:sldId id="264" r:id="rId18"/>
    <p:sldId id="265" r:id="rId19"/>
    <p:sldId id="280"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79" autoAdjust="0"/>
    <p:restoredTop sz="94660"/>
  </p:normalViewPr>
  <p:slideViewPr>
    <p:cSldViewPr snapToGrid="0">
      <p:cViewPr varScale="1">
        <p:scale>
          <a:sx n="66" d="100"/>
          <a:sy n="66" d="100"/>
        </p:scale>
        <p:origin x="8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4/15/2015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kimw@mopta.org"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hyperlink" Target="mailto:office@mopta.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opta.org/" TargetMode="External"/><Relationship Id="rId2" Type="http://schemas.openxmlformats.org/officeDocument/2006/relationships/hyperlink" Target="http://www.pta.org/" TargetMode="Externa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president rules </a:t>
            </a:r>
            <a:endParaRPr lang="en-US" dirty="0"/>
          </a:p>
        </p:txBody>
      </p:sp>
      <p:sp>
        <p:nvSpPr>
          <p:cNvPr id="3" name="Subtitle 2"/>
          <p:cNvSpPr>
            <a:spLocks noGrp="1"/>
          </p:cNvSpPr>
          <p:nvPr>
            <p:ph type="subTitle" idx="1"/>
          </p:nvPr>
        </p:nvSpPr>
        <p:spPr/>
        <p:txBody>
          <a:bodyPr/>
          <a:lstStyle/>
          <a:p>
            <a:r>
              <a:rPr lang="en-US" dirty="0" smtClean="0"/>
              <a:t>How to be the most amazing PTA President as told by your very own state president Kim Weber</a:t>
            </a:r>
            <a:endParaRPr lang="en-US" dirty="0"/>
          </a:p>
        </p:txBody>
      </p:sp>
    </p:spTree>
    <p:extLst>
      <p:ext uri="{BB962C8B-B14F-4D97-AF65-F5344CB8AC3E}">
        <p14:creationId xmlns:p14="http://schemas.microsoft.com/office/powerpoint/2010/main" val="1242333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in Good Standing</a:t>
            </a:r>
            <a:endParaRPr lang="en-US" dirty="0"/>
          </a:p>
        </p:txBody>
      </p:sp>
      <p:sp>
        <p:nvSpPr>
          <p:cNvPr id="3" name="Content Placeholder 2"/>
          <p:cNvSpPr>
            <a:spLocks noGrp="1"/>
          </p:cNvSpPr>
          <p:nvPr>
            <p:ph idx="1"/>
          </p:nvPr>
        </p:nvSpPr>
        <p:spPr>
          <a:xfrm>
            <a:off x="1024128" y="1954530"/>
            <a:ext cx="9720073" cy="4903470"/>
          </a:xfrm>
        </p:spPr>
        <p:txBody>
          <a:bodyPr>
            <a:normAutofit/>
          </a:bodyPr>
          <a:lstStyle/>
          <a:p>
            <a:pPr marL="514350" indent="-514350">
              <a:buFont typeface="+mj-lt"/>
              <a:buAutoNum type="romanUcPeriod"/>
            </a:pPr>
            <a:r>
              <a:rPr lang="en-US" dirty="0" smtClean="0"/>
              <a:t>Membership </a:t>
            </a:r>
            <a:r>
              <a:rPr lang="en-US" dirty="0"/>
              <a:t>Dues (State &amp; National) turned in regularly to state by dates required;</a:t>
            </a:r>
          </a:p>
          <a:p>
            <a:pPr marL="514350" indent="-514350">
              <a:buFont typeface="+mj-lt"/>
              <a:buAutoNum type="romanUcPeriod"/>
            </a:pPr>
            <a:r>
              <a:rPr lang="en-US" dirty="0" smtClean="0"/>
              <a:t>Unit </a:t>
            </a:r>
            <a:r>
              <a:rPr lang="en-US" dirty="0"/>
              <a:t>Annual Financial Review (formerly known as “Audit”) to State Office by December 1st;</a:t>
            </a:r>
          </a:p>
          <a:p>
            <a:pPr marL="514350" indent="-514350">
              <a:buFont typeface="+mj-lt"/>
              <a:buAutoNum type="romanUcPeriod"/>
            </a:pPr>
            <a:r>
              <a:rPr lang="en-US" dirty="0" smtClean="0"/>
              <a:t>Fiscal </a:t>
            </a:r>
            <a:r>
              <a:rPr lang="en-US" dirty="0"/>
              <a:t>Year-End Report to State Office by December 1st</a:t>
            </a:r>
          </a:p>
          <a:p>
            <a:pPr marL="514350" indent="-514350">
              <a:buFont typeface="+mj-lt"/>
              <a:buAutoNum type="romanUcPeriod"/>
            </a:pPr>
            <a:r>
              <a:rPr lang="en-US" dirty="0" smtClean="0"/>
              <a:t>Submits </a:t>
            </a:r>
            <a:r>
              <a:rPr lang="en-US" dirty="0"/>
              <a:t>a copy of the required IRS tax from to the state PTA by December 1st;</a:t>
            </a:r>
          </a:p>
          <a:p>
            <a:pPr marL="514350" indent="-514350">
              <a:buFont typeface="+mj-lt"/>
              <a:buAutoNum type="romanUcPeriod"/>
            </a:pPr>
            <a:r>
              <a:rPr lang="en-US" dirty="0" smtClean="0"/>
              <a:t>Has </a:t>
            </a:r>
            <a:r>
              <a:rPr lang="en-US" dirty="0"/>
              <a:t>bylaws approved every three years according to the procedures of the state PTA;</a:t>
            </a:r>
          </a:p>
          <a:p>
            <a:pPr marL="514350" indent="-514350">
              <a:buFont typeface="+mj-lt"/>
              <a:buAutoNum type="romanUcPeriod"/>
            </a:pPr>
            <a:r>
              <a:rPr lang="en-US" dirty="0" smtClean="0"/>
              <a:t>Officer’s </a:t>
            </a:r>
            <a:r>
              <a:rPr lang="en-US" dirty="0"/>
              <a:t>list to State Office by March 31st.</a:t>
            </a:r>
          </a:p>
          <a:p>
            <a:pPr marL="514350" indent="-514350">
              <a:buFont typeface="+mj-lt"/>
              <a:buAutoNum type="romanUcPeriod"/>
            </a:pPr>
            <a:r>
              <a:rPr lang="en-US" dirty="0" smtClean="0"/>
              <a:t>Adherence </a:t>
            </a:r>
            <a:r>
              <a:rPr lang="en-US" dirty="0"/>
              <a:t>to the Purposes &amp; basic policies of PTA</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0471" y="4757980"/>
            <a:ext cx="2824292" cy="1937288"/>
          </a:xfrm>
          <a:prstGeom prst="rect">
            <a:avLst/>
          </a:prstGeom>
        </p:spPr>
      </p:pic>
      <p:sp>
        <p:nvSpPr>
          <p:cNvPr id="5" name="Cross 4"/>
          <p:cNvSpPr/>
          <p:nvPr/>
        </p:nvSpPr>
        <p:spPr>
          <a:xfrm>
            <a:off x="10091644" y="1434"/>
            <a:ext cx="1963119" cy="1790364"/>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14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happens if a Unit is </a:t>
            </a:r>
            <a:r>
              <a:rPr lang="en-US" i="1" u="sng" dirty="0" smtClean="0"/>
              <a:t>not </a:t>
            </a:r>
            <a:r>
              <a:rPr lang="en-US" i="1" dirty="0" smtClean="0"/>
              <a:t> </a:t>
            </a:r>
            <a:br>
              <a:rPr lang="en-US" i="1" dirty="0" smtClean="0"/>
            </a:br>
            <a:r>
              <a:rPr lang="en-US" dirty="0" smtClean="0"/>
              <a:t>in Good Standing?</a:t>
            </a:r>
            <a:endParaRPr lang="en-US" dirty="0"/>
          </a:p>
        </p:txBody>
      </p:sp>
      <p:sp>
        <p:nvSpPr>
          <p:cNvPr id="3" name="Content Placeholder 2"/>
          <p:cNvSpPr>
            <a:spLocks noGrp="1"/>
          </p:cNvSpPr>
          <p:nvPr>
            <p:ph idx="1"/>
          </p:nvPr>
        </p:nvSpPr>
        <p:spPr>
          <a:xfrm>
            <a:off x="1024128" y="2286000"/>
            <a:ext cx="9720073" cy="4572000"/>
          </a:xfrm>
        </p:spPr>
        <p:txBody>
          <a:bodyPr>
            <a:normAutofit fontScale="92500" lnSpcReduction="10000"/>
          </a:bodyPr>
          <a:lstStyle/>
          <a:p>
            <a:pPr>
              <a:buFont typeface="Wingdings" panose="05000000000000000000" pitchFamily="2" charset="2"/>
              <a:buChar char="v"/>
            </a:pPr>
            <a:r>
              <a:rPr lang="en-US" dirty="0" smtClean="0"/>
              <a:t> If </a:t>
            </a:r>
            <a:r>
              <a:rPr lang="en-US" dirty="0"/>
              <a:t>a PTA is not in good standing, neither the unit nor the students attending the PTA’s school are eligible to receive awards and recognition, e.g., membership awards, Reflections, etc.</a:t>
            </a:r>
          </a:p>
          <a:p>
            <a:pPr>
              <a:buFont typeface="Wingdings" panose="05000000000000000000" pitchFamily="2" charset="2"/>
              <a:buChar char="v"/>
            </a:pPr>
            <a:r>
              <a:rPr lang="en-US" dirty="0" smtClean="0"/>
              <a:t> If </a:t>
            </a:r>
            <a:r>
              <a:rPr lang="en-US" dirty="0"/>
              <a:t>our PTA is “not in good standing” how do we fix it? If a unit has become “not in good standing”, as soon as it has fulfilled the necessary requirements, it is again considered “in good standing”.</a:t>
            </a:r>
          </a:p>
          <a:p>
            <a:pPr>
              <a:buFont typeface="Wingdings" panose="05000000000000000000" pitchFamily="2" charset="2"/>
              <a:buChar char="v"/>
            </a:pPr>
            <a:r>
              <a:rPr lang="en-US" dirty="0" smtClean="0"/>
              <a:t> How </a:t>
            </a:r>
            <a:r>
              <a:rPr lang="en-US" dirty="0"/>
              <a:t>often do our bylaws have to be reviewed? Bylaws are required to be reviewed/updated and sent to the state office every three years.</a:t>
            </a:r>
          </a:p>
          <a:p>
            <a:pPr>
              <a:buFont typeface="Wingdings" panose="05000000000000000000" pitchFamily="2" charset="2"/>
              <a:buChar char="v"/>
            </a:pPr>
            <a:r>
              <a:rPr lang="en-US" dirty="0" smtClean="0"/>
              <a:t> What </a:t>
            </a:r>
            <a:r>
              <a:rPr lang="en-US" dirty="0"/>
              <a:t>if we don’t have all the positions filled requested on the Officer’s Form? Fill in the information known on the officer’s form by March 31st, and then send the other information as positions are filled.</a:t>
            </a:r>
          </a:p>
          <a:p>
            <a:pPr>
              <a:buFont typeface="Wingdings" panose="05000000000000000000" pitchFamily="2" charset="2"/>
              <a:buChar char="v"/>
            </a:pPr>
            <a:r>
              <a:rPr lang="en-US" dirty="0" smtClean="0"/>
              <a:t> What </a:t>
            </a:r>
            <a:r>
              <a:rPr lang="en-US" dirty="0"/>
              <a:t>is the "Fiscal Year-end Report"? This is compiled by the treasurer at the close of the PTA's fiscal year showing all actual receipts and expenditures.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3978" y="164992"/>
            <a:ext cx="1828022" cy="1919840"/>
          </a:xfrm>
          <a:prstGeom prst="rect">
            <a:avLst/>
          </a:prstGeom>
        </p:spPr>
      </p:pic>
    </p:spTree>
    <p:extLst>
      <p:ext uri="{BB962C8B-B14F-4D97-AF65-F5344CB8AC3E}">
        <p14:creationId xmlns:p14="http://schemas.microsoft.com/office/powerpoint/2010/main" val="2696983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a:t>
            </a:r>
            <a:r>
              <a:rPr lang="en-US" sz="2800" dirty="0" smtClean="0"/>
              <a:t>Never </a:t>
            </a:r>
            <a:r>
              <a:rPr lang="en-US" sz="2800" dirty="0"/>
              <a:t>purposely cut off another member from the team because you never know when you are going to need them in the future. </a:t>
            </a:r>
            <a:endParaRPr lang="en-US" sz="2800" dirty="0" smtClean="0"/>
          </a:p>
          <a:p>
            <a:pPr marL="0" indent="0">
              <a:buNone/>
            </a:pPr>
            <a:endParaRPr lang="en-US" sz="2800" dirty="0"/>
          </a:p>
          <a:p>
            <a:pPr>
              <a:buFont typeface="Wingdings" panose="05000000000000000000" pitchFamily="2" charset="2"/>
              <a:buChar char="v"/>
            </a:pPr>
            <a:r>
              <a:rPr lang="en-US" sz="2800" dirty="0" smtClean="0"/>
              <a:t> Don’t </a:t>
            </a:r>
            <a:r>
              <a:rPr lang="en-US" sz="2800" dirty="0"/>
              <a:t>ever be so proud to think that you know how to do everything.  No matter how mad that person made you, they still deserve to be a part of the PTA organization if they have the children’s interest and wellbeing in their heart</a:t>
            </a:r>
            <a:r>
              <a:rPr lang="en-US" sz="2800" dirty="0" smtClean="0"/>
              <a:t>.</a:t>
            </a:r>
            <a:endParaRPr lang="en-US" sz="2800" dirty="0"/>
          </a:p>
        </p:txBody>
      </p:sp>
      <p:pic>
        <p:nvPicPr>
          <p:cNvPr id="4" name="Picture 3"/>
          <p:cNvPicPr>
            <a:picLocks noChangeAspect="1"/>
          </p:cNvPicPr>
          <p:nvPr/>
        </p:nvPicPr>
        <p:blipFill>
          <a:blip r:embed="rId3"/>
          <a:stretch>
            <a:fillRect/>
          </a:stretch>
        </p:blipFill>
        <p:spPr>
          <a:xfrm>
            <a:off x="4483628" y="384048"/>
            <a:ext cx="2243522" cy="1390008"/>
          </a:xfrm>
          <a:prstGeom prst="rect">
            <a:avLst/>
          </a:prstGeom>
        </p:spPr>
      </p:pic>
      <p:pic>
        <p:nvPicPr>
          <p:cNvPr id="5" name="Picture 4"/>
          <p:cNvPicPr>
            <a:picLocks noChangeAspect="1"/>
          </p:cNvPicPr>
          <p:nvPr/>
        </p:nvPicPr>
        <p:blipFill>
          <a:blip r:embed="rId4"/>
          <a:stretch>
            <a:fillRect/>
          </a:stretch>
        </p:blipFill>
        <p:spPr>
          <a:xfrm>
            <a:off x="10446092" y="4884285"/>
            <a:ext cx="1385318" cy="1626243"/>
          </a:xfrm>
          <a:prstGeom prst="rect">
            <a:avLst/>
          </a:prstGeom>
        </p:spPr>
      </p:pic>
    </p:spTree>
    <p:extLst>
      <p:ext uri="{BB962C8B-B14F-4D97-AF65-F5344CB8AC3E}">
        <p14:creationId xmlns:p14="http://schemas.microsoft.com/office/powerpoint/2010/main" val="691863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No “I” in Team</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dirty="0" smtClean="0"/>
              <a:t> Remember </a:t>
            </a:r>
            <a:r>
              <a:rPr lang="en-US" sz="2400" dirty="0"/>
              <a:t>that we are all volunteers….it is not like you are going to get fired.  </a:t>
            </a:r>
          </a:p>
          <a:p>
            <a:pPr>
              <a:buFont typeface="Wingdings" panose="05000000000000000000" pitchFamily="2" charset="2"/>
              <a:buChar char="v"/>
            </a:pPr>
            <a:r>
              <a:rPr lang="en-US" sz="2400" dirty="0" smtClean="0"/>
              <a:t> That </a:t>
            </a:r>
            <a:r>
              <a:rPr lang="en-US" sz="2400" dirty="0"/>
              <a:t>also means that you have to make the best of what you have in the rest of your volunteers too. </a:t>
            </a:r>
          </a:p>
          <a:p>
            <a:pPr>
              <a:buFont typeface="Wingdings" panose="05000000000000000000" pitchFamily="2" charset="2"/>
              <a:buChar char="v"/>
            </a:pPr>
            <a:r>
              <a:rPr lang="en-US" sz="2400" dirty="0"/>
              <a:t> Some will shine brighter than others….but they are ALL needed to make your school year a success. One person can not do everything, but everyone can do at least one thing. Everyone has something to offer, no matter how small it may seem.</a:t>
            </a:r>
          </a:p>
          <a:p>
            <a:endParaRPr lang="en-US" dirty="0"/>
          </a:p>
        </p:txBody>
      </p:sp>
      <p:pic>
        <p:nvPicPr>
          <p:cNvPr id="4" name="Picture 3"/>
          <p:cNvPicPr>
            <a:picLocks noChangeAspect="1"/>
          </p:cNvPicPr>
          <p:nvPr/>
        </p:nvPicPr>
        <p:blipFill>
          <a:blip r:embed="rId2"/>
          <a:stretch>
            <a:fillRect/>
          </a:stretch>
        </p:blipFill>
        <p:spPr>
          <a:xfrm>
            <a:off x="9561167" y="114015"/>
            <a:ext cx="2366066" cy="2286757"/>
          </a:xfrm>
          <a:prstGeom prst="rect">
            <a:avLst/>
          </a:prstGeom>
        </p:spPr>
      </p:pic>
    </p:spTree>
    <p:extLst>
      <p:ext uri="{BB962C8B-B14F-4D97-AF65-F5344CB8AC3E}">
        <p14:creationId xmlns:p14="http://schemas.microsoft.com/office/powerpoint/2010/main" val="3840864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avoid conflict </a:t>
            </a:r>
            <a:endParaRPr lang="en-US" dirty="0"/>
          </a:p>
        </p:txBody>
      </p:sp>
      <p:sp>
        <p:nvSpPr>
          <p:cNvPr id="3" name="Content Placeholder 2"/>
          <p:cNvSpPr>
            <a:spLocks noGrp="1"/>
          </p:cNvSpPr>
          <p:nvPr>
            <p:ph sz="half" idx="1"/>
          </p:nvPr>
        </p:nvSpPr>
        <p:spPr>
          <a:xfrm>
            <a:off x="653737" y="2084832"/>
            <a:ext cx="4754880" cy="4023360"/>
          </a:xfrm>
        </p:spPr>
        <p:txBody>
          <a:bodyPr>
            <a:normAutofit fontScale="92500" lnSpcReduction="10000"/>
          </a:bodyPr>
          <a:lstStyle/>
          <a:p>
            <a:pPr>
              <a:buFont typeface="Wingdings" panose="05000000000000000000" pitchFamily="2" charset="2"/>
              <a:buChar char="v"/>
            </a:pPr>
            <a:r>
              <a:rPr lang="en-US" dirty="0" smtClean="0"/>
              <a:t> </a:t>
            </a:r>
            <a:r>
              <a:rPr lang="en-US" sz="2400" dirty="0" smtClean="0"/>
              <a:t>We </a:t>
            </a:r>
            <a:r>
              <a:rPr lang="en-US" sz="2400" dirty="0"/>
              <a:t>are not here to make friends, but we are also not here to make enemies either.  </a:t>
            </a:r>
          </a:p>
          <a:p>
            <a:pPr>
              <a:buFont typeface="Wingdings" panose="05000000000000000000" pitchFamily="2" charset="2"/>
              <a:buChar char="v"/>
            </a:pPr>
            <a:r>
              <a:rPr lang="en-US" sz="2400" dirty="0" smtClean="0"/>
              <a:t> Do </a:t>
            </a:r>
            <a:r>
              <a:rPr lang="en-US" sz="2400" dirty="0"/>
              <a:t>your job, be nice to everyone and remain professional and fair at all times.</a:t>
            </a:r>
          </a:p>
          <a:p>
            <a:pPr>
              <a:buFont typeface="Wingdings" panose="05000000000000000000" pitchFamily="2" charset="2"/>
              <a:buChar char="v"/>
            </a:pPr>
            <a:r>
              <a:rPr lang="en-US" sz="2400" dirty="0" smtClean="0"/>
              <a:t> Remember </a:t>
            </a:r>
            <a:r>
              <a:rPr lang="en-US" sz="2400" dirty="0"/>
              <a:t>that 99% of a personality conflict is because one or both parties have misunderstood the other.  Clear up problems so that you can move on with your agenda.</a:t>
            </a:r>
          </a:p>
          <a:p>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168063" y="2670629"/>
            <a:ext cx="5906246" cy="2179119"/>
          </a:xfrm>
          <a:prstGeom prst="rect">
            <a:avLst/>
          </a:prstGeom>
        </p:spPr>
      </p:pic>
    </p:spTree>
    <p:extLst>
      <p:ext uri="{BB962C8B-B14F-4D97-AF65-F5344CB8AC3E}">
        <p14:creationId xmlns:p14="http://schemas.microsoft.com/office/powerpoint/2010/main" val="3793343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Spread yourself too thin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a:t>
            </a:r>
            <a:r>
              <a:rPr lang="en-US" sz="2400" dirty="0" smtClean="0"/>
              <a:t>It </a:t>
            </a:r>
            <a:r>
              <a:rPr lang="en-US" sz="2400" dirty="0"/>
              <a:t>is OK to say “No, I’m sorry...I can’t.”   You can not say “Yes” too much or you will be so spread thin that you will not be able to take care of your own Presidential responsibilities. </a:t>
            </a:r>
          </a:p>
          <a:p>
            <a:pPr>
              <a:buFont typeface="Wingdings" panose="05000000000000000000" pitchFamily="2" charset="2"/>
              <a:buChar char="v"/>
            </a:pPr>
            <a:r>
              <a:rPr lang="en-US" sz="2400" dirty="0" smtClean="0"/>
              <a:t> Or </a:t>
            </a:r>
            <a:r>
              <a:rPr lang="en-US" sz="2400" dirty="0"/>
              <a:t>if someone is really upset that you are not doing a Holiday Shoppe or some other event, ask that person if they would be willing to head up the event. </a:t>
            </a:r>
          </a:p>
          <a:p>
            <a:pPr>
              <a:buFont typeface="Wingdings" panose="05000000000000000000" pitchFamily="2" charset="2"/>
              <a:buChar char="v"/>
            </a:pPr>
            <a:r>
              <a:rPr lang="en-US" sz="2400" dirty="0" smtClean="0"/>
              <a:t> If </a:t>
            </a:r>
            <a:r>
              <a:rPr lang="en-US" sz="2400" dirty="0"/>
              <a:t>they say “yes”…great!  If they say “no”…then you explain to them that you just don’t have the manpower for that additional event based on your current list of volunteers.</a:t>
            </a:r>
          </a:p>
          <a:p>
            <a:endParaRPr lang="en-US" dirty="0"/>
          </a:p>
        </p:txBody>
      </p:sp>
      <p:pic>
        <p:nvPicPr>
          <p:cNvPr id="4" name="Picture 3"/>
          <p:cNvPicPr>
            <a:picLocks noChangeAspect="1"/>
          </p:cNvPicPr>
          <p:nvPr/>
        </p:nvPicPr>
        <p:blipFill>
          <a:blip r:embed="rId2"/>
          <a:stretch>
            <a:fillRect/>
          </a:stretch>
        </p:blipFill>
        <p:spPr>
          <a:xfrm>
            <a:off x="9588908" y="244254"/>
            <a:ext cx="2310584" cy="1487553"/>
          </a:xfrm>
          <a:prstGeom prst="rect">
            <a:avLst/>
          </a:prstGeom>
        </p:spPr>
      </p:pic>
    </p:spTree>
    <p:extLst>
      <p:ext uri="{BB962C8B-B14F-4D97-AF65-F5344CB8AC3E}">
        <p14:creationId xmlns:p14="http://schemas.microsoft.com/office/powerpoint/2010/main" val="2139736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Sweat it!</a:t>
            </a:r>
            <a:endParaRPr lang="en-US" dirty="0"/>
          </a:p>
        </p:txBody>
      </p:sp>
      <p:sp>
        <p:nvSpPr>
          <p:cNvPr id="3" name="Content Placeholder 2"/>
          <p:cNvSpPr>
            <a:spLocks noGrp="1"/>
          </p:cNvSpPr>
          <p:nvPr>
            <p:ph idx="1"/>
          </p:nvPr>
        </p:nvSpPr>
        <p:spPr>
          <a:xfrm>
            <a:off x="908381" y="2671792"/>
            <a:ext cx="9720073" cy="4023360"/>
          </a:xfrm>
        </p:spPr>
        <p:txBody>
          <a:bodyPr/>
          <a:lstStyle/>
          <a:p>
            <a:pPr>
              <a:buFont typeface="Wingdings" panose="05000000000000000000" pitchFamily="2" charset="2"/>
              <a:buChar char="v"/>
            </a:pPr>
            <a:r>
              <a:rPr lang="en-US" dirty="0" smtClean="0"/>
              <a:t> </a:t>
            </a:r>
            <a:r>
              <a:rPr lang="en-US" sz="2400" dirty="0" smtClean="0"/>
              <a:t>It </a:t>
            </a:r>
            <a:r>
              <a:rPr lang="en-US" sz="2400" dirty="0"/>
              <a:t>is never the end of the world. </a:t>
            </a:r>
          </a:p>
          <a:p>
            <a:pPr>
              <a:buFont typeface="Wingdings" panose="05000000000000000000" pitchFamily="2" charset="2"/>
              <a:buChar char="v"/>
            </a:pPr>
            <a:r>
              <a:rPr lang="en-US" sz="2400" dirty="0"/>
              <a:t> When all goes wrong and it seems like failure is the only possible outcome….ASK FOR HELP!! </a:t>
            </a:r>
          </a:p>
          <a:p>
            <a:pPr>
              <a:buFont typeface="Wingdings" panose="05000000000000000000" pitchFamily="2" charset="2"/>
              <a:buChar char="v"/>
            </a:pPr>
            <a:r>
              <a:rPr lang="en-US" sz="2400" dirty="0"/>
              <a:t> You would be amazed how resourceful and ingenious your PTA parents will become when faced with a crisis.  </a:t>
            </a:r>
          </a:p>
          <a:p>
            <a:pPr>
              <a:buFont typeface="Wingdings" panose="05000000000000000000" pitchFamily="2" charset="2"/>
              <a:buChar char="v"/>
            </a:pPr>
            <a:r>
              <a:rPr lang="en-US" sz="2400" dirty="0" smtClean="0"/>
              <a:t> You </a:t>
            </a:r>
            <a:r>
              <a:rPr lang="en-US" sz="2400" dirty="0"/>
              <a:t>may not have the answer to fix the problem at hand…but rest assured, someone else will or someone will know another person that can help.</a:t>
            </a:r>
          </a:p>
          <a:p>
            <a:endParaRPr lang="en-US" dirty="0"/>
          </a:p>
        </p:txBody>
      </p:sp>
      <p:pic>
        <p:nvPicPr>
          <p:cNvPr id="4" name="Picture 3"/>
          <p:cNvPicPr>
            <a:picLocks noChangeAspect="1"/>
          </p:cNvPicPr>
          <p:nvPr/>
        </p:nvPicPr>
        <p:blipFill>
          <a:blip r:embed="rId3"/>
          <a:stretch>
            <a:fillRect/>
          </a:stretch>
        </p:blipFill>
        <p:spPr>
          <a:xfrm>
            <a:off x="8801130" y="355111"/>
            <a:ext cx="2414225" cy="2316681"/>
          </a:xfrm>
          <a:prstGeom prst="rect">
            <a:avLst/>
          </a:prstGeom>
        </p:spPr>
      </p:pic>
    </p:spTree>
    <p:extLst>
      <p:ext uri="{BB962C8B-B14F-4D97-AF65-F5344CB8AC3E}">
        <p14:creationId xmlns:p14="http://schemas.microsoft.com/office/powerpoint/2010/main" val="4269815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Baby write this down</a:t>
            </a:r>
            <a:endParaRPr lang="en-US" dirty="0"/>
          </a:p>
        </p:txBody>
      </p:sp>
      <p:sp>
        <p:nvSpPr>
          <p:cNvPr id="3" name="Content Placeholder 2"/>
          <p:cNvSpPr>
            <a:spLocks noGrp="1"/>
          </p:cNvSpPr>
          <p:nvPr>
            <p:ph idx="1"/>
          </p:nvPr>
        </p:nvSpPr>
        <p:spPr>
          <a:xfrm>
            <a:off x="1024128" y="2291786"/>
            <a:ext cx="9720073" cy="4017573"/>
          </a:xfrm>
        </p:spPr>
        <p:txBody>
          <a:bodyPr>
            <a:normAutofit/>
          </a:bodyPr>
          <a:lstStyle/>
          <a:p>
            <a:pPr>
              <a:buFont typeface="Wingdings" panose="05000000000000000000" pitchFamily="2" charset="2"/>
              <a:buChar char="v"/>
            </a:pPr>
            <a:r>
              <a:rPr lang="en-US" sz="2400" dirty="0" smtClean="0"/>
              <a:t> If </a:t>
            </a:r>
            <a:r>
              <a:rPr lang="en-US" sz="2400" dirty="0"/>
              <a:t>you are over whelmed…..write it down!  </a:t>
            </a:r>
          </a:p>
          <a:p>
            <a:pPr>
              <a:buFont typeface="Wingdings" panose="05000000000000000000" pitchFamily="2" charset="2"/>
              <a:buChar char="v"/>
            </a:pPr>
            <a:r>
              <a:rPr lang="en-US" sz="2400" dirty="0" smtClean="0"/>
              <a:t> Keep </a:t>
            </a:r>
            <a:r>
              <a:rPr lang="en-US" sz="2400" dirty="0"/>
              <a:t>a notepad and pen in your purse at all times.  </a:t>
            </a:r>
          </a:p>
          <a:p>
            <a:pPr>
              <a:buFont typeface="Wingdings" panose="05000000000000000000" pitchFamily="2" charset="2"/>
              <a:buChar char="v"/>
            </a:pPr>
            <a:r>
              <a:rPr lang="en-US" sz="2400" dirty="0" smtClean="0"/>
              <a:t> Write </a:t>
            </a:r>
            <a:r>
              <a:rPr lang="en-US" sz="2400" dirty="0"/>
              <a:t>things down as you remember them so that you can add </a:t>
            </a:r>
          </a:p>
          <a:p>
            <a:pPr>
              <a:buFont typeface="Wingdings" panose="05000000000000000000" pitchFamily="2" charset="2"/>
              <a:buChar char="v"/>
            </a:pPr>
            <a:r>
              <a:rPr lang="en-US" sz="2400" dirty="0" smtClean="0"/>
              <a:t> You </a:t>
            </a:r>
            <a:r>
              <a:rPr lang="en-US" sz="2400" dirty="0"/>
              <a:t>will remember things at the strangest times, so it is best to write it down or you will surely forget by the time you are "ready" to get to work on PTA stuff.</a:t>
            </a:r>
          </a:p>
          <a:p>
            <a:pPr>
              <a:buFont typeface="Wingdings" panose="05000000000000000000" pitchFamily="2" charset="2"/>
              <a:buChar char="v"/>
            </a:pPr>
            <a:r>
              <a:rPr lang="en-US" sz="2400" dirty="0" smtClean="0"/>
              <a:t> Set </a:t>
            </a:r>
            <a:r>
              <a:rPr lang="en-US" sz="2400" dirty="0"/>
              <a:t>aside a PTA time</a:t>
            </a:r>
          </a:p>
          <a:p>
            <a:pPr>
              <a:buFont typeface="Wingdings" panose="05000000000000000000" pitchFamily="2" charset="2"/>
              <a:buChar char="v"/>
            </a:pPr>
            <a:r>
              <a:rPr lang="en-US" sz="2400" dirty="0" smtClean="0"/>
              <a:t> If </a:t>
            </a:r>
            <a:r>
              <a:rPr lang="en-US" sz="2400" dirty="0"/>
              <a:t>you do a little bit all the time…it is amazing how on track you will be and have peace of mind all the time.</a:t>
            </a:r>
          </a:p>
          <a:p>
            <a:endParaRPr lang="en-US" dirty="0"/>
          </a:p>
        </p:txBody>
      </p:sp>
      <p:pic>
        <p:nvPicPr>
          <p:cNvPr id="5" name="Picture 4"/>
          <p:cNvPicPr>
            <a:picLocks noChangeAspect="1"/>
          </p:cNvPicPr>
          <p:nvPr/>
        </p:nvPicPr>
        <p:blipFill>
          <a:blip r:embed="rId2"/>
          <a:stretch>
            <a:fillRect/>
          </a:stretch>
        </p:blipFill>
        <p:spPr>
          <a:xfrm>
            <a:off x="8249124" y="360705"/>
            <a:ext cx="2615411" cy="2664183"/>
          </a:xfrm>
          <a:prstGeom prst="rect">
            <a:avLst/>
          </a:prstGeom>
        </p:spPr>
      </p:pic>
    </p:spTree>
    <p:extLst>
      <p:ext uri="{BB962C8B-B14F-4D97-AF65-F5344CB8AC3E}">
        <p14:creationId xmlns:p14="http://schemas.microsoft.com/office/powerpoint/2010/main" val="3200693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dirty="0" smtClean="0"/>
              <a:t> Communicate </a:t>
            </a:r>
            <a:r>
              <a:rPr lang="en-US" dirty="0"/>
              <a:t>A LOT with your board and general membership.  Don’t give people a reason to say, “I never know what is going on</a:t>
            </a:r>
            <a:r>
              <a:rPr lang="en-US" dirty="0" smtClean="0"/>
              <a:t>” or “who the president is!”  </a:t>
            </a:r>
            <a:endParaRPr lang="en-US" dirty="0"/>
          </a:p>
          <a:p>
            <a:pPr>
              <a:buFont typeface="Wingdings" panose="05000000000000000000" pitchFamily="2" charset="2"/>
              <a:buChar char="v"/>
            </a:pPr>
            <a:r>
              <a:rPr lang="en-US" dirty="0" smtClean="0"/>
              <a:t> Don’t </a:t>
            </a:r>
            <a:r>
              <a:rPr lang="en-US" dirty="0"/>
              <a:t>always trust that the one single memo that you send home in a student’s backpack is actually going to make it into the parent’s hands. </a:t>
            </a:r>
          </a:p>
          <a:p>
            <a:pPr>
              <a:buFont typeface="Wingdings" panose="05000000000000000000" pitchFamily="2" charset="2"/>
              <a:buChar char="v"/>
            </a:pPr>
            <a:r>
              <a:rPr lang="en-US" dirty="0"/>
              <a:t> Send news home multiple times, make announcements, post signs on school doors, utilize an e-mail or phone message system by your Principal</a:t>
            </a:r>
          </a:p>
          <a:p>
            <a:pPr>
              <a:buFont typeface="Wingdings" panose="05000000000000000000" pitchFamily="2" charset="2"/>
              <a:buChar char="v"/>
            </a:pPr>
            <a:r>
              <a:rPr lang="en-US" dirty="0"/>
              <a:t> Create one uniform area of communication at the school like a bulletin board where people always know where to go to look.</a:t>
            </a:r>
          </a:p>
          <a:p>
            <a:pPr>
              <a:buFont typeface="Wingdings" panose="05000000000000000000" pitchFamily="2" charset="2"/>
              <a:buChar char="v"/>
            </a:pPr>
            <a:r>
              <a:rPr lang="en-US" dirty="0" smtClean="0"/>
              <a:t> Not </a:t>
            </a:r>
            <a:r>
              <a:rPr lang="en-US" dirty="0"/>
              <a:t>everyone has good communication skills and that is where the President comes in.  Talk to everyone all the </a:t>
            </a:r>
            <a:r>
              <a:rPr lang="en-US" dirty="0" smtClean="0"/>
              <a:t>time.  </a:t>
            </a:r>
          </a:p>
          <a:p>
            <a:pPr>
              <a:buFont typeface="Wingdings" panose="05000000000000000000" pitchFamily="2" charset="2"/>
              <a:buChar char="v"/>
            </a:pPr>
            <a:r>
              <a:rPr lang="en-US" dirty="0" smtClean="0"/>
              <a:t> The </a:t>
            </a:r>
            <a:r>
              <a:rPr lang="en-US" dirty="0"/>
              <a:t>President should be the center of communication and information. </a:t>
            </a:r>
          </a:p>
        </p:txBody>
      </p:sp>
      <p:pic>
        <p:nvPicPr>
          <p:cNvPr id="4" name="Picture 3"/>
          <p:cNvPicPr>
            <a:picLocks noChangeAspect="1"/>
          </p:cNvPicPr>
          <p:nvPr/>
        </p:nvPicPr>
        <p:blipFill>
          <a:blip r:embed="rId3"/>
          <a:stretch>
            <a:fillRect/>
          </a:stretch>
        </p:blipFill>
        <p:spPr>
          <a:xfrm>
            <a:off x="7142657" y="261970"/>
            <a:ext cx="2609314" cy="1822862"/>
          </a:xfrm>
          <a:prstGeom prst="rect">
            <a:avLst/>
          </a:prstGeom>
        </p:spPr>
      </p:pic>
    </p:spTree>
    <p:extLst>
      <p:ext uri="{BB962C8B-B14F-4D97-AF65-F5344CB8AC3E}">
        <p14:creationId xmlns:p14="http://schemas.microsoft.com/office/powerpoint/2010/main" val="3598529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is…</a:t>
            </a:r>
            <a:endParaRPr lang="en-US" dirty="0"/>
          </a:p>
        </p:txBody>
      </p:sp>
      <p:sp>
        <p:nvSpPr>
          <p:cNvPr id="3" name="Content Placeholder 2"/>
          <p:cNvSpPr>
            <a:spLocks noGrp="1"/>
          </p:cNvSpPr>
          <p:nvPr>
            <p:ph idx="1"/>
          </p:nvPr>
        </p:nvSpPr>
        <p:spPr>
          <a:xfrm>
            <a:off x="1024128" y="2286000"/>
            <a:ext cx="9720073" cy="3512916"/>
          </a:xfrm>
        </p:spPr>
        <p:txBody>
          <a:bodyPr>
            <a:normAutofit fontScale="92500" lnSpcReduction="20000"/>
          </a:bodyPr>
          <a:lstStyle/>
          <a:p>
            <a:pPr>
              <a:buFont typeface="Wingdings" panose="05000000000000000000" pitchFamily="2" charset="2"/>
              <a:buChar char="v"/>
            </a:pPr>
            <a:r>
              <a:rPr lang="en-US" sz="2400" dirty="0" smtClean="0"/>
              <a:t> Bottom </a:t>
            </a:r>
            <a:r>
              <a:rPr lang="en-US" sz="2400" dirty="0"/>
              <a:t>line in any PTA event or activity you are doing it for the children.  </a:t>
            </a:r>
          </a:p>
          <a:p>
            <a:pPr>
              <a:buFont typeface="Wingdings" panose="05000000000000000000" pitchFamily="2" charset="2"/>
              <a:buChar char="v"/>
            </a:pPr>
            <a:r>
              <a:rPr lang="en-US" sz="2400" dirty="0" smtClean="0"/>
              <a:t> If </a:t>
            </a:r>
            <a:r>
              <a:rPr lang="en-US" sz="2400" dirty="0"/>
              <a:t>you are unhappy about how your carnival went, stop and look at how the children reacted.  If they had a good time, then the carnival was a success.  Children don’t need overly complicated events to make them happy.  </a:t>
            </a:r>
          </a:p>
          <a:p>
            <a:pPr>
              <a:buFont typeface="Wingdings" panose="05000000000000000000" pitchFamily="2" charset="2"/>
              <a:buChar char="v"/>
            </a:pPr>
            <a:r>
              <a:rPr lang="en-US" sz="2400" dirty="0" smtClean="0"/>
              <a:t> Keep </a:t>
            </a:r>
            <a:r>
              <a:rPr lang="en-US" sz="2400" dirty="0"/>
              <a:t>your focus on the kids and maintain your sanity by keeping it simple! </a:t>
            </a:r>
            <a:endParaRPr lang="en-US" sz="2400" dirty="0" smtClean="0"/>
          </a:p>
          <a:p>
            <a:pPr>
              <a:buFont typeface="Wingdings" panose="05000000000000000000" pitchFamily="2" charset="2"/>
              <a:buChar char="v"/>
            </a:pPr>
            <a:r>
              <a:rPr lang="en-US" sz="2400" dirty="0"/>
              <a:t> Brutal truth is that you could do everything 110% correct as President and someone is still going to criticize you or complain.  The old saying is true, “You can not please all of the people all of the time.” </a:t>
            </a:r>
          </a:p>
          <a:p>
            <a:pPr>
              <a:buFont typeface="Wingdings" panose="05000000000000000000" pitchFamily="2" charset="2"/>
              <a:buChar char="v"/>
            </a:pPr>
            <a:endParaRPr lang="en-US" sz="2400" dirty="0"/>
          </a:p>
        </p:txBody>
      </p:sp>
      <p:pic>
        <p:nvPicPr>
          <p:cNvPr id="4" name="Picture 3"/>
          <p:cNvPicPr>
            <a:picLocks noChangeAspect="1"/>
          </p:cNvPicPr>
          <p:nvPr/>
        </p:nvPicPr>
        <p:blipFill>
          <a:blip r:embed="rId2"/>
          <a:stretch>
            <a:fillRect/>
          </a:stretch>
        </p:blipFill>
        <p:spPr>
          <a:xfrm>
            <a:off x="5884164" y="585216"/>
            <a:ext cx="3820520" cy="1309097"/>
          </a:xfrm>
          <a:prstGeom prst="rect">
            <a:avLst/>
          </a:prstGeom>
        </p:spPr>
      </p:pic>
    </p:spTree>
    <p:extLst>
      <p:ext uri="{BB962C8B-B14F-4D97-AF65-F5344CB8AC3E}">
        <p14:creationId xmlns:p14="http://schemas.microsoft.com/office/powerpoint/2010/main" val="112106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First things first, be </a:t>
            </a:r>
            <a:r>
              <a:rPr lang="en-US" sz="5400" u="sng" dirty="0" smtClean="0"/>
              <a:t>you</a:t>
            </a:r>
            <a:endParaRPr lang="en-US" u="sng" dirty="0"/>
          </a:p>
        </p:txBody>
      </p:sp>
      <p:sp>
        <p:nvSpPr>
          <p:cNvPr id="4" name="Content Placeholder 3"/>
          <p:cNvSpPr>
            <a:spLocks noGrp="1"/>
          </p:cNvSpPr>
          <p:nvPr>
            <p:ph sz="half" idx="2"/>
          </p:nvPr>
        </p:nvSpPr>
        <p:spPr>
          <a:xfrm>
            <a:off x="5989320" y="2119495"/>
            <a:ext cx="4754880" cy="4023360"/>
          </a:xfrm>
        </p:spPr>
        <p:txBody>
          <a:bodyPr>
            <a:normAutofit fontScale="92500" lnSpcReduction="10000"/>
          </a:bodyPr>
          <a:lstStyle/>
          <a:p>
            <a:r>
              <a:rPr lang="en-US" b="1" u="sng" dirty="0"/>
              <a:t>Never</a:t>
            </a:r>
            <a:r>
              <a:rPr lang="en-US" sz="1600" dirty="0"/>
              <a:t> </a:t>
            </a:r>
            <a:r>
              <a:rPr lang="en-US" dirty="0"/>
              <a:t>compare or judge yourself against previous PTA Presidents.</a:t>
            </a:r>
          </a:p>
          <a:p>
            <a:pPr>
              <a:buFont typeface="Wingdings" panose="05000000000000000000" pitchFamily="2" charset="2"/>
              <a:buChar char="v"/>
            </a:pPr>
            <a:r>
              <a:rPr lang="en-US" dirty="0"/>
              <a:t> </a:t>
            </a:r>
            <a:r>
              <a:rPr lang="en-US" dirty="0" smtClean="0"/>
              <a:t>It </a:t>
            </a:r>
            <a:r>
              <a:rPr lang="en-US" dirty="0"/>
              <a:t>is unfair to you because no one is going to be like you…you are unique.  </a:t>
            </a:r>
          </a:p>
          <a:p>
            <a:pPr>
              <a:buFont typeface="Wingdings" panose="05000000000000000000" pitchFamily="2" charset="2"/>
              <a:buChar char="v"/>
            </a:pPr>
            <a:r>
              <a:rPr lang="en-US" dirty="0" smtClean="0"/>
              <a:t> If </a:t>
            </a:r>
            <a:r>
              <a:rPr lang="en-US" dirty="0"/>
              <a:t>another member keeps saying, “Well, Susie Q used to always do it like this…”, then politely remind that member that you are different from Susie Q and while her ideas might have worked then, you would like to try your own approach because you only know how to be you.</a:t>
            </a:r>
          </a:p>
          <a:p>
            <a:endParaRPr lang="en-US" dirty="0"/>
          </a:p>
        </p:txBody>
      </p:sp>
      <p:pic>
        <p:nvPicPr>
          <p:cNvPr id="5" name="Picture Placeholder 10"/>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3746" t="4326" r="2617" b="4326"/>
          <a:stretch/>
        </p:blipFill>
        <p:spPr>
          <a:xfrm>
            <a:off x="567160" y="2235241"/>
            <a:ext cx="4490977" cy="4394142"/>
          </a:xfrm>
        </p:spPr>
      </p:pic>
    </p:spTree>
    <p:extLst>
      <p:ext uri="{BB962C8B-B14F-4D97-AF65-F5344CB8AC3E}">
        <p14:creationId xmlns:p14="http://schemas.microsoft.com/office/powerpoint/2010/main" val="983575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a:xfrm>
            <a:off x="838933" y="2517494"/>
            <a:ext cx="9720073" cy="4023360"/>
          </a:xfrm>
        </p:spPr>
        <p:txBody>
          <a:bodyPr>
            <a:normAutofit fontScale="92500" lnSpcReduction="20000"/>
          </a:bodyPr>
          <a:lstStyle/>
          <a:p>
            <a:pPr algn="ctr"/>
            <a:r>
              <a:rPr lang="en-US" sz="2400" dirty="0" smtClean="0"/>
              <a:t> </a:t>
            </a:r>
            <a:r>
              <a:rPr lang="en-US" sz="3500" dirty="0" smtClean="0"/>
              <a:t>Know that you are not alone. Missouri PTA is here to support you on </a:t>
            </a:r>
            <a:r>
              <a:rPr lang="en-US" sz="3500" smtClean="0"/>
              <a:t>your journey this </a:t>
            </a:r>
            <a:r>
              <a:rPr lang="en-US" sz="3500" dirty="0" smtClean="0"/>
              <a:t>next year. </a:t>
            </a:r>
          </a:p>
          <a:p>
            <a:endParaRPr lang="en-US" sz="2800" dirty="0"/>
          </a:p>
          <a:p>
            <a:endParaRPr lang="en-US" sz="2800" dirty="0" smtClean="0"/>
          </a:p>
          <a:p>
            <a:r>
              <a:rPr lang="en-US" sz="3000" b="1" dirty="0" smtClean="0"/>
              <a:t>Kim Weber</a:t>
            </a:r>
          </a:p>
          <a:p>
            <a:r>
              <a:rPr lang="en-US" sz="2800" dirty="0" smtClean="0"/>
              <a:t>Email:</a:t>
            </a:r>
            <a:r>
              <a:rPr lang="en-US" sz="2800" dirty="0"/>
              <a:t> </a:t>
            </a:r>
            <a:r>
              <a:rPr lang="en-US" sz="2800" dirty="0" smtClean="0">
                <a:hlinkClick r:id="rId3"/>
              </a:rPr>
              <a:t>kimw@mopta.org</a:t>
            </a:r>
            <a:r>
              <a:rPr lang="en-US" sz="2800" dirty="0"/>
              <a:t> </a:t>
            </a:r>
            <a:r>
              <a:rPr lang="en-US" sz="2800" dirty="0" smtClean="0"/>
              <a:t>OR </a:t>
            </a:r>
            <a:r>
              <a:rPr lang="en-US" sz="2800" dirty="0" smtClean="0">
                <a:hlinkClick r:id="rId4"/>
              </a:rPr>
              <a:t>office@mopta.org</a:t>
            </a:r>
            <a:endParaRPr lang="en-US" sz="2800" dirty="0" smtClean="0"/>
          </a:p>
          <a:p>
            <a:r>
              <a:rPr lang="en-US" sz="2800" dirty="0" smtClean="0"/>
              <a:t>Office</a:t>
            </a:r>
            <a:r>
              <a:rPr lang="en-US" sz="2800" dirty="0"/>
              <a:t>: </a:t>
            </a:r>
            <a:r>
              <a:rPr lang="en-US" sz="2800" dirty="0" smtClean="0"/>
              <a:t>1-800-328-7330</a:t>
            </a:r>
          </a:p>
          <a:p>
            <a:r>
              <a:rPr lang="en-US" sz="2800" dirty="0" smtClean="0"/>
              <a:t>Cell: (573) 489-1165</a:t>
            </a:r>
          </a:p>
          <a:p>
            <a:endParaRPr lang="en-US" sz="2400" dirty="0" smtClean="0"/>
          </a:p>
        </p:txBody>
      </p:sp>
      <p:pic>
        <p:nvPicPr>
          <p:cNvPr id="4" name="Picture 3"/>
          <p:cNvPicPr>
            <a:picLocks noChangeAspect="1"/>
          </p:cNvPicPr>
          <p:nvPr/>
        </p:nvPicPr>
        <p:blipFill>
          <a:blip r:embed="rId5"/>
          <a:stretch>
            <a:fillRect/>
          </a:stretch>
        </p:blipFill>
        <p:spPr>
          <a:xfrm>
            <a:off x="9520237" y="4891510"/>
            <a:ext cx="2447925" cy="1866900"/>
          </a:xfrm>
          <a:prstGeom prst="rect">
            <a:avLst/>
          </a:prstGeom>
        </p:spPr>
      </p:pic>
    </p:spTree>
    <p:extLst>
      <p:ext uri="{BB962C8B-B14F-4D97-AF65-F5344CB8AC3E}">
        <p14:creationId xmlns:p14="http://schemas.microsoft.com/office/powerpoint/2010/main" val="89299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Lead</a:t>
            </a:r>
            <a:endParaRPr lang="en-US" dirty="0"/>
          </a:p>
        </p:txBody>
      </p:sp>
      <p:sp>
        <p:nvSpPr>
          <p:cNvPr id="3" name="Content Placeholder 2"/>
          <p:cNvSpPr>
            <a:spLocks noGrp="1"/>
          </p:cNvSpPr>
          <p:nvPr>
            <p:ph sz="half" idx="1"/>
          </p:nvPr>
        </p:nvSpPr>
        <p:spPr>
          <a:xfrm>
            <a:off x="873656" y="3316146"/>
            <a:ext cx="4754880" cy="4023360"/>
          </a:xfrm>
        </p:spPr>
        <p:txBody>
          <a:bodyPr>
            <a:normAutofit/>
          </a:bodyPr>
          <a:lstStyle/>
          <a:p>
            <a:pPr>
              <a:buFont typeface="Wingdings" panose="05000000000000000000" pitchFamily="2" charset="2"/>
              <a:buChar char="v"/>
            </a:pPr>
            <a:r>
              <a:rPr lang="en-US" sz="2800" dirty="0" smtClean="0"/>
              <a:t>Bylaws</a:t>
            </a:r>
            <a:endParaRPr lang="en-US" sz="2800" dirty="0"/>
          </a:p>
          <a:p>
            <a:pPr>
              <a:buFont typeface="Wingdings" panose="05000000000000000000" pitchFamily="2" charset="2"/>
              <a:buChar char="v"/>
            </a:pPr>
            <a:r>
              <a:rPr lang="en-US" sz="2800" dirty="0" smtClean="0"/>
              <a:t> Standing </a:t>
            </a:r>
            <a:r>
              <a:rPr lang="en-US" sz="2800" dirty="0"/>
              <a:t>Rules if your unit has them</a:t>
            </a:r>
          </a:p>
          <a:p>
            <a:pPr>
              <a:buFont typeface="Wingdings" panose="05000000000000000000" pitchFamily="2" charset="2"/>
              <a:buChar char="v"/>
            </a:pPr>
            <a:r>
              <a:rPr lang="en-US" sz="2800" dirty="0" smtClean="0"/>
              <a:t> National </a:t>
            </a:r>
            <a:r>
              <a:rPr lang="en-US" sz="2800" dirty="0"/>
              <a:t>PTA Resources </a:t>
            </a:r>
            <a:r>
              <a:rPr lang="en-US" sz="2800" u="sng" dirty="0" smtClean="0">
                <a:hlinkClick r:id="rId2"/>
              </a:rPr>
              <a:t>www.pta.org</a:t>
            </a:r>
            <a:r>
              <a:rPr lang="en-US" sz="2800" dirty="0" smtClean="0"/>
              <a:t> </a:t>
            </a:r>
            <a:endParaRPr lang="en-US" sz="2800" dirty="0"/>
          </a:p>
          <a:p>
            <a:pPr>
              <a:buFont typeface="Wingdings" panose="05000000000000000000" pitchFamily="2" charset="2"/>
              <a:buChar char="v"/>
            </a:pPr>
            <a:r>
              <a:rPr lang="en-US" sz="2800" dirty="0" smtClean="0"/>
              <a:t> Missouri </a:t>
            </a:r>
            <a:r>
              <a:rPr lang="en-US" sz="2800" dirty="0"/>
              <a:t>PTA </a:t>
            </a:r>
            <a:r>
              <a:rPr lang="en-US" sz="2800" dirty="0" smtClean="0"/>
              <a:t>website </a:t>
            </a:r>
            <a:r>
              <a:rPr lang="en-US" sz="2800" u="sng" dirty="0" smtClean="0">
                <a:hlinkClick r:id="rId3"/>
              </a:rPr>
              <a:t>www.mopta.org</a:t>
            </a:r>
            <a:endParaRPr lang="en-US" sz="2800" u="sng" dirty="0"/>
          </a:p>
          <a:p>
            <a:pPr marL="0" indent="0">
              <a:buNone/>
            </a:pPr>
            <a:endParaRPr lang="en-US" dirty="0"/>
          </a:p>
        </p:txBody>
      </p:sp>
      <p:sp>
        <p:nvSpPr>
          <p:cNvPr id="4" name="Content Placeholder 3"/>
          <p:cNvSpPr>
            <a:spLocks noGrp="1"/>
          </p:cNvSpPr>
          <p:nvPr>
            <p:ph sz="half" idx="2"/>
          </p:nvPr>
        </p:nvSpPr>
        <p:spPr>
          <a:xfrm>
            <a:off x="6209239" y="3316146"/>
            <a:ext cx="4754880" cy="4023360"/>
          </a:xfrm>
        </p:spPr>
        <p:txBody>
          <a:bodyPr/>
          <a:lstStyle/>
          <a:p>
            <a:pPr>
              <a:buFont typeface="Wingdings" panose="05000000000000000000" pitchFamily="2" charset="2"/>
              <a:buChar char="v"/>
            </a:pPr>
            <a:r>
              <a:rPr lang="en-US" sz="2800" dirty="0"/>
              <a:t>Past President’s Procedure Books</a:t>
            </a:r>
          </a:p>
          <a:p>
            <a:pPr>
              <a:buFont typeface="Wingdings" panose="05000000000000000000" pitchFamily="2" charset="2"/>
              <a:buChar char="v"/>
            </a:pPr>
            <a:r>
              <a:rPr lang="en-US" sz="2800" dirty="0"/>
              <a:t> Our Children &amp; Contact</a:t>
            </a:r>
          </a:p>
          <a:p>
            <a:pPr>
              <a:buFont typeface="Wingdings" panose="05000000000000000000" pitchFamily="2" charset="2"/>
              <a:buChar char="v"/>
            </a:pPr>
            <a:r>
              <a:rPr lang="en-US" sz="2800" dirty="0"/>
              <a:t> Other Board Members, Principal</a:t>
            </a:r>
          </a:p>
          <a:p>
            <a:endParaRPr lang="en-US" dirty="0"/>
          </a:p>
        </p:txBody>
      </p:sp>
      <p:sp>
        <p:nvSpPr>
          <p:cNvPr id="6" name="TextBox 5"/>
          <p:cNvSpPr txBox="1"/>
          <p:nvPr/>
        </p:nvSpPr>
        <p:spPr>
          <a:xfrm>
            <a:off x="3974833" y="2084832"/>
            <a:ext cx="4468812" cy="646331"/>
          </a:xfrm>
          <a:prstGeom prst="rect">
            <a:avLst/>
          </a:prstGeom>
          <a:noFill/>
        </p:spPr>
        <p:txBody>
          <a:bodyPr wrap="square" rtlCol="0">
            <a:spAutoFit/>
          </a:bodyPr>
          <a:lstStyle/>
          <a:p>
            <a:r>
              <a:rPr lang="en-US" sz="3600" dirty="0" smtClean="0"/>
              <a:t>Read, Read, Read!!!</a:t>
            </a:r>
            <a:endParaRPr lang="en-US" sz="36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59199" y="219661"/>
            <a:ext cx="2370002" cy="3096485"/>
          </a:xfrm>
          <a:prstGeom prst="rect">
            <a:avLst/>
          </a:prstGeom>
        </p:spPr>
      </p:pic>
    </p:spTree>
    <p:extLst>
      <p:ext uri="{BB962C8B-B14F-4D97-AF65-F5344CB8AC3E}">
        <p14:creationId xmlns:p14="http://schemas.microsoft.com/office/powerpoint/2010/main" val="3485887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Spring High, Spring Quick: Action Required to Hit the Target</a:t>
            </a:r>
            <a:br>
              <a:rPr lang="en-US" sz="4800" dirty="0" smtClean="0"/>
            </a:br>
            <a:r>
              <a:rPr lang="en-US" sz="4400" dirty="0" smtClean="0"/>
              <a:t>Getting off to a great Start</a:t>
            </a:r>
            <a:endParaRPr lang="en-US" sz="4400" dirty="0"/>
          </a:p>
        </p:txBody>
      </p:sp>
      <p:sp>
        <p:nvSpPr>
          <p:cNvPr id="3" name="Content Placeholder 2"/>
          <p:cNvSpPr>
            <a:spLocks noGrp="1"/>
          </p:cNvSpPr>
          <p:nvPr>
            <p:ph idx="1"/>
          </p:nvPr>
        </p:nvSpPr>
        <p:spPr/>
        <p:txBody>
          <a:bodyPr>
            <a:normAutofit/>
          </a:bodyPr>
          <a:lstStyle/>
          <a:p>
            <a:pPr marL="0" indent="0">
              <a:buNone/>
            </a:pPr>
            <a:endParaRPr lang="en-US" sz="2800" u="sng" dirty="0"/>
          </a:p>
          <a:p>
            <a:pPr>
              <a:buFont typeface="Wingdings" panose="05000000000000000000" pitchFamily="2" charset="2"/>
              <a:buChar char="v"/>
            </a:pPr>
            <a:r>
              <a:rPr lang="en-US" sz="2800" dirty="0" smtClean="0"/>
              <a:t> Set goals </a:t>
            </a:r>
            <a:r>
              <a:rPr lang="en-US" sz="2800" dirty="0"/>
              <a:t>with your </a:t>
            </a:r>
            <a:r>
              <a:rPr lang="en-US" sz="2800" dirty="0" smtClean="0"/>
              <a:t>board </a:t>
            </a:r>
            <a:r>
              <a:rPr lang="en-US" sz="2800" dirty="0"/>
              <a:t>based on the needs of the children, the parents, the school and the </a:t>
            </a:r>
            <a:r>
              <a:rPr lang="en-US" sz="2800" dirty="0" smtClean="0"/>
              <a:t>community</a:t>
            </a:r>
          </a:p>
          <a:p>
            <a:pPr>
              <a:buFont typeface="Wingdings" panose="05000000000000000000" pitchFamily="2" charset="2"/>
              <a:buChar char="v"/>
            </a:pPr>
            <a:r>
              <a:rPr lang="en-US" sz="2800" dirty="0" smtClean="0"/>
              <a:t> Make a calendar </a:t>
            </a:r>
            <a:r>
              <a:rPr lang="en-US" sz="2800" dirty="0"/>
              <a:t>and schedule programs or events for the </a:t>
            </a:r>
            <a:r>
              <a:rPr lang="en-US" sz="2800" dirty="0" smtClean="0"/>
              <a:t>year </a:t>
            </a:r>
            <a:endParaRPr lang="en-US" sz="2800" dirty="0"/>
          </a:p>
          <a:p>
            <a:pPr>
              <a:buFont typeface="Wingdings" panose="05000000000000000000" pitchFamily="2" charset="2"/>
              <a:buChar char="v"/>
            </a:pPr>
            <a:r>
              <a:rPr lang="en-US" sz="2800" dirty="0" smtClean="0"/>
              <a:t> Make </a:t>
            </a:r>
            <a:r>
              <a:rPr lang="en-US" sz="2800" dirty="0"/>
              <a:t>a </a:t>
            </a:r>
            <a:r>
              <a:rPr lang="en-US" sz="2800" dirty="0" smtClean="0"/>
              <a:t>budget</a:t>
            </a:r>
            <a:endParaRPr lang="en-US" sz="2800" dirty="0"/>
          </a:p>
          <a:p>
            <a:pPr>
              <a:buFont typeface="Wingdings" panose="05000000000000000000" pitchFamily="2" charset="2"/>
              <a:buChar char="v"/>
            </a:pPr>
            <a:r>
              <a:rPr lang="en-US" sz="2800" dirty="0" smtClean="0"/>
              <a:t> Set rules</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5153" y="4250313"/>
            <a:ext cx="2607687" cy="2607687"/>
          </a:xfrm>
          <a:prstGeom prst="rect">
            <a:avLst/>
          </a:prstGeom>
        </p:spPr>
      </p:pic>
    </p:spTree>
    <p:extLst>
      <p:ext uri="{BB962C8B-B14F-4D97-AF65-F5344CB8AC3E}">
        <p14:creationId xmlns:p14="http://schemas.microsoft.com/office/powerpoint/2010/main" val="1812763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of Work to Make it a Great Year </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a:t> </a:t>
            </a:r>
            <a:r>
              <a:rPr lang="en-US" dirty="0" smtClean="0"/>
              <a:t>Clarify </a:t>
            </a:r>
            <a:r>
              <a:rPr lang="en-US" dirty="0"/>
              <a:t>the </a:t>
            </a:r>
            <a:r>
              <a:rPr lang="en-US" dirty="0" smtClean="0"/>
              <a:t>Goal</a:t>
            </a:r>
          </a:p>
          <a:p>
            <a:pPr>
              <a:buFont typeface="Wingdings" panose="05000000000000000000" pitchFamily="2" charset="2"/>
              <a:buChar char="v"/>
            </a:pPr>
            <a:r>
              <a:rPr lang="en-US" dirty="0" smtClean="0"/>
              <a:t> Teach </a:t>
            </a:r>
            <a:r>
              <a:rPr lang="en-US" dirty="0"/>
              <a:t>Them to Fish</a:t>
            </a:r>
          </a:p>
          <a:p>
            <a:pPr>
              <a:buFont typeface="Wingdings" panose="05000000000000000000" pitchFamily="2" charset="2"/>
              <a:buChar char="v"/>
            </a:pPr>
            <a:r>
              <a:rPr lang="en-US" dirty="0" smtClean="0"/>
              <a:t> Trust </a:t>
            </a:r>
            <a:r>
              <a:rPr lang="en-US" dirty="0"/>
              <a:t>the Journey</a:t>
            </a:r>
          </a:p>
          <a:p>
            <a:pPr>
              <a:buFont typeface="Wingdings" panose="05000000000000000000" pitchFamily="2" charset="2"/>
              <a:buChar char="v"/>
            </a:pPr>
            <a:r>
              <a:rPr lang="en-US" dirty="0" smtClean="0"/>
              <a:t> Keep </a:t>
            </a:r>
            <a:r>
              <a:rPr lang="en-US" dirty="0"/>
              <a:t>Your Eye on the Prize</a:t>
            </a:r>
          </a:p>
          <a:p>
            <a:pPr>
              <a:buFont typeface="Wingdings" panose="05000000000000000000" pitchFamily="2" charset="2"/>
              <a:buChar char="v"/>
            </a:pPr>
            <a:r>
              <a:rPr lang="en-US" dirty="0" smtClean="0"/>
              <a:t> Structure </a:t>
            </a:r>
            <a:r>
              <a:rPr lang="en-US" dirty="0"/>
              <a:t>the work among the entire </a:t>
            </a:r>
            <a:r>
              <a:rPr lang="en-US" dirty="0" smtClean="0"/>
              <a:t>group/membership</a:t>
            </a:r>
          </a:p>
          <a:p>
            <a:pPr>
              <a:buFont typeface="Wingdings" panose="05000000000000000000" pitchFamily="2" charset="2"/>
              <a:buChar char="v"/>
            </a:pPr>
            <a:r>
              <a:rPr lang="en-US" dirty="0" smtClean="0"/>
              <a:t> Beginning </a:t>
            </a:r>
            <a:r>
              <a:rPr lang="en-US" dirty="0"/>
              <a:t>of Year-Plan of Work</a:t>
            </a:r>
          </a:p>
          <a:p>
            <a:pPr>
              <a:buFont typeface="Wingdings" panose="05000000000000000000" pitchFamily="2" charset="2"/>
              <a:buChar char="v"/>
            </a:pPr>
            <a:r>
              <a:rPr lang="en-US" dirty="0" smtClean="0"/>
              <a:t> Mid </a:t>
            </a:r>
            <a:r>
              <a:rPr lang="en-US" dirty="0"/>
              <a:t>Year-Progress Report</a:t>
            </a:r>
          </a:p>
          <a:p>
            <a:pPr>
              <a:buFont typeface="Wingdings" panose="05000000000000000000" pitchFamily="2" charset="2"/>
              <a:buChar char="v"/>
            </a:pPr>
            <a:r>
              <a:rPr lang="en-US" dirty="0" smtClean="0"/>
              <a:t> End </a:t>
            </a:r>
            <a:r>
              <a:rPr lang="en-US" dirty="0"/>
              <a:t>of Year-Final Report</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5997" y="1472338"/>
            <a:ext cx="3360557" cy="2535157"/>
          </a:xfrm>
          <a:prstGeom prst="rect">
            <a:avLst/>
          </a:prstGeom>
        </p:spPr>
      </p:pic>
    </p:spTree>
    <p:extLst>
      <p:ext uri="{BB962C8B-B14F-4D97-AF65-F5344CB8AC3E}">
        <p14:creationId xmlns:p14="http://schemas.microsoft.com/office/powerpoint/2010/main" val="246916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Plan of Work</a:t>
            </a:r>
            <a:endParaRPr lang="en-US" dirty="0"/>
          </a:p>
        </p:txBody>
      </p:sp>
      <p:sp>
        <p:nvSpPr>
          <p:cNvPr id="3" name="Content Placeholder 2"/>
          <p:cNvSpPr>
            <a:spLocks noGrp="1"/>
          </p:cNvSpPr>
          <p:nvPr>
            <p:ph idx="1"/>
          </p:nvPr>
        </p:nvSpPr>
        <p:spPr>
          <a:xfrm>
            <a:off x="1024128" y="1655181"/>
            <a:ext cx="10376935" cy="5202820"/>
          </a:xfrm>
        </p:spPr>
        <p:txBody>
          <a:bodyPr>
            <a:normAutofit fontScale="77500" lnSpcReduction="20000"/>
          </a:bodyPr>
          <a:lstStyle/>
          <a:p>
            <a:r>
              <a:rPr lang="en-US" dirty="0"/>
              <a:t>PLAN OF WORK/ PROGRESS REPORT</a:t>
            </a:r>
          </a:p>
          <a:p>
            <a:r>
              <a:rPr lang="en-US" dirty="0"/>
              <a:t>Your PTA/PTSA </a:t>
            </a:r>
            <a:r>
              <a:rPr lang="en-US" dirty="0" smtClean="0"/>
              <a:t>Name:______________________</a:t>
            </a:r>
            <a:endParaRPr lang="en-US" dirty="0"/>
          </a:p>
          <a:p>
            <a:r>
              <a:rPr lang="en-US" dirty="0"/>
              <a:t>School </a:t>
            </a:r>
            <a:r>
              <a:rPr lang="en-US" dirty="0" smtClean="0"/>
              <a:t>Year</a:t>
            </a:r>
            <a:r>
              <a:rPr lang="en-US" dirty="0"/>
              <a:t>:</a:t>
            </a:r>
            <a:r>
              <a:rPr lang="en-US" dirty="0" smtClean="0"/>
              <a:t>____________________</a:t>
            </a:r>
            <a:endParaRPr lang="en-US" dirty="0"/>
          </a:p>
          <a:p>
            <a:r>
              <a:rPr lang="en-US" dirty="0"/>
              <a:t>PTA Position / Chairman:________________________________</a:t>
            </a:r>
          </a:p>
          <a:p>
            <a:r>
              <a:rPr lang="en-US" dirty="0" smtClean="0"/>
              <a:t>Your </a:t>
            </a:r>
            <a:r>
              <a:rPr lang="en-US" dirty="0"/>
              <a:t>Name____________________________________________</a:t>
            </a:r>
          </a:p>
          <a:p>
            <a:r>
              <a:rPr lang="en-US" dirty="0" smtClean="0"/>
              <a:t>Phone </a:t>
            </a:r>
            <a:r>
              <a:rPr lang="en-US" dirty="0"/>
              <a:t>Number </a:t>
            </a:r>
            <a:r>
              <a:rPr lang="en-US" dirty="0" smtClean="0"/>
              <a:t>_________________________________________</a:t>
            </a:r>
          </a:p>
          <a:p>
            <a:r>
              <a:rPr lang="en-US" dirty="0" smtClean="0"/>
              <a:t>Email </a:t>
            </a:r>
            <a:r>
              <a:rPr lang="en-US" dirty="0"/>
              <a:t>Address__________________________________________</a:t>
            </a:r>
          </a:p>
          <a:p>
            <a:pPr marL="0" indent="0">
              <a:buNone/>
            </a:pPr>
            <a:r>
              <a:rPr lang="en-US" dirty="0" smtClean="0"/>
              <a:t>Please </a:t>
            </a:r>
            <a:r>
              <a:rPr lang="en-US" dirty="0"/>
              <a:t>provide a brief description of your plans for your committee or department. A Plan of Work is presented at the August Board Meeting for approval.  An update or progress report is due from all committee chairs at the December Board Meeting.  A final recap of the year is due at the April Executive Board meeting for inclusion in the Historian’s report as part of the May Council Newsletter.  4 copies are needed (president, secretary, your procedure book and your VP’s procedure book).</a:t>
            </a:r>
          </a:p>
          <a:p>
            <a:r>
              <a:rPr lang="en-US" dirty="0"/>
              <a:t> Thank You</a:t>
            </a:r>
            <a:r>
              <a:rPr lang="en-US" dirty="0" smtClean="0"/>
              <a:t>!</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0541" y="383893"/>
            <a:ext cx="3280209" cy="3401878"/>
          </a:xfrm>
          <a:prstGeom prst="rect">
            <a:avLst/>
          </a:prstGeom>
        </p:spPr>
      </p:pic>
    </p:spTree>
    <p:extLst>
      <p:ext uri="{BB962C8B-B14F-4D97-AF65-F5344CB8AC3E}">
        <p14:creationId xmlns:p14="http://schemas.microsoft.com/office/powerpoint/2010/main" val="2888390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Productive </a:t>
            </a:r>
            <a:r>
              <a:rPr lang="en-US" dirty="0"/>
              <a:t>Meetings </a:t>
            </a:r>
          </a:p>
        </p:txBody>
      </p:sp>
      <p:sp>
        <p:nvSpPr>
          <p:cNvPr id="3" name="Content Placeholder 2"/>
          <p:cNvSpPr>
            <a:spLocks noGrp="1"/>
          </p:cNvSpPr>
          <p:nvPr>
            <p:ph sz="half" idx="1"/>
          </p:nvPr>
        </p:nvSpPr>
        <p:spPr/>
        <p:txBody>
          <a:bodyPr>
            <a:normAutofit fontScale="92500" lnSpcReduction="20000"/>
          </a:bodyPr>
          <a:lstStyle/>
          <a:p>
            <a:pPr>
              <a:buFont typeface="Wingdings" panose="05000000000000000000" pitchFamily="2" charset="2"/>
              <a:buChar char="v"/>
            </a:pPr>
            <a:r>
              <a:rPr lang="en-US" sz="2800" dirty="0"/>
              <a:t>Be prepared</a:t>
            </a:r>
          </a:p>
          <a:p>
            <a:pPr>
              <a:buFont typeface="Wingdings" panose="05000000000000000000" pitchFamily="2" charset="2"/>
              <a:buChar char="v"/>
            </a:pPr>
            <a:r>
              <a:rPr lang="en-US" sz="2800" dirty="0"/>
              <a:t> Know your material</a:t>
            </a:r>
          </a:p>
          <a:p>
            <a:pPr>
              <a:buFont typeface="Wingdings" panose="05000000000000000000" pitchFamily="2" charset="2"/>
              <a:buChar char="v"/>
            </a:pPr>
            <a:r>
              <a:rPr lang="en-US" sz="2800" dirty="0"/>
              <a:t> Prepare an agenda</a:t>
            </a:r>
          </a:p>
          <a:p>
            <a:pPr>
              <a:buFont typeface="Wingdings" panose="05000000000000000000" pitchFamily="2" charset="2"/>
              <a:buChar char="v"/>
            </a:pPr>
            <a:r>
              <a:rPr lang="en-US" sz="2800" dirty="0"/>
              <a:t> Know your </a:t>
            </a:r>
            <a:r>
              <a:rPr lang="en-US" sz="2800" dirty="0" smtClean="0"/>
              <a:t>audience</a:t>
            </a:r>
          </a:p>
          <a:p>
            <a:pPr>
              <a:buFont typeface="Wingdings" panose="05000000000000000000" pitchFamily="2" charset="2"/>
              <a:buChar char="v"/>
            </a:pPr>
            <a:r>
              <a:rPr lang="en-US" sz="2800" dirty="0"/>
              <a:t>Establish yourself as credible</a:t>
            </a:r>
          </a:p>
          <a:p>
            <a:pPr>
              <a:buFont typeface="Wingdings" panose="05000000000000000000" pitchFamily="2" charset="2"/>
              <a:buChar char="v"/>
            </a:pPr>
            <a:r>
              <a:rPr lang="en-US" sz="2800" dirty="0"/>
              <a:t> Formal or informal</a:t>
            </a:r>
          </a:p>
          <a:p>
            <a:pPr>
              <a:buFont typeface="Wingdings" panose="05000000000000000000" pitchFamily="2" charset="2"/>
              <a:buChar char="v"/>
            </a:pPr>
            <a:r>
              <a:rPr lang="en-US" sz="2800" dirty="0"/>
              <a:t> Make your audience comfortable</a:t>
            </a:r>
          </a:p>
          <a:p>
            <a:pPr>
              <a:buFont typeface="Wingdings" panose="05000000000000000000" pitchFamily="2" charset="2"/>
              <a:buChar char="v"/>
            </a:pPr>
            <a:endParaRPr lang="en-US" sz="2800" dirty="0"/>
          </a:p>
          <a:p>
            <a:pPr marL="0" indent="0">
              <a:buNone/>
            </a:pPr>
            <a:endParaRPr lang="en-US" sz="2800" dirty="0"/>
          </a:p>
        </p:txBody>
      </p:sp>
      <p:sp>
        <p:nvSpPr>
          <p:cNvPr id="7" name="Content Placeholder 6"/>
          <p:cNvSpPr>
            <a:spLocks noGrp="1"/>
          </p:cNvSpPr>
          <p:nvPr>
            <p:ph sz="half" idx="2"/>
          </p:nvPr>
        </p:nvSpPr>
        <p:spPr/>
        <p:txBody>
          <a:bodyPr>
            <a:normAutofit fontScale="92500" lnSpcReduction="20000"/>
          </a:bodyPr>
          <a:lstStyle/>
          <a:p>
            <a:pPr>
              <a:buFont typeface="Wingdings" panose="05000000000000000000" pitchFamily="2" charset="2"/>
              <a:buChar char="v"/>
            </a:pPr>
            <a:r>
              <a:rPr lang="en-US" sz="2800" dirty="0" smtClean="0"/>
              <a:t>General </a:t>
            </a:r>
            <a:r>
              <a:rPr lang="en-US" sz="2800" dirty="0"/>
              <a:t>Unit Membership </a:t>
            </a:r>
            <a:r>
              <a:rPr lang="en-US" sz="2800" dirty="0" smtClean="0"/>
              <a:t>Meeting</a:t>
            </a:r>
          </a:p>
          <a:p>
            <a:pPr>
              <a:buFont typeface="Wingdings" panose="05000000000000000000" pitchFamily="2" charset="2"/>
              <a:buChar char="v"/>
            </a:pPr>
            <a:r>
              <a:rPr lang="en-US" sz="2800" dirty="0" smtClean="0"/>
              <a:t>Board Meetings</a:t>
            </a:r>
          </a:p>
          <a:p>
            <a:pPr>
              <a:buFont typeface="Wingdings" panose="05000000000000000000" pitchFamily="2" charset="2"/>
              <a:buChar char="v"/>
            </a:pPr>
            <a:r>
              <a:rPr lang="en-US" sz="2800" dirty="0" smtClean="0"/>
              <a:t> </a:t>
            </a:r>
            <a:r>
              <a:rPr lang="en-US" sz="2800" dirty="0"/>
              <a:t>Stick to the Date!</a:t>
            </a:r>
          </a:p>
          <a:p>
            <a:pPr>
              <a:buFont typeface="Wingdings" panose="05000000000000000000" pitchFamily="2" charset="2"/>
              <a:buChar char="v"/>
            </a:pPr>
            <a:r>
              <a:rPr lang="en-US" sz="2800" dirty="0"/>
              <a:t> Start on Time!</a:t>
            </a:r>
          </a:p>
          <a:p>
            <a:pPr>
              <a:buFont typeface="Wingdings" panose="05000000000000000000" pitchFamily="2" charset="2"/>
              <a:buChar char="v"/>
            </a:pPr>
            <a:r>
              <a:rPr lang="en-US" sz="2800" dirty="0"/>
              <a:t> Make Sure There Are </a:t>
            </a:r>
            <a:r>
              <a:rPr lang="en-US" sz="2800" dirty="0" smtClean="0"/>
              <a:t>  Minutes!</a:t>
            </a:r>
          </a:p>
          <a:p>
            <a:endParaRPr lang="en-US" dirty="0"/>
          </a:p>
        </p:txBody>
      </p:sp>
      <p:pic>
        <p:nvPicPr>
          <p:cNvPr id="6" name="Picture 5"/>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0225578" y="4699090"/>
            <a:ext cx="1811438" cy="1811438"/>
          </a:xfrm>
          <a:prstGeom prst="rect">
            <a:avLst/>
          </a:prstGeom>
        </p:spPr>
      </p:pic>
    </p:spTree>
    <p:extLst>
      <p:ext uri="{BB962C8B-B14F-4D97-AF65-F5344CB8AC3E}">
        <p14:creationId xmlns:p14="http://schemas.microsoft.com/office/powerpoint/2010/main" val="1935203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Meetings-Agendas</a:t>
            </a:r>
            <a:endParaRPr lang="en-US" dirty="0"/>
          </a:p>
        </p:txBody>
      </p:sp>
      <p:sp>
        <p:nvSpPr>
          <p:cNvPr id="3" name="Content Placeholder 2"/>
          <p:cNvSpPr>
            <a:spLocks noGrp="1"/>
          </p:cNvSpPr>
          <p:nvPr>
            <p:ph sz="half" idx="1"/>
          </p:nvPr>
        </p:nvSpPr>
        <p:spPr/>
        <p:txBody>
          <a:bodyPr>
            <a:normAutofit/>
          </a:bodyPr>
          <a:lstStyle/>
          <a:p>
            <a:pPr>
              <a:buFont typeface="Wingdings" panose="05000000000000000000" pitchFamily="2" charset="2"/>
              <a:buChar char="v"/>
            </a:pPr>
            <a:r>
              <a:rPr lang="en-US" sz="3200" dirty="0"/>
              <a:t>Call to Order</a:t>
            </a:r>
          </a:p>
          <a:p>
            <a:pPr>
              <a:buFont typeface="Wingdings" panose="05000000000000000000" pitchFamily="2" charset="2"/>
              <a:buChar char="v"/>
            </a:pPr>
            <a:r>
              <a:rPr lang="en-US" sz="3200" dirty="0"/>
              <a:t>Opening</a:t>
            </a:r>
          </a:p>
          <a:p>
            <a:pPr>
              <a:buFont typeface="Wingdings" panose="05000000000000000000" pitchFamily="2" charset="2"/>
              <a:buChar char="v"/>
            </a:pPr>
            <a:r>
              <a:rPr lang="en-US" sz="3200" dirty="0"/>
              <a:t>Minutes</a:t>
            </a:r>
            <a:r>
              <a:rPr lang="en-US" sz="3200" dirty="0" smtClean="0"/>
              <a:t>/ Correspondence</a:t>
            </a:r>
            <a:endParaRPr lang="en-US" sz="3200" dirty="0"/>
          </a:p>
          <a:p>
            <a:pPr>
              <a:buFont typeface="Wingdings" panose="05000000000000000000" pitchFamily="2" charset="2"/>
              <a:buChar char="v"/>
            </a:pPr>
            <a:r>
              <a:rPr lang="en-US" sz="3200" dirty="0"/>
              <a:t>Treasurer's Report</a:t>
            </a:r>
          </a:p>
          <a:p>
            <a:pPr>
              <a:buFont typeface="Wingdings" panose="05000000000000000000" pitchFamily="2" charset="2"/>
              <a:buChar char="v"/>
            </a:pPr>
            <a:r>
              <a:rPr lang="en-US" sz="3200" dirty="0" smtClean="0"/>
              <a:t>Reports</a:t>
            </a:r>
          </a:p>
          <a:p>
            <a:pPr lvl="1">
              <a:buFont typeface="Arial" panose="020B0604020202020204" pitchFamily="34" charset="0"/>
              <a:buChar char="•"/>
            </a:pPr>
            <a:r>
              <a:rPr lang="en-US" sz="2000" dirty="0" smtClean="0"/>
              <a:t> Executive</a:t>
            </a:r>
            <a:r>
              <a:rPr lang="en-US" sz="2000" dirty="0"/>
              <a:t>, Standing and/or Special</a:t>
            </a:r>
          </a:p>
          <a:p>
            <a:endParaRPr lang="en-US" dirty="0"/>
          </a:p>
        </p:txBody>
      </p:sp>
      <p:sp>
        <p:nvSpPr>
          <p:cNvPr id="4" name="Content Placeholder 3"/>
          <p:cNvSpPr>
            <a:spLocks noGrp="1"/>
          </p:cNvSpPr>
          <p:nvPr>
            <p:ph sz="half" idx="2"/>
          </p:nvPr>
        </p:nvSpPr>
        <p:spPr>
          <a:xfrm>
            <a:off x="5989320" y="2286000"/>
            <a:ext cx="4754880" cy="4023360"/>
          </a:xfrm>
        </p:spPr>
        <p:txBody>
          <a:bodyPr>
            <a:normAutofit/>
          </a:bodyPr>
          <a:lstStyle/>
          <a:p>
            <a:pPr>
              <a:buFont typeface="Wingdings" panose="05000000000000000000" pitchFamily="2" charset="2"/>
              <a:buChar char="v"/>
            </a:pPr>
            <a:r>
              <a:rPr lang="en-US" sz="3200" dirty="0"/>
              <a:t>Unfinished Business</a:t>
            </a:r>
          </a:p>
          <a:p>
            <a:pPr>
              <a:buFont typeface="Wingdings" panose="05000000000000000000" pitchFamily="2" charset="2"/>
              <a:buChar char="v"/>
            </a:pPr>
            <a:r>
              <a:rPr lang="en-US" sz="3200" dirty="0"/>
              <a:t>New Business</a:t>
            </a:r>
          </a:p>
          <a:p>
            <a:pPr>
              <a:buFont typeface="Wingdings" panose="05000000000000000000" pitchFamily="2" charset="2"/>
              <a:buChar char="v"/>
            </a:pPr>
            <a:r>
              <a:rPr lang="en-US" sz="3200" dirty="0"/>
              <a:t>Program (Not Required)</a:t>
            </a:r>
          </a:p>
          <a:p>
            <a:pPr>
              <a:buFont typeface="Wingdings" panose="05000000000000000000" pitchFamily="2" charset="2"/>
              <a:buChar char="v"/>
            </a:pPr>
            <a:r>
              <a:rPr lang="en-US" sz="3200" dirty="0"/>
              <a:t>Announcements</a:t>
            </a:r>
          </a:p>
          <a:p>
            <a:pPr>
              <a:buFont typeface="Wingdings" panose="05000000000000000000" pitchFamily="2" charset="2"/>
              <a:buChar char="v"/>
            </a:pPr>
            <a:r>
              <a:rPr lang="en-US" sz="3200" dirty="0"/>
              <a:t>Adjournment</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9969" y="2852928"/>
            <a:ext cx="2609088" cy="3657600"/>
          </a:xfrm>
          <a:prstGeom prst="rect">
            <a:avLst/>
          </a:prstGeom>
        </p:spPr>
      </p:pic>
    </p:spTree>
    <p:extLst>
      <p:ext uri="{BB962C8B-B14F-4D97-AF65-F5344CB8AC3E}">
        <p14:creationId xmlns:p14="http://schemas.microsoft.com/office/powerpoint/2010/main" val="3654515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Committees </a:t>
            </a:r>
            <a:r>
              <a:rPr lang="en-US" sz="2800" dirty="0"/>
              <a:t>are your friends; create them early and allow them to meet often and your events will not seem so overwhelming. </a:t>
            </a:r>
            <a:endParaRPr lang="en-US" sz="2800" dirty="0" smtClean="0"/>
          </a:p>
          <a:p>
            <a:endParaRPr lang="en-US" sz="2800" dirty="0"/>
          </a:p>
          <a:p>
            <a:pPr>
              <a:buFont typeface="Wingdings" panose="05000000000000000000" pitchFamily="2" charset="2"/>
              <a:buChar char="v"/>
            </a:pPr>
            <a:r>
              <a:rPr lang="en-US" sz="3600" dirty="0"/>
              <a:t>Special </a:t>
            </a:r>
            <a:r>
              <a:rPr lang="en-US" sz="3600" dirty="0" smtClean="0"/>
              <a:t>Committees</a:t>
            </a:r>
            <a:r>
              <a:rPr lang="en-US" sz="2800" dirty="0" smtClean="0"/>
              <a:t>, based </a:t>
            </a:r>
            <a:r>
              <a:rPr lang="en-US" sz="2800" dirty="0"/>
              <a:t>on special needs or one time </a:t>
            </a:r>
            <a:r>
              <a:rPr lang="en-US" sz="2800" dirty="0" smtClean="0"/>
              <a:t>event</a:t>
            </a:r>
            <a:endParaRPr lang="en-US" dirty="0"/>
          </a:p>
          <a:p>
            <a:pPr>
              <a:buFont typeface="Wingdings" panose="05000000000000000000" pitchFamily="2" charset="2"/>
              <a:buChar char="v"/>
            </a:pPr>
            <a:r>
              <a:rPr lang="en-US" sz="3600" dirty="0"/>
              <a:t>Standing </a:t>
            </a:r>
            <a:r>
              <a:rPr lang="en-US" sz="3600" dirty="0" smtClean="0"/>
              <a:t>Committees </a:t>
            </a:r>
            <a:r>
              <a:rPr lang="en-US" sz="2800" dirty="0" smtClean="0"/>
              <a:t>based </a:t>
            </a:r>
            <a:r>
              <a:rPr lang="en-US" sz="2800" dirty="0"/>
              <a:t>on goals (membership, programs, bylaws, </a:t>
            </a:r>
            <a:r>
              <a:rPr lang="en-US" sz="2800" dirty="0" smtClean="0"/>
              <a:t>publicity</a:t>
            </a:r>
            <a:r>
              <a:rPr lang="en-US" sz="2800" dirty="0"/>
              <a:t>, hospitality, legislation, health &amp; </a:t>
            </a:r>
            <a:r>
              <a:rPr lang="en-US" sz="2800" dirty="0" smtClean="0"/>
              <a:t>safety</a:t>
            </a:r>
            <a:r>
              <a:rPr lang="en-US" sz="2800" dirty="0"/>
              <a:t>, etc</a:t>
            </a:r>
            <a:r>
              <a:rPr lang="en-US" sz="2800" dirty="0" smtClean="0"/>
              <a:t>.)  Usually </a:t>
            </a:r>
            <a:r>
              <a:rPr lang="en-US" sz="2800" dirty="0"/>
              <a:t>stated in Bylaws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0571" y="0"/>
            <a:ext cx="2721429" cy="2286000"/>
          </a:xfrm>
          <a:prstGeom prst="rect">
            <a:avLst/>
          </a:prstGeom>
        </p:spPr>
      </p:pic>
    </p:spTree>
    <p:extLst>
      <p:ext uri="{BB962C8B-B14F-4D97-AF65-F5344CB8AC3E}">
        <p14:creationId xmlns:p14="http://schemas.microsoft.com/office/powerpoint/2010/main" val="2301592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5af59deeb52198e161f6e265d9f9c1f6">
  <xsd:schema xmlns:xsd="http://www.w3.org/2001/XMLSchema" xmlns:xs="http://www.w3.org/2001/XMLSchema" xmlns:p="http://schemas.microsoft.com/office/2006/metadata/properties" xmlns:ns2="c3a6e9ef-a1f6-4766-94ca-80364285655b" targetNamespace="http://schemas.microsoft.com/office/2006/metadata/properties" ma:root="true" ma:fieldsID="6952e8d49d5374468069a4ca32337d06"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Props1.xml><?xml version="1.0" encoding="utf-8"?>
<ds:datastoreItem xmlns:ds="http://schemas.openxmlformats.org/officeDocument/2006/customXml" ds:itemID="{799F0C7E-6CA4-4D42-9091-0E1600973021}"/>
</file>

<file path=customXml/itemProps2.xml><?xml version="1.0" encoding="utf-8"?>
<ds:datastoreItem xmlns:ds="http://schemas.openxmlformats.org/officeDocument/2006/customXml" ds:itemID="{2C4A53DD-2FDB-4BA1-971C-902392EF28B2}"/>
</file>

<file path=customXml/itemProps3.xml><?xml version="1.0" encoding="utf-8"?>
<ds:datastoreItem xmlns:ds="http://schemas.openxmlformats.org/officeDocument/2006/customXml" ds:itemID="{E7F0CB70-AF05-46CF-945D-0DEDD16BF0B2}"/>
</file>

<file path=docProps/app.xml><?xml version="1.0" encoding="utf-8"?>
<Properties xmlns="http://schemas.openxmlformats.org/officeDocument/2006/extended-properties" xmlns:vt="http://schemas.openxmlformats.org/officeDocument/2006/docPropsVTypes">
  <Template>Integral</Template>
  <TotalTime>866</TotalTime>
  <Words>1705</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Tw Cen MT</vt:lpstr>
      <vt:lpstr>Tw Cen MT Condensed</vt:lpstr>
      <vt:lpstr>Wingdings</vt:lpstr>
      <vt:lpstr>Wingdings 3</vt:lpstr>
      <vt:lpstr>Integral</vt:lpstr>
      <vt:lpstr>Being president rules </vt:lpstr>
      <vt:lpstr>First things first, be you</vt:lpstr>
      <vt:lpstr>Preparing to Lead</vt:lpstr>
      <vt:lpstr>Spring High, Spring Quick: Action Required to Hit the Target Getting off to a great Start</vt:lpstr>
      <vt:lpstr>Plan of Work to Make it a Great Year !</vt:lpstr>
      <vt:lpstr>Sample Plan of Work</vt:lpstr>
      <vt:lpstr>Better, Productive Meetings </vt:lpstr>
      <vt:lpstr>Meetings-Agendas</vt:lpstr>
      <vt:lpstr>Committees</vt:lpstr>
      <vt:lpstr>Unit in Good Standing</vt:lpstr>
      <vt:lpstr>What happens if a Unit is not   in Good Standing?</vt:lpstr>
      <vt:lpstr>Listen</vt:lpstr>
      <vt:lpstr>There’s No “I” in Team</vt:lpstr>
      <vt:lpstr>Next avoid conflict </vt:lpstr>
      <vt:lpstr>Don’t Spread yourself too thin</vt:lpstr>
      <vt:lpstr>Don’t Sweat it!</vt:lpstr>
      <vt:lpstr>Baby write this down</vt:lpstr>
      <vt:lpstr>Let’s talk</vt:lpstr>
      <vt:lpstr>The Truth is…</vt:lpstr>
      <vt:lpstr>Final Thoughts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president rules</dc:title>
  <dc:creator>Amanda Weber</dc:creator>
  <cp:lastModifiedBy>Amanda Weber</cp:lastModifiedBy>
  <cp:revision>21</cp:revision>
  <dcterms:created xsi:type="dcterms:W3CDTF">2015-04-08T14:45:24Z</dcterms:created>
  <dcterms:modified xsi:type="dcterms:W3CDTF">2015-04-15T23:25:07Z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