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2" r:id="rId6"/>
    <p:sldId id="273" r:id="rId7"/>
    <p:sldId id="278" r:id="rId8"/>
    <p:sldId id="275" r:id="rId9"/>
    <p:sldId id="276" r:id="rId10"/>
    <p:sldId id="277" r:id="rId11"/>
    <p:sldId id="282" r:id="rId12"/>
    <p:sldId id="279" r:id="rId13"/>
    <p:sldId id="280" r:id="rId14"/>
    <p:sldId id="281" r:id="rId15"/>
    <p:sldId id="284" r:id="rId16"/>
    <p:sldId id="283" r:id="rId17"/>
    <p:sldId id="263" r:id="rId18"/>
    <p:sldId id="258" r:id="rId19"/>
    <p:sldId id="269" r:id="rId20"/>
    <p:sldId id="259" r:id="rId21"/>
    <p:sldId id="260" r:id="rId22"/>
    <p:sldId id="261" r:id="rId23"/>
    <p:sldId id="270" r:id="rId24"/>
    <p:sldId id="262" r:id="rId25"/>
    <p:sldId id="264" r:id="rId26"/>
    <p:sldId id="265" r:id="rId27"/>
    <p:sldId id="266" r:id="rId28"/>
    <p:sldId id="267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3DFA-D333-4C2E-B33C-9F92134451F0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845A4-9AB9-4A04-8254-AD5125EC7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25E4E-0A66-44B8-9AB4-B71E93C57E6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7579-96B7-4547-A6B9-34C606AFB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2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63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91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89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1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46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14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61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0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4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32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5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20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2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7579-96B7-4547-A6B9-34C606AFB3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98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61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1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0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9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1D890-9BC6-42BE-9D29-85DA2A181F9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070C0A-ADDA-4723-8624-C1D4E17CE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orip@mopt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postcard.form990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Charities-&amp;-Non-Profi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file.form990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orip@mopta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4839"/>
            <a:ext cx="6705600" cy="1296361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Treasurer II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1981200"/>
            <a:ext cx="4551528" cy="12954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                               </a:t>
            </a:r>
          </a:p>
          <a:p>
            <a:pPr algn="l"/>
            <a:r>
              <a:rPr lang="en-US" sz="3800" smtClean="0"/>
              <a:t>Gateway to… </a:t>
            </a:r>
            <a:r>
              <a:rPr lang="en-US" sz="3800" dirty="0" smtClean="0"/>
              <a:t>a more advanced look </a:t>
            </a:r>
            <a:r>
              <a:rPr lang="en-US" sz="3800" smtClean="0"/>
              <a:t>at treasurer</a:t>
            </a:r>
            <a:endParaRPr lang="en-US" sz="38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57600"/>
            <a:ext cx="2417928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297859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Lori Prussman</a:t>
            </a:r>
          </a:p>
          <a:p>
            <a:r>
              <a:rPr lang="en-US" sz="2200" dirty="0" smtClean="0">
                <a:hlinkClick r:id="rId4"/>
              </a:rPr>
              <a:t>lorip@mopta.org</a:t>
            </a:r>
            <a:endParaRPr lang="en-US" sz="2200" dirty="0" smtClean="0"/>
          </a:p>
          <a:p>
            <a:r>
              <a:rPr lang="en-US" sz="2200" dirty="0" smtClean="0"/>
              <a:t>816-262-2664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46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152400"/>
            <a:ext cx="44481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5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76200"/>
            <a:ext cx="44481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99" y="76200"/>
            <a:ext cx="5241501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6858000" cy="46783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All PTAs MUST file annually with IRS</a:t>
            </a:r>
          </a:p>
          <a:p>
            <a:pPr>
              <a:spcBef>
                <a:spcPts val="0"/>
              </a:spcBef>
            </a:pP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File by the 15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day of 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month after fiscal year end</a:t>
            </a:r>
          </a:p>
          <a:p>
            <a:pPr>
              <a:spcBef>
                <a:spcPts val="0"/>
              </a:spcBef>
            </a:pP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DO NOT FILE LATE.  File for an extension if needed. Form 8868</a:t>
            </a:r>
          </a:p>
          <a:p>
            <a:pPr>
              <a:spcBef>
                <a:spcPts val="0"/>
              </a:spcBef>
            </a:pP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000" dirty="0"/>
              <a:t>For fiscal year </a:t>
            </a:r>
            <a:r>
              <a:rPr lang="en-US" sz="3000" dirty="0" smtClean="0"/>
              <a:t>2013-2014; </a:t>
            </a:r>
            <a:r>
              <a:rPr lang="en-US" sz="3000" dirty="0"/>
              <a:t>tax year is </a:t>
            </a:r>
            <a:r>
              <a:rPr lang="en-US" sz="3000" dirty="0" smtClean="0"/>
              <a:t>2013 </a:t>
            </a:r>
            <a:endParaRPr lang="en-US" sz="3000" dirty="0"/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All local PTAs part of MOPTA &amp; NPTA.  Will be listed as “PTA – Missouri Congress--</a:t>
            </a:r>
            <a:r>
              <a:rPr lang="en-US" sz="3000" u="sng" dirty="0"/>
              <a:t> (local unit name) </a:t>
            </a:r>
            <a:r>
              <a:rPr lang="en-US" sz="3000" dirty="0"/>
              <a:t>“. 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1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990-N Postcard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495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Gross Receipts -$50,000 or less.</a:t>
            </a:r>
            <a:endParaRPr lang="en-US" sz="1200" dirty="0" smtClean="0"/>
          </a:p>
          <a:p>
            <a:pPr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u="sng" dirty="0">
                <a:hlinkClick r:id="rId3"/>
              </a:rPr>
              <a:t>http://</a:t>
            </a:r>
            <a:r>
              <a:rPr lang="en-US" sz="3200" u="sng" dirty="0" smtClean="0">
                <a:hlinkClick r:id="rId3"/>
              </a:rPr>
              <a:t>epostcard.form990.org</a:t>
            </a:r>
            <a:r>
              <a:rPr lang="en-US" sz="3200" dirty="0"/>
              <a:t> </a:t>
            </a:r>
            <a:r>
              <a:rPr lang="en-US" sz="3200" dirty="0" smtClean="0"/>
              <a:t>– Free online file</a:t>
            </a:r>
          </a:p>
          <a:p>
            <a:pPr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15 minutes or less needed to file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3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Needed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752600"/>
            <a:ext cx="7239000" cy="425469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EIN Number</a:t>
            </a: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PTA Legal Name (</a:t>
            </a:r>
            <a:r>
              <a:rPr lang="en-US" sz="2800" dirty="0">
                <a:solidFill>
                  <a:schemeClr val="tx1"/>
                </a:solidFill>
              </a:rPr>
              <a:t>will begin with </a:t>
            </a:r>
            <a:r>
              <a:rPr lang="en-US" sz="2800" i="1" dirty="0">
                <a:solidFill>
                  <a:schemeClr val="tx1"/>
                </a:solidFill>
              </a:rPr>
              <a:t>Missouri Congress of Parents and Teachers</a:t>
            </a:r>
            <a:r>
              <a:rPr lang="en-US" sz="2800" dirty="0">
                <a:solidFill>
                  <a:schemeClr val="tx1"/>
                </a:solidFill>
              </a:rPr>
              <a:t> - Check Local Information Sheet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en-US" sz="8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PTA Mailing </a:t>
            </a:r>
            <a:r>
              <a:rPr lang="en-US" sz="3000" dirty="0" smtClean="0">
                <a:solidFill>
                  <a:schemeClr val="tx1"/>
                </a:solidFill>
              </a:rPr>
              <a:t>address</a:t>
            </a:r>
          </a:p>
          <a:p>
            <a:pPr lvl="0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endParaRPr lang="en-US" sz="8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President name &amp; home </a:t>
            </a:r>
            <a:r>
              <a:rPr lang="en-US" sz="3000" dirty="0" smtClean="0">
                <a:solidFill>
                  <a:schemeClr val="tx1"/>
                </a:solidFill>
              </a:rPr>
              <a:t>address</a:t>
            </a:r>
          </a:p>
          <a:p>
            <a:pPr lvl="0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endParaRPr lang="en-US" sz="8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Fiscal Year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990-N New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648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Register with EIN Number &amp; create Password</a:t>
            </a:r>
          </a:p>
          <a:p>
            <a:endParaRPr lang="en-US" sz="2600" dirty="0" smtClean="0"/>
          </a:p>
          <a:p>
            <a:r>
              <a:rPr lang="en-US" sz="2600" dirty="0" smtClean="0"/>
              <a:t>Open email with activation link &amp; click or paste link to Login page (make sure to write down assigned Login ID &amp; Password; keep with fiscal year tax file)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1091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990-N Returning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95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Sign in with previous year’s Login ID &amp; Password</a:t>
            </a:r>
          </a:p>
          <a:p>
            <a:endParaRPr lang="en-US" sz="2600" dirty="0" smtClean="0"/>
          </a:p>
          <a:p>
            <a:r>
              <a:rPr lang="en-US" sz="2600" dirty="0" smtClean="0"/>
              <a:t>If treasurer change from previous year, update authorized user information</a:t>
            </a:r>
          </a:p>
          <a:p>
            <a:endParaRPr lang="en-US" sz="2600" dirty="0" smtClean="0"/>
          </a:p>
          <a:p>
            <a:r>
              <a:rPr lang="en-US" sz="2600" dirty="0" smtClean="0"/>
              <a:t>Keep record of all Login IDs &amp; Passwords with tax files</a:t>
            </a:r>
          </a:p>
          <a:p>
            <a:endParaRPr lang="en-US" sz="1100" dirty="0" smtClean="0"/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501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Nonprofit Institutional Fidelity bonding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Defined by amount of funds handled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Requires internal controls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Limitations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Consider general liability and other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86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E-Postcard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1" y="1905000"/>
            <a:ext cx="6705600" cy="4006222"/>
          </a:xfrm>
        </p:spPr>
        <p:txBody>
          <a:bodyPr>
            <a:normAutofit fontScale="47500" lnSpcReduction="20000"/>
          </a:bodyPr>
          <a:lstStyle/>
          <a:p>
            <a:r>
              <a:rPr lang="en-US" sz="3700" dirty="0">
                <a:solidFill>
                  <a:prstClr val="black"/>
                </a:solidFill>
              </a:rPr>
              <a:t>Create your Postcard with unit information</a:t>
            </a:r>
          </a:p>
          <a:p>
            <a:endParaRPr lang="en-US" sz="3700" dirty="0">
              <a:solidFill>
                <a:prstClr val="black"/>
              </a:solidFill>
            </a:endParaRPr>
          </a:p>
          <a:p>
            <a:pPr lvl="0"/>
            <a:r>
              <a:rPr lang="en-US" sz="3700" dirty="0"/>
              <a:t>Submit </a:t>
            </a:r>
            <a:r>
              <a:rPr lang="en-US" sz="3700" dirty="0" smtClean="0"/>
              <a:t>filing </a:t>
            </a:r>
            <a:r>
              <a:rPr lang="en-US" sz="3700" dirty="0"/>
              <a:t>to IRS after </a:t>
            </a:r>
            <a:r>
              <a:rPr lang="en-US" sz="3700" dirty="0" smtClean="0"/>
              <a:t>confirming everything </a:t>
            </a:r>
            <a:r>
              <a:rPr lang="en-US" sz="3700" dirty="0"/>
              <a:t>is correct</a:t>
            </a:r>
          </a:p>
          <a:p>
            <a:pPr lvl="0"/>
            <a:endParaRPr lang="en-US" sz="3700" dirty="0"/>
          </a:p>
          <a:p>
            <a:pPr lvl="0"/>
            <a:r>
              <a:rPr lang="en-US" sz="3700" dirty="0"/>
              <a:t>An email will arrive with e-postcard acceptance or rejection.  If rejected, email will have instructions on how to correct problem.</a:t>
            </a:r>
          </a:p>
          <a:p>
            <a:pPr lvl="0"/>
            <a:endParaRPr lang="en-US" sz="3700" dirty="0"/>
          </a:p>
          <a:p>
            <a:r>
              <a:rPr lang="en-US" sz="3700" b="1" dirty="0"/>
              <a:t>PRINT THE EMAIL FROM THE IRS THAT STATES YOUR E-POSTCARD HAS BEEN ACCEPTED</a:t>
            </a:r>
            <a:r>
              <a:rPr lang="en-US" sz="3700" dirty="0"/>
              <a:t>.  Keep a copy for your records for treasurer's book, president's book, secretary's book.</a:t>
            </a:r>
            <a:endParaRPr lang="en-US" sz="3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990EZ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70104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Gross receipts between $50,000 &amp; $200,000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Return must be thoroughly filled out; incomplete forms will be rejected</a:t>
            </a:r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Use </a:t>
            </a:r>
            <a:r>
              <a:rPr lang="en-US" sz="2200" dirty="0"/>
              <a:t>Missouri PTA’s Group Exemption Number (GEN) </a:t>
            </a:r>
            <a:r>
              <a:rPr lang="en-US" sz="2200" dirty="0" smtClean="0"/>
              <a:t>2198 </a:t>
            </a:r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 </a:t>
            </a:r>
            <a:r>
              <a:rPr lang="en-US" sz="2200" i="1" dirty="0" smtClean="0"/>
              <a:t>Schedule A </a:t>
            </a:r>
            <a:r>
              <a:rPr lang="en-US" sz="2200" dirty="0" smtClean="0"/>
              <a:t>must be filed - check </a:t>
            </a:r>
            <a:r>
              <a:rPr lang="en-US" sz="2200" dirty="0"/>
              <a:t>Box 9 on the first </a:t>
            </a:r>
            <a:r>
              <a:rPr lang="en-US" sz="2200" dirty="0" smtClean="0"/>
              <a:t>page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Use </a:t>
            </a:r>
            <a:r>
              <a:rPr lang="en-US" sz="2200" dirty="0"/>
              <a:t>broad terms such as “child advocacy”, “student activities”, “teacher support”, etc. to describe </a:t>
            </a:r>
            <a:r>
              <a:rPr lang="en-US" sz="2200" dirty="0" smtClean="0"/>
              <a:t>activities </a:t>
            </a:r>
          </a:p>
        </p:txBody>
      </p:sp>
    </p:spTree>
    <p:extLst>
      <p:ext uri="{BB962C8B-B14F-4D97-AF65-F5344CB8AC3E}">
        <p14:creationId xmlns:p14="http://schemas.microsoft.com/office/powerpoint/2010/main" val="13114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990EZ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70866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Use totals on previous Annual Financial Reports and/or previous </a:t>
            </a:r>
            <a:r>
              <a:rPr lang="en-US" sz="2200" dirty="0"/>
              <a:t>990 </a:t>
            </a:r>
            <a:r>
              <a:rPr lang="en-US" sz="2200" dirty="0" smtClean="0"/>
              <a:t>filings for </a:t>
            </a:r>
            <a:r>
              <a:rPr lang="en-US" sz="2200" dirty="0"/>
              <a:t>Schedule A Part III </a:t>
            </a:r>
            <a:r>
              <a:rPr lang="en-US" sz="22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Forms and instructions can be found </a:t>
            </a:r>
            <a:r>
              <a:rPr lang="en-US" sz="2200" dirty="0"/>
              <a:t>at </a:t>
            </a:r>
            <a:r>
              <a:rPr lang="en-US" sz="2200" dirty="0">
                <a:hlinkClick r:id="rId3"/>
              </a:rPr>
              <a:t>http://www.irs.gov/Charities-&amp;-</a:t>
            </a:r>
            <a:r>
              <a:rPr lang="en-US" sz="2200" dirty="0" smtClean="0">
                <a:hlinkClick r:id="rId3"/>
              </a:rPr>
              <a:t>Non-Profits</a:t>
            </a:r>
            <a:r>
              <a:rPr lang="en-US" sz="2200" dirty="0" smtClean="0"/>
              <a:t>  </a:t>
            </a:r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Filing can be done electronically or paper filing, either way save a printed copy. </a:t>
            </a:r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u="sng" dirty="0" smtClean="0">
                <a:hlinkClick r:id="rId4"/>
              </a:rPr>
              <a:t>http://efile.form990.org/</a:t>
            </a:r>
            <a:r>
              <a:rPr lang="en-US" sz="2200" dirty="0" smtClean="0"/>
              <a:t> - Free online file site</a:t>
            </a:r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If your PTA hires a professional make sure they have experience with group non-profit organizations.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from 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7010400" cy="4572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Respond </a:t>
            </a:r>
            <a:r>
              <a:rPr lang="en-US" sz="2200" u="sng" dirty="0"/>
              <a:t>promptly</a:t>
            </a:r>
            <a:r>
              <a:rPr lang="en-US" sz="2200" dirty="0"/>
              <a:t> before the stated deadline, if the deadline has passed call immediately to explain.  </a:t>
            </a:r>
            <a:endParaRPr lang="en-US" sz="2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Supply requested </a:t>
            </a:r>
            <a:r>
              <a:rPr lang="en-US" sz="2200" dirty="0"/>
              <a:t>information.  If </a:t>
            </a:r>
            <a:r>
              <a:rPr lang="en-US" sz="2200" dirty="0" smtClean="0"/>
              <a:t>extenuating </a:t>
            </a:r>
            <a:r>
              <a:rPr lang="en-US" sz="2200" dirty="0"/>
              <a:t>circumstances </a:t>
            </a:r>
            <a:r>
              <a:rPr lang="en-US" sz="2200" dirty="0" smtClean="0"/>
              <a:t>- explain </a:t>
            </a:r>
            <a:r>
              <a:rPr lang="en-US" sz="2200" dirty="0"/>
              <a:t>them.  </a:t>
            </a:r>
            <a:endParaRPr lang="en-US" sz="2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Always </a:t>
            </a:r>
            <a:r>
              <a:rPr lang="en-US" sz="2200" dirty="0"/>
              <a:t>use </a:t>
            </a:r>
            <a:r>
              <a:rPr lang="en-US" sz="2200" dirty="0" smtClean="0"/>
              <a:t>PTA </a:t>
            </a:r>
            <a:r>
              <a:rPr lang="en-US" sz="2200" dirty="0"/>
              <a:t>EIN number on all correspondence.  Include copies of the IRS letter and any enclosed signature forms with your new/corrected information as instructed. 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6718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from 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234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u="sng" dirty="0" smtClean="0"/>
              <a:t>Record dates/times of any phone calls and name(s) of those to whom you’ve spoken and keep copies of all correspondence.</a:t>
            </a:r>
            <a:r>
              <a:rPr lang="en-US" sz="2400" dirty="0" smtClean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If you have received a letter stating you are incurring penalties and fines, respond immediately.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If you are facing penalties and fines, try to request a waiver, reduction and/or payment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effectLst/>
              </a:rPr>
              <a:t>Questions / Discussion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62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2004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Missouri PTA</a:t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2101 Burlington Street</a:t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Columbia, MO  65202</a:t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1-800-328-7330</a:t>
            </a:r>
            <a:r>
              <a:rPr lang="en-US" sz="280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effectLst/>
                <a:latin typeface="Arial" pitchFamily="34" charset="0"/>
                <a:cs typeface="Arial" pitchFamily="34" charset="0"/>
                <a:hlinkClick r:id="rId3"/>
              </a:rPr>
              <a:t>lorip@mopta.org</a:t>
            </a:r>
            <a:r>
              <a:rPr lang="en-US" sz="280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www.mopta.org</a:t>
            </a:r>
            <a:endParaRPr lang="en-US" sz="2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9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CONTACT INFORMATION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Tax </a:t>
            </a:r>
            <a:r>
              <a:rPr lang="en-US" dirty="0"/>
              <a:t>E</a:t>
            </a:r>
            <a:r>
              <a:rPr lang="en-US" dirty="0" smtClean="0"/>
              <a:t>xempt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Issued from MO Department of Revenue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Each PTA must apply for their own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MOPTA can help with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EIN / Letter of determination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Unit in Good Standing status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Group exemption number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solidFill>
                  <a:prstClr val="black"/>
                </a:solidFill>
              </a:rPr>
              <a:t>Renew / New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Filing for a new tax exempt number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39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46" y="76200"/>
            <a:ext cx="543940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0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99" y="76200"/>
            <a:ext cx="5241501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8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13" y="76200"/>
            <a:ext cx="5275674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3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602135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7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a renewal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3" ma:contentTypeDescription="Create a new document." ma:contentTypeScope="" ma:versionID="ebedaa5e39435eca6cae133c7b111621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8e931a62d9d662a530870840701150fe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B06CA-A14C-4617-A2A5-436F241EAF1D}"/>
</file>

<file path=customXml/itemProps2.xml><?xml version="1.0" encoding="utf-8"?>
<ds:datastoreItem xmlns:ds="http://schemas.openxmlformats.org/officeDocument/2006/customXml" ds:itemID="{42FEB4FA-6DF3-4883-A1E6-C916E2D0B24A}"/>
</file>

<file path=customXml/itemProps3.xml><?xml version="1.0" encoding="utf-8"?>
<ds:datastoreItem xmlns:ds="http://schemas.openxmlformats.org/officeDocument/2006/customXml" ds:itemID="{1F14B501-6DF1-4824-BB57-D5CA4E7371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610</Words>
  <Application>Microsoft Office PowerPoint</Application>
  <PresentationFormat>On-screen Show (4:3)</PresentationFormat>
  <Paragraphs>131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Treasurer II</vt:lpstr>
      <vt:lpstr>Insurance</vt:lpstr>
      <vt:lpstr>State Tax Exempt letter</vt:lpstr>
      <vt:lpstr>Filing for a new tax exempt number</vt:lpstr>
      <vt:lpstr>PowerPoint Presentation</vt:lpstr>
      <vt:lpstr>PowerPoint Presentation</vt:lpstr>
      <vt:lpstr>PowerPoint Presentation</vt:lpstr>
      <vt:lpstr>PowerPoint Presentation</vt:lpstr>
      <vt:lpstr>Filing a renewal form</vt:lpstr>
      <vt:lpstr>PowerPoint Presentation</vt:lpstr>
      <vt:lpstr>PowerPoint Presentation</vt:lpstr>
      <vt:lpstr>Change request</vt:lpstr>
      <vt:lpstr>PowerPoint Presentation</vt:lpstr>
      <vt:lpstr>IRS Basics</vt:lpstr>
      <vt:lpstr>990-N Postcard</vt:lpstr>
      <vt:lpstr>Information Needed</vt:lpstr>
      <vt:lpstr>PowerPoint Presentation</vt:lpstr>
      <vt:lpstr>990-N New User</vt:lpstr>
      <vt:lpstr>990-N Returning User</vt:lpstr>
      <vt:lpstr>E-Postcard</vt:lpstr>
      <vt:lpstr>990EZ Tips</vt:lpstr>
      <vt:lpstr>990EZ Tips</vt:lpstr>
      <vt:lpstr>Letters from IRS</vt:lpstr>
      <vt:lpstr>Letters from IRS</vt:lpstr>
      <vt:lpstr>Questions / Discussion</vt:lpstr>
      <vt:lpstr> Missouri PTA 2101 Burlington Street Columbia, MO  65202 1-800-328-7330 lorip@mopta.org  www.mopta.org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 II Workshop</dc:title>
  <dc:creator>Shelly</dc:creator>
  <cp:lastModifiedBy>Reed, Michele</cp:lastModifiedBy>
  <cp:revision>47</cp:revision>
  <dcterms:created xsi:type="dcterms:W3CDTF">2012-10-12T03:38:34Z</dcterms:created>
  <dcterms:modified xsi:type="dcterms:W3CDTF">2014-10-11T14:50:54Z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0x01010045B78102AF60B04ABA205E3EF065642E</vt:lpwstr>
  </property>
</Properties>
</file>