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35.xml" ContentType="application/vnd.openxmlformats-officedocument.presentationml.slide+xml"/>
  <Override PartName="/ppt/slides/slide6.xml" ContentType="application/vnd.openxmlformats-officedocument.presentationml.slide+xml"/>
  <Override PartName="/ppt/slides/slide26.xml" ContentType="application/vnd.openxmlformats-officedocument.presentationml.slide+xml"/>
  <Override PartName="/ppt/slides/slide39.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40.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36.xml" ContentType="application/vnd.openxmlformats-officedocument.presentationml.slide+xml"/>
  <Override PartName="/ppt/slides/slide5.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2.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42.xml" ContentType="application/vnd.openxmlformats-officedocument.presentationml.notesSlide+xml"/>
  <Override PartName="/ppt/notesSlides/notesSlide39.xml" ContentType="application/vnd.openxmlformats-officedocument.presentationml.notesSlide+xml"/>
  <Override PartName="/ppt/notesSlides/notesSlide24.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74" r:id="rId3"/>
    <p:sldId id="278" r:id="rId4"/>
    <p:sldId id="260" r:id="rId5"/>
    <p:sldId id="291" r:id="rId6"/>
    <p:sldId id="292" r:id="rId7"/>
    <p:sldId id="296" r:id="rId8"/>
    <p:sldId id="280" r:id="rId9"/>
    <p:sldId id="281" r:id="rId10"/>
    <p:sldId id="279" r:id="rId11"/>
    <p:sldId id="284" r:id="rId12"/>
    <p:sldId id="277" r:id="rId13"/>
    <p:sldId id="282" r:id="rId14"/>
    <p:sldId id="283" r:id="rId15"/>
    <p:sldId id="275" r:id="rId16"/>
    <p:sldId id="276" r:id="rId17"/>
    <p:sldId id="286" r:id="rId18"/>
    <p:sldId id="272" r:id="rId19"/>
    <p:sldId id="289" r:id="rId20"/>
    <p:sldId id="290" r:id="rId21"/>
    <p:sldId id="288" r:id="rId22"/>
    <p:sldId id="307" r:id="rId23"/>
    <p:sldId id="308" r:id="rId24"/>
    <p:sldId id="299" r:id="rId25"/>
    <p:sldId id="287" r:id="rId26"/>
    <p:sldId id="262" r:id="rId27"/>
    <p:sldId id="259" r:id="rId28"/>
    <p:sldId id="267" r:id="rId29"/>
    <p:sldId id="300" r:id="rId30"/>
    <p:sldId id="301" r:id="rId31"/>
    <p:sldId id="309" r:id="rId32"/>
    <p:sldId id="263" r:id="rId33"/>
    <p:sldId id="306" r:id="rId34"/>
    <p:sldId id="302" r:id="rId35"/>
    <p:sldId id="310" r:id="rId36"/>
    <p:sldId id="305" r:id="rId37"/>
    <p:sldId id="303" r:id="rId38"/>
    <p:sldId id="304" r:id="rId39"/>
    <p:sldId id="266" r:id="rId40"/>
    <p:sldId id="270" r:id="rId41"/>
    <p:sldId id="271" r:id="rId42"/>
    <p:sldId id="26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6B0BDB-7A4A-4D19-A8D0-13545444EE6D}" type="datetimeFigureOut">
              <a:rPr lang="en-US" smtClean="0"/>
              <a:pPr/>
              <a:t>8/12/2014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82960-5CB0-4EC8-9F35-C5945661583F}" type="slidenum">
              <a:rPr lang="en-US" smtClean="0"/>
              <a:pPr/>
              <a:t>‹#›</a:t>
            </a:fld>
            <a:endParaRPr lang="en-US" dirty="0"/>
          </a:p>
        </p:txBody>
      </p:sp>
    </p:spTree>
    <p:extLst>
      <p:ext uri="{BB962C8B-B14F-4D97-AF65-F5344CB8AC3E}">
        <p14:creationId xmlns:p14="http://schemas.microsoft.com/office/powerpoint/2010/main" xmlns="" val="187822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Substance abuse adopted in 2010 – collaborate with district</a:t>
            </a:r>
            <a:r>
              <a:rPr lang="en-US" baseline="0" dirty="0" smtClean="0"/>
              <a:t> personal or the Highway patrol to provide educational articles in your newsletters or bring in a guest speaker to a meeting.</a:t>
            </a:r>
          </a:p>
          <a:p>
            <a:r>
              <a:rPr lang="en-US" dirty="0" smtClean="0"/>
              <a:t>Newsletter</a:t>
            </a:r>
            <a:r>
              <a:rPr lang="en-US" baseline="0" dirty="0" smtClean="0"/>
              <a:t> is a great way to show how parents, teachers, and the community are working together to make education excel.</a:t>
            </a:r>
          </a:p>
          <a:p>
            <a:r>
              <a:rPr lang="en-US" baseline="0" dirty="0" smtClean="0"/>
              <a:t>Community leaders may not be aware what PTA is really about – show them by inviting them to special events – are you having a family reading night or reflections awards – perfect way to engage the community.</a:t>
            </a:r>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Missouri PTA Legislative</a:t>
            </a:r>
            <a:r>
              <a:rPr lang="en-US" baseline="0" dirty="0" smtClean="0"/>
              <a:t> and Advocacy Online resources:</a:t>
            </a:r>
          </a:p>
          <a:p>
            <a:pPr marL="171450" indent="-171450">
              <a:buFont typeface="Arial"/>
              <a:buChar char="•"/>
            </a:pPr>
            <a:r>
              <a:rPr lang="en-US" baseline="0" dirty="0" smtClean="0"/>
              <a:t>Capitol Chatter – legislative happenings includes MO Legislature Bill Watch List</a:t>
            </a:r>
          </a:p>
          <a:p>
            <a:pPr marL="171450" indent="-171450">
              <a:buFont typeface="Arial"/>
              <a:buChar char="•"/>
            </a:pPr>
            <a:r>
              <a:rPr lang="en-US" baseline="0" dirty="0" smtClean="0"/>
              <a:t>Federal Ticker – Direct link to National PTA’s Advocacy pages</a:t>
            </a:r>
          </a:p>
          <a:p>
            <a:pPr marL="171450" indent="-171450">
              <a:buFont typeface="Arial"/>
              <a:buChar char="•"/>
            </a:pPr>
            <a:r>
              <a:rPr lang="en-US" baseline="0" dirty="0" smtClean="0"/>
              <a:t>Resolutions – list of all Missouri PTA Resolutions and positions statements</a:t>
            </a:r>
          </a:p>
          <a:p>
            <a:pPr marL="171450" indent="-171450">
              <a:buFont typeface="Arial"/>
              <a:buChar char="•"/>
            </a:pPr>
            <a:r>
              <a:rPr lang="en-US" baseline="0" dirty="0" smtClean="0"/>
              <a:t>Advocacy Resources – Links to various outside sites, template downloads, Legislative Chair reports</a:t>
            </a:r>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PTA’s brand new Advocacy</a:t>
            </a:r>
            <a:r>
              <a:rPr lang="en-US" baseline="0" dirty="0" smtClean="0"/>
              <a:t> section of their </a:t>
            </a:r>
            <a:r>
              <a:rPr lang="en-US" baseline="0" dirty="0" err="1" smtClean="0"/>
              <a:t>webstie</a:t>
            </a:r>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38</a:t>
            </a:fld>
            <a:endParaRPr lang="en-US" dirty="0"/>
          </a:p>
        </p:txBody>
      </p:sp>
    </p:spTree>
    <p:extLst>
      <p:ext uri="{BB962C8B-B14F-4D97-AF65-F5344CB8AC3E}">
        <p14:creationId xmlns:p14="http://schemas.microsoft.com/office/powerpoint/2010/main" xmlns="" val="24766957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42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was because of the lobbying from these food company industries that tomato paste and potatoes were reclassified as vegetables.  </a:t>
            </a:r>
            <a:endParaRPr lang="en-US" dirty="0"/>
          </a:p>
        </p:txBody>
      </p:sp>
      <p:sp>
        <p:nvSpPr>
          <p:cNvPr id="4" name="Slide Number Placeholder 3"/>
          <p:cNvSpPr>
            <a:spLocks noGrp="1"/>
          </p:cNvSpPr>
          <p:nvPr>
            <p:ph type="sldNum" sz="quarter" idx="10"/>
          </p:nvPr>
        </p:nvSpPr>
        <p:spPr/>
        <p:txBody>
          <a:bodyPr/>
          <a:lstStyle/>
          <a:p>
            <a:fld id="{27082960-5CB0-4EC8-9F35-C5945661583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1794C8-7BAE-4512-B52C-7EBBB04AD084}" type="datetimeFigureOut">
              <a:rPr lang="en-US" smtClean="0"/>
              <a:pPr/>
              <a:t>8/12/2014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0DBD2C-839F-4358-A571-9BC9C5786AD6}"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794C8-7BAE-4512-B52C-7EBBB04AD084}" type="datetimeFigureOut">
              <a:rPr lang="en-US" smtClean="0"/>
              <a:pPr/>
              <a:t>8/12/2014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0DBD2C-839F-4358-A571-9BC9C5786AD6}"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794C8-7BAE-4512-B52C-7EBBB04AD084}" type="datetimeFigureOut">
              <a:rPr lang="en-US" smtClean="0"/>
              <a:pPr/>
              <a:t>8/12/2014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0DBD2C-839F-4358-A571-9BC9C5786AD6}"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1794C8-7BAE-4512-B52C-7EBBB04AD084}" type="datetimeFigureOut">
              <a:rPr lang="en-US" smtClean="0"/>
              <a:pPr/>
              <a:t>8/12/2014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0DBD2C-839F-4358-A571-9BC9C5786AD6}"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1794C8-7BAE-4512-B52C-7EBBB04AD084}" type="datetimeFigureOut">
              <a:rPr lang="en-US" smtClean="0"/>
              <a:pPr/>
              <a:t>8/12/2014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0DBD2C-839F-4358-A571-9BC9C5786AD6}"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1794C8-7BAE-4512-B52C-7EBBB04AD084}" type="datetimeFigureOut">
              <a:rPr lang="en-US" smtClean="0"/>
              <a:pPr/>
              <a:t>8/12/2014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0DBD2C-839F-4358-A571-9BC9C5786AD6}"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1794C8-7BAE-4512-B52C-7EBBB04AD084}" type="datetimeFigureOut">
              <a:rPr lang="en-US" smtClean="0"/>
              <a:pPr/>
              <a:t>8/12/2014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0DBD2C-839F-4358-A571-9BC9C5786AD6}"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1794C8-7BAE-4512-B52C-7EBBB04AD084}" type="datetimeFigureOut">
              <a:rPr lang="en-US" smtClean="0"/>
              <a:pPr/>
              <a:t>8/12/2014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0DBD2C-839F-4358-A571-9BC9C5786AD6}"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794C8-7BAE-4512-B52C-7EBBB04AD084}" type="datetimeFigureOut">
              <a:rPr lang="en-US" smtClean="0"/>
              <a:pPr/>
              <a:t>8/12/2014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0DBD2C-839F-4358-A571-9BC9C5786AD6}"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1794C8-7BAE-4512-B52C-7EBBB04AD084}" type="datetimeFigureOut">
              <a:rPr lang="en-US" smtClean="0"/>
              <a:pPr/>
              <a:t>8/12/2014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0DBD2C-839F-4358-A571-9BC9C5786AD6}"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1794C8-7BAE-4512-B52C-7EBBB04AD084}" type="datetimeFigureOut">
              <a:rPr lang="en-US" smtClean="0"/>
              <a:pPr/>
              <a:t>8/12/2014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0DBD2C-839F-4358-A571-9BC9C5786AD6}"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794C8-7BAE-4512-B52C-7EBBB04AD084}" type="datetimeFigureOut">
              <a:rPr lang="en-US" smtClean="0"/>
              <a:pPr/>
              <a:t>8/12/2014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DBD2C-839F-4358-A571-9BC9C5786AD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pta.org/advocacy/content.cfm?ItemNumber=3444&amp;navItemNumber=348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mopta.org/legislation/resolutions.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mopta.org/subscribe-to-legislative-alerts.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mopta.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pta.org/advocacy"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85800" y="2286000"/>
            <a:ext cx="7772400" cy="2133600"/>
          </a:xfrm>
        </p:spPr>
        <p:txBody>
          <a:bodyPr>
            <a:prstTxWarp prst="textDeflate">
              <a:avLst/>
            </a:prstTxWarp>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600" b="1" cap="all" dirty="0" smtClean="0">
                <a:ln/>
                <a:solidFill>
                  <a:schemeClr val="accent1"/>
                </a:solidFill>
                <a:effectLst>
                  <a:glow rad="139700">
                    <a:schemeClr val="accent4">
                      <a:satMod val="175000"/>
                      <a:alpha val="40000"/>
                    </a:schemeClr>
                  </a:glow>
                  <a:outerShdw blurRad="19685" dist="12700" dir="5400000" algn="tl" rotWithShape="0">
                    <a:schemeClr val="accent1">
                      <a:satMod val="130000"/>
                      <a:alpha val="60000"/>
                    </a:schemeClr>
                  </a:outerShdw>
                </a:effectLst>
                <a:latin typeface="Apple Casual"/>
                <a:cs typeface="Apple Casual"/>
              </a:rPr>
              <a:t>PTA Advocacy = Caring for Kids</a:t>
            </a:r>
            <a:endParaRPr lang="en-US" sz="6600" b="1" cap="all" dirty="0">
              <a:ln/>
              <a:solidFill>
                <a:schemeClr val="accent1"/>
              </a:solidFill>
              <a:effectLst>
                <a:glow rad="139700">
                  <a:schemeClr val="accent4">
                    <a:satMod val="175000"/>
                    <a:alpha val="40000"/>
                  </a:schemeClr>
                </a:glow>
                <a:outerShdw blurRad="19685" dist="12700" dir="5400000" algn="tl" rotWithShape="0">
                  <a:schemeClr val="accent1">
                    <a:satMod val="130000"/>
                    <a:alpha val="60000"/>
                  </a:schemeClr>
                </a:outerShdw>
              </a:effectLst>
              <a:latin typeface="Apple Casual"/>
              <a:cs typeface="Apple Casual"/>
            </a:endParaRPr>
          </a:p>
        </p:txBody>
      </p:sp>
      <p:sp>
        <p:nvSpPr>
          <p:cNvPr id="10" name="Subtitle 9"/>
          <p:cNvSpPr>
            <a:spLocks noGrp="1"/>
          </p:cNvSpPr>
          <p:nvPr>
            <p:ph type="subTitle" idx="1"/>
          </p:nvPr>
        </p:nvSpPr>
        <p:spPr>
          <a:xfrm>
            <a:off x="1371600" y="4953000"/>
            <a:ext cx="6400800" cy="1371600"/>
          </a:xfrm>
        </p:spPr>
        <p:txBody>
          <a:bodyPr>
            <a:normAutofit/>
          </a:bodyPr>
          <a:lstStyle/>
          <a:p>
            <a:r>
              <a:rPr lang="en-US" dirty="0" smtClean="0">
                <a:solidFill>
                  <a:srgbClr val="000090"/>
                </a:solidFill>
              </a:rPr>
              <a:t>Dorothy Gardner </a:t>
            </a:r>
            <a:endParaRPr lang="en-US" dirty="0">
              <a:solidFill>
                <a:srgbClr val="000090"/>
              </a:solidFill>
            </a:endParaRPr>
          </a:p>
          <a:p>
            <a:r>
              <a:rPr lang="en-US" dirty="0" smtClean="0">
                <a:solidFill>
                  <a:srgbClr val="000090"/>
                </a:solidFill>
              </a:rPr>
              <a:t>Missouri PTA President Elect</a:t>
            </a: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30261" cy="22098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True or False</a:t>
            </a:r>
            <a:endParaRPr lang="en-US" b="1" dirty="0">
              <a:solidFill>
                <a:srgbClr val="000090"/>
              </a:solidFill>
            </a:endParaRPr>
          </a:p>
        </p:txBody>
      </p:sp>
      <p:sp>
        <p:nvSpPr>
          <p:cNvPr id="9" name="Content Placeholder 8"/>
          <p:cNvSpPr>
            <a:spLocks noGrp="1"/>
          </p:cNvSpPr>
          <p:nvPr>
            <p:ph idx="1"/>
          </p:nvPr>
        </p:nvSpPr>
        <p:spPr>
          <a:xfrm>
            <a:off x="457200" y="2819400"/>
            <a:ext cx="8382000" cy="3306763"/>
          </a:xfrm>
        </p:spPr>
        <p:txBody>
          <a:bodyPr/>
          <a:lstStyle/>
          <a:p>
            <a:pPr marL="0" indent="0" algn="ctr">
              <a:buNone/>
            </a:pPr>
            <a:r>
              <a:rPr lang="en-US" dirty="0" smtClean="0">
                <a:solidFill>
                  <a:srgbClr val="000090"/>
                </a:solidFill>
              </a:rPr>
              <a:t>Because of their 501(c)(3) status, PTAs are only allowed to engage in a limited amount of advocacy activity?</a:t>
            </a: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823" y="0"/>
            <a:ext cx="2230261" cy="2209800"/>
          </a:xfrm>
          <a:prstGeom prst="rect">
            <a:avLst/>
          </a:prstGeom>
        </p:spPr>
      </p:pic>
    </p:spTree>
    <p:extLst>
      <p:ext uri="{BB962C8B-B14F-4D97-AF65-F5344CB8AC3E}">
        <p14:creationId xmlns:p14="http://schemas.microsoft.com/office/powerpoint/2010/main" xmlns="" val="6754041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False</a:t>
            </a:r>
            <a:endParaRPr lang="en-US" b="1" dirty="0">
              <a:solidFill>
                <a:srgbClr val="000090"/>
              </a:solidFill>
            </a:endParaRPr>
          </a:p>
        </p:txBody>
      </p:sp>
      <p:sp>
        <p:nvSpPr>
          <p:cNvPr id="9" name="Content Placeholder 8"/>
          <p:cNvSpPr>
            <a:spLocks noGrp="1"/>
          </p:cNvSpPr>
          <p:nvPr>
            <p:ph idx="1"/>
          </p:nvPr>
        </p:nvSpPr>
        <p:spPr>
          <a:xfrm>
            <a:off x="457200" y="2819400"/>
            <a:ext cx="8382000" cy="3306763"/>
          </a:xfrm>
        </p:spPr>
        <p:txBody>
          <a:bodyPr/>
          <a:lstStyle/>
          <a:p>
            <a:pPr marL="0" indent="0" algn="ctr">
              <a:buNone/>
            </a:pPr>
            <a:r>
              <a:rPr lang="en-US" dirty="0" smtClean="0">
                <a:solidFill>
                  <a:srgbClr val="000090"/>
                </a:solidFill>
              </a:rPr>
              <a:t>PTA are not limited with regard to their advocacy efforts.  However the specific act of lobbying must not be a substantial part of the PTAs activities.</a:t>
            </a: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26" y="0"/>
            <a:ext cx="2230261" cy="2209800"/>
          </a:xfrm>
          <a:prstGeom prst="rect">
            <a:avLst/>
          </a:prstGeom>
        </p:spPr>
      </p:pic>
    </p:spTree>
    <p:extLst>
      <p:ext uri="{BB962C8B-B14F-4D97-AF65-F5344CB8AC3E}">
        <p14:creationId xmlns:p14="http://schemas.microsoft.com/office/powerpoint/2010/main" xmlns="" val="409803695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Lobbyist or advocates?</a:t>
            </a:r>
            <a:endParaRPr lang="en-US" b="1" dirty="0">
              <a:solidFill>
                <a:srgbClr val="000090"/>
              </a:solidFill>
            </a:endParaRPr>
          </a:p>
        </p:txBody>
      </p:sp>
      <p:sp>
        <p:nvSpPr>
          <p:cNvPr id="9" name="Content Placeholder 8"/>
          <p:cNvSpPr>
            <a:spLocks noGrp="1"/>
          </p:cNvSpPr>
          <p:nvPr>
            <p:ph idx="1"/>
          </p:nvPr>
        </p:nvSpPr>
        <p:spPr>
          <a:xfrm>
            <a:off x="457200" y="2819400"/>
            <a:ext cx="8229600" cy="3306763"/>
          </a:xfrm>
        </p:spPr>
        <p:txBody>
          <a:bodyPr>
            <a:normAutofit fontScale="85000" lnSpcReduction="20000"/>
          </a:bodyPr>
          <a:lstStyle/>
          <a:p>
            <a:pPr marL="457200" lvl="1" indent="0">
              <a:buNone/>
            </a:pPr>
            <a:r>
              <a:rPr lang="en-US" dirty="0" smtClean="0">
                <a:solidFill>
                  <a:srgbClr val="000090"/>
                </a:solidFill>
              </a:rPr>
              <a:t>Quite </a:t>
            </a:r>
            <a:r>
              <a:rPr lang="en-US" dirty="0">
                <a:solidFill>
                  <a:srgbClr val="000090"/>
                </a:solidFill>
              </a:rPr>
              <a:t>often the words “lobbying” and “advocacy” are used interchangeably.  However there is a difference.  All lobbying is a form of advocacy but not all forms of advocacy are lobbying.  Advocacy encompasses a wide variety of activities.  In the context of PTA, this means supporting and speaking up for children – in schools, in community and before government bodies and other organizations that make decisions affecting children. Lobbying is defined as the attempt to influence a public official or decision-maker in favor of a specific opinion or cause. </a:t>
            </a:r>
          </a:p>
          <a:p>
            <a:pPr marL="457200" lvl="1" indent="0">
              <a:buNone/>
            </a:pPr>
            <a:endParaRPr lang="en-US" dirty="0" smtClean="0"/>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30261" cy="2209800"/>
          </a:xfrm>
          <a:prstGeom prst="rect">
            <a:avLst/>
          </a:prstGeom>
        </p:spPr>
      </p:pic>
    </p:spTree>
    <p:extLst>
      <p:ext uri="{BB962C8B-B14F-4D97-AF65-F5344CB8AC3E}">
        <p14:creationId xmlns:p14="http://schemas.microsoft.com/office/powerpoint/2010/main" xmlns="" val="32455843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IRS definition of Lobbying</a:t>
            </a:r>
            <a:endParaRPr lang="en-US" b="1" dirty="0">
              <a:solidFill>
                <a:srgbClr val="000090"/>
              </a:solidFill>
            </a:endParaRPr>
          </a:p>
        </p:txBody>
      </p:sp>
      <p:sp>
        <p:nvSpPr>
          <p:cNvPr id="9" name="Content Placeholder 8"/>
          <p:cNvSpPr>
            <a:spLocks noGrp="1"/>
          </p:cNvSpPr>
          <p:nvPr>
            <p:ph idx="1"/>
          </p:nvPr>
        </p:nvSpPr>
        <p:spPr>
          <a:xfrm>
            <a:off x="457200" y="2514600"/>
            <a:ext cx="8229600" cy="3611563"/>
          </a:xfrm>
        </p:spPr>
        <p:txBody>
          <a:bodyPr>
            <a:noAutofit/>
          </a:bodyPr>
          <a:lstStyle/>
          <a:p>
            <a:r>
              <a:rPr lang="en-US" sz="1800" dirty="0" smtClean="0">
                <a:solidFill>
                  <a:srgbClr val="000090"/>
                </a:solidFill>
              </a:rPr>
              <a:t>In general, no organization may qualify for section 501(c)(3) status if a substantial part of its activities is attempting to influence legislation (commonly known as </a:t>
            </a:r>
            <a:r>
              <a:rPr lang="en-US" sz="1800" i="1" dirty="0" smtClean="0">
                <a:solidFill>
                  <a:srgbClr val="000090"/>
                </a:solidFill>
              </a:rPr>
              <a:t>lobbying</a:t>
            </a:r>
            <a:r>
              <a:rPr lang="en-US" sz="1800" dirty="0" smtClean="0">
                <a:solidFill>
                  <a:srgbClr val="000090"/>
                </a:solidFill>
              </a:rPr>
              <a:t>).  A 501(c)(3) organization may engage in some lobbying, but too much lobbying activity risks loss of tax-exempt status.</a:t>
            </a:r>
          </a:p>
          <a:p>
            <a:r>
              <a:rPr lang="en-US" sz="1800" i="1" dirty="0" smtClean="0">
                <a:solidFill>
                  <a:srgbClr val="000090"/>
                </a:solidFill>
              </a:rPr>
              <a:t>Legislation</a:t>
            </a:r>
            <a:r>
              <a:rPr lang="en-US" sz="1800" dirty="0" smtClean="0">
                <a:solidFill>
                  <a:srgbClr val="000090"/>
                </a:solidFill>
              </a:rPr>
              <a:t> </a:t>
            </a:r>
            <a:r>
              <a:rPr lang="en-US" sz="1800" dirty="0">
                <a:solidFill>
                  <a:srgbClr val="000090"/>
                </a:solidFill>
              </a:rPr>
              <a:t>includes action by Congress, any state legislature, any local council, or similar governing body, with respect to acts, bills, resolutions, or similar items (such as legislative confirmation of appointive office), or by the public in referendum, ballot initiative, constitutional amendment, or similar procedure.  It does not include actions by executive, judicial, or administrative bodies.</a:t>
            </a:r>
          </a:p>
          <a:p>
            <a:r>
              <a:rPr lang="en-US" sz="1800" dirty="0">
                <a:solidFill>
                  <a:srgbClr val="000090"/>
                </a:solidFill>
              </a:rPr>
              <a:t>An organization will be regarded as attempting to influence legislation if it contacts, or urges the public to contact, members or employees of a legislative body for the purpose of proposing, supporting, or opposing legislation, or if the organization advocates the adoption or rejection of legislation</a:t>
            </a:r>
            <a:r>
              <a:rPr lang="en-US" sz="1800" dirty="0" smtClean="0">
                <a:solidFill>
                  <a:srgbClr val="000090"/>
                </a:solidFill>
              </a:rPr>
              <a:t>.</a:t>
            </a:r>
            <a:endParaRPr lang="en-US" sz="1800" dirty="0">
              <a:solidFill>
                <a:srgbClr val="000090"/>
              </a:solidFill>
            </a:endParaRP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30261" cy="2209800"/>
          </a:xfrm>
          <a:prstGeom prst="rect">
            <a:avLst/>
          </a:prstGeom>
        </p:spPr>
      </p:pic>
    </p:spTree>
    <p:extLst>
      <p:ext uri="{BB962C8B-B14F-4D97-AF65-F5344CB8AC3E}">
        <p14:creationId xmlns:p14="http://schemas.microsoft.com/office/powerpoint/2010/main" xmlns="" val="23866017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True or False</a:t>
            </a:r>
            <a:endParaRPr lang="en-US" b="1" dirty="0">
              <a:solidFill>
                <a:srgbClr val="000090"/>
              </a:solidFill>
            </a:endParaRPr>
          </a:p>
        </p:txBody>
      </p:sp>
      <p:sp>
        <p:nvSpPr>
          <p:cNvPr id="9" name="Content Placeholder 8"/>
          <p:cNvSpPr>
            <a:spLocks noGrp="1"/>
          </p:cNvSpPr>
          <p:nvPr>
            <p:ph idx="1"/>
          </p:nvPr>
        </p:nvSpPr>
        <p:spPr>
          <a:xfrm>
            <a:off x="457200" y="2819400"/>
            <a:ext cx="8382000" cy="3306763"/>
          </a:xfrm>
        </p:spPr>
        <p:txBody>
          <a:bodyPr/>
          <a:lstStyle/>
          <a:p>
            <a:pPr marL="0" indent="0" algn="ctr">
              <a:buNone/>
            </a:pPr>
            <a:r>
              <a:rPr lang="en-US" dirty="0" smtClean="0">
                <a:solidFill>
                  <a:srgbClr val="000090"/>
                </a:solidFill>
              </a:rPr>
              <a:t>PTAs can show support or opposition for specific political candidates</a:t>
            </a: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516" y="0"/>
            <a:ext cx="2230261" cy="2209800"/>
          </a:xfrm>
          <a:prstGeom prst="rect">
            <a:avLst/>
          </a:prstGeom>
        </p:spPr>
      </p:pic>
    </p:spTree>
    <p:extLst>
      <p:ext uri="{BB962C8B-B14F-4D97-AF65-F5344CB8AC3E}">
        <p14:creationId xmlns:p14="http://schemas.microsoft.com/office/powerpoint/2010/main" xmlns="" val="33047375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False</a:t>
            </a:r>
            <a:endParaRPr lang="en-US" b="1" dirty="0">
              <a:solidFill>
                <a:srgbClr val="000090"/>
              </a:solidFill>
            </a:endParaRPr>
          </a:p>
        </p:txBody>
      </p:sp>
      <p:sp>
        <p:nvSpPr>
          <p:cNvPr id="9" name="Content Placeholder 8"/>
          <p:cNvSpPr>
            <a:spLocks noGrp="1"/>
          </p:cNvSpPr>
          <p:nvPr>
            <p:ph idx="1"/>
          </p:nvPr>
        </p:nvSpPr>
        <p:spPr>
          <a:xfrm>
            <a:off x="457200" y="2819400"/>
            <a:ext cx="8382000" cy="3306763"/>
          </a:xfrm>
        </p:spPr>
        <p:txBody>
          <a:bodyPr/>
          <a:lstStyle/>
          <a:p>
            <a:pPr marL="0" indent="0" algn="ctr">
              <a:buNone/>
            </a:pPr>
            <a:r>
              <a:rPr lang="en-US" dirty="0" smtClean="0">
                <a:solidFill>
                  <a:srgbClr val="000090"/>
                </a:solidFill>
              </a:rPr>
              <a:t>501</a:t>
            </a:r>
            <a:r>
              <a:rPr lang="en-US" dirty="0">
                <a:solidFill>
                  <a:srgbClr val="000090"/>
                </a:solidFill>
              </a:rPr>
              <a:t>(c)(3) organizations are absolutely prohibited from directly or indirectly participating in, or intervening in, any political campaign on behalf of (or in opposition to) any candidate for elective public office.</a:t>
            </a:r>
            <a:endParaRPr lang="en-US" dirty="0" smtClean="0">
              <a:solidFill>
                <a:srgbClr val="000090"/>
              </a:solidFill>
            </a:endParaRPr>
          </a:p>
          <a:p>
            <a:pPr marL="0" indent="0" algn="ctr">
              <a:buNone/>
            </a:pPr>
            <a:endParaRPr lang="en-US" dirty="0" smtClean="0">
              <a:solidFill>
                <a:srgbClr val="000090"/>
              </a:solidFill>
            </a:endParaRP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30261" cy="2209800"/>
          </a:xfrm>
          <a:prstGeom prst="rect">
            <a:avLst/>
          </a:prstGeom>
        </p:spPr>
      </p:pic>
    </p:spTree>
    <p:extLst>
      <p:ext uri="{BB962C8B-B14F-4D97-AF65-F5344CB8AC3E}">
        <p14:creationId xmlns:p14="http://schemas.microsoft.com/office/powerpoint/2010/main" xmlns="" val="380988945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PTA Don’ts</a:t>
            </a:r>
            <a:endParaRPr lang="en-US" b="1" dirty="0">
              <a:solidFill>
                <a:srgbClr val="000090"/>
              </a:solidFill>
            </a:endParaRPr>
          </a:p>
        </p:txBody>
      </p:sp>
      <p:sp>
        <p:nvSpPr>
          <p:cNvPr id="9" name="Content Placeholder 8"/>
          <p:cNvSpPr>
            <a:spLocks noGrp="1"/>
          </p:cNvSpPr>
          <p:nvPr>
            <p:ph idx="1"/>
          </p:nvPr>
        </p:nvSpPr>
        <p:spPr>
          <a:xfrm>
            <a:off x="457200" y="2819400"/>
            <a:ext cx="8382000" cy="3306763"/>
          </a:xfrm>
        </p:spPr>
        <p:txBody>
          <a:bodyPr>
            <a:normAutofit fontScale="77500" lnSpcReduction="20000"/>
          </a:bodyPr>
          <a:lstStyle/>
          <a:p>
            <a:r>
              <a:rPr lang="en-US" dirty="0" smtClean="0">
                <a:solidFill>
                  <a:srgbClr val="000090"/>
                </a:solidFill>
              </a:rPr>
              <a:t>Invite </a:t>
            </a:r>
            <a:r>
              <a:rPr lang="en-US" dirty="0">
                <a:solidFill>
                  <a:srgbClr val="000090"/>
                </a:solidFill>
              </a:rPr>
              <a:t>only one candidate in an election to come speak to the PTA</a:t>
            </a:r>
            <a:r>
              <a:rPr lang="en-US" dirty="0" smtClean="0">
                <a:solidFill>
                  <a:srgbClr val="000090"/>
                </a:solidFill>
              </a:rPr>
              <a:t>.</a:t>
            </a:r>
          </a:p>
          <a:p>
            <a:endParaRPr lang="en-US" sz="1200" dirty="0">
              <a:solidFill>
                <a:srgbClr val="000090"/>
              </a:solidFill>
            </a:endParaRPr>
          </a:p>
          <a:p>
            <a:r>
              <a:rPr lang="en-US" dirty="0" smtClean="0">
                <a:solidFill>
                  <a:srgbClr val="000090"/>
                </a:solidFill>
              </a:rPr>
              <a:t>Tell </a:t>
            </a:r>
            <a:r>
              <a:rPr lang="en-US" dirty="0">
                <a:solidFill>
                  <a:srgbClr val="000090"/>
                </a:solidFill>
              </a:rPr>
              <a:t>PTA members to only vote for a candidate who supports X position</a:t>
            </a:r>
            <a:r>
              <a:rPr lang="en-US" dirty="0" smtClean="0">
                <a:solidFill>
                  <a:srgbClr val="000090"/>
                </a:solidFill>
              </a:rPr>
              <a:t>.</a:t>
            </a:r>
          </a:p>
          <a:p>
            <a:endParaRPr lang="en-US" sz="1200" dirty="0">
              <a:solidFill>
                <a:srgbClr val="000090"/>
              </a:solidFill>
            </a:endParaRPr>
          </a:p>
          <a:p>
            <a:r>
              <a:rPr lang="en-US" dirty="0" smtClean="0">
                <a:solidFill>
                  <a:srgbClr val="000090"/>
                </a:solidFill>
              </a:rPr>
              <a:t>Distribute </a:t>
            </a:r>
            <a:r>
              <a:rPr lang="en-US" dirty="0">
                <a:solidFill>
                  <a:srgbClr val="000090"/>
                </a:solidFill>
              </a:rPr>
              <a:t>any campaign materials on behalf of a candidate</a:t>
            </a:r>
            <a:r>
              <a:rPr lang="en-US" dirty="0" smtClean="0">
                <a:solidFill>
                  <a:srgbClr val="000090"/>
                </a:solidFill>
              </a:rPr>
              <a:t>.</a:t>
            </a:r>
          </a:p>
          <a:p>
            <a:endParaRPr lang="en-US" sz="1200" dirty="0">
              <a:solidFill>
                <a:srgbClr val="000090"/>
              </a:solidFill>
            </a:endParaRPr>
          </a:p>
          <a:p>
            <a:r>
              <a:rPr lang="en-US" dirty="0" smtClean="0">
                <a:solidFill>
                  <a:srgbClr val="000090"/>
                </a:solidFill>
              </a:rPr>
              <a:t>Wear </a:t>
            </a:r>
            <a:r>
              <a:rPr lang="en-US" dirty="0">
                <a:solidFill>
                  <a:srgbClr val="000090"/>
                </a:solidFill>
              </a:rPr>
              <a:t>campaign buttons or t-shirts during a PTA meeting. </a:t>
            </a:r>
            <a:endParaRPr lang="en-US" dirty="0" smtClean="0">
              <a:solidFill>
                <a:srgbClr val="000090"/>
              </a:solidFill>
            </a:endParaRPr>
          </a:p>
          <a:p>
            <a:endParaRPr lang="en-US" sz="1300" dirty="0" smtClean="0">
              <a:solidFill>
                <a:srgbClr val="000090"/>
              </a:solidFill>
            </a:endParaRPr>
          </a:p>
          <a:p>
            <a:r>
              <a:rPr lang="en-US" dirty="0" smtClean="0">
                <a:solidFill>
                  <a:srgbClr val="000090"/>
                </a:solidFill>
              </a:rPr>
              <a:t>Establish or support PACs (Political Action Committees).</a:t>
            </a: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478" y="0"/>
            <a:ext cx="2230261" cy="2209800"/>
          </a:xfrm>
          <a:prstGeom prst="rect">
            <a:avLst/>
          </a:prstGeom>
        </p:spPr>
      </p:pic>
    </p:spTree>
    <p:extLst>
      <p:ext uri="{BB962C8B-B14F-4D97-AF65-F5344CB8AC3E}">
        <p14:creationId xmlns:p14="http://schemas.microsoft.com/office/powerpoint/2010/main" xmlns="" val="5082830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PTA Do’s</a:t>
            </a:r>
            <a:endParaRPr lang="en-US" b="1" dirty="0">
              <a:solidFill>
                <a:srgbClr val="000090"/>
              </a:solidFill>
            </a:endParaRPr>
          </a:p>
        </p:txBody>
      </p:sp>
      <p:sp>
        <p:nvSpPr>
          <p:cNvPr id="9" name="Content Placeholder 8"/>
          <p:cNvSpPr>
            <a:spLocks noGrp="1"/>
          </p:cNvSpPr>
          <p:nvPr>
            <p:ph idx="1"/>
          </p:nvPr>
        </p:nvSpPr>
        <p:spPr>
          <a:xfrm>
            <a:off x="457200" y="2819400"/>
            <a:ext cx="8382000" cy="3306763"/>
          </a:xfrm>
        </p:spPr>
        <p:txBody>
          <a:bodyPr>
            <a:normAutofit fontScale="55000" lnSpcReduction="20000"/>
          </a:bodyPr>
          <a:lstStyle/>
          <a:p>
            <a:r>
              <a:rPr lang="en-US" dirty="0" smtClean="0">
                <a:solidFill>
                  <a:srgbClr val="000090"/>
                </a:solidFill>
              </a:rPr>
              <a:t>PTAs </a:t>
            </a:r>
            <a:r>
              <a:rPr lang="en-US" dirty="0">
                <a:solidFill>
                  <a:srgbClr val="000090"/>
                </a:solidFill>
              </a:rPr>
              <a:t>should support issues that are good for children and youth. PTA should oppose </a:t>
            </a:r>
            <a:r>
              <a:rPr lang="en-US" dirty="0" smtClean="0">
                <a:solidFill>
                  <a:srgbClr val="000090"/>
                </a:solidFill>
              </a:rPr>
              <a:t>issues that </a:t>
            </a:r>
            <a:r>
              <a:rPr lang="en-US" dirty="0">
                <a:solidFill>
                  <a:srgbClr val="000090"/>
                </a:solidFill>
              </a:rPr>
              <a:t>are bad for children and youth. That includes state and national legislation, as well as </a:t>
            </a:r>
            <a:r>
              <a:rPr lang="en-US" dirty="0" smtClean="0">
                <a:solidFill>
                  <a:srgbClr val="000090"/>
                </a:solidFill>
              </a:rPr>
              <a:t>local laws </a:t>
            </a:r>
            <a:r>
              <a:rPr lang="en-US" dirty="0">
                <a:solidFill>
                  <a:srgbClr val="000090"/>
                </a:solidFill>
              </a:rPr>
              <a:t>and school district policies. PTA can and should take a stand on bond and levy issues.</a:t>
            </a:r>
          </a:p>
          <a:p>
            <a:r>
              <a:rPr lang="en-US" dirty="0" smtClean="0">
                <a:solidFill>
                  <a:srgbClr val="000090"/>
                </a:solidFill>
              </a:rPr>
              <a:t>PTAs </a:t>
            </a:r>
            <a:r>
              <a:rPr lang="en-US" dirty="0">
                <a:solidFill>
                  <a:srgbClr val="000090"/>
                </a:solidFill>
              </a:rPr>
              <a:t>can sponsor public </a:t>
            </a:r>
            <a:r>
              <a:rPr lang="en-US" dirty="0" smtClean="0">
                <a:solidFill>
                  <a:srgbClr val="000090"/>
                </a:solidFill>
              </a:rPr>
              <a:t>forums (including candidates forums – all candidates must be invited), </a:t>
            </a:r>
            <a:r>
              <a:rPr lang="en-US" dirty="0">
                <a:solidFill>
                  <a:srgbClr val="000090"/>
                </a:solidFill>
              </a:rPr>
              <a:t>lectures and </a:t>
            </a:r>
            <a:r>
              <a:rPr lang="en-US" dirty="0" smtClean="0">
                <a:solidFill>
                  <a:srgbClr val="000090"/>
                </a:solidFill>
              </a:rPr>
              <a:t>debates.  </a:t>
            </a:r>
          </a:p>
          <a:p>
            <a:r>
              <a:rPr lang="en-US" dirty="0">
                <a:solidFill>
                  <a:srgbClr val="000090"/>
                </a:solidFill>
              </a:rPr>
              <a:t>PTAs can send out questionnaires to all candidates asking in an unbiased way for </a:t>
            </a:r>
            <a:r>
              <a:rPr lang="en-US" dirty="0" smtClean="0">
                <a:solidFill>
                  <a:srgbClr val="000090"/>
                </a:solidFill>
              </a:rPr>
              <a:t>their positions </a:t>
            </a:r>
            <a:r>
              <a:rPr lang="en-US" dirty="0">
                <a:solidFill>
                  <a:srgbClr val="000090"/>
                </a:solidFill>
              </a:rPr>
              <a:t>on issues. The results must be reported accurately and without </a:t>
            </a:r>
            <a:r>
              <a:rPr lang="en-US" dirty="0" smtClean="0">
                <a:solidFill>
                  <a:srgbClr val="000090"/>
                </a:solidFill>
              </a:rPr>
              <a:t>editorial comment</a:t>
            </a:r>
            <a:r>
              <a:rPr lang="en-US" dirty="0">
                <a:solidFill>
                  <a:srgbClr val="000090"/>
                </a:solidFill>
              </a:rPr>
              <a:t>.</a:t>
            </a:r>
            <a:r>
              <a:rPr lang="en-US" dirty="0" smtClean="0">
                <a:solidFill>
                  <a:srgbClr val="000090"/>
                </a:solidFill>
              </a:rPr>
              <a:t> </a:t>
            </a:r>
            <a:endParaRPr lang="en-US" dirty="0">
              <a:solidFill>
                <a:srgbClr val="000090"/>
              </a:solidFill>
            </a:endParaRPr>
          </a:p>
          <a:p>
            <a:r>
              <a:rPr lang="en-US" dirty="0" smtClean="0">
                <a:solidFill>
                  <a:srgbClr val="000090"/>
                </a:solidFill>
              </a:rPr>
              <a:t>PTAs </a:t>
            </a:r>
            <a:r>
              <a:rPr lang="en-US" dirty="0">
                <a:solidFill>
                  <a:srgbClr val="000090"/>
                </a:solidFill>
              </a:rPr>
              <a:t>can conduct voter registrations. The registration must be open to anyone</a:t>
            </a:r>
            <a:r>
              <a:rPr lang="en-US" dirty="0" smtClean="0">
                <a:solidFill>
                  <a:srgbClr val="000090"/>
                </a:solidFill>
              </a:rPr>
              <a:t>, regardless of which </a:t>
            </a:r>
            <a:r>
              <a:rPr lang="en-US" dirty="0">
                <a:solidFill>
                  <a:srgbClr val="000090"/>
                </a:solidFill>
              </a:rPr>
              <a:t>party or candidates they want to vote for after registering</a:t>
            </a:r>
            <a:r>
              <a:rPr lang="en-US" dirty="0" smtClean="0">
                <a:solidFill>
                  <a:srgbClr val="000090"/>
                </a:solidFill>
              </a:rPr>
              <a:t>.</a:t>
            </a:r>
            <a:endParaRPr lang="en-US" dirty="0">
              <a:solidFill>
                <a:srgbClr val="000090"/>
              </a:solidFill>
            </a:endParaRPr>
          </a:p>
          <a:p>
            <a:r>
              <a:rPr lang="en-US" dirty="0" smtClean="0">
                <a:solidFill>
                  <a:srgbClr val="000090"/>
                </a:solidFill>
              </a:rPr>
              <a:t>Remind </a:t>
            </a:r>
            <a:r>
              <a:rPr lang="en-US" dirty="0">
                <a:solidFill>
                  <a:srgbClr val="000090"/>
                </a:solidFill>
              </a:rPr>
              <a:t>members to vote.</a:t>
            </a:r>
          </a:p>
          <a:p>
            <a:r>
              <a:rPr lang="en-US" dirty="0" smtClean="0">
                <a:solidFill>
                  <a:srgbClr val="000090"/>
                </a:solidFill>
              </a:rPr>
              <a:t>Educate </a:t>
            </a:r>
            <a:r>
              <a:rPr lang="en-US" dirty="0">
                <a:solidFill>
                  <a:srgbClr val="000090"/>
                </a:solidFill>
              </a:rPr>
              <a:t>candidates on issues important to PTA.</a:t>
            </a:r>
            <a:endParaRPr lang="en-US" dirty="0" smtClean="0">
              <a:solidFill>
                <a:srgbClr val="000090"/>
              </a:solidFill>
            </a:endParaRP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861" y="0"/>
            <a:ext cx="2230261" cy="2209800"/>
          </a:xfrm>
          <a:prstGeom prst="rect">
            <a:avLst/>
          </a:prstGeom>
        </p:spPr>
      </p:pic>
    </p:spTree>
    <p:extLst>
      <p:ext uri="{BB962C8B-B14F-4D97-AF65-F5344CB8AC3E}">
        <p14:creationId xmlns:p14="http://schemas.microsoft.com/office/powerpoint/2010/main" xmlns="" val="3447850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Legislation</a:t>
            </a:r>
            <a:endParaRPr lang="en-US" b="1" dirty="0">
              <a:solidFill>
                <a:srgbClr val="000090"/>
              </a:solidFill>
            </a:endParaRPr>
          </a:p>
        </p:txBody>
      </p:sp>
      <p:sp>
        <p:nvSpPr>
          <p:cNvPr id="9" name="Content Placeholder 8"/>
          <p:cNvSpPr>
            <a:spLocks noGrp="1"/>
          </p:cNvSpPr>
          <p:nvPr>
            <p:ph idx="1"/>
          </p:nvPr>
        </p:nvSpPr>
        <p:spPr>
          <a:xfrm>
            <a:off x="457200" y="2819400"/>
            <a:ext cx="8229600" cy="3306763"/>
          </a:xfrm>
        </p:spPr>
        <p:txBody>
          <a:bodyPr>
            <a:normAutofit/>
          </a:bodyPr>
          <a:lstStyle/>
          <a:p>
            <a:pPr marL="0" indent="0" algn="ctr">
              <a:buNone/>
            </a:pPr>
            <a:r>
              <a:rPr lang="en-US" dirty="0" smtClean="0">
                <a:solidFill>
                  <a:srgbClr val="000090"/>
                </a:solidFill>
              </a:rPr>
              <a:t>Main issues for 2015</a:t>
            </a:r>
          </a:p>
          <a:p>
            <a:r>
              <a:rPr lang="en-US" dirty="0" smtClean="0">
                <a:solidFill>
                  <a:srgbClr val="000090"/>
                </a:solidFill>
              </a:rPr>
              <a:t>ESEA Reauthorization</a:t>
            </a:r>
          </a:p>
          <a:p>
            <a:r>
              <a:rPr lang="en-US" dirty="0" smtClean="0">
                <a:solidFill>
                  <a:srgbClr val="000090"/>
                </a:solidFill>
              </a:rPr>
              <a:t>School Funding</a:t>
            </a:r>
          </a:p>
          <a:p>
            <a:r>
              <a:rPr lang="en-US" dirty="0" smtClean="0">
                <a:solidFill>
                  <a:srgbClr val="000090"/>
                </a:solidFill>
              </a:rPr>
              <a:t>Child health, protection, and nutrition</a:t>
            </a:r>
          </a:p>
          <a:p>
            <a:r>
              <a:rPr lang="en-US" dirty="0" smtClean="0">
                <a:solidFill>
                  <a:srgbClr val="000090"/>
                </a:solidFill>
              </a:rPr>
              <a:t>Family Engagement</a:t>
            </a:r>
          </a:p>
          <a:p>
            <a:pPr marL="0" indent="0">
              <a:buNone/>
            </a:pPr>
            <a:endParaRPr lang="en-US" dirty="0"/>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14" y="0"/>
            <a:ext cx="2230261" cy="2209800"/>
          </a:xfrm>
          <a:prstGeom prst="rect">
            <a:avLst/>
          </a:prstGeom>
        </p:spPr>
      </p:pic>
    </p:spTree>
    <p:extLst>
      <p:ext uri="{BB962C8B-B14F-4D97-AF65-F5344CB8AC3E}">
        <p14:creationId xmlns:p14="http://schemas.microsoft.com/office/powerpoint/2010/main" xmlns="" val="24735378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Trivia</a:t>
            </a:r>
            <a:endParaRPr lang="en-US" b="1" dirty="0">
              <a:solidFill>
                <a:srgbClr val="000090"/>
              </a:solidFill>
            </a:endParaRPr>
          </a:p>
        </p:txBody>
      </p:sp>
      <p:sp>
        <p:nvSpPr>
          <p:cNvPr id="9" name="Content Placeholder 8"/>
          <p:cNvSpPr>
            <a:spLocks noGrp="1"/>
          </p:cNvSpPr>
          <p:nvPr>
            <p:ph idx="1"/>
          </p:nvPr>
        </p:nvSpPr>
        <p:spPr>
          <a:xfrm>
            <a:off x="457200" y="2819400"/>
            <a:ext cx="8382000" cy="3306763"/>
          </a:xfrm>
        </p:spPr>
        <p:txBody>
          <a:bodyPr/>
          <a:lstStyle/>
          <a:p>
            <a:pPr marL="0" indent="0" algn="ctr">
              <a:buNone/>
            </a:pPr>
            <a:r>
              <a:rPr lang="en-US" dirty="0" smtClean="0">
                <a:solidFill>
                  <a:srgbClr val="000090"/>
                </a:solidFill>
              </a:rPr>
              <a:t>When was the Elementary and Secondary Education Act (ESEA) also referred to as No Child Left Behind due for reauthorization by Congress?</a:t>
            </a: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459" y="0"/>
            <a:ext cx="2230261" cy="2209800"/>
          </a:xfrm>
          <a:prstGeom prst="rect">
            <a:avLst/>
          </a:prstGeom>
        </p:spPr>
      </p:pic>
    </p:spTree>
    <p:extLst>
      <p:ext uri="{BB962C8B-B14F-4D97-AF65-F5344CB8AC3E}">
        <p14:creationId xmlns:p14="http://schemas.microsoft.com/office/powerpoint/2010/main" xmlns="" val="13366779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Cornerstone of PTA</a:t>
            </a:r>
            <a:endParaRPr lang="en-US" b="1" dirty="0">
              <a:solidFill>
                <a:srgbClr val="000090"/>
              </a:solidFill>
            </a:endParaRPr>
          </a:p>
        </p:txBody>
      </p:sp>
      <p:sp>
        <p:nvSpPr>
          <p:cNvPr id="9" name="Content Placeholder 8"/>
          <p:cNvSpPr>
            <a:spLocks noGrp="1"/>
          </p:cNvSpPr>
          <p:nvPr>
            <p:ph idx="1"/>
          </p:nvPr>
        </p:nvSpPr>
        <p:spPr>
          <a:xfrm>
            <a:off x="457200" y="2819400"/>
            <a:ext cx="8382000" cy="3306763"/>
          </a:xfrm>
        </p:spPr>
        <p:txBody>
          <a:bodyPr>
            <a:normAutofit/>
          </a:bodyPr>
          <a:lstStyle/>
          <a:p>
            <a:pPr marL="0" indent="0" algn="ctr">
              <a:buNone/>
            </a:pPr>
            <a:r>
              <a:rPr lang="en-US" dirty="0" smtClean="0">
                <a:solidFill>
                  <a:srgbClr val="000090"/>
                </a:solidFill>
              </a:rPr>
              <a:t>Legislation and advocacy have been the cornerstone of PTA since the beginning.  </a:t>
            </a:r>
            <a:endParaRPr lang="en-US" sz="1400" dirty="0">
              <a:solidFill>
                <a:srgbClr val="000090"/>
              </a:solidFill>
            </a:endParaRPr>
          </a:p>
          <a:p>
            <a:pPr marL="0" indent="0" algn="ctr">
              <a:buNone/>
            </a:pPr>
            <a:endParaRPr lang="en-US" sz="1000" dirty="0" smtClean="0">
              <a:solidFill>
                <a:srgbClr val="000090"/>
              </a:solidFill>
            </a:endParaRPr>
          </a:p>
          <a:p>
            <a:pPr marL="0" indent="0" algn="ctr">
              <a:buNone/>
            </a:pPr>
            <a:r>
              <a:rPr lang="en-US" i="1" dirty="0" err="1" smtClean="0">
                <a:solidFill>
                  <a:srgbClr val="000090"/>
                </a:solidFill>
              </a:rPr>
              <a:t>EveryChild</a:t>
            </a:r>
            <a:r>
              <a:rPr lang="en-US" i="1" dirty="0" smtClean="0">
                <a:solidFill>
                  <a:srgbClr val="000090"/>
                </a:solidFill>
              </a:rPr>
              <a:t> </a:t>
            </a:r>
            <a:r>
              <a:rPr lang="en-US" i="1" dirty="0" err="1" smtClean="0">
                <a:solidFill>
                  <a:srgbClr val="000090"/>
                </a:solidFill>
              </a:rPr>
              <a:t>OneVoice</a:t>
            </a:r>
            <a:endParaRPr lang="en-US" i="1" dirty="0" smtClean="0">
              <a:solidFill>
                <a:srgbClr val="000090"/>
              </a:solidFill>
            </a:endParaRPr>
          </a:p>
          <a:p>
            <a:pPr marL="0" indent="0" algn="ctr">
              <a:buNone/>
            </a:pPr>
            <a:endParaRPr lang="en-US" sz="1000" dirty="0" smtClean="0">
              <a:solidFill>
                <a:srgbClr val="000090"/>
              </a:solidFill>
            </a:endParaRPr>
          </a:p>
          <a:p>
            <a:pPr marL="0" indent="0" algn="ctr">
              <a:buNone/>
            </a:pPr>
            <a:r>
              <a:rPr lang="en-US" dirty="0">
                <a:solidFill>
                  <a:srgbClr val="000090"/>
                </a:solidFill>
              </a:rPr>
              <a:t>U</a:t>
            </a:r>
            <a:r>
              <a:rPr lang="en-US" dirty="0" smtClean="0">
                <a:solidFill>
                  <a:srgbClr val="000090"/>
                </a:solidFill>
              </a:rPr>
              <a:t>nique to PTA – this sets us apart from other parent teacher groups.</a:t>
            </a: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842" y="0"/>
            <a:ext cx="2230261" cy="2209800"/>
          </a:xfrm>
          <a:prstGeom prst="rect">
            <a:avLst/>
          </a:prstGeom>
        </p:spPr>
      </p:pic>
    </p:spTree>
    <p:extLst>
      <p:ext uri="{BB962C8B-B14F-4D97-AF65-F5344CB8AC3E}">
        <p14:creationId xmlns:p14="http://schemas.microsoft.com/office/powerpoint/2010/main" xmlns="" val="15851815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2007</a:t>
            </a:r>
            <a:endParaRPr lang="en-US" b="1" dirty="0">
              <a:solidFill>
                <a:srgbClr val="000090"/>
              </a:solidFill>
            </a:endParaRPr>
          </a:p>
        </p:txBody>
      </p:sp>
      <p:sp>
        <p:nvSpPr>
          <p:cNvPr id="9" name="Content Placeholder 8"/>
          <p:cNvSpPr>
            <a:spLocks noGrp="1"/>
          </p:cNvSpPr>
          <p:nvPr>
            <p:ph idx="1"/>
          </p:nvPr>
        </p:nvSpPr>
        <p:spPr>
          <a:xfrm>
            <a:off x="457200" y="2819400"/>
            <a:ext cx="8382000" cy="3306763"/>
          </a:xfrm>
        </p:spPr>
        <p:txBody>
          <a:bodyPr/>
          <a:lstStyle/>
          <a:p>
            <a:pPr marL="0" indent="0" algn="ctr">
              <a:buNone/>
            </a:pPr>
            <a:r>
              <a:rPr lang="en-US" dirty="0" smtClean="0">
                <a:solidFill>
                  <a:srgbClr val="000090"/>
                </a:solidFill>
              </a:rPr>
              <a:t>Signed into law in 1965 by President Lyndon Johnson, the most recent authorization was enacted by President George Bush in 2002.  </a:t>
            </a: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497" y="0"/>
            <a:ext cx="2230261" cy="2209800"/>
          </a:xfrm>
          <a:prstGeom prst="rect">
            <a:avLst/>
          </a:prstGeom>
        </p:spPr>
      </p:pic>
    </p:spTree>
    <p:extLst>
      <p:ext uri="{BB962C8B-B14F-4D97-AF65-F5344CB8AC3E}">
        <p14:creationId xmlns:p14="http://schemas.microsoft.com/office/powerpoint/2010/main" xmlns="" val="40532429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Issues</a:t>
            </a:r>
            <a:endParaRPr lang="en-US" b="1" dirty="0">
              <a:solidFill>
                <a:srgbClr val="000090"/>
              </a:solidFill>
            </a:endParaRPr>
          </a:p>
        </p:txBody>
      </p:sp>
      <p:sp>
        <p:nvSpPr>
          <p:cNvPr id="9" name="Content Placeholder 8"/>
          <p:cNvSpPr>
            <a:spLocks noGrp="1"/>
          </p:cNvSpPr>
          <p:nvPr>
            <p:ph idx="1"/>
          </p:nvPr>
        </p:nvSpPr>
        <p:spPr>
          <a:xfrm>
            <a:off x="457200" y="2819400"/>
            <a:ext cx="8382000" cy="3306763"/>
          </a:xfrm>
        </p:spPr>
        <p:txBody>
          <a:bodyPr/>
          <a:lstStyle/>
          <a:p>
            <a:pPr marL="0" indent="0">
              <a:buNone/>
            </a:pPr>
            <a:r>
              <a:rPr lang="en-US" dirty="0" smtClean="0">
                <a:solidFill>
                  <a:srgbClr val="000090"/>
                </a:solidFill>
              </a:rPr>
              <a:t>How the PTA address issues</a:t>
            </a:r>
          </a:p>
          <a:p>
            <a:r>
              <a:rPr lang="en-US" dirty="0" smtClean="0">
                <a:solidFill>
                  <a:srgbClr val="000090"/>
                </a:solidFill>
              </a:rPr>
              <a:t>Mission and purpose</a:t>
            </a:r>
          </a:p>
          <a:p>
            <a:r>
              <a:rPr lang="en-US" dirty="0" smtClean="0">
                <a:solidFill>
                  <a:srgbClr val="000090"/>
                </a:solidFill>
              </a:rPr>
              <a:t>Resolutions</a:t>
            </a:r>
          </a:p>
          <a:p>
            <a:r>
              <a:rPr lang="en-US" dirty="0" smtClean="0">
                <a:solidFill>
                  <a:srgbClr val="000090"/>
                </a:solidFill>
              </a:rPr>
              <a:t>Position Statements</a:t>
            </a:r>
          </a:p>
          <a:p>
            <a:r>
              <a:rPr lang="en-US" dirty="0" smtClean="0">
                <a:solidFill>
                  <a:srgbClr val="000090"/>
                </a:solidFill>
              </a:rPr>
              <a:t>National Positions</a:t>
            </a: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30261" cy="2209800"/>
          </a:xfrm>
          <a:prstGeom prst="rect">
            <a:avLst/>
          </a:prstGeom>
        </p:spPr>
      </p:pic>
    </p:spTree>
    <p:extLst>
      <p:ext uri="{BB962C8B-B14F-4D97-AF65-F5344CB8AC3E}">
        <p14:creationId xmlns:p14="http://schemas.microsoft.com/office/powerpoint/2010/main" xmlns="" val="11061323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PTA Mission and purpose</a:t>
            </a:r>
            <a:endParaRPr lang="en-US" b="1" dirty="0">
              <a:solidFill>
                <a:srgbClr val="000090"/>
              </a:solidFill>
            </a:endParaRPr>
          </a:p>
        </p:txBody>
      </p:sp>
      <p:sp>
        <p:nvSpPr>
          <p:cNvPr id="9" name="Content Placeholder 8"/>
          <p:cNvSpPr>
            <a:spLocks noGrp="1"/>
          </p:cNvSpPr>
          <p:nvPr>
            <p:ph idx="1"/>
          </p:nvPr>
        </p:nvSpPr>
        <p:spPr>
          <a:xfrm>
            <a:off x="457200" y="2819400"/>
            <a:ext cx="8382000" cy="3306763"/>
          </a:xfrm>
        </p:spPr>
        <p:txBody>
          <a:bodyPr>
            <a:normAutofit/>
          </a:bodyPr>
          <a:lstStyle/>
          <a:p>
            <a:pPr marL="0" indent="0">
              <a:buNone/>
            </a:pPr>
            <a:r>
              <a:rPr lang="en-US" dirty="0" smtClean="0">
                <a:solidFill>
                  <a:srgbClr val="000090"/>
                </a:solidFill>
              </a:rPr>
              <a:t>Mission</a:t>
            </a:r>
          </a:p>
          <a:p>
            <a:r>
              <a:rPr lang="en-US" sz="2400" dirty="0">
                <a:solidFill>
                  <a:srgbClr val="000090"/>
                </a:solidFill>
              </a:rPr>
              <a:t>A powerful voice for all children</a:t>
            </a:r>
          </a:p>
          <a:p>
            <a:r>
              <a:rPr lang="en-US" sz="2400" dirty="0">
                <a:solidFill>
                  <a:srgbClr val="000090"/>
                </a:solidFill>
              </a:rPr>
              <a:t>A relevant resource for all families and communities, and</a:t>
            </a:r>
          </a:p>
          <a:p>
            <a:r>
              <a:rPr lang="en-US" sz="2400" dirty="0">
                <a:solidFill>
                  <a:srgbClr val="000090"/>
                </a:solidFill>
              </a:rPr>
              <a:t>A strong advocate for the education and well-being of every child</a:t>
            </a:r>
            <a:endParaRPr lang="en-US" sz="2400" dirty="0" smtClean="0">
              <a:solidFill>
                <a:srgbClr val="000090"/>
              </a:solidFill>
            </a:endParaRP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497" y="0"/>
            <a:ext cx="2230261" cy="2209800"/>
          </a:xfrm>
          <a:prstGeom prst="rect">
            <a:avLst/>
          </a:prstGeom>
        </p:spPr>
      </p:pic>
    </p:spTree>
    <p:extLst>
      <p:ext uri="{BB962C8B-B14F-4D97-AF65-F5344CB8AC3E}">
        <p14:creationId xmlns:p14="http://schemas.microsoft.com/office/powerpoint/2010/main" xmlns="" val="35310158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PTA Mission and purpose</a:t>
            </a:r>
            <a:endParaRPr lang="en-US" b="1" dirty="0">
              <a:solidFill>
                <a:srgbClr val="000090"/>
              </a:solidFill>
            </a:endParaRPr>
          </a:p>
        </p:txBody>
      </p:sp>
      <p:sp>
        <p:nvSpPr>
          <p:cNvPr id="9" name="Content Placeholder 8"/>
          <p:cNvSpPr>
            <a:spLocks noGrp="1"/>
          </p:cNvSpPr>
          <p:nvPr>
            <p:ph idx="1"/>
          </p:nvPr>
        </p:nvSpPr>
        <p:spPr>
          <a:xfrm>
            <a:off x="457200" y="2819400"/>
            <a:ext cx="8382000" cy="3306763"/>
          </a:xfrm>
        </p:spPr>
        <p:txBody>
          <a:bodyPr>
            <a:normAutofit lnSpcReduction="10000"/>
          </a:bodyPr>
          <a:lstStyle/>
          <a:p>
            <a:pPr marL="0" indent="0">
              <a:buNone/>
            </a:pPr>
            <a:r>
              <a:rPr lang="en-US" dirty="0" smtClean="0">
                <a:solidFill>
                  <a:srgbClr val="000090"/>
                </a:solidFill>
              </a:rPr>
              <a:t>Purpose</a:t>
            </a:r>
          </a:p>
          <a:p>
            <a:r>
              <a:rPr lang="en-US" sz="2000" dirty="0">
                <a:solidFill>
                  <a:srgbClr val="000090"/>
                </a:solidFill>
              </a:rPr>
              <a:t>To promote the welfare of the children and youth in home, school, community, and place of worship</a:t>
            </a:r>
          </a:p>
          <a:p>
            <a:r>
              <a:rPr lang="en-US" sz="2000" dirty="0">
                <a:solidFill>
                  <a:srgbClr val="000090"/>
                </a:solidFill>
              </a:rPr>
              <a:t>To raise the standards of home life</a:t>
            </a:r>
          </a:p>
          <a:p>
            <a:r>
              <a:rPr lang="en-US" sz="2000" dirty="0">
                <a:solidFill>
                  <a:srgbClr val="000090"/>
                </a:solidFill>
              </a:rPr>
              <a:t>To secure adequate laws for the care and protection of children and youth.</a:t>
            </a:r>
          </a:p>
          <a:p>
            <a:r>
              <a:rPr lang="en-US" sz="2000" dirty="0">
                <a:solidFill>
                  <a:srgbClr val="000090"/>
                </a:solidFill>
              </a:rPr>
              <a:t>To bring into close relation the home and the school, that parents and teachers may cooperate intelligently in the education of children and youth</a:t>
            </a:r>
          </a:p>
          <a:p>
            <a:r>
              <a:rPr lang="en-US" sz="2000" dirty="0">
                <a:solidFill>
                  <a:srgbClr val="000090"/>
                </a:solidFill>
              </a:rPr>
              <a:t>To develop between educators and the general public such united efforts as will secure for all children and youth the highest advantages in physical, mental, social, and spiritual education.</a:t>
            </a:r>
            <a:endParaRPr lang="en-US" sz="2000" dirty="0" smtClean="0">
              <a:solidFill>
                <a:srgbClr val="000090"/>
              </a:solidFill>
            </a:endParaRP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07" y="0"/>
            <a:ext cx="2230261" cy="2209800"/>
          </a:xfrm>
          <a:prstGeom prst="rect">
            <a:avLst/>
          </a:prstGeom>
        </p:spPr>
      </p:pic>
    </p:spTree>
    <p:extLst>
      <p:ext uri="{BB962C8B-B14F-4D97-AF65-F5344CB8AC3E}">
        <p14:creationId xmlns:p14="http://schemas.microsoft.com/office/powerpoint/2010/main" xmlns="" val="34636958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Issues</a:t>
            </a:r>
            <a:endParaRPr lang="en-US" b="1" dirty="0">
              <a:solidFill>
                <a:srgbClr val="000090"/>
              </a:solidFill>
            </a:endParaRPr>
          </a:p>
        </p:txBody>
      </p:sp>
      <p:sp>
        <p:nvSpPr>
          <p:cNvPr id="9" name="Content Placeholder 8"/>
          <p:cNvSpPr>
            <a:spLocks noGrp="1"/>
          </p:cNvSpPr>
          <p:nvPr>
            <p:ph idx="1"/>
          </p:nvPr>
        </p:nvSpPr>
        <p:spPr>
          <a:xfrm>
            <a:off x="457200" y="2819400"/>
            <a:ext cx="8382000" cy="3306763"/>
          </a:xfrm>
        </p:spPr>
        <p:txBody>
          <a:bodyPr/>
          <a:lstStyle/>
          <a:p>
            <a:pPr marL="0" indent="0">
              <a:buNone/>
            </a:pPr>
            <a:r>
              <a:rPr lang="en-US" dirty="0" smtClean="0">
                <a:solidFill>
                  <a:srgbClr val="000090"/>
                </a:solidFill>
              </a:rPr>
              <a:t>The resolutions and position statements passed and approved by the membership define how and if we can address or speak to an issue.</a:t>
            </a:r>
          </a:p>
          <a:p>
            <a:pPr marL="0" indent="0">
              <a:buNone/>
            </a:pPr>
            <a:r>
              <a:rPr lang="en-US" dirty="0" smtClean="0">
                <a:solidFill>
                  <a:srgbClr val="000090"/>
                </a:solidFill>
              </a:rPr>
              <a:t>When representing PTA on a particular issue always present the will of the membership not your own personal views.</a:t>
            </a: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30261" cy="2209800"/>
          </a:xfrm>
          <a:prstGeom prst="rect">
            <a:avLst/>
          </a:prstGeom>
        </p:spPr>
      </p:pic>
    </p:spTree>
    <p:extLst>
      <p:ext uri="{BB962C8B-B14F-4D97-AF65-F5344CB8AC3E}">
        <p14:creationId xmlns:p14="http://schemas.microsoft.com/office/powerpoint/2010/main" xmlns="" val="193846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Issues</a:t>
            </a:r>
            <a:endParaRPr lang="en-US" b="1" dirty="0">
              <a:solidFill>
                <a:srgbClr val="000090"/>
              </a:solidFill>
            </a:endParaRPr>
          </a:p>
        </p:txBody>
      </p:sp>
      <p:sp>
        <p:nvSpPr>
          <p:cNvPr id="9" name="Content Placeholder 8"/>
          <p:cNvSpPr>
            <a:spLocks noGrp="1"/>
          </p:cNvSpPr>
          <p:nvPr>
            <p:ph idx="1"/>
          </p:nvPr>
        </p:nvSpPr>
        <p:spPr>
          <a:xfrm>
            <a:off x="457200" y="2819400"/>
            <a:ext cx="8382000" cy="3306763"/>
          </a:xfrm>
        </p:spPr>
        <p:txBody>
          <a:bodyPr/>
          <a:lstStyle/>
          <a:p>
            <a:pPr marL="0" indent="0">
              <a:buNone/>
            </a:pPr>
            <a:r>
              <a:rPr lang="en-US" dirty="0" smtClean="0">
                <a:solidFill>
                  <a:srgbClr val="000090"/>
                </a:solidFill>
              </a:rPr>
              <a:t>Check to see if PTA has a stance</a:t>
            </a:r>
          </a:p>
          <a:p>
            <a:pPr lvl="1"/>
            <a:r>
              <a:rPr lang="en-US" dirty="0">
                <a:solidFill>
                  <a:srgbClr val="000090"/>
                </a:solidFill>
                <a:hlinkClick r:id="rId3"/>
              </a:rPr>
              <a:t>http://www.pta.org/advocacy/content.cfm?ItemNumber=3444&amp;navItemNumber=</a:t>
            </a:r>
            <a:r>
              <a:rPr lang="en-US" dirty="0" smtClean="0">
                <a:solidFill>
                  <a:srgbClr val="000090"/>
                </a:solidFill>
                <a:hlinkClick r:id="rId3"/>
              </a:rPr>
              <a:t>3481</a:t>
            </a:r>
            <a:endParaRPr lang="en-US" dirty="0" smtClean="0">
              <a:solidFill>
                <a:srgbClr val="000090"/>
              </a:solidFill>
            </a:endParaRPr>
          </a:p>
          <a:p>
            <a:pPr lvl="1"/>
            <a:r>
              <a:rPr lang="en-US" dirty="0" smtClean="0">
                <a:solidFill>
                  <a:srgbClr val="000090"/>
                </a:solidFill>
                <a:hlinkClick r:id="rId4"/>
              </a:rPr>
              <a:t>http</a:t>
            </a:r>
            <a:r>
              <a:rPr lang="en-US" dirty="0">
                <a:solidFill>
                  <a:srgbClr val="000090"/>
                </a:solidFill>
                <a:hlinkClick r:id="rId4"/>
              </a:rPr>
              <a:t>://www.mopta.org/legislation/</a:t>
            </a:r>
            <a:r>
              <a:rPr lang="en-US" dirty="0" smtClean="0">
                <a:solidFill>
                  <a:srgbClr val="000090"/>
                </a:solidFill>
                <a:hlinkClick r:id="rId4"/>
              </a:rPr>
              <a:t>resolutions.html</a:t>
            </a:r>
            <a:endParaRPr lang="en-US" dirty="0" smtClean="0">
              <a:solidFill>
                <a:srgbClr val="000090"/>
              </a:solidFill>
            </a:endParaRPr>
          </a:p>
          <a:p>
            <a:pPr lvl="1"/>
            <a:r>
              <a:rPr lang="en-US" dirty="0" smtClean="0">
                <a:solidFill>
                  <a:srgbClr val="000090"/>
                </a:solidFill>
              </a:rPr>
              <a:t>Contact MOPTA Legislative Department</a:t>
            </a:r>
          </a:p>
        </p:txBody>
      </p:sp>
      <p:pic>
        <p:nvPicPr>
          <p:cNvPr id="5" name="Picture 4" descr="Convention Logo 2014.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0"/>
            <a:ext cx="2230261" cy="2209800"/>
          </a:xfrm>
          <a:prstGeom prst="rect">
            <a:avLst/>
          </a:prstGeom>
        </p:spPr>
      </p:pic>
    </p:spTree>
    <p:extLst>
      <p:ext uri="{BB962C8B-B14F-4D97-AF65-F5344CB8AC3E}">
        <p14:creationId xmlns:p14="http://schemas.microsoft.com/office/powerpoint/2010/main" xmlns="" val="21287729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Action Alerts</a:t>
            </a:r>
            <a:endParaRPr lang="en-US" b="1" dirty="0">
              <a:solidFill>
                <a:srgbClr val="000090"/>
              </a:solidFill>
            </a:endParaRPr>
          </a:p>
        </p:txBody>
      </p:sp>
      <p:sp>
        <p:nvSpPr>
          <p:cNvPr id="9" name="Content Placeholder 8"/>
          <p:cNvSpPr>
            <a:spLocks noGrp="1"/>
          </p:cNvSpPr>
          <p:nvPr>
            <p:ph idx="1"/>
          </p:nvPr>
        </p:nvSpPr>
        <p:spPr>
          <a:xfrm>
            <a:off x="457200" y="2819400"/>
            <a:ext cx="8458200" cy="3505200"/>
          </a:xfrm>
        </p:spPr>
        <p:txBody>
          <a:bodyPr>
            <a:normAutofit/>
          </a:bodyPr>
          <a:lstStyle/>
          <a:p>
            <a:pPr marL="0" indent="0">
              <a:buNone/>
            </a:pPr>
            <a:r>
              <a:rPr lang="en-US" dirty="0" smtClean="0">
                <a:solidFill>
                  <a:srgbClr val="000090"/>
                </a:solidFill>
              </a:rPr>
              <a:t>How MOPTA  and NPTA gets information out on issues</a:t>
            </a:r>
          </a:p>
          <a:p>
            <a:r>
              <a:rPr lang="en-US" dirty="0" smtClean="0">
                <a:solidFill>
                  <a:srgbClr val="000090"/>
                </a:solidFill>
              </a:rPr>
              <a:t>Take Action Alerts</a:t>
            </a:r>
          </a:p>
          <a:p>
            <a:pPr lvl="1"/>
            <a:r>
              <a:rPr lang="en-US" dirty="0">
                <a:solidFill>
                  <a:srgbClr val="000090"/>
                </a:solidFill>
              </a:rPr>
              <a:t>http://</a:t>
            </a:r>
            <a:r>
              <a:rPr lang="en-US" dirty="0" err="1">
                <a:solidFill>
                  <a:srgbClr val="000090"/>
                </a:solidFill>
              </a:rPr>
              <a:t>cqrcengage.com</a:t>
            </a:r>
            <a:r>
              <a:rPr lang="en-US" dirty="0">
                <a:solidFill>
                  <a:srgbClr val="000090"/>
                </a:solidFill>
              </a:rPr>
              <a:t>/npta2/</a:t>
            </a:r>
            <a:r>
              <a:rPr lang="en-US" dirty="0" err="1">
                <a:solidFill>
                  <a:srgbClr val="000090"/>
                </a:solidFill>
              </a:rPr>
              <a:t>homeJC</a:t>
            </a:r>
            <a:r>
              <a:rPr lang="en-US" dirty="0" smtClean="0">
                <a:solidFill>
                  <a:srgbClr val="000090"/>
                </a:solidFill>
              </a:rPr>
              <a:t>/DC network  </a:t>
            </a:r>
          </a:p>
          <a:p>
            <a:pPr lvl="1"/>
            <a:r>
              <a:rPr lang="en-US" dirty="0">
                <a:solidFill>
                  <a:srgbClr val="000090"/>
                </a:solidFill>
                <a:hlinkClick r:id="rId3"/>
              </a:rPr>
              <a:t>http://www.mopta.org/subscribe-to-legislative-</a:t>
            </a:r>
            <a:r>
              <a:rPr lang="en-US" dirty="0" smtClean="0">
                <a:solidFill>
                  <a:srgbClr val="000090"/>
                </a:solidFill>
                <a:hlinkClick r:id="rId3"/>
              </a:rPr>
              <a:t>alerts.html</a:t>
            </a:r>
            <a:r>
              <a:rPr lang="en-US" dirty="0" smtClean="0">
                <a:solidFill>
                  <a:srgbClr val="000090"/>
                </a:solidFill>
              </a:rPr>
              <a:t> </a:t>
            </a:r>
            <a:endParaRPr lang="en-US" dirty="0">
              <a:solidFill>
                <a:srgbClr val="000090"/>
              </a:solidFill>
            </a:endParaRPr>
          </a:p>
        </p:txBody>
      </p:sp>
      <p:pic>
        <p:nvPicPr>
          <p:cNvPr id="5" name="Picture 4" descr="Convention Logo 2014.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842" y="0"/>
            <a:ext cx="2230261" cy="22098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Issues not addressed</a:t>
            </a:r>
            <a:endParaRPr lang="en-US" b="1" dirty="0">
              <a:solidFill>
                <a:srgbClr val="000090"/>
              </a:solidFill>
            </a:endParaRPr>
          </a:p>
        </p:txBody>
      </p:sp>
      <p:sp>
        <p:nvSpPr>
          <p:cNvPr id="9" name="Content Placeholder 8"/>
          <p:cNvSpPr>
            <a:spLocks noGrp="1"/>
          </p:cNvSpPr>
          <p:nvPr>
            <p:ph idx="1"/>
          </p:nvPr>
        </p:nvSpPr>
        <p:spPr>
          <a:xfrm>
            <a:off x="457200" y="2819400"/>
            <a:ext cx="8229600" cy="3306763"/>
          </a:xfrm>
        </p:spPr>
        <p:txBody>
          <a:bodyPr>
            <a:normAutofit lnSpcReduction="10000"/>
          </a:bodyPr>
          <a:lstStyle/>
          <a:p>
            <a:pPr marL="0" indent="0">
              <a:buNone/>
            </a:pPr>
            <a:r>
              <a:rPr lang="en-US" dirty="0" smtClean="0">
                <a:solidFill>
                  <a:srgbClr val="000090"/>
                </a:solidFill>
              </a:rPr>
              <a:t>There are many issues affecting children that are not addressed by PTA resolutions and positions. </a:t>
            </a:r>
          </a:p>
          <a:p>
            <a:pPr marL="0" indent="0">
              <a:buNone/>
            </a:pPr>
            <a:endParaRPr lang="en-US" sz="2000" dirty="0" smtClean="0">
              <a:solidFill>
                <a:srgbClr val="000090"/>
              </a:solidFill>
            </a:endParaRPr>
          </a:p>
          <a:p>
            <a:r>
              <a:rPr lang="en-US" dirty="0" smtClean="0">
                <a:solidFill>
                  <a:srgbClr val="000090"/>
                </a:solidFill>
              </a:rPr>
              <a:t>Writing a resolution – consider taking the NPTA webinar, refer to the Legislative Handbook and contact the MOPTA Legislation Department.</a:t>
            </a: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899" y="0"/>
            <a:ext cx="2230261" cy="22098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Kid’s First Town Hall</a:t>
            </a:r>
            <a:endParaRPr lang="en-US" b="1" dirty="0">
              <a:solidFill>
                <a:srgbClr val="000090"/>
              </a:solidFill>
            </a:endParaRPr>
          </a:p>
        </p:txBody>
      </p:sp>
      <p:sp>
        <p:nvSpPr>
          <p:cNvPr id="9" name="Content Placeholder 8"/>
          <p:cNvSpPr>
            <a:spLocks noGrp="1"/>
          </p:cNvSpPr>
          <p:nvPr>
            <p:ph idx="1"/>
          </p:nvPr>
        </p:nvSpPr>
        <p:spPr>
          <a:xfrm>
            <a:off x="457200" y="2819400"/>
            <a:ext cx="8229600" cy="3306763"/>
          </a:xfrm>
        </p:spPr>
        <p:txBody>
          <a:bodyPr>
            <a:normAutofit fontScale="92500" lnSpcReduction="10000"/>
          </a:bodyPr>
          <a:lstStyle/>
          <a:p>
            <a:r>
              <a:rPr lang="en-US" dirty="0" smtClean="0">
                <a:solidFill>
                  <a:srgbClr val="000090"/>
                </a:solidFill>
              </a:rPr>
              <a:t>Hosting a Town Hall</a:t>
            </a:r>
          </a:p>
          <a:p>
            <a:pPr lvl="1"/>
            <a:r>
              <a:rPr lang="en-US" dirty="0" smtClean="0">
                <a:solidFill>
                  <a:srgbClr val="000090"/>
                </a:solidFill>
              </a:rPr>
              <a:t>Legislative Handbook</a:t>
            </a:r>
          </a:p>
          <a:p>
            <a:r>
              <a:rPr lang="en-US" dirty="0" smtClean="0">
                <a:solidFill>
                  <a:srgbClr val="000090"/>
                </a:solidFill>
              </a:rPr>
              <a:t>Getting to know how your legislators think about PTA issues</a:t>
            </a:r>
          </a:p>
          <a:p>
            <a:r>
              <a:rPr lang="en-US" dirty="0" smtClean="0">
                <a:solidFill>
                  <a:srgbClr val="000090"/>
                </a:solidFill>
              </a:rPr>
              <a:t>Opportunity to network with your legislators</a:t>
            </a:r>
          </a:p>
          <a:p>
            <a:r>
              <a:rPr lang="en-US" dirty="0" smtClean="0">
                <a:solidFill>
                  <a:srgbClr val="000090"/>
                </a:solidFill>
              </a:rPr>
              <a:t>MOPTA provides a moderator for the event and assists you with formulating questions.</a:t>
            </a:r>
            <a:endParaRPr lang="en-US" dirty="0">
              <a:solidFill>
                <a:srgbClr val="000090"/>
              </a:solidFill>
            </a:endParaRP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30261" cy="22098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normAutofit fontScale="90000"/>
          </a:bodyPr>
          <a:lstStyle/>
          <a:p>
            <a:r>
              <a:rPr lang="en-US" b="1" dirty="0" smtClean="0">
                <a:solidFill>
                  <a:srgbClr val="000090"/>
                </a:solidFill>
              </a:rPr>
              <a:t>What is the best way to correspond with Legislators</a:t>
            </a:r>
            <a:endParaRPr lang="en-US" b="1" dirty="0">
              <a:solidFill>
                <a:srgbClr val="000090"/>
              </a:solidFill>
            </a:endParaRPr>
          </a:p>
        </p:txBody>
      </p:sp>
      <p:sp>
        <p:nvSpPr>
          <p:cNvPr id="9" name="Content Placeholder 8"/>
          <p:cNvSpPr>
            <a:spLocks noGrp="1"/>
          </p:cNvSpPr>
          <p:nvPr>
            <p:ph idx="1"/>
          </p:nvPr>
        </p:nvSpPr>
        <p:spPr>
          <a:xfrm>
            <a:off x="457200" y="2819400"/>
            <a:ext cx="8229600" cy="3306763"/>
          </a:xfrm>
        </p:spPr>
        <p:txBody>
          <a:bodyPr>
            <a:normAutofit/>
          </a:bodyPr>
          <a:lstStyle/>
          <a:p>
            <a:pPr marL="514350" indent="-514350">
              <a:buFont typeface="+mj-lt"/>
              <a:buAutoNum type="alphaUcPeriod"/>
            </a:pPr>
            <a:r>
              <a:rPr lang="en-US" dirty="0" smtClean="0">
                <a:solidFill>
                  <a:srgbClr val="000090"/>
                </a:solidFill>
              </a:rPr>
              <a:t>Personal letters</a:t>
            </a:r>
          </a:p>
          <a:p>
            <a:pPr marL="514350" indent="-514350">
              <a:buFont typeface="+mj-lt"/>
              <a:buAutoNum type="alphaUcPeriod"/>
            </a:pPr>
            <a:r>
              <a:rPr lang="en-US" dirty="0" smtClean="0">
                <a:solidFill>
                  <a:srgbClr val="000090"/>
                </a:solidFill>
              </a:rPr>
              <a:t>Emails</a:t>
            </a:r>
          </a:p>
          <a:p>
            <a:pPr marL="514350" indent="-514350">
              <a:buFont typeface="+mj-lt"/>
              <a:buAutoNum type="alphaUcPeriod"/>
            </a:pPr>
            <a:r>
              <a:rPr lang="en-US" dirty="0" smtClean="0">
                <a:solidFill>
                  <a:srgbClr val="000090"/>
                </a:solidFill>
              </a:rPr>
              <a:t>Faxes</a:t>
            </a:r>
          </a:p>
          <a:p>
            <a:pPr marL="514350" indent="-514350">
              <a:buFont typeface="+mj-lt"/>
              <a:buAutoNum type="alphaUcPeriod"/>
            </a:pPr>
            <a:r>
              <a:rPr lang="en-US" dirty="0" smtClean="0">
                <a:solidFill>
                  <a:srgbClr val="000090"/>
                </a:solidFill>
              </a:rPr>
              <a:t>Personal visits</a:t>
            </a:r>
            <a:endParaRPr lang="en-US" dirty="0">
              <a:solidFill>
                <a:srgbClr val="000090"/>
              </a:solidFill>
            </a:endParaRP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07" y="0"/>
            <a:ext cx="2230261" cy="2209800"/>
          </a:xfrm>
          <a:prstGeom prst="rect">
            <a:avLst/>
          </a:prstGeom>
        </p:spPr>
      </p:pic>
    </p:spTree>
    <p:extLst>
      <p:ext uri="{BB962C8B-B14F-4D97-AF65-F5344CB8AC3E}">
        <p14:creationId xmlns:p14="http://schemas.microsoft.com/office/powerpoint/2010/main" xmlns="" val="3996591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Advocacy History</a:t>
            </a:r>
            <a:endParaRPr lang="en-US" b="1" dirty="0">
              <a:solidFill>
                <a:srgbClr val="000090"/>
              </a:solidFill>
            </a:endParaRPr>
          </a:p>
        </p:txBody>
      </p:sp>
      <p:sp>
        <p:nvSpPr>
          <p:cNvPr id="9" name="Content Placeholder 8"/>
          <p:cNvSpPr>
            <a:spLocks noGrp="1"/>
          </p:cNvSpPr>
          <p:nvPr>
            <p:ph idx="1"/>
          </p:nvPr>
        </p:nvSpPr>
        <p:spPr>
          <a:xfrm>
            <a:off x="609600" y="2895600"/>
            <a:ext cx="8229600" cy="3306763"/>
          </a:xfrm>
        </p:spPr>
        <p:txBody>
          <a:bodyPr/>
          <a:lstStyle/>
          <a:p>
            <a:pPr>
              <a:buNone/>
            </a:pPr>
            <a:r>
              <a:rPr lang="en-US" dirty="0" smtClean="0">
                <a:solidFill>
                  <a:srgbClr val="000090"/>
                </a:solidFill>
              </a:rPr>
              <a:t>Quick history of PTA advocacy and legislation</a:t>
            </a:r>
          </a:p>
          <a:p>
            <a:r>
              <a:rPr lang="en-US" sz="2400" dirty="0" smtClean="0">
                <a:solidFill>
                  <a:srgbClr val="000090"/>
                </a:solidFill>
              </a:rPr>
              <a:t>In 1897 Alice McLellan Birney and Phoebe Apperson Hearst called for action to eliminate threats that endangered children, forming what would become the PTA</a:t>
            </a:r>
          </a:p>
          <a:p>
            <a:r>
              <a:rPr lang="en-US" sz="2400" dirty="0" smtClean="0">
                <a:solidFill>
                  <a:srgbClr val="000090"/>
                </a:solidFill>
              </a:rPr>
              <a:t>Issues that have been tackled by the PTA include: child labor laws, creation of kindergarten classes, public health services, hot lunch program, juvenile justice system and mandatory immunizations.</a:t>
            </a:r>
            <a:endParaRPr lang="en-US" sz="2400" dirty="0">
              <a:solidFill>
                <a:srgbClr val="000090"/>
              </a:solidFill>
            </a:endParaRP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478" y="0"/>
            <a:ext cx="2230261" cy="2209800"/>
          </a:xfrm>
          <a:prstGeom prst="rect">
            <a:avLst/>
          </a:prstGeom>
        </p:spPr>
      </p:pic>
    </p:spTree>
    <p:extLst>
      <p:ext uri="{BB962C8B-B14F-4D97-AF65-F5344CB8AC3E}">
        <p14:creationId xmlns:p14="http://schemas.microsoft.com/office/powerpoint/2010/main" xmlns="" val="25614913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normAutofit fontScale="90000"/>
          </a:bodyPr>
          <a:lstStyle/>
          <a:p>
            <a:r>
              <a:rPr lang="en-US" b="1" dirty="0" smtClean="0">
                <a:solidFill>
                  <a:srgbClr val="000090"/>
                </a:solidFill>
              </a:rPr>
              <a:t>What is the best way to correspond with Legislators</a:t>
            </a:r>
            <a:endParaRPr lang="en-US" b="1" dirty="0">
              <a:solidFill>
                <a:srgbClr val="000090"/>
              </a:solidFill>
            </a:endParaRPr>
          </a:p>
        </p:txBody>
      </p:sp>
      <p:sp>
        <p:nvSpPr>
          <p:cNvPr id="9" name="Content Placeholder 8"/>
          <p:cNvSpPr>
            <a:spLocks noGrp="1"/>
          </p:cNvSpPr>
          <p:nvPr>
            <p:ph idx="1"/>
          </p:nvPr>
        </p:nvSpPr>
        <p:spPr>
          <a:xfrm>
            <a:off x="457200" y="2819400"/>
            <a:ext cx="8229600" cy="3306763"/>
          </a:xfrm>
        </p:spPr>
        <p:txBody>
          <a:bodyPr>
            <a:normAutofit/>
          </a:bodyPr>
          <a:lstStyle/>
          <a:p>
            <a:pPr marL="0" indent="0" algn="ctr">
              <a:buNone/>
            </a:pPr>
            <a:endParaRPr lang="en-US" dirty="0" smtClean="0"/>
          </a:p>
          <a:p>
            <a:pPr marL="0" indent="0" algn="ctr">
              <a:buNone/>
            </a:pPr>
            <a:r>
              <a:rPr lang="en-US" dirty="0" smtClean="0">
                <a:solidFill>
                  <a:srgbClr val="000090"/>
                </a:solidFill>
              </a:rPr>
              <a:t>D. Personal visits</a:t>
            </a:r>
          </a:p>
          <a:p>
            <a:pPr marL="0" indent="0" algn="ctr">
              <a:buNone/>
            </a:pPr>
            <a:endParaRPr lang="en-US" dirty="0"/>
          </a:p>
          <a:p>
            <a:pPr marL="0" indent="0" algn="ctr">
              <a:buNone/>
            </a:pPr>
            <a:endParaRPr lang="en-US" dirty="0"/>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30261" cy="2209800"/>
          </a:xfrm>
          <a:prstGeom prst="rect">
            <a:avLst/>
          </a:prstGeom>
        </p:spPr>
      </p:pic>
    </p:spTree>
    <p:extLst>
      <p:ext uri="{BB962C8B-B14F-4D97-AF65-F5344CB8AC3E}">
        <p14:creationId xmlns:p14="http://schemas.microsoft.com/office/powerpoint/2010/main" xmlns="" val="40003582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normAutofit fontScale="90000"/>
          </a:bodyPr>
          <a:lstStyle/>
          <a:p>
            <a:r>
              <a:rPr lang="en-US" b="1" dirty="0" smtClean="0">
                <a:solidFill>
                  <a:srgbClr val="000090"/>
                </a:solidFill>
              </a:rPr>
              <a:t>What is the best way to correspond with Legislators</a:t>
            </a:r>
            <a:endParaRPr lang="en-US" b="1" dirty="0">
              <a:solidFill>
                <a:srgbClr val="000090"/>
              </a:solidFill>
            </a:endParaRPr>
          </a:p>
        </p:txBody>
      </p:sp>
      <p:sp>
        <p:nvSpPr>
          <p:cNvPr id="9" name="Content Placeholder 8"/>
          <p:cNvSpPr>
            <a:spLocks noGrp="1"/>
          </p:cNvSpPr>
          <p:nvPr>
            <p:ph idx="1"/>
          </p:nvPr>
        </p:nvSpPr>
        <p:spPr>
          <a:xfrm>
            <a:off x="457200" y="2819400"/>
            <a:ext cx="8229600" cy="3306763"/>
          </a:xfrm>
        </p:spPr>
        <p:txBody>
          <a:bodyPr>
            <a:normAutofit/>
          </a:bodyPr>
          <a:lstStyle/>
          <a:p>
            <a:pPr marL="0" indent="0" algn="ctr">
              <a:buNone/>
            </a:pPr>
            <a:endParaRPr lang="en-US" dirty="0"/>
          </a:p>
          <a:p>
            <a:pPr marL="0" indent="0" algn="ctr">
              <a:buNone/>
            </a:pPr>
            <a:r>
              <a:rPr lang="en-US" dirty="0" smtClean="0">
                <a:solidFill>
                  <a:srgbClr val="000090"/>
                </a:solidFill>
              </a:rPr>
              <a:t>A brief personal visit creates a connects and leaves a lasting impression.  </a:t>
            </a:r>
          </a:p>
          <a:p>
            <a:pPr marL="0" indent="0" algn="ctr">
              <a:buNone/>
            </a:pPr>
            <a:endParaRPr lang="en-US" dirty="0" smtClean="0">
              <a:solidFill>
                <a:srgbClr val="000090"/>
              </a:solidFill>
            </a:endParaRPr>
          </a:p>
          <a:p>
            <a:pPr marL="0" indent="0" algn="ctr">
              <a:buNone/>
            </a:pPr>
            <a:r>
              <a:rPr lang="en-US" dirty="0" smtClean="0">
                <a:solidFill>
                  <a:srgbClr val="000090"/>
                </a:solidFill>
              </a:rPr>
              <a:t>The second best way to correspond is by email</a:t>
            </a:r>
          </a:p>
          <a:p>
            <a:pPr marL="0" indent="0" algn="ctr">
              <a:buNone/>
            </a:pPr>
            <a:endParaRPr lang="en-US" dirty="0">
              <a:solidFill>
                <a:srgbClr val="000090"/>
              </a:solidFill>
            </a:endParaRP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899" y="0"/>
            <a:ext cx="2230261" cy="2209800"/>
          </a:xfrm>
          <a:prstGeom prst="rect">
            <a:avLst/>
          </a:prstGeom>
        </p:spPr>
      </p:pic>
    </p:spTree>
    <p:extLst>
      <p:ext uri="{BB962C8B-B14F-4D97-AF65-F5344CB8AC3E}">
        <p14:creationId xmlns:p14="http://schemas.microsoft.com/office/powerpoint/2010/main" xmlns="" val="1956991645"/>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304800"/>
            <a:ext cx="6477000" cy="1600200"/>
          </a:xfrm>
        </p:spPr>
        <p:txBody>
          <a:bodyPr>
            <a:normAutofit/>
          </a:bodyPr>
          <a:lstStyle/>
          <a:p>
            <a:pPr lvl="1" algn="ctr" rtl="0">
              <a:spcBef>
                <a:spcPct val="0"/>
              </a:spcBef>
            </a:pPr>
            <a:r>
              <a:rPr lang="en-US" sz="4000" b="1" dirty="0" smtClean="0">
                <a:solidFill>
                  <a:srgbClr val="000090"/>
                </a:solidFill>
              </a:rPr>
              <a:t>Corresponding with Legislators</a:t>
            </a:r>
            <a:endParaRPr lang="en-US" sz="3100" b="1" dirty="0">
              <a:solidFill>
                <a:srgbClr val="000090"/>
              </a:solidFill>
            </a:endParaRPr>
          </a:p>
        </p:txBody>
      </p:sp>
      <p:sp>
        <p:nvSpPr>
          <p:cNvPr id="9" name="Content Placeholder 8"/>
          <p:cNvSpPr>
            <a:spLocks noGrp="1"/>
          </p:cNvSpPr>
          <p:nvPr>
            <p:ph idx="1"/>
          </p:nvPr>
        </p:nvSpPr>
        <p:spPr>
          <a:xfrm>
            <a:off x="457200" y="2819400"/>
            <a:ext cx="8229600" cy="3306763"/>
          </a:xfrm>
        </p:spPr>
        <p:txBody>
          <a:bodyPr>
            <a:normAutofit fontScale="62500" lnSpcReduction="20000"/>
          </a:bodyPr>
          <a:lstStyle/>
          <a:p>
            <a:pPr marL="0" indent="0">
              <a:buNone/>
            </a:pPr>
            <a:r>
              <a:rPr lang="en-US" sz="4500" dirty="0" smtClean="0">
                <a:solidFill>
                  <a:srgbClr val="000090"/>
                </a:solidFill>
              </a:rPr>
              <a:t>Personal Visits</a:t>
            </a:r>
          </a:p>
          <a:p>
            <a:r>
              <a:rPr lang="en-US" dirty="0" smtClean="0">
                <a:solidFill>
                  <a:srgbClr val="000090"/>
                </a:solidFill>
              </a:rPr>
              <a:t>Make </a:t>
            </a:r>
            <a:r>
              <a:rPr lang="en-US" dirty="0">
                <a:solidFill>
                  <a:srgbClr val="000090"/>
                </a:solidFill>
              </a:rPr>
              <a:t>an appointment ahead of time and arrive promptly</a:t>
            </a:r>
            <a:r>
              <a:rPr lang="en-US" dirty="0" smtClean="0">
                <a:solidFill>
                  <a:srgbClr val="000090"/>
                </a:solidFill>
              </a:rPr>
              <a:t>.</a:t>
            </a:r>
          </a:p>
          <a:p>
            <a:r>
              <a:rPr lang="en-US" dirty="0" smtClean="0">
                <a:solidFill>
                  <a:srgbClr val="000090"/>
                </a:solidFill>
              </a:rPr>
              <a:t>Make </a:t>
            </a:r>
            <a:r>
              <a:rPr lang="en-US" dirty="0">
                <a:solidFill>
                  <a:srgbClr val="000090"/>
                </a:solidFill>
              </a:rPr>
              <a:t>sure your legislator knows you are speaking on behalf of the </a:t>
            </a:r>
            <a:r>
              <a:rPr lang="en-US" dirty="0" smtClean="0">
                <a:solidFill>
                  <a:srgbClr val="000090"/>
                </a:solidFill>
              </a:rPr>
              <a:t>PTA. </a:t>
            </a:r>
            <a:r>
              <a:rPr lang="en-US" dirty="0">
                <a:solidFill>
                  <a:srgbClr val="000090"/>
                </a:solidFill>
              </a:rPr>
              <a:t>Bring copies of the </a:t>
            </a:r>
            <a:r>
              <a:rPr lang="en-US" dirty="0" smtClean="0">
                <a:solidFill>
                  <a:srgbClr val="000090"/>
                </a:solidFill>
              </a:rPr>
              <a:t>current MOPTA </a:t>
            </a:r>
            <a:r>
              <a:rPr lang="en-US" dirty="0">
                <a:solidFill>
                  <a:srgbClr val="000090"/>
                </a:solidFill>
              </a:rPr>
              <a:t>Legislative Priorities </a:t>
            </a:r>
            <a:r>
              <a:rPr lang="en-US" dirty="0" smtClean="0">
                <a:solidFill>
                  <a:srgbClr val="000090"/>
                </a:solidFill>
              </a:rPr>
              <a:t>flyer.</a:t>
            </a:r>
          </a:p>
          <a:p>
            <a:r>
              <a:rPr lang="en-US" dirty="0" smtClean="0">
                <a:solidFill>
                  <a:srgbClr val="000090"/>
                </a:solidFill>
              </a:rPr>
              <a:t>Present </a:t>
            </a:r>
            <a:r>
              <a:rPr lang="en-US" dirty="0">
                <a:solidFill>
                  <a:srgbClr val="000090"/>
                </a:solidFill>
              </a:rPr>
              <a:t>yourself in a professional manner – business casual is acceptable</a:t>
            </a:r>
            <a:r>
              <a:rPr lang="en-US" dirty="0" smtClean="0">
                <a:solidFill>
                  <a:srgbClr val="000090"/>
                </a:solidFill>
              </a:rPr>
              <a:t>.</a:t>
            </a:r>
          </a:p>
          <a:p>
            <a:r>
              <a:rPr lang="en-US" dirty="0" smtClean="0">
                <a:solidFill>
                  <a:srgbClr val="000090"/>
                </a:solidFill>
              </a:rPr>
              <a:t>Be </a:t>
            </a:r>
            <a:r>
              <a:rPr lang="en-US" dirty="0">
                <a:solidFill>
                  <a:srgbClr val="000090"/>
                </a:solidFill>
              </a:rPr>
              <a:t>reasonable in presenting your position(s). Be a good opponent by fighting the issue, </a:t>
            </a:r>
            <a:r>
              <a:rPr lang="en-US" dirty="0" smtClean="0">
                <a:solidFill>
                  <a:srgbClr val="000090"/>
                </a:solidFill>
              </a:rPr>
              <a:t>not the </a:t>
            </a:r>
            <a:r>
              <a:rPr lang="en-US" dirty="0">
                <a:solidFill>
                  <a:srgbClr val="000090"/>
                </a:solidFill>
              </a:rPr>
              <a:t>person</a:t>
            </a:r>
            <a:r>
              <a:rPr lang="en-US" dirty="0" smtClean="0">
                <a:solidFill>
                  <a:srgbClr val="000090"/>
                </a:solidFill>
              </a:rPr>
              <a:t>.</a:t>
            </a:r>
          </a:p>
          <a:p>
            <a:r>
              <a:rPr lang="en-US" dirty="0" smtClean="0">
                <a:solidFill>
                  <a:srgbClr val="000090"/>
                </a:solidFill>
              </a:rPr>
              <a:t>Present </a:t>
            </a:r>
            <a:r>
              <a:rPr lang="en-US" dirty="0">
                <a:solidFill>
                  <a:srgbClr val="000090"/>
                </a:solidFill>
              </a:rPr>
              <a:t>the facts and reasons why your PTA is involved in the </a:t>
            </a:r>
            <a:r>
              <a:rPr lang="en-US" dirty="0" smtClean="0">
                <a:solidFill>
                  <a:srgbClr val="000090"/>
                </a:solidFill>
              </a:rPr>
              <a:t>issue</a:t>
            </a:r>
            <a:r>
              <a:rPr lang="en-US" dirty="0">
                <a:solidFill>
                  <a:srgbClr val="000090"/>
                </a:solidFill>
              </a:rPr>
              <a:t> </a:t>
            </a:r>
            <a:r>
              <a:rPr lang="en-US" dirty="0" smtClean="0">
                <a:solidFill>
                  <a:srgbClr val="000090"/>
                </a:solidFill>
              </a:rPr>
              <a:t>– your elevator speech.</a:t>
            </a:r>
            <a:endParaRPr lang="en-US" dirty="0">
              <a:solidFill>
                <a:srgbClr val="000090"/>
              </a:solidFill>
            </a:endParaRPr>
          </a:p>
          <a:p>
            <a:r>
              <a:rPr lang="en-US" dirty="0" smtClean="0">
                <a:solidFill>
                  <a:srgbClr val="000090"/>
                </a:solidFill>
              </a:rPr>
              <a:t>Thank </a:t>
            </a:r>
            <a:r>
              <a:rPr lang="en-US" dirty="0">
                <a:solidFill>
                  <a:srgbClr val="000090"/>
                </a:solidFill>
              </a:rPr>
              <a:t>your Legislator for their time and interest.</a:t>
            </a: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133" y="0"/>
            <a:ext cx="2230261" cy="22098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304800"/>
            <a:ext cx="6477000" cy="1600200"/>
          </a:xfrm>
        </p:spPr>
        <p:txBody>
          <a:bodyPr>
            <a:normAutofit/>
          </a:bodyPr>
          <a:lstStyle/>
          <a:p>
            <a:pPr lvl="1" algn="ctr" rtl="0">
              <a:spcBef>
                <a:spcPct val="0"/>
              </a:spcBef>
            </a:pPr>
            <a:r>
              <a:rPr lang="en-US" sz="4000" b="1" dirty="0" smtClean="0">
                <a:solidFill>
                  <a:srgbClr val="000090"/>
                </a:solidFill>
              </a:rPr>
              <a:t>Corresponding with Legislators</a:t>
            </a:r>
            <a:endParaRPr lang="en-US" sz="3100" b="1" dirty="0">
              <a:solidFill>
                <a:srgbClr val="000090"/>
              </a:solidFill>
            </a:endParaRPr>
          </a:p>
        </p:txBody>
      </p:sp>
      <p:sp>
        <p:nvSpPr>
          <p:cNvPr id="9" name="Content Placeholder 8"/>
          <p:cNvSpPr>
            <a:spLocks noGrp="1"/>
          </p:cNvSpPr>
          <p:nvPr>
            <p:ph idx="1"/>
          </p:nvPr>
        </p:nvSpPr>
        <p:spPr>
          <a:xfrm>
            <a:off x="457200" y="2819400"/>
            <a:ext cx="8229600" cy="3306763"/>
          </a:xfrm>
        </p:spPr>
        <p:txBody>
          <a:bodyPr>
            <a:normAutofit fontScale="70000" lnSpcReduction="20000"/>
          </a:bodyPr>
          <a:lstStyle/>
          <a:p>
            <a:pPr marL="0" indent="0">
              <a:buNone/>
            </a:pPr>
            <a:r>
              <a:rPr lang="en-US" sz="4500" dirty="0" smtClean="0">
                <a:solidFill>
                  <a:srgbClr val="000090"/>
                </a:solidFill>
              </a:rPr>
              <a:t>Emails/letters</a:t>
            </a:r>
          </a:p>
          <a:p>
            <a:r>
              <a:rPr lang="en-US" sz="3400" dirty="0" smtClean="0">
                <a:solidFill>
                  <a:srgbClr val="000090"/>
                </a:solidFill>
              </a:rPr>
              <a:t>Keep it </a:t>
            </a:r>
            <a:r>
              <a:rPr lang="en-US" sz="3400" dirty="0">
                <a:solidFill>
                  <a:srgbClr val="000090"/>
                </a:solidFill>
              </a:rPr>
              <a:t>brief, clear, and </a:t>
            </a:r>
            <a:r>
              <a:rPr lang="en-US" sz="3400" dirty="0" smtClean="0">
                <a:solidFill>
                  <a:srgbClr val="000090"/>
                </a:solidFill>
              </a:rPr>
              <a:t>concise.</a:t>
            </a:r>
          </a:p>
          <a:p>
            <a:r>
              <a:rPr lang="en-US" sz="3400" dirty="0" smtClean="0">
                <a:solidFill>
                  <a:srgbClr val="000090"/>
                </a:solidFill>
              </a:rPr>
              <a:t>State </a:t>
            </a:r>
            <a:r>
              <a:rPr lang="en-US" sz="3400" dirty="0">
                <a:solidFill>
                  <a:srgbClr val="000090"/>
                </a:solidFill>
              </a:rPr>
              <a:t>the bill you are addressing by number or popular </a:t>
            </a:r>
            <a:r>
              <a:rPr lang="en-US" sz="3400" dirty="0" smtClean="0">
                <a:solidFill>
                  <a:srgbClr val="000090"/>
                </a:solidFill>
              </a:rPr>
              <a:t>name.</a:t>
            </a:r>
          </a:p>
          <a:p>
            <a:r>
              <a:rPr lang="en-US" sz="3400" dirty="0" smtClean="0">
                <a:solidFill>
                  <a:srgbClr val="000090"/>
                </a:solidFill>
              </a:rPr>
              <a:t>Make </a:t>
            </a:r>
            <a:r>
              <a:rPr lang="en-US" sz="3400" dirty="0">
                <a:solidFill>
                  <a:srgbClr val="000090"/>
                </a:solidFill>
              </a:rPr>
              <a:t>sure you state why you want the bill supported or </a:t>
            </a:r>
            <a:r>
              <a:rPr lang="en-US" sz="3400" dirty="0" smtClean="0">
                <a:solidFill>
                  <a:srgbClr val="000090"/>
                </a:solidFill>
              </a:rPr>
              <a:t>opposed.</a:t>
            </a:r>
          </a:p>
          <a:p>
            <a:r>
              <a:rPr lang="en-US" sz="3400" dirty="0" smtClean="0">
                <a:solidFill>
                  <a:srgbClr val="000090"/>
                </a:solidFill>
              </a:rPr>
              <a:t>Avoid abbreviations or trendy letters, fonts or symbols.</a:t>
            </a:r>
          </a:p>
          <a:p>
            <a:r>
              <a:rPr lang="en-US" sz="3400" dirty="0" smtClean="0">
                <a:solidFill>
                  <a:srgbClr val="000090"/>
                </a:solidFill>
              </a:rPr>
              <a:t>Include your contact information – home address.</a:t>
            </a:r>
          </a:p>
          <a:p>
            <a:r>
              <a:rPr lang="en-US" sz="3400" dirty="0" smtClean="0">
                <a:solidFill>
                  <a:srgbClr val="000090"/>
                </a:solidFill>
              </a:rPr>
              <a:t>Proofread!!!</a:t>
            </a:r>
            <a:endParaRPr lang="en-US" sz="3400" dirty="0">
              <a:solidFill>
                <a:srgbClr val="000090"/>
              </a:solidFill>
            </a:endParaRP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30261" cy="2209800"/>
          </a:xfrm>
          <a:prstGeom prst="rect">
            <a:avLst/>
          </a:prstGeom>
        </p:spPr>
      </p:pic>
    </p:spTree>
    <p:extLst>
      <p:ext uri="{BB962C8B-B14F-4D97-AF65-F5344CB8AC3E}">
        <p14:creationId xmlns:p14="http://schemas.microsoft.com/office/powerpoint/2010/main" xmlns="" val="32493278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normAutofit/>
          </a:bodyPr>
          <a:lstStyle/>
          <a:p>
            <a:r>
              <a:rPr lang="en-US" b="1" dirty="0" smtClean="0">
                <a:solidFill>
                  <a:srgbClr val="000090"/>
                </a:solidFill>
              </a:rPr>
              <a:t>Child Advocacy Day</a:t>
            </a:r>
            <a:endParaRPr lang="en-US" b="1" dirty="0">
              <a:solidFill>
                <a:srgbClr val="000090"/>
              </a:solidFill>
            </a:endParaRPr>
          </a:p>
        </p:txBody>
      </p:sp>
      <p:sp>
        <p:nvSpPr>
          <p:cNvPr id="9" name="Content Placeholder 8"/>
          <p:cNvSpPr>
            <a:spLocks noGrp="1"/>
          </p:cNvSpPr>
          <p:nvPr>
            <p:ph idx="1"/>
          </p:nvPr>
        </p:nvSpPr>
        <p:spPr>
          <a:xfrm>
            <a:off x="457200" y="2819400"/>
            <a:ext cx="8229600" cy="3306763"/>
          </a:xfrm>
        </p:spPr>
        <p:txBody>
          <a:bodyPr>
            <a:normAutofit fontScale="92500" lnSpcReduction="10000"/>
          </a:bodyPr>
          <a:lstStyle/>
          <a:p>
            <a:pPr marL="0" indent="0" algn="ctr">
              <a:buNone/>
            </a:pPr>
            <a:endParaRPr lang="en-US" dirty="0"/>
          </a:p>
          <a:p>
            <a:pPr marL="0" indent="0" algn="ctr">
              <a:buNone/>
            </a:pPr>
            <a:r>
              <a:rPr lang="en-US" dirty="0" smtClean="0">
                <a:solidFill>
                  <a:srgbClr val="000090"/>
                </a:solidFill>
              </a:rPr>
              <a:t>Held at the Capitol in Jefferson City on April 1</a:t>
            </a:r>
            <a:r>
              <a:rPr lang="en-US" baseline="30000" dirty="0" smtClean="0">
                <a:solidFill>
                  <a:srgbClr val="000090"/>
                </a:solidFill>
              </a:rPr>
              <a:t>st</a:t>
            </a:r>
            <a:r>
              <a:rPr lang="en-US" dirty="0" smtClean="0">
                <a:solidFill>
                  <a:srgbClr val="000090"/>
                </a:solidFill>
              </a:rPr>
              <a:t> 2015</a:t>
            </a:r>
          </a:p>
          <a:p>
            <a:pPr marL="0" indent="0" algn="ctr">
              <a:buNone/>
            </a:pPr>
            <a:endParaRPr lang="en-US" dirty="0">
              <a:solidFill>
                <a:srgbClr val="000090"/>
              </a:solidFill>
            </a:endParaRPr>
          </a:p>
          <a:p>
            <a:pPr marL="0" indent="0" algn="ctr">
              <a:buNone/>
            </a:pPr>
            <a:r>
              <a:rPr lang="en-US" dirty="0" smtClean="0">
                <a:solidFill>
                  <a:srgbClr val="000090"/>
                </a:solidFill>
              </a:rPr>
              <a:t>This event pulls together child advocates from across the state to collectively raise awareness of the importance of issues related to children.</a:t>
            </a:r>
          </a:p>
          <a:p>
            <a:pPr marL="0" indent="0" algn="ctr">
              <a:buNone/>
            </a:pPr>
            <a:endParaRPr lang="en-US" dirty="0"/>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554" y="0"/>
            <a:ext cx="2230261" cy="2209800"/>
          </a:xfrm>
          <a:prstGeom prst="rect">
            <a:avLst/>
          </a:prstGeom>
        </p:spPr>
      </p:pic>
    </p:spTree>
    <p:extLst>
      <p:ext uri="{BB962C8B-B14F-4D97-AF65-F5344CB8AC3E}">
        <p14:creationId xmlns:p14="http://schemas.microsoft.com/office/powerpoint/2010/main" xmlns="" val="2205552866"/>
      </p:ext>
    </p:extLst>
  </p:cSld>
  <p:clrMapOvr>
    <a:masterClrMapping/>
  </p:clrMapOvr>
  <p:transition spd="slow">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normAutofit/>
          </a:bodyPr>
          <a:lstStyle/>
          <a:p>
            <a:r>
              <a:rPr lang="en-US" b="1" dirty="0" smtClean="0">
                <a:solidFill>
                  <a:srgbClr val="000090"/>
                </a:solidFill>
              </a:rPr>
              <a:t>Advocacy – Yes you can</a:t>
            </a:r>
            <a:endParaRPr lang="en-US" b="1" dirty="0">
              <a:solidFill>
                <a:srgbClr val="000090"/>
              </a:solidFill>
            </a:endParaRPr>
          </a:p>
        </p:txBody>
      </p:sp>
      <p:sp>
        <p:nvSpPr>
          <p:cNvPr id="9" name="Content Placeholder 8"/>
          <p:cNvSpPr>
            <a:spLocks noGrp="1"/>
          </p:cNvSpPr>
          <p:nvPr>
            <p:ph idx="1"/>
          </p:nvPr>
        </p:nvSpPr>
        <p:spPr>
          <a:xfrm>
            <a:off x="457200" y="2819400"/>
            <a:ext cx="8229600" cy="3306763"/>
          </a:xfrm>
        </p:spPr>
        <p:txBody>
          <a:bodyPr>
            <a:normAutofit fontScale="85000" lnSpcReduction="10000"/>
          </a:bodyPr>
          <a:lstStyle/>
          <a:p>
            <a:pPr>
              <a:buClr>
                <a:srgbClr val="000090"/>
              </a:buClr>
              <a:buFont typeface="Wingdings" charset="2"/>
              <a:buChar char="u"/>
            </a:pPr>
            <a:r>
              <a:rPr lang="en-US" dirty="0" smtClean="0"/>
              <a:t>Pick a resolution and education members and the community</a:t>
            </a:r>
          </a:p>
          <a:p>
            <a:pPr>
              <a:buClr>
                <a:srgbClr val="000090"/>
              </a:buClr>
              <a:buFont typeface="Wingdings" charset="2"/>
              <a:buChar char="u"/>
            </a:pPr>
            <a:r>
              <a:rPr lang="en-US" dirty="0" smtClean="0"/>
              <a:t>Send copies of your newsletter to state and federal representatives</a:t>
            </a:r>
          </a:p>
          <a:p>
            <a:pPr>
              <a:buClr>
                <a:srgbClr val="000090"/>
              </a:buClr>
              <a:buFont typeface="Wingdings" charset="2"/>
              <a:buChar char="u"/>
            </a:pPr>
            <a:r>
              <a:rPr lang="en-US" dirty="0" smtClean="0"/>
              <a:t>Encourage voter registration and voting!!</a:t>
            </a:r>
          </a:p>
          <a:p>
            <a:pPr>
              <a:buClr>
                <a:srgbClr val="000090"/>
              </a:buClr>
              <a:buFont typeface="Wingdings" charset="2"/>
              <a:buChar char="u"/>
            </a:pPr>
            <a:r>
              <a:rPr lang="en-US" dirty="0" smtClean="0"/>
              <a:t>Attend a school board meeting</a:t>
            </a:r>
          </a:p>
          <a:p>
            <a:pPr>
              <a:buClr>
                <a:srgbClr val="000090"/>
              </a:buClr>
              <a:buFont typeface="Wingdings" charset="2"/>
              <a:buChar char="u"/>
            </a:pPr>
            <a:r>
              <a:rPr lang="en-US" dirty="0" smtClean="0"/>
              <a:t>Invite community leaders to attend special events</a:t>
            </a:r>
          </a:p>
          <a:p>
            <a:pPr>
              <a:buClr>
                <a:srgbClr val="000090"/>
              </a:buClr>
              <a:buFont typeface="Wingdings" charset="2"/>
              <a:buChar char="u"/>
            </a:pPr>
            <a:endParaRPr lang="en-US" dirty="0"/>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64" y="0"/>
            <a:ext cx="2230261" cy="2209800"/>
          </a:xfrm>
          <a:prstGeom prst="rect">
            <a:avLst/>
          </a:prstGeom>
        </p:spPr>
      </p:pic>
    </p:spTree>
    <p:extLst>
      <p:ext uri="{BB962C8B-B14F-4D97-AF65-F5344CB8AC3E}">
        <p14:creationId xmlns:p14="http://schemas.microsoft.com/office/powerpoint/2010/main" xmlns="" val="974910864"/>
      </p:ext>
    </p:extLst>
  </p:cSld>
  <p:clrMapOvr>
    <a:masterClrMapping/>
  </p:clrMapOvr>
  <p:transition spd="slow">
    <p:wheel spokes="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304800"/>
            <a:ext cx="6477000" cy="2362200"/>
          </a:xfrm>
        </p:spPr>
        <p:txBody>
          <a:bodyPr>
            <a:normAutofit/>
          </a:bodyPr>
          <a:lstStyle/>
          <a:p>
            <a:pPr lvl="1" algn="ctr" rtl="0">
              <a:spcBef>
                <a:spcPct val="0"/>
              </a:spcBef>
            </a:pPr>
            <a:r>
              <a:rPr lang="en-US" sz="4000" b="1" dirty="0" smtClean="0">
                <a:solidFill>
                  <a:srgbClr val="000090"/>
                </a:solidFill>
              </a:rPr>
              <a:t>Resources</a:t>
            </a:r>
            <a:br>
              <a:rPr lang="en-US" sz="4000" b="1" dirty="0" smtClean="0">
                <a:solidFill>
                  <a:srgbClr val="000090"/>
                </a:solidFill>
              </a:rPr>
            </a:br>
            <a:r>
              <a:rPr lang="en-US" sz="2000" dirty="0" smtClean="0">
                <a:hlinkClick r:id="rId3"/>
              </a:rPr>
              <a:t>http://www.mopta.org</a:t>
            </a:r>
            <a:r>
              <a:rPr lang="en-US" sz="3100" dirty="0" smtClean="0"/>
              <a:t/>
            </a:r>
            <a:br>
              <a:rPr lang="en-US" sz="3100" dirty="0" smtClean="0"/>
            </a:br>
            <a:r>
              <a:rPr lang="en-US" sz="2000" dirty="0" smtClean="0">
                <a:hlinkClick r:id="rId4"/>
              </a:rPr>
              <a:t>www.pta.org/advocacy</a:t>
            </a:r>
            <a:r>
              <a:rPr lang="en-US" dirty="0" smtClean="0">
                <a:hlinkClick r:id="rId4"/>
              </a:rPr>
              <a:t> </a:t>
            </a:r>
            <a:endParaRPr lang="en-US" sz="3100" dirty="0"/>
          </a:p>
        </p:txBody>
      </p:sp>
      <p:sp>
        <p:nvSpPr>
          <p:cNvPr id="9" name="Content Placeholder 8"/>
          <p:cNvSpPr>
            <a:spLocks noGrp="1"/>
          </p:cNvSpPr>
          <p:nvPr>
            <p:ph idx="1"/>
          </p:nvPr>
        </p:nvSpPr>
        <p:spPr>
          <a:xfrm>
            <a:off x="457200" y="2819400"/>
            <a:ext cx="8229600" cy="3306763"/>
          </a:xfrm>
        </p:spPr>
        <p:txBody>
          <a:bodyPr>
            <a:normAutofit fontScale="62500" lnSpcReduction="20000"/>
          </a:bodyPr>
          <a:lstStyle/>
          <a:p>
            <a:r>
              <a:rPr lang="en-US" dirty="0" smtClean="0">
                <a:solidFill>
                  <a:srgbClr val="000090"/>
                </a:solidFill>
              </a:rPr>
              <a:t>Advocacy resources webpage</a:t>
            </a:r>
          </a:p>
          <a:p>
            <a:pPr lvl="1"/>
            <a:r>
              <a:rPr lang="en-US" dirty="0" smtClean="0">
                <a:solidFill>
                  <a:srgbClr val="000090"/>
                </a:solidFill>
              </a:rPr>
              <a:t>Legislative Chair Report Template</a:t>
            </a:r>
          </a:p>
          <a:p>
            <a:pPr lvl="1"/>
            <a:r>
              <a:rPr lang="en-US" dirty="0" smtClean="0">
                <a:solidFill>
                  <a:srgbClr val="000090"/>
                </a:solidFill>
              </a:rPr>
              <a:t>Letter to Legislator Template</a:t>
            </a:r>
          </a:p>
          <a:p>
            <a:pPr lvl="1"/>
            <a:r>
              <a:rPr lang="en-US" dirty="0" smtClean="0">
                <a:solidFill>
                  <a:srgbClr val="000090"/>
                </a:solidFill>
              </a:rPr>
              <a:t>Access to NPTA Online Advocacy Toolkit</a:t>
            </a:r>
          </a:p>
          <a:p>
            <a:pPr lvl="1"/>
            <a:r>
              <a:rPr lang="en-US" dirty="0" smtClean="0">
                <a:solidFill>
                  <a:srgbClr val="000090"/>
                </a:solidFill>
              </a:rPr>
              <a:t>Voter information and registration</a:t>
            </a:r>
          </a:p>
          <a:p>
            <a:pPr lvl="1"/>
            <a:r>
              <a:rPr lang="en-US" dirty="0" smtClean="0">
                <a:solidFill>
                  <a:srgbClr val="000090"/>
                </a:solidFill>
              </a:rPr>
              <a:t>Media contacts</a:t>
            </a:r>
          </a:p>
          <a:p>
            <a:pPr lvl="1"/>
            <a:r>
              <a:rPr lang="en-US" dirty="0" smtClean="0">
                <a:solidFill>
                  <a:srgbClr val="000090"/>
                </a:solidFill>
              </a:rPr>
              <a:t>Links to additional resources and sites</a:t>
            </a:r>
          </a:p>
          <a:p>
            <a:r>
              <a:rPr lang="en-US" dirty="0" smtClean="0">
                <a:solidFill>
                  <a:srgbClr val="000090"/>
                </a:solidFill>
              </a:rPr>
              <a:t>Capital Chatter webpage</a:t>
            </a:r>
          </a:p>
          <a:p>
            <a:r>
              <a:rPr lang="en-US" dirty="0" smtClean="0">
                <a:solidFill>
                  <a:srgbClr val="000090"/>
                </a:solidFill>
              </a:rPr>
              <a:t>Resolutions webpage</a:t>
            </a:r>
          </a:p>
          <a:p>
            <a:r>
              <a:rPr lang="en-US" dirty="0" smtClean="0">
                <a:solidFill>
                  <a:srgbClr val="000090"/>
                </a:solidFill>
              </a:rPr>
              <a:t>National Advocacy page – advocacy toolkit, PTA votes, Federal public policy, Common Core Standards, etc.</a:t>
            </a:r>
          </a:p>
          <a:p>
            <a:endParaRPr lang="en-US" dirty="0" smtClean="0">
              <a:solidFill>
                <a:srgbClr val="000090"/>
              </a:solidFill>
            </a:endParaRPr>
          </a:p>
          <a:p>
            <a:endParaRPr lang="en-US" dirty="0" smtClean="0"/>
          </a:p>
          <a:p>
            <a:endParaRPr lang="en-US" dirty="0"/>
          </a:p>
        </p:txBody>
      </p:sp>
      <p:pic>
        <p:nvPicPr>
          <p:cNvPr id="5" name="Picture 4" descr="Convention Logo 2014.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64" y="0"/>
            <a:ext cx="2230261" cy="2209800"/>
          </a:xfrm>
          <a:prstGeom prst="rect">
            <a:avLst/>
          </a:prstGeom>
        </p:spPr>
      </p:pic>
    </p:spTree>
    <p:extLst>
      <p:ext uri="{BB962C8B-B14F-4D97-AF65-F5344CB8AC3E}">
        <p14:creationId xmlns:p14="http://schemas.microsoft.com/office/powerpoint/2010/main" xmlns="" val="29743065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4294967295"/>
          </p:nvPr>
        </p:nvSpPr>
        <p:spPr>
          <a:xfrm>
            <a:off x="0" y="2819400"/>
            <a:ext cx="8229600" cy="3306763"/>
          </a:xfrm>
        </p:spPr>
        <p:txBody>
          <a:bodyPr>
            <a:normAutofit/>
          </a:bodyPr>
          <a:lstStyle/>
          <a:p>
            <a:pPr marL="0" indent="0">
              <a:buNone/>
            </a:pPr>
            <a:endParaRPr lang="en-US" dirty="0" smtClean="0"/>
          </a:p>
          <a:p>
            <a:endParaRPr lang="en-US" dirty="0"/>
          </a:p>
        </p:txBody>
      </p:sp>
      <p:pic>
        <p:nvPicPr>
          <p:cNvPr id="3" name="Picture 2" descr="MOPTApag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2100" y="0"/>
            <a:ext cx="8537331" cy="6858000"/>
          </a:xfrm>
          <a:prstGeom prst="rect">
            <a:avLst/>
          </a:prstGeom>
        </p:spPr>
      </p:pic>
    </p:spTree>
    <p:extLst>
      <p:ext uri="{BB962C8B-B14F-4D97-AF65-F5344CB8AC3E}">
        <p14:creationId xmlns:p14="http://schemas.microsoft.com/office/powerpoint/2010/main" xmlns="" val="41925156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ptaorg.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92300" y="0"/>
            <a:ext cx="5343547" cy="6858000"/>
          </a:xfrm>
          <a:prstGeom prst="rect">
            <a:avLst/>
          </a:prstGeom>
        </p:spPr>
      </p:pic>
    </p:spTree>
    <p:extLst>
      <p:ext uri="{BB962C8B-B14F-4D97-AF65-F5344CB8AC3E}">
        <p14:creationId xmlns:p14="http://schemas.microsoft.com/office/powerpoint/2010/main" xmlns="" val="20800162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AtLaw Award</a:t>
            </a:r>
            <a:endParaRPr lang="en-US" b="1" dirty="0">
              <a:solidFill>
                <a:srgbClr val="000090"/>
              </a:solidFill>
            </a:endParaRPr>
          </a:p>
        </p:txBody>
      </p:sp>
      <p:sp>
        <p:nvSpPr>
          <p:cNvPr id="9" name="Content Placeholder 8"/>
          <p:cNvSpPr>
            <a:spLocks noGrp="1"/>
          </p:cNvSpPr>
          <p:nvPr>
            <p:ph idx="1"/>
          </p:nvPr>
        </p:nvSpPr>
        <p:spPr>
          <a:xfrm>
            <a:off x="457200" y="2819400"/>
            <a:ext cx="8229600" cy="3306763"/>
          </a:xfrm>
        </p:spPr>
        <p:txBody>
          <a:bodyPr/>
          <a:lstStyle/>
          <a:p>
            <a:r>
              <a:rPr lang="en-US" dirty="0" smtClean="0">
                <a:solidFill>
                  <a:srgbClr val="000090"/>
                </a:solidFill>
              </a:rPr>
              <a:t>Individual Award</a:t>
            </a:r>
          </a:p>
          <a:p>
            <a:pPr lvl="1"/>
            <a:r>
              <a:rPr lang="en-US" dirty="0" smtClean="0">
                <a:solidFill>
                  <a:srgbClr val="000090"/>
                </a:solidFill>
              </a:rPr>
              <a:t>requirements &amp; form</a:t>
            </a:r>
          </a:p>
          <a:p>
            <a:r>
              <a:rPr lang="en-US" dirty="0" smtClean="0">
                <a:solidFill>
                  <a:srgbClr val="000090"/>
                </a:solidFill>
              </a:rPr>
              <a:t>Unit/Council Award</a:t>
            </a:r>
          </a:p>
          <a:p>
            <a:pPr lvl="1"/>
            <a:r>
              <a:rPr lang="en-US" dirty="0" smtClean="0">
                <a:solidFill>
                  <a:srgbClr val="000090"/>
                </a:solidFill>
              </a:rPr>
              <a:t>requirements &amp; form</a:t>
            </a:r>
          </a:p>
          <a:p>
            <a:endParaRPr lang="en-US" dirty="0">
              <a:solidFill>
                <a:srgbClr val="000090"/>
              </a:solidFill>
            </a:endParaRP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440" y="0"/>
            <a:ext cx="2230261" cy="22098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Who are the players</a:t>
            </a:r>
            <a:endParaRPr lang="en-US" b="1" dirty="0">
              <a:solidFill>
                <a:srgbClr val="000090"/>
              </a:solidFill>
            </a:endParaRPr>
          </a:p>
        </p:txBody>
      </p:sp>
      <p:sp>
        <p:nvSpPr>
          <p:cNvPr id="9" name="Content Placeholder 8"/>
          <p:cNvSpPr>
            <a:spLocks noGrp="1"/>
          </p:cNvSpPr>
          <p:nvPr>
            <p:ph idx="1"/>
          </p:nvPr>
        </p:nvSpPr>
        <p:spPr>
          <a:xfrm>
            <a:off x="457200" y="2819400"/>
            <a:ext cx="8382000" cy="3306763"/>
          </a:xfrm>
        </p:spPr>
        <p:txBody>
          <a:bodyPr>
            <a:normAutofit fontScale="92500" lnSpcReduction="20000"/>
          </a:bodyPr>
          <a:lstStyle/>
          <a:p>
            <a:pPr algn="ctr"/>
            <a:r>
              <a:rPr lang="en-US" dirty="0" smtClean="0">
                <a:solidFill>
                  <a:srgbClr val="000090"/>
                </a:solidFill>
              </a:rPr>
              <a:t>National PTA Legislative Department</a:t>
            </a:r>
          </a:p>
          <a:p>
            <a:pPr algn="ctr"/>
            <a:r>
              <a:rPr lang="en-US" dirty="0" smtClean="0">
                <a:solidFill>
                  <a:srgbClr val="000090"/>
                </a:solidFill>
              </a:rPr>
              <a:t>State Legislative Department – </a:t>
            </a:r>
            <a:r>
              <a:rPr lang="en-US" sz="2400" dirty="0" smtClean="0">
                <a:solidFill>
                  <a:srgbClr val="000090"/>
                </a:solidFill>
              </a:rPr>
              <a:t>Missouri’s is the Department of Legislation and Advocacy </a:t>
            </a:r>
          </a:p>
          <a:p>
            <a:pPr algn="ctr"/>
            <a:r>
              <a:rPr lang="en-US" dirty="0" smtClean="0">
                <a:solidFill>
                  <a:srgbClr val="000090"/>
                </a:solidFill>
              </a:rPr>
              <a:t>Federal Legislative Chair</a:t>
            </a:r>
            <a:endParaRPr lang="en-US" sz="2200" dirty="0" smtClean="0">
              <a:solidFill>
                <a:srgbClr val="000090"/>
              </a:solidFill>
            </a:endParaRPr>
          </a:p>
          <a:p>
            <a:pPr algn="ctr"/>
            <a:r>
              <a:rPr lang="en-US" dirty="0" smtClean="0">
                <a:solidFill>
                  <a:srgbClr val="000090"/>
                </a:solidFill>
              </a:rPr>
              <a:t>State Legislative Chair</a:t>
            </a:r>
          </a:p>
          <a:p>
            <a:pPr algn="ctr"/>
            <a:r>
              <a:rPr lang="en-US" dirty="0" smtClean="0">
                <a:solidFill>
                  <a:srgbClr val="000090"/>
                </a:solidFill>
              </a:rPr>
              <a:t>State Resolution Chair</a:t>
            </a:r>
          </a:p>
          <a:p>
            <a:pPr algn="ctr"/>
            <a:r>
              <a:rPr lang="en-US" dirty="0" smtClean="0">
                <a:solidFill>
                  <a:srgbClr val="000090"/>
                </a:solidFill>
              </a:rPr>
              <a:t>Unit/council Legislative Chair</a:t>
            </a: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30261" cy="22098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4572000" y="0"/>
          <a:ext cx="4419600" cy="6858000"/>
        </p:xfrm>
        <a:graphic>
          <a:graphicData uri="http://schemas.openxmlformats.org/presentationml/2006/ole">
            <p:oleObj spid="_x0000_s2198" name="Acrobat Document" r:id="rId4" imgW="5830114" imgH="7542857" progId="AcroExch.Document.11">
              <p:embed/>
            </p:oleObj>
          </a:graphicData>
        </a:graphic>
      </p:graphicFrame>
      <p:graphicFrame>
        <p:nvGraphicFramePr>
          <p:cNvPr id="4" name="Object 3"/>
          <p:cNvGraphicFramePr>
            <a:graphicFrameLocks noChangeAspect="1"/>
          </p:cNvGraphicFramePr>
          <p:nvPr/>
        </p:nvGraphicFramePr>
        <p:xfrm>
          <a:off x="1" y="0"/>
          <a:ext cx="4572000" cy="6858000"/>
        </p:xfrm>
        <a:graphic>
          <a:graphicData uri="http://schemas.openxmlformats.org/presentationml/2006/ole">
            <p:oleObj spid="_x0000_s2199" name="Acrobat Document" r:id="rId5" imgW="0" imgH="0" progId="AcroExch.Document.11">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4419600" y="0"/>
          <a:ext cx="4724400" cy="6858000"/>
        </p:xfrm>
        <a:graphic>
          <a:graphicData uri="http://schemas.openxmlformats.org/presentationml/2006/ole">
            <p:oleObj spid="_x0000_s3220" name="Acrobat Document" r:id="rId4" imgW="5830114" imgH="7542857" progId="AcroExch.Document.11">
              <p:embed/>
            </p:oleObj>
          </a:graphicData>
        </a:graphic>
      </p:graphicFrame>
      <p:graphicFrame>
        <p:nvGraphicFramePr>
          <p:cNvPr id="2" name="Object 1"/>
          <p:cNvGraphicFramePr>
            <a:graphicFrameLocks noChangeAspect="1"/>
          </p:cNvGraphicFramePr>
          <p:nvPr/>
        </p:nvGraphicFramePr>
        <p:xfrm>
          <a:off x="1" y="0"/>
          <a:ext cx="4495799" cy="6858000"/>
        </p:xfrm>
        <a:graphic>
          <a:graphicData uri="http://schemas.openxmlformats.org/presentationml/2006/ole">
            <p:oleObj spid="_x0000_s3221" name="Acrobat Document" r:id="rId5" imgW="5830114" imgH="7542857" progId="AcroExch.Document.11">
              <p:embed/>
            </p:oleObj>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Need Help</a:t>
            </a:r>
            <a:endParaRPr lang="en-US" b="1" dirty="0">
              <a:solidFill>
                <a:srgbClr val="000090"/>
              </a:solidFill>
            </a:endParaRPr>
          </a:p>
        </p:txBody>
      </p:sp>
      <p:sp>
        <p:nvSpPr>
          <p:cNvPr id="9" name="Content Placeholder 8"/>
          <p:cNvSpPr>
            <a:spLocks noGrp="1"/>
          </p:cNvSpPr>
          <p:nvPr>
            <p:ph idx="1"/>
          </p:nvPr>
        </p:nvSpPr>
        <p:spPr>
          <a:xfrm>
            <a:off x="457200" y="2819401"/>
            <a:ext cx="8229600" cy="1219200"/>
          </a:xfrm>
        </p:spPr>
        <p:txBody>
          <a:bodyPr/>
          <a:lstStyle/>
          <a:p>
            <a:r>
              <a:rPr lang="en-US" dirty="0" smtClean="0">
                <a:solidFill>
                  <a:srgbClr val="000090"/>
                </a:solidFill>
              </a:rPr>
              <a:t>Where to look</a:t>
            </a:r>
          </a:p>
          <a:p>
            <a:r>
              <a:rPr lang="en-US" dirty="0" smtClean="0">
                <a:solidFill>
                  <a:srgbClr val="000090"/>
                </a:solidFill>
              </a:rPr>
              <a:t>Who to contact</a:t>
            </a:r>
            <a:endParaRPr lang="en-US" dirty="0">
              <a:solidFill>
                <a:srgbClr val="000090"/>
              </a:solidFill>
            </a:endParaRPr>
          </a:p>
        </p:txBody>
      </p:sp>
      <p:sp>
        <p:nvSpPr>
          <p:cNvPr id="10" name="TextBox 9"/>
          <p:cNvSpPr txBox="1"/>
          <p:nvPr/>
        </p:nvSpPr>
        <p:spPr>
          <a:xfrm>
            <a:off x="755587" y="3962400"/>
            <a:ext cx="2404737" cy="1200329"/>
          </a:xfrm>
          <a:prstGeom prst="rect">
            <a:avLst/>
          </a:prstGeom>
          <a:noFill/>
        </p:spPr>
        <p:txBody>
          <a:bodyPr wrap="none" rtlCol="0">
            <a:spAutoFit/>
          </a:bodyPr>
          <a:lstStyle/>
          <a:p>
            <a:r>
              <a:rPr lang="en-US" dirty="0" smtClean="0"/>
              <a:t>Dorothy Gardner</a:t>
            </a:r>
          </a:p>
          <a:p>
            <a:r>
              <a:rPr lang="en-US" dirty="0" smtClean="0"/>
              <a:t>Vice President,</a:t>
            </a:r>
          </a:p>
          <a:p>
            <a:r>
              <a:rPr lang="en-US" dirty="0" smtClean="0"/>
              <a:t> MOPTA President Elect</a:t>
            </a:r>
          </a:p>
          <a:p>
            <a:r>
              <a:rPr lang="en-US" dirty="0" smtClean="0"/>
              <a:t>dorothyg@mopta.org</a:t>
            </a:r>
            <a:endParaRPr lang="en-US" dirty="0"/>
          </a:p>
        </p:txBody>
      </p:sp>
      <p:sp>
        <p:nvSpPr>
          <p:cNvPr id="14" name="TextBox 13"/>
          <p:cNvSpPr txBox="1"/>
          <p:nvPr/>
        </p:nvSpPr>
        <p:spPr>
          <a:xfrm>
            <a:off x="4114800" y="4191000"/>
            <a:ext cx="1915571" cy="923330"/>
          </a:xfrm>
          <a:prstGeom prst="rect">
            <a:avLst/>
          </a:prstGeom>
          <a:noFill/>
        </p:spPr>
        <p:txBody>
          <a:bodyPr wrap="none" rtlCol="0">
            <a:spAutoFit/>
          </a:bodyPr>
          <a:lstStyle/>
          <a:p>
            <a:r>
              <a:rPr lang="en-US" dirty="0" smtClean="0"/>
              <a:t>Kim Weber</a:t>
            </a:r>
          </a:p>
          <a:p>
            <a:r>
              <a:rPr lang="en-US" dirty="0" smtClean="0"/>
              <a:t>MOPTA President</a:t>
            </a:r>
          </a:p>
          <a:p>
            <a:r>
              <a:rPr lang="en-US" dirty="0" smtClean="0"/>
              <a:t>kimw@mopta.org</a:t>
            </a:r>
            <a:endParaRPr lang="en-US" dirty="0"/>
          </a:p>
        </p:txBody>
      </p:sp>
      <p:pic>
        <p:nvPicPr>
          <p:cNvPr id="2" name="Picture 1"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07" y="0"/>
            <a:ext cx="2230261" cy="22098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Who are the players</a:t>
            </a:r>
            <a:endParaRPr lang="en-US" b="1" dirty="0">
              <a:solidFill>
                <a:srgbClr val="000090"/>
              </a:solidFill>
            </a:endParaRPr>
          </a:p>
        </p:txBody>
      </p:sp>
      <p:sp>
        <p:nvSpPr>
          <p:cNvPr id="9" name="Content Placeholder 8"/>
          <p:cNvSpPr>
            <a:spLocks noGrp="1"/>
          </p:cNvSpPr>
          <p:nvPr>
            <p:ph idx="1"/>
          </p:nvPr>
        </p:nvSpPr>
        <p:spPr>
          <a:xfrm>
            <a:off x="457200" y="2819400"/>
            <a:ext cx="8382000" cy="3306763"/>
          </a:xfrm>
        </p:spPr>
        <p:txBody>
          <a:bodyPr>
            <a:normAutofit/>
          </a:bodyPr>
          <a:lstStyle/>
          <a:p>
            <a:pPr marL="0" indent="0" algn="ctr">
              <a:buNone/>
            </a:pPr>
            <a:r>
              <a:rPr lang="en-US" dirty="0" smtClean="0">
                <a:solidFill>
                  <a:srgbClr val="000090"/>
                </a:solidFill>
              </a:rPr>
              <a:t>National PTA Legislative Department</a:t>
            </a:r>
          </a:p>
          <a:p>
            <a:r>
              <a:rPr lang="en-US" sz="2400" dirty="0" smtClean="0">
                <a:solidFill>
                  <a:srgbClr val="000090"/>
                </a:solidFill>
              </a:rPr>
              <a:t>Develops the PTA Federal policy</a:t>
            </a:r>
          </a:p>
          <a:p>
            <a:r>
              <a:rPr lang="en-US" sz="2400" dirty="0" smtClean="0">
                <a:solidFill>
                  <a:srgbClr val="000090"/>
                </a:solidFill>
              </a:rPr>
              <a:t>Tracks Federal bills, appropriations, regulations, reauthorization processes, etc.</a:t>
            </a:r>
          </a:p>
          <a:p>
            <a:r>
              <a:rPr lang="en-US" sz="2400" dirty="0" smtClean="0">
                <a:solidFill>
                  <a:srgbClr val="000090"/>
                </a:solidFill>
              </a:rPr>
              <a:t>Issues Actions </a:t>
            </a:r>
            <a:r>
              <a:rPr lang="en-US" sz="2400" dirty="0">
                <a:solidFill>
                  <a:srgbClr val="000090"/>
                </a:solidFill>
              </a:rPr>
              <a:t>A</a:t>
            </a:r>
            <a:r>
              <a:rPr lang="en-US" sz="2400" dirty="0" smtClean="0">
                <a:solidFill>
                  <a:srgbClr val="000090"/>
                </a:solidFill>
              </a:rPr>
              <a:t>lerts on Federal issues</a:t>
            </a:r>
          </a:p>
          <a:p>
            <a:r>
              <a:rPr lang="en-US" sz="2400" dirty="0" smtClean="0">
                <a:solidFill>
                  <a:srgbClr val="000090"/>
                </a:solidFill>
              </a:rPr>
              <a:t>Networks with other National organizations</a:t>
            </a:r>
          </a:p>
          <a:p>
            <a:r>
              <a:rPr lang="en-US" sz="2400" dirty="0" smtClean="0">
                <a:solidFill>
                  <a:srgbClr val="000090"/>
                </a:solidFill>
              </a:rPr>
              <a:t>Organizes testimonies and strategic meetings</a:t>
            </a: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30261" cy="2209800"/>
          </a:xfrm>
          <a:prstGeom prst="rect">
            <a:avLst/>
          </a:prstGeom>
        </p:spPr>
      </p:pic>
    </p:spTree>
    <p:extLst>
      <p:ext uri="{BB962C8B-B14F-4D97-AF65-F5344CB8AC3E}">
        <p14:creationId xmlns:p14="http://schemas.microsoft.com/office/powerpoint/2010/main" xmlns="" val="17272608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Who are the players</a:t>
            </a:r>
            <a:endParaRPr lang="en-US" b="1" dirty="0">
              <a:solidFill>
                <a:srgbClr val="000090"/>
              </a:solidFill>
            </a:endParaRPr>
          </a:p>
        </p:txBody>
      </p:sp>
      <p:sp>
        <p:nvSpPr>
          <p:cNvPr id="9" name="Content Placeholder 8"/>
          <p:cNvSpPr>
            <a:spLocks noGrp="1"/>
          </p:cNvSpPr>
          <p:nvPr>
            <p:ph idx="1"/>
          </p:nvPr>
        </p:nvSpPr>
        <p:spPr>
          <a:xfrm>
            <a:off x="457200" y="2819400"/>
            <a:ext cx="8382000" cy="3306763"/>
          </a:xfrm>
        </p:spPr>
        <p:txBody>
          <a:bodyPr>
            <a:normAutofit fontScale="92500" lnSpcReduction="20000"/>
          </a:bodyPr>
          <a:lstStyle/>
          <a:p>
            <a:pPr marL="0" indent="0" algn="ctr">
              <a:buNone/>
            </a:pPr>
            <a:r>
              <a:rPr lang="en-US" dirty="0" smtClean="0">
                <a:solidFill>
                  <a:srgbClr val="000090"/>
                </a:solidFill>
              </a:rPr>
              <a:t>Missouri Legislation &amp; Advocacy Department</a:t>
            </a:r>
          </a:p>
          <a:p>
            <a:r>
              <a:rPr lang="en-US" sz="2600" dirty="0" smtClean="0">
                <a:solidFill>
                  <a:srgbClr val="000090"/>
                </a:solidFill>
              </a:rPr>
              <a:t>Develops the Missouri PTA Legislative platform</a:t>
            </a:r>
          </a:p>
          <a:p>
            <a:r>
              <a:rPr lang="en-US" sz="2600" dirty="0" smtClean="0">
                <a:solidFill>
                  <a:srgbClr val="000090"/>
                </a:solidFill>
              </a:rPr>
              <a:t>Tracks bills, testifies and issues Action Alerts</a:t>
            </a:r>
          </a:p>
          <a:p>
            <a:r>
              <a:rPr lang="en-US" sz="2600" dirty="0" smtClean="0">
                <a:solidFill>
                  <a:srgbClr val="000090"/>
                </a:solidFill>
              </a:rPr>
              <a:t>Develops the Legislative Handbook Legislative webpage, Contact articles and monthly legislative suggestive reports (Sept-May)</a:t>
            </a:r>
          </a:p>
          <a:p>
            <a:r>
              <a:rPr lang="en-US" sz="2600" dirty="0" smtClean="0">
                <a:solidFill>
                  <a:srgbClr val="000090"/>
                </a:solidFill>
              </a:rPr>
              <a:t>Networks with other State organizations &amp; groups</a:t>
            </a:r>
          </a:p>
          <a:p>
            <a:r>
              <a:rPr lang="en-US" sz="2600" dirty="0" smtClean="0">
                <a:solidFill>
                  <a:srgbClr val="000090"/>
                </a:solidFill>
              </a:rPr>
              <a:t>Assist units and councils with Town Hall meetings</a:t>
            </a:r>
          </a:p>
          <a:p>
            <a:r>
              <a:rPr lang="en-US" sz="2600" dirty="0" smtClean="0">
                <a:solidFill>
                  <a:srgbClr val="000090"/>
                </a:solidFill>
              </a:rPr>
              <a:t>Oversees State Resolutions and Position Statements</a:t>
            </a: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30261" cy="2209800"/>
          </a:xfrm>
          <a:prstGeom prst="rect">
            <a:avLst/>
          </a:prstGeom>
        </p:spPr>
      </p:pic>
    </p:spTree>
    <p:extLst>
      <p:ext uri="{BB962C8B-B14F-4D97-AF65-F5344CB8AC3E}">
        <p14:creationId xmlns:p14="http://schemas.microsoft.com/office/powerpoint/2010/main" xmlns="" val="27764766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Who are the players</a:t>
            </a:r>
            <a:endParaRPr lang="en-US" b="1" dirty="0">
              <a:solidFill>
                <a:srgbClr val="000090"/>
              </a:solidFill>
            </a:endParaRPr>
          </a:p>
        </p:txBody>
      </p:sp>
      <p:sp>
        <p:nvSpPr>
          <p:cNvPr id="9" name="Content Placeholder 8"/>
          <p:cNvSpPr>
            <a:spLocks noGrp="1"/>
          </p:cNvSpPr>
          <p:nvPr>
            <p:ph idx="1"/>
          </p:nvPr>
        </p:nvSpPr>
        <p:spPr>
          <a:xfrm>
            <a:off x="457200" y="2819400"/>
            <a:ext cx="8382000" cy="3306763"/>
          </a:xfrm>
        </p:spPr>
        <p:txBody>
          <a:bodyPr>
            <a:normAutofit lnSpcReduction="10000"/>
          </a:bodyPr>
          <a:lstStyle/>
          <a:p>
            <a:pPr marL="0" indent="0" algn="ctr">
              <a:buNone/>
            </a:pPr>
            <a:r>
              <a:rPr lang="en-US" dirty="0" smtClean="0">
                <a:solidFill>
                  <a:srgbClr val="000090"/>
                </a:solidFill>
              </a:rPr>
              <a:t>Unit/Council Legislative Chair</a:t>
            </a:r>
          </a:p>
          <a:p>
            <a:r>
              <a:rPr lang="en-US" sz="2400" dirty="0" smtClean="0">
                <a:solidFill>
                  <a:srgbClr val="000090"/>
                </a:solidFill>
              </a:rPr>
              <a:t>Gives legislative updates in the form of reports at meetings and articles for unit/council newsletters</a:t>
            </a:r>
          </a:p>
          <a:p>
            <a:r>
              <a:rPr lang="en-US" sz="2400" dirty="0" smtClean="0">
                <a:solidFill>
                  <a:srgbClr val="000090"/>
                </a:solidFill>
              </a:rPr>
              <a:t>Passes along Action Alerts to unit/council members</a:t>
            </a:r>
          </a:p>
          <a:p>
            <a:r>
              <a:rPr lang="en-US" sz="2400" dirty="0" smtClean="0">
                <a:solidFill>
                  <a:srgbClr val="000090"/>
                </a:solidFill>
              </a:rPr>
              <a:t>Encourages participation in the JC/DC network</a:t>
            </a:r>
          </a:p>
          <a:p>
            <a:r>
              <a:rPr lang="en-US" sz="2400" dirty="0" smtClean="0">
                <a:solidFill>
                  <a:srgbClr val="000090"/>
                </a:solidFill>
              </a:rPr>
              <a:t>Organizes Town Halls (in conjunction with the State Legislative chair), candidate forums, voter registration, candidate informational questionnaires, etc.</a:t>
            </a:r>
          </a:p>
          <a:p>
            <a:endParaRPr lang="en-US" sz="2400" dirty="0" smtClean="0"/>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785" y="0"/>
            <a:ext cx="2230261" cy="2209800"/>
          </a:xfrm>
          <a:prstGeom prst="rect">
            <a:avLst/>
          </a:prstGeom>
        </p:spPr>
      </p:pic>
    </p:spTree>
    <p:extLst>
      <p:ext uri="{BB962C8B-B14F-4D97-AF65-F5344CB8AC3E}">
        <p14:creationId xmlns:p14="http://schemas.microsoft.com/office/powerpoint/2010/main" xmlns="" val="5752515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lstStyle/>
          <a:p>
            <a:r>
              <a:rPr lang="en-US" b="1" dirty="0" smtClean="0">
                <a:solidFill>
                  <a:srgbClr val="000090"/>
                </a:solidFill>
              </a:rPr>
              <a:t>If not you then who?</a:t>
            </a:r>
            <a:endParaRPr lang="en-US" b="1" dirty="0">
              <a:solidFill>
                <a:srgbClr val="000090"/>
              </a:solidFill>
            </a:endParaRPr>
          </a:p>
        </p:txBody>
      </p:sp>
      <p:sp>
        <p:nvSpPr>
          <p:cNvPr id="9" name="Content Placeholder 8"/>
          <p:cNvSpPr>
            <a:spLocks noGrp="1"/>
          </p:cNvSpPr>
          <p:nvPr>
            <p:ph idx="1"/>
          </p:nvPr>
        </p:nvSpPr>
        <p:spPr>
          <a:xfrm>
            <a:off x="457200" y="2819400"/>
            <a:ext cx="8382000" cy="3306763"/>
          </a:xfrm>
        </p:spPr>
        <p:txBody>
          <a:bodyPr>
            <a:normAutofit/>
          </a:bodyPr>
          <a:lstStyle/>
          <a:p>
            <a:pPr marL="0" indent="0" algn="ctr">
              <a:buNone/>
            </a:pPr>
            <a:r>
              <a:rPr lang="en-US" dirty="0" smtClean="0">
                <a:solidFill>
                  <a:srgbClr val="000090"/>
                </a:solidFill>
              </a:rPr>
              <a:t>“The world is run by those who show up”</a:t>
            </a:r>
          </a:p>
          <a:p>
            <a:pPr marL="0" indent="0" algn="ctr">
              <a:buNone/>
            </a:pPr>
            <a:endParaRPr lang="en-US" dirty="0">
              <a:solidFill>
                <a:srgbClr val="000090"/>
              </a:solidFill>
            </a:endParaRPr>
          </a:p>
          <a:p>
            <a:pPr marL="0" indent="0" algn="ctr">
              <a:buNone/>
            </a:pPr>
            <a:r>
              <a:rPr lang="en-US" dirty="0" smtClean="0">
                <a:solidFill>
                  <a:srgbClr val="000090"/>
                </a:solidFill>
              </a:rPr>
              <a:t>Powerful lobbyist groups spend a great deal of money and time trying to influence elected officials.  </a:t>
            </a: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30261" cy="2209800"/>
          </a:xfrm>
          <a:prstGeom prst="rect">
            <a:avLst/>
          </a:prstGeom>
        </p:spPr>
      </p:pic>
    </p:spTree>
    <p:extLst>
      <p:ext uri="{BB962C8B-B14F-4D97-AF65-F5344CB8AC3E}">
        <p14:creationId xmlns:p14="http://schemas.microsoft.com/office/powerpoint/2010/main" xmlns="" val="9041512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0" y="1447800"/>
            <a:ext cx="6477000" cy="1219200"/>
          </a:xfrm>
        </p:spPr>
        <p:txBody>
          <a:bodyPr>
            <a:normAutofit fontScale="90000"/>
          </a:bodyPr>
          <a:lstStyle/>
          <a:p>
            <a:r>
              <a:rPr lang="en-US" b="1" dirty="0" smtClean="0">
                <a:solidFill>
                  <a:srgbClr val="000090"/>
                </a:solidFill>
              </a:rPr>
              <a:t>Pizza &amp; </a:t>
            </a:r>
            <a:r>
              <a:rPr lang="en-US" b="1" dirty="0">
                <a:solidFill>
                  <a:srgbClr val="000090"/>
                </a:solidFill>
              </a:rPr>
              <a:t>F</a:t>
            </a:r>
            <a:r>
              <a:rPr lang="en-US" b="1" dirty="0" smtClean="0">
                <a:solidFill>
                  <a:srgbClr val="000090"/>
                </a:solidFill>
              </a:rPr>
              <a:t>rench fries veggies?</a:t>
            </a:r>
            <a:endParaRPr lang="en-US" b="1" dirty="0">
              <a:solidFill>
                <a:srgbClr val="000090"/>
              </a:solidFill>
            </a:endParaRPr>
          </a:p>
        </p:txBody>
      </p:sp>
      <p:sp>
        <p:nvSpPr>
          <p:cNvPr id="9" name="Content Placeholder 8"/>
          <p:cNvSpPr>
            <a:spLocks noGrp="1"/>
          </p:cNvSpPr>
          <p:nvPr>
            <p:ph idx="1"/>
          </p:nvPr>
        </p:nvSpPr>
        <p:spPr>
          <a:xfrm>
            <a:off x="457200" y="2819400"/>
            <a:ext cx="8382000" cy="3306763"/>
          </a:xfrm>
        </p:spPr>
        <p:txBody>
          <a:bodyPr>
            <a:normAutofit lnSpcReduction="10000"/>
          </a:bodyPr>
          <a:lstStyle/>
          <a:p>
            <a:pPr marL="0" indent="0" algn="ctr">
              <a:buNone/>
            </a:pPr>
            <a:r>
              <a:rPr lang="en-US" dirty="0" smtClean="0">
                <a:solidFill>
                  <a:srgbClr val="000090"/>
                </a:solidFill>
              </a:rPr>
              <a:t>Healthy Hungry Free Kids Act of 2010 once signed into law became the responsibility of the USDA. </a:t>
            </a:r>
            <a:r>
              <a:rPr lang="en-US" dirty="0">
                <a:solidFill>
                  <a:srgbClr val="000090"/>
                </a:solidFill>
              </a:rPr>
              <a:t>F</a:t>
            </a:r>
            <a:r>
              <a:rPr lang="en-US" dirty="0" smtClean="0">
                <a:solidFill>
                  <a:srgbClr val="000090"/>
                </a:solidFill>
              </a:rPr>
              <a:t>ood </a:t>
            </a:r>
            <a:r>
              <a:rPr lang="en-US" dirty="0">
                <a:solidFill>
                  <a:srgbClr val="000090"/>
                </a:solidFill>
              </a:rPr>
              <a:t>companies producing frozen pizzas, the salt </a:t>
            </a:r>
            <a:r>
              <a:rPr lang="en-US" dirty="0" smtClean="0">
                <a:solidFill>
                  <a:srgbClr val="000090"/>
                </a:solidFill>
              </a:rPr>
              <a:t>industry, </a:t>
            </a:r>
            <a:r>
              <a:rPr lang="en-US" dirty="0">
                <a:solidFill>
                  <a:srgbClr val="000090"/>
                </a:solidFill>
              </a:rPr>
              <a:t>and potato &amp;</a:t>
            </a:r>
            <a:r>
              <a:rPr lang="en-US" dirty="0" smtClean="0">
                <a:solidFill>
                  <a:srgbClr val="000090"/>
                </a:solidFill>
              </a:rPr>
              <a:t> </a:t>
            </a:r>
            <a:r>
              <a:rPr lang="en-US" dirty="0">
                <a:solidFill>
                  <a:srgbClr val="000090"/>
                </a:solidFill>
              </a:rPr>
              <a:t>tomato growers were unhappy and began lobbying </a:t>
            </a:r>
            <a:r>
              <a:rPr lang="en-US" dirty="0" smtClean="0">
                <a:solidFill>
                  <a:srgbClr val="000090"/>
                </a:solidFill>
              </a:rPr>
              <a:t>congress specifically  </a:t>
            </a:r>
            <a:r>
              <a:rPr lang="en-US" dirty="0">
                <a:solidFill>
                  <a:srgbClr val="000090"/>
                </a:solidFill>
              </a:rPr>
              <a:t>t</a:t>
            </a:r>
            <a:r>
              <a:rPr lang="en-US" dirty="0" smtClean="0">
                <a:solidFill>
                  <a:srgbClr val="000090"/>
                </a:solidFill>
              </a:rPr>
              <a:t>he Appropriations committee who is responsible for the USDA funding.  </a:t>
            </a:r>
          </a:p>
        </p:txBody>
      </p:sp>
      <p:pic>
        <p:nvPicPr>
          <p:cNvPr id="5" name="Picture 4" descr="Convention Logo 2014.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30261" cy="2209800"/>
          </a:xfrm>
          <a:prstGeom prst="rect">
            <a:avLst/>
          </a:prstGeom>
        </p:spPr>
      </p:pic>
    </p:spTree>
    <p:extLst>
      <p:ext uri="{BB962C8B-B14F-4D97-AF65-F5344CB8AC3E}">
        <p14:creationId xmlns:p14="http://schemas.microsoft.com/office/powerpoint/2010/main" xmlns="" val="38357964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3" ma:contentTypeDescription="Create a new document." ma:contentTypeScope="" ma:versionID="ebedaa5e39435eca6cae133c7b111621">
  <xsd:schema xmlns:xsd="http://www.w3.org/2001/XMLSchema" xmlns:xs="http://www.w3.org/2001/XMLSchema" xmlns:p="http://schemas.microsoft.com/office/2006/metadata/properties" xmlns:ns2="c3a6e9ef-a1f6-4766-94ca-80364285655b" targetNamespace="http://schemas.microsoft.com/office/2006/metadata/properties" ma:root="true" ma:fieldsID="8e931a62d9d662a530870840701150fe" ns2:_="">
    <xsd:import namespace="c3a6e9ef-a1f6-4766-94ca-80364285655b"/>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358FAE-EF61-4723-BA67-570A52CFA599}"/>
</file>

<file path=customXml/itemProps2.xml><?xml version="1.0" encoding="utf-8"?>
<ds:datastoreItem xmlns:ds="http://schemas.openxmlformats.org/officeDocument/2006/customXml" ds:itemID="{19062A56-1F55-4D5A-9937-66EAB83D8F98}"/>
</file>

<file path=customXml/itemProps3.xml><?xml version="1.0" encoding="utf-8"?>
<ds:datastoreItem xmlns:ds="http://schemas.openxmlformats.org/officeDocument/2006/customXml" ds:itemID="{089DEA97-A237-410B-9E2C-9361C7546278}"/>
</file>

<file path=docProps/app.xml><?xml version="1.0" encoding="utf-8"?>
<Properties xmlns="http://schemas.openxmlformats.org/officeDocument/2006/extended-properties" xmlns:vt="http://schemas.openxmlformats.org/officeDocument/2006/docPropsVTypes">
  <TotalTime>2625</TotalTime>
  <Words>1829</Words>
  <Application>Microsoft Office PowerPoint</Application>
  <PresentationFormat>On-screen Show (4:3)</PresentationFormat>
  <Paragraphs>248</Paragraphs>
  <Slides>42</Slides>
  <Notes>42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Acrobat Document</vt:lpstr>
      <vt:lpstr>PTA Advocacy = Caring for Kids</vt:lpstr>
      <vt:lpstr>Cornerstone of PTA</vt:lpstr>
      <vt:lpstr>Advocacy History</vt:lpstr>
      <vt:lpstr>Who are the players</vt:lpstr>
      <vt:lpstr>Who are the players</vt:lpstr>
      <vt:lpstr>Who are the players</vt:lpstr>
      <vt:lpstr>Who are the players</vt:lpstr>
      <vt:lpstr>If not you then who?</vt:lpstr>
      <vt:lpstr>Pizza &amp; French fries veggies?</vt:lpstr>
      <vt:lpstr>True or False</vt:lpstr>
      <vt:lpstr>False</vt:lpstr>
      <vt:lpstr>Lobbyist or advocates?</vt:lpstr>
      <vt:lpstr>IRS definition of Lobbying</vt:lpstr>
      <vt:lpstr>True or False</vt:lpstr>
      <vt:lpstr>False</vt:lpstr>
      <vt:lpstr>PTA Don’ts</vt:lpstr>
      <vt:lpstr>PTA Do’s</vt:lpstr>
      <vt:lpstr>Legislation</vt:lpstr>
      <vt:lpstr>Trivia</vt:lpstr>
      <vt:lpstr>2007</vt:lpstr>
      <vt:lpstr>Issues</vt:lpstr>
      <vt:lpstr>PTA Mission and purpose</vt:lpstr>
      <vt:lpstr>PTA Mission and purpose</vt:lpstr>
      <vt:lpstr>Issues</vt:lpstr>
      <vt:lpstr>Issues</vt:lpstr>
      <vt:lpstr>Action Alerts</vt:lpstr>
      <vt:lpstr>Issues not addressed</vt:lpstr>
      <vt:lpstr>Kid’s First Town Hall</vt:lpstr>
      <vt:lpstr>What is the best way to correspond with Legislators</vt:lpstr>
      <vt:lpstr>What is the best way to correspond with Legislators</vt:lpstr>
      <vt:lpstr>What is the best way to correspond with Legislators</vt:lpstr>
      <vt:lpstr>Corresponding with Legislators</vt:lpstr>
      <vt:lpstr>Corresponding with Legislators</vt:lpstr>
      <vt:lpstr>Child Advocacy Day</vt:lpstr>
      <vt:lpstr>Advocacy – Yes you can</vt:lpstr>
      <vt:lpstr>Resources http://www.mopta.org www.pta.org/advocacy </vt:lpstr>
      <vt:lpstr>Slide 37</vt:lpstr>
      <vt:lpstr>Slide 38</vt:lpstr>
      <vt:lpstr>AtLaw Award</vt:lpstr>
      <vt:lpstr>Slide 40</vt:lpstr>
      <vt:lpstr>Slide 41</vt:lpstr>
      <vt:lpstr>Need Help</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susan laptop</cp:lastModifiedBy>
  <cp:revision>93</cp:revision>
  <dcterms:created xsi:type="dcterms:W3CDTF">2012-03-16T12:07:23Z</dcterms:created>
  <dcterms:modified xsi:type="dcterms:W3CDTF">2014-08-13T02:52:42Z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