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58.xml" ContentType="application/vnd.openxmlformats-officedocument.presentationml.slide+xml"/>
  <Override PartName="/ppt/slides/slide36.xml" ContentType="application/vnd.openxmlformats-officedocument.presentationml.slide+xml"/>
  <Override PartName="/ppt/slides/slide6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64.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67.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6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28.xml" ContentType="application/vnd.openxmlformats-officedocument.presentationml.slide+xml"/>
  <Override PartName="/ppt/slides/slide6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8.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Override2.xml" ContentType="application/vnd.openxmlformats-officedocument.themeOverr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4.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70"/>
  </p:notesMasterIdLst>
  <p:handoutMasterIdLst>
    <p:handoutMasterId r:id="rId71"/>
  </p:handoutMasterIdLst>
  <p:sldIdLst>
    <p:sldId id="495" r:id="rId2"/>
    <p:sldId id="488" r:id="rId3"/>
    <p:sldId id="290" r:id="rId4"/>
    <p:sldId id="552" r:id="rId5"/>
    <p:sldId id="553" r:id="rId6"/>
    <p:sldId id="554" r:id="rId7"/>
    <p:sldId id="555" r:id="rId8"/>
    <p:sldId id="614" r:id="rId9"/>
    <p:sldId id="615" r:id="rId10"/>
    <p:sldId id="520" r:id="rId11"/>
    <p:sldId id="521" r:id="rId12"/>
    <p:sldId id="556" r:id="rId13"/>
    <p:sldId id="557" r:id="rId14"/>
    <p:sldId id="558" r:id="rId15"/>
    <p:sldId id="562" r:id="rId16"/>
    <p:sldId id="563" r:id="rId17"/>
    <p:sldId id="616" r:id="rId18"/>
    <p:sldId id="617" r:id="rId19"/>
    <p:sldId id="618" r:id="rId20"/>
    <p:sldId id="494" r:id="rId21"/>
    <p:sldId id="496" r:id="rId22"/>
    <p:sldId id="502" r:id="rId23"/>
    <p:sldId id="523" r:id="rId24"/>
    <p:sldId id="524" r:id="rId25"/>
    <p:sldId id="619" r:id="rId26"/>
    <p:sldId id="559" r:id="rId27"/>
    <p:sldId id="453" r:id="rId28"/>
    <p:sldId id="530" r:id="rId29"/>
    <p:sldId id="522" r:id="rId30"/>
    <p:sldId id="620" r:id="rId31"/>
    <p:sldId id="621" r:id="rId32"/>
    <p:sldId id="624" r:id="rId33"/>
    <p:sldId id="497" r:id="rId34"/>
    <p:sldId id="625" r:id="rId35"/>
    <p:sldId id="561" r:id="rId36"/>
    <p:sldId id="564" r:id="rId37"/>
    <p:sldId id="565" r:id="rId38"/>
    <p:sldId id="566" r:id="rId39"/>
    <p:sldId id="567" r:id="rId40"/>
    <p:sldId id="568" r:id="rId41"/>
    <p:sldId id="569" r:id="rId42"/>
    <p:sldId id="570" r:id="rId43"/>
    <p:sldId id="571" r:id="rId44"/>
    <p:sldId id="574" r:id="rId45"/>
    <p:sldId id="627" r:id="rId46"/>
    <p:sldId id="628" r:id="rId47"/>
    <p:sldId id="576" r:id="rId48"/>
    <p:sldId id="629" r:id="rId49"/>
    <p:sldId id="632" r:id="rId50"/>
    <p:sldId id="635" r:id="rId51"/>
    <p:sldId id="636" r:id="rId52"/>
    <p:sldId id="637" r:id="rId53"/>
    <p:sldId id="634" r:id="rId54"/>
    <p:sldId id="638" r:id="rId55"/>
    <p:sldId id="648" r:id="rId56"/>
    <p:sldId id="640" r:id="rId57"/>
    <p:sldId id="642" r:id="rId58"/>
    <p:sldId id="643" r:id="rId59"/>
    <p:sldId id="644" r:id="rId60"/>
    <p:sldId id="645" r:id="rId61"/>
    <p:sldId id="646" r:id="rId62"/>
    <p:sldId id="490" r:id="rId63"/>
    <p:sldId id="480" r:id="rId64"/>
    <p:sldId id="647" r:id="rId65"/>
    <p:sldId id="435" r:id="rId66"/>
    <p:sldId id="631" r:id="rId67"/>
    <p:sldId id="551" r:id="rId68"/>
    <p:sldId id="630" r:id="rId6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7BAE5"/>
    <a:srgbClr val="94B8E4"/>
    <a:srgbClr val="91B6E3"/>
    <a:srgbClr val="9ABCE6"/>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99792" autoAdjust="0"/>
  </p:normalViewPr>
  <p:slideViewPr>
    <p:cSldViewPr snapToObjects="1">
      <p:cViewPr>
        <p:scale>
          <a:sx n="75" d="100"/>
          <a:sy n="75" d="100"/>
        </p:scale>
        <p:origin x="-1296" y="-72"/>
      </p:cViewPr>
      <p:guideLst>
        <p:guide orient="horz" pos="2016"/>
        <p:guide pos="2448"/>
      </p:guideLst>
    </p:cSldViewPr>
  </p:slideViewPr>
  <p:notesTextViewPr>
    <p:cViewPr>
      <p:scale>
        <a:sx n="100" d="100"/>
        <a:sy n="100" d="100"/>
      </p:scale>
      <p:origin x="0" y="0"/>
    </p:cViewPr>
  </p:notesTextViewPr>
  <p:sorterViewPr>
    <p:cViewPr>
      <p:scale>
        <a:sx n="90" d="100"/>
        <a:sy n="90" d="100"/>
      </p:scale>
      <p:origin x="0" y="358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lineChart>
        <c:grouping val="standard"/>
        <c:ser>
          <c:idx val="0"/>
          <c:order val="0"/>
          <c:tx>
            <c:strRef>
              <c:f>Sheet1!$B$1</c:f>
              <c:strCache>
                <c:ptCount val="1"/>
                <c:pt idx="0">
                  <c:v>Obesity Prevalence</c:v>
                </c:pt>
              </c:strCache>
            </c:strRef>
          </c:tx>
          <c:spPr>
            <a:ln w="44450"/>
          </c:spPr>
          <c:cat>
            <c:strRef>
              <c:f>Sheet1!$A$2:$A$9</c:f>
              <c:strCache>
                <c:ptCount val="8"/>
                <c:pt idx="0">
                  <c:v>1971-1974</c:v>
                </c:pt>
                <c:pt idx="1">
                  <c:v>1976-1980</c:v>
                </c:pt>
                <c:pt idx="2">
                  <c:v>1988-1994</c:v>
                </c:pt>
                <c:pt idx="3">
                  <c:v>1999-2000</c:v>
                </c:pt>
                <c:pt idx="4">
                  <c:v>2001-2002</c:v>
                </c:pt>
                <c:pt idx="5">
                  <c:v>2003-2004</c:v>
                </c:pt>
                <c:pt idx="6">
                  <c:v>2005-2006</c:v>
                </c:pt>
                <c:pt idx="7">
                  <c:v>2007-2008</c:v>
                </c:pt>
              </c:strCache>
            </c:strRef>
          </c:cat>
          <c:val>
            <c:numRef>
              <c:f>Sheet1!$B$2:$B$9</c:f>
              <c:numCache>
                <c:formatCode>0.000</c:formatCode>
                <c:ptCount val="8"/>
                <c:pt idx="0">
                  <c:v>5.00000000000001E-2</c:v>
                </c:pt>
                <c:pt idx="1">
                  <c:v>5.5000000000000097E-2</c:v>
                </c:pt>
                <c:pt idx="2">
                  <c:v>0.1</c:v>
                </c:pt>
                <c:pt idx="3">
                  <c:v>0.13900000000000001</c:v>
                </c:pt>
                <c:pt idx="4">
                  <c:v>0.15400000000000003</c:v>
                </c:pt>
                <c:pt idx="5">
                  <c:v>0.17100000000000001</c:v>
                </c:pt>
                <c:pt idx="6">
                  <c:v>0.15500000000000003</c:v>
                </c:pt>
                <c:pt idx="7">
                  <c:v>0.16900000000000301</c:v>
                </c:pt>
              </c:numCache>
            </c:numRef>
          </c:val>
          <c:smooth val="1"/>
        </c:ser>
        <c:dLbls/>
        <c:marker val="1"/>
        <c:axId val="91028480"/>
        <c:axId val="91042560"/>
      </c:lineChart>
      <c:catAx>
        <c:axId val="91028480"/>
        <c:scaling>
          <c:orientation val="minMax"/>
        </c:scaling>
        <c:axPos val="b"/>
        <c:numFmt formatCode="General" sourceLinked="1"/>
        <c:tickLblPos val="nextTo"/>
        <c:crossAx val="91042560"/>
        <c:crosses val="autoZero"/>
        <c:auto val="1"/>
        <c:lblAlgn val="ctr"/>
        <c:lblOffset val="100"/>
      </c:catAx>
      <c:valAx>
        <c:axId val="91042560"/>
        <c:scaling>
          <c:orientation val="minMax"/>
        </c:scaling>
        <c:axPos val="l"/>
        <c:numFmt formatCode="0%" sourceLinked="0"/>
        <c:tickLblPos val="nextTo"/>
        <c:crossAx val="91028480"/>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barChart>
        <c:barDir val="col"/>
        <c:grouping val="clustered"/>
        <c:ser>
          <c:idx val="0"/>
          <c:order val="0"/>
          <c:tx>
            <c:strRef>
              <c:f>Sheet1!$A$2</c:f>
              <c:strCache>
                <c:ptCount val="1"/>
                <c:pt idx="0">
                  <c:v>BMI &lt; 85th</c:v>
                </c:pt>
              </c:strCache>
            </c:strRef>
          </c:tx>
          <c:dLbls>
            <c:txPr>
              <a:bodyPr/>
              <a:lstStyle/>
              <a:p>
                <a:pPr>
                  <a:defRPr sz="1600">
                    <a:latin typeface="Arial" pitchFamily="34" charset="0"/>
                    <a:cs typeface="Arial" pitchFamily="34" charset="0"/>
                  </a:defRPr>
                </a:pPr>
                <a:endParaRPr lang="en-US"/>
              </a:p>
            </c:txPr>
            <c:showVal val="1"/>
          </c:dLbls>
          <c:cat>
            <c:strRef>
              <c:f>Sheet1!$B$1:$G$1</c:f>
              <c:strCache>
                <c:ptCount val="6"/>
                <c:pt idx="0">
                  <c:v>Birth</c:v>
                </c:pt>
                <c:pt idx="1">
                  <c:v>1 to 3</c:v>
                </c:pt>
                <c:pt idx="2">
                  <c:v>3 to 6</c:v>
                </c:pt>
                <c:pt idx="3">
                  <c:v>6 to 10</c:v>
                </c:pt>
                <c:pt idx="4">
                  <c:v>10 to 15</c:v>
                </c:pt>
                <c:pt idx="5">
                  <c:v>15 to 18</c:v>
                </c:pt>
              </c:strCache>
            </c:strRef>
          </c:cat>
          <c:val>
            <c:numRef>
              <c:f>Sheet1!$B$2:$G$2</c:f>
              <c:numCache>
                <c:formatCode>General</c:formatCode>
                <c:ptCount val="6"/>
                <c:pt idx="0">
                  <c:v>16</c:v>
                </c:pt>
                <c:pt idx="1">
                  <c:v>15</c:v>
                </c:pt>
                <c:pt idx="2">
                  <c:v>12</c:v>
                </c:pt>
                <c:pt idx="3">
                  <c:v>11</c:v>
                </c:pt>
                <c:pt idx="4">
                  <c:v>10</c:v>
                </c:pt>
                <c:pt idx="5">
                  <c:v>9</c:v>
                </c:pt>
              </c:numCache>
            </c:numRef>
          </c:val>
        </c:ser>
        <c:ser>
          <c:idx val="1"/>
          <c:order val="1"/>
          <c:tx>
            <c:strRef>
              <c:f>Sheet1!$A$3</c:f>
              <c:strCache>
                <c:ptCount val="1"/>
                <c:pt idx="0">
                  <c:v>BMI &gt;=85th</c:v>
                </c:pt>
              </c:strCache>
            </c:strRef>
          </c:tx>
          <c:dLbls>
            <c:txPr>
              <a:bodyPr/>
              <a:lstStyle/>
              <a:p>
                <a:pPr>
                  <a:defRPr sz="1600">
                    <a:latin typeface="Arial" pitchFamily="34" charset="0"/>
                    <a:cs typeface="Arial" pitchFamily="34" charset="0"/>
                  </a:defRPr>
                </a:pPr>
                <a:endParaRPr lang="en-US"/>
              </a:p>
            </c:txPr>
            <c:showVal val="1"/>
          </c:dLbls>
          <c:cat>
            <c:strRef>
              <c:f>Sheet1!$B$1:$G$1</c:f>
              <c:strCache>
                <c:ptCount val="6"/>
                <c:pt idx="0">
                  <c:v>Birth</c:v>
                </c:pt>
                <c:pt idx="1">
                  <c:v>1 to 3</c:v>
                </c:pt>
                <c:pt idx="2">
                  <c:v>3 to 6</c:v>
                </c:pt>
                <c:pt idx="3">
                  <c:v>6 to 10</c:v>
                </c:pt>
                <c:pt idx="4">
                  <c:v>10 to 15</c:v>
                </c:pt>
                <c:pt idx="5">
                  <c:v>15 to 18</c:v>
                </c:pt>
              </c:strCache>
            </c:strRef>
          </c:cat>
          <c:val>
            <c:numRef>
              <c:f>Sheet1!$B$3:$G$3</c:f>
              <c:numCache>
                <c:formatCode>General</c:formatCode>
                <c:ptCount val="6"/>
                <c:pt idx="0">
                  <c:v>17</c:v>
                </c:pt>
                <c:pt idx="1">
                  <c:v>19</c:v>
                </c:pt>
                <c:pt idx="2">
                  <c:v>36</c:v>
                </c:pt>
                <c:pt idx="3">
                  <c:v>55</c:v>
                </c:pt>
                <c:pt idx="4">
                  <c:v>75</c:v>
                </c:pt>
                <c:pt idx="5">
                  <c:v>67</c:v>
                </c:pt>
              </c:numCache>
            </c:numRef>
          </c:val>
        </c:ser>
        <c:ser>
          <c:idx val="2"/>
          <c:order val="2"/>
          <c:tx>
            <c:strRef>
              <c:f>Sheet1!$A$4</c:f>
              <c:strCache>
                <c:ptCount val="1"/>
                <c:pt idx="0">
                  <c:v>BMI &gt;=95th</c:v>
                </c:pt>
              </c:strCache>
            </c:strRef>
          </c:tx>
          <c:dLbls>
            <c:txPr>
              <a:bodyPr/>
              <a:lstStyle/>
              <a:p>
                <a:pPr>
                  <a:defRPr sz="1600">
                    <a:latin typeface="Arial" pitchFamily="34" charset="0"/>
                    <a:cs typeface="Arial" pitchFamily="34" charset="0"/>
                  </a:defRPr>
                </a:pPr>
                <a:endParaRPr lang="en-US"/>
              </a:p>
            </c:txPr>
            <c:showVal val="1"/>
          </c:dLbls>
          <c:cat>
            <c:strRef>
              <c:f>Sheet1!$B$1:$G$1</c:f>
              <c:strCache>
                <c:ptCount val="6"/>
                <c:pt idx="0">
                  <c:v>Birth</c:v>
                </c:pt>
                <c:pt idx="1">
                  <c:v>1 to 3</c:v>
                </c:pt>
                <c:pt idx="2">
                  <c:v>3 to 6</c:v>
                </c:pt>
                <c:pt idx="3">
                  <c:v>6 to 10</c:v>
                </c:pt>
                <c:pt idx="4">
                  <c:v>10 to 15</c:v>
                </c:pt>
                <c:pt idx="5">
                  <c:v>15 to 18</c:v>
                </c:pt>
              </c:strCache>
            </c:strRef>
          </c:cat>
          <c:val>
            <c:numRef>
              <c:f>Sheet1!$B$4:$G$4</c:f>
              <c:numCache>
                <c:formatCode>General</c:formatCode>
                <c:ptCount val="6"/>
                <c:pt idx="1">
                  <c:v>26</c:v>
                </c:pt>
                <c:pt idx="2">
                  <c:v>52</c:v>
                </c:pt>
                <c:pt idx="3">
                  <c:v>69</c:v>
                </c:pt>
                <c:pt idx="4">
                  <c:v>83</c:v>
                </c:pt>
                <c:pt idx="5">
                  <c:v>77</c:v>
                </c:pt>
              </c:numCache>
            </c:numRef>
          </c:val>
        </c:ser>
        <c:dLbls>
          <c:showVal val="1"/>
        </c:dLbls>
        <c:gapWidth val="75"/>
        <c:axId val="102871040"/>
        <c:axId val="102873728"/>
      </c:barChart>
      <c:catAx>
        <c:axId val="102871040"/>
        <c:scaling>
          <c:orientation val="minMax"/>
        </c:scaling>
        <c:axPos val="b"/>
        <c:title>
          <c:tx>
            <c:rich>
              <a:bodyPr/>
              <a:lstStyle/>
              <a:p>
                <a:pPr>
                  <a:defRPr/>
                </a:pPr>
                <a:r>
                  <a:rPr lang="en-US" sz="1600" dirty="0" smtClean="0">
                    <a:latin typeface="Arial" pitchFamily="34" charset="0"/>
                    <a:cs typeface="Arial" pitchFamily="34" charset="0"/>
                  </a:rPr>
                  <a:t>Age of Child (years)</a:t>
                </a:r>
                <a:endParaRPr lang="en-US" sz="1600" dirty="0">
                  <a:latin typeface="Arial" pitchFamily="34" charset="0"/>
                  <a:cs typeface="Arial" pitchFamily="34" charset="0"/>
                </a:endParaRPr>
              </a:p>
            </c:rich>
          </c:tx>
          <c:layout/>
        </c:title>
        <c:numFmt formatCode="General" sourceLinked="1"/>
        <c:majorTickMark val="none"/>
        <c:tickLblPos val="nextTo"/>
        <c:txPr>
          <a:bodyPr rot="0" vert="horz"/>
          <a:lstStyle/>
          <a:p>
            <a:pPr>
              <a:defRPr sz="1800">
                <a:latin typeface="Arial" pitchFamily="34" charset="0"/>
                <a:cs typeface="Arial" pitchFamily="34" charset="0"/>
              </a:defRPr>
            </a:pPr>
            <a:endParaRPr lang="en-US"/>
          </a:p>
        </c:txPr>
        <c:crossAx val="102873728"/>
        <c:crosses val="autoZero"/>
        <c:lblAlgn val="ctr"/>
        <c:lblOffset val="100"/>
        <c:tickLblSkip val="1"/>
        <c:tickMarkSkip val="1"/>
      </c:catAx>
      <c:valAx>
        <c:axId val="102873728"/>
        <c:scaling>
          <c:orientation val="minMax"/>
          <c:max val="100"/>
        </c:scaling>
        <c:axPos val="l"/>
        <c:title>
          <c:tx>
            <c:rich>
              <a:bodyPr rot="-5400000" vert="horz"/>
              <a:lstStyle/>
              <a:p>
                <a:pPr>
                  <a:defRPr>
                    <a:latin typeface="Arial"/>
                    <a:cs typeface="Arial"/>
                  </a:defRPr>
                </a:pPr>
                <a:r>
                  <a:rPr lang="en-US" dirty="0" smtClean="0">
                    <a:latin typeface="Arial"/>
                    <a:cs typeface="Arial"/>
                  </a:rPr>
                  <a:t>%</a:t>
                </a:r>
                <a:r>
                  <a:rPr lang="en-US" baseline="0" dirty="0" smtClean="0">
                    <a:latin typeface="Arial"/>
                    <a:cs typeface="Arial"/>
                  </a:rPr>
                  <a:t> Obese as Adults</a:t>
                </a:r>
                <a:endParaRPr lang="en-US" dirty="0">
                  <a:latin typeface="Arial"/>
                  <a:cs typeface="Arial"/>
                </a:endParaRPr>
              </a:p>
            </c:rich>
          </c:tx>
          <c:layout/>
        </c:title>
        <c:numFmt formatCode="General" sourceLinked="1"/>
        <c:majorTickMark val="none"/>
        <c:tickLblPos val="nextTo"/>
        <c:txPr>
          <a:bodyPr rot="0" vert="horz"/>
          <a:lstStyle/>
          <a:p>
            <a:pPr>
              <a:defRPr/>
            </a:pPr>
            <a:endParaRPr lang="en-US"/>
          </a:p>
        </c:txPr>
        <c:crossAx val="102871040"/>
        <c:crosses val="autoZero"/>
        <c:crossBetween val="between"/>
        <c:majorUnit val="20"/>
        <c:minorUnit val="2"/>
      </c:valAx>
    </c:plotArea>
    <c:legend>
      <c:legendPos val="b"/>
      <c:legendEntry>
        <c:idx val="0"/>
        <c:txPr>
          <a:bodyPr/>
          <a:lstStyle/>
          <a:p>
            <a:pPr>
              <a:defRPr sz="1600">
                <a:latin typeface="Arial" pitchFamily="34" charset="0"/>
                <a:cs typeface="Arial" pitchFamily="34" charset="0"/>
              </a:defRPr>
            </a:pPr>
            <a:endParaRPr lang="en-US"/>
          </a:p>
        </c:txPr>
      </c:legendEntry>
      <c:legendEntry>
        <c:idx val="1"/>
        <c:txPr>
          <a:bodyPr/>
          <a:lstStyle/>
          <a:p>
            <a:pPr>
              <a:defRPr sz="1600">
                <a:latin typeface="Arial" pitchFamily="34" charset="0"/>
                <a:cs typeface="Arial" pitchFamily="34" charset="0"/>
              </a:defRPr>
            </a:pPr>
            <a:endParaRPr lang="en-US"/>
          </a:p>
        </c:txPr>
      </c:legendEntry>
      <c:legendEntry>
        <c:idx val="2"/>
        <c:txPr>
          <a:bodyPr/>
          <a:lstStyle/>
          <a:p>
            <a:pPr>
              <a:defRPr sz="1600">
                <a:latin typeface="Arial" pitchFamily="34" charset="0"/>
                <a:cs typeface="Arial" pitchFamily="34" charset="0"/>
              </a:defRPr>
            </a:pPr>
            <a:endParaRPr lang="en-US"/>
          </a:p>
        </c:txPr>
      </c:legendEntry>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pieChart>
        <c:varyColors val="1"/>
        <c:ser>
          <c:idx val="0"/>
          <c:order val="0"/>
          <c:tx>
            <c:strRef>
              <c:f>'[Chart in Microsoft PowerPoint]Sheet1'!$B$1</c:f>
              <c:strCache>
                <c:ptCount val="1"/>
                <c:pt idx="0">
                  <c:v>Where Children are Getting their Calories</c:v>
                </c:pt>
              </c:strCache>
            </c:strRef>
          </c:tx>
          <c:explosion val="25"/>
          <c:dPt>
            <c:idx val="1"/>
            <c:spPr>
              <a:solidFill>
                <a:srgbClr val="FF0000"/>
              </a:solidFill>
            </c:spPr>
          </c:dPt>
          <c:dLbls>
            <c:dLbl>
              <c:idx val="0"/>
              <c:layout>
                <c:manualLayout>
                  <c:x val="-0.14872041538286004"/>
                  <c:y val="-0.18319626713327503"/>
                </c:manualLayout>
              </c:layout>
              <c:tx>
                <c:rich>
                  <a:bodyPr/>
                  <a:lstStyle/>
                  <a:p>
                    <a:pPr>
                      <a:defRPr sz="1800">
                        <a:solidFill>
                          <a:schemeClr val="bg1"/>
                        </a:solidFill>
                        <a:latin typeface="Calibri" pitchFamily="34" charset="0"/>
                      </a:defRPr>
                    </a:pPr>
                    <a:r>
                      <a:rPr lang="en-US" sz="1800" b="1" dirty="0">
                        <a:solidFill>
                          <a:schemeClr val="bg1"/>
                        </a:solidFill>
                        <a:latin typeface="Calibri" pitchFamily="34" charset="0"/>
                      </a:rPr>
                      <a:t>H</a:t>
                    </a:r>
                    <a:r>
                      <a:rPr lang="en-US" sz="1800" b="1" dirty="0">
                        <a:solidFill>
                          <a:schemeClr val="bg1"/>
                        </a:solidFill>
                      </a:rPr>
                      <a:t>ome
67%</a:t>
                    </a:r>
                  </a:p>
                </c:rich>
              </c:tx>
              <c:spPr/>
              <c:dLblPos val="bestFit"/>
              <c:showCatName val="1"/>
              <c:showPercent val="1"/>
            </c:dLbl>
            <c:dLbl>
              <c:idx val="1"/>
              <c:layout>
                <c:manualLayout>
                  <c:x val="-8.3333333333333714E-3"/>
                  <c:y val="2.178003791192781E-2"/>
                </c:manualLayout>
              </c:layout>
              <c:dLblPos val="bestFit"/>
              <c:showCatName val="1"/>
              <c:showPercent val="1"/>
            </c:dLbl>
            <c:dLbl>
              <c:idx val="2"/>
              <c:layout>
                <c:manualLayout>
                  <c:x val="-7.2751531058618309E-3"/>
                  <c:y val="4.5538057742782207E-3"/>
                </c:manualLayout>
              </c:layout>
              <c:dLblPos val="bestFit"/>
              <c:showCatName val="1"/>
              <c:showPercent val="1"/>
            </c:dLbl>
            <c:dLbl>
              <c:idx val="3"/>
              <c:layout>
                <c:manualLayout>
                  <c:x val="2.1488407699037709E-3"/>
                  <c:y val="1.7782152230971303E-3"/>
                </c:manualLayout>
              </c:layout>
              <c:dLblPos val="bestFit"/>
              <c:showCatName val="1"/>
              <c:showPercent val="1"/>
            </c:dLbl>
            <c:dLbl>
              <c:idx val="4"/>
              <c:layout>
                <c:manualLayout>
                  <c:x val="0.10315049301269799"/>
                  <c:y val="2.7675244862685008E-2"/>
                </c:manualLayout>
              </c:layout>
              <c:tx>
                <c:rich>
                  <a:bodyPr/>
                  <a:lstStyle/>
                  <a:p>
                    <a:r>
                      <a:rPr lang="en-US" dirty="0" smtClean="0"/>
                      <a:t>Other</a:t>
                    </a:r>
                  </a:p>
                  <a:p>
                    <a:r>
                      <a:rPr lang="en-US" dirty="0" smtClean="0"/>
                      <a:t>7</a:t>
                    </a:r>
                    <a:r>
                      <a:rPr lang="en-US" dirty="0"/>
                      <a:t>%</a:t>
                    </a:r>
                  </a:p>
                </c:rich>
              </c:tx>
              <c:dLblPos val="bestFit"/>
              <c:showCatName val="1"/>
              <c:showPercent val="1"/>
            </c:dLbl>
            <c:txPr>
              <a:bodyPr/>
              <a:lstStyle/>
              <a:p>
                <a:pPr>
                  <a:defRPr sz="1200">
                    <a:latin typeface="Calibri" pitchFamily="34" charset="0"/>
                  </a:defRPr>
                </a:pPr>
                <a:endParaRPr lang="en-US"/>
              </a:p>
            </c:txPr>
            <c:dLblPos val="bestFit"/>
            <c:showCatName val="1"/>
            <c:showPercent val="1"/>
            <c:showLeaderLines val="1"/>
          </c:dLbls>
          <c:cat>
            <c:strRef>
              <c:f>'[Chart in Microsoft PowerPoint]Sheet1'!$A$2:$A$6</c:f>
              <c:strCache>
                <c:ptCount val="5"/>
                <c:pt idx="0">
                  <c:v>Home</c:v>
                </c:pt>
                <c:pt idx="1">
                  <c:v>Restaurant</c:v>
                </c:pt>
                <c:pt idx="2">
                  <c:v>Fast food</c:v>
                </c:pt>
                <c:pt idx="3">
                  <c:v>School</c:v>
                </c:pt>
                <c:pt idx="4">
                  <c:v>Other away from home</c:v>
                </c:pt>
              </c:strCache>
            </c:strRef>
          </c:cat>
          <c:val>
            <c:numRef>
              <c:f>'[Chart in Microsoft PowerPoint]Sheet1'!$B$2:$B$6</c:f>
              <c:numCache>
                <c:formatCode>General</c:formatCode>
                <c:ptCount val="5"/>
                <c:pt idx="0">
                  <c:v>67</c:v>
                </c:pt>
                <c:pt idx="1">
                  <c:v>5</c:v>
                </c:pt>
                <c:pt idx="2">
                  <c:v>14</c:v>
                </c:pt>
                <c:pt idx="3">
                  <c:v>7</c:v>
                </c:pt>
                <c:pt idx="4">
                  <c:v>7</c:v>
                </c:pt>
              </c:numCache>
            </c:numRef>
          </c:val>
        </c:ser>
        <c:dLbls>
          <c:showVal val="1"/>
        </c:dLbls>
        <c:firstSliceAng val="0"/>
      </c:pie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Sheet1!$A$2</c:f>
              <c:strCache>
                <c:ptCount val="1"/>
                <c:pt idx="0">
                  <c:v>Mean zBMI Change</c:v>
                </c:pt>
              </c:strCache>
            </c:strRef>
          </c:tx>
          <c:cat>
            <c:strRef>
              <c:f>Sheet1!$B$1:$C$1</c:f>
              <c:strCache>
                <c:ptCount val="2"/>
                <c:pt idx="0">
                  <c:v>Healthy Habits Track</c:v>
                </c:pt>
                <c:pt idx="1">
                  <c:v>Weight Management Track</c:v>
                </c:pt>
              </c:strCache>
            </c:strRef>
          </c:cat>
          <c:val>
            <c:numRef>
              <c:f>Sheet1!$B$2:$C$2</c:f>
              <c:numCache>
                <c:formatCode>General</c:formatCode>
                <c:ptCount val="2"/>
                <c:pt idx="0">
                  <c:v>-7.0000000000000409E-3</c:v>
                </c:pt>
                <c:pt idx="1">
                  <c:v>-3.0000000000000103E-2</c:v>
                </c:pt>
              </c:numCache>
            </c:numRef>
          </c:val>
        </c:ser>
        <c:dLbls/>
        <c:axId val="81421440"/>
        <c:axId val="81422976"/>
      </c:barChart>
      <c:catAx>
        <c:axId val="81421440"/>
        <c:scaling>
          <c:orientation val="minMax"/>
        </c:scaling>
        <c:delete val="1"/>
        <c:axPos val="b"/>
        <c:tickLblPos val="none"/>
        <c:crossAx val="81422976"/>
        <c:crosses val="autoZero"/>
        <c:auto val="1"/>
        <c:lblAlgn val="ctr"/>
        <c:lblOffset val="100"/>
      </c:catAx>
      <c:valAx>
        <c:axId val="81422976"/>
        <c:scaling>
          <c:orientation val="minMax"/>
        </c:scaling>
        <c:axPos val="l"/>
        <c:majorGridlines/>
        <c:title>
          <c:tx>
            <c:rich>
              <a:bodyPr rot="-5400000" vert="horz"/>
              <a:lstStyle/>
              <a:p>
                <a:pPr>
                  <a:defRPr sz="1800"/>
                </a:pPr>
                <a:r>
                  <a:rPr lang="en-US" sz="1800" dirty="0"/>
                  <a:t>Mean</a:t>
                </a:r>
                <a:r>
                  <a:rPr lang="en-US" sz="1800" baseline="0" dirty="0"/>
                  <a:t> z-BMI </a:t>
                </a:r>
                <a:r>
                  <a:rPr lang="en-US" sz="1800" baseline="0" dirty="0" smtClean="0"/>
                  <a:t>Change</a:t>
                </a:r>
                <a:endParaRPr lang="en-US" sz="1800" dirty="0"/>
              </a:p>
            </c:rich>
          </c:tx>
        </c:title>
        <c:numFmt formatCode="General" sourceLinked="1"/>
        <c:tickLblPos val="nextTo"/>
        <c:txPr>
          <a:bodyPr/>
          <a:lstStyle/>
          <a:p>
            <a:pPr>
              <a:defRPr sz="1100">
                <a:latin typeface="Calibri" pitchFamily="34" charset="0"/>
              </a:defRPr>
            </a:pPr>
            <a:endParaRPr lang="en-US"/>
          </a:p>
        </c:txPr>
        <c:crossAx val="81421440"/>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AD330608-4324-4C40-AD36-01E92D476810}" type="datetimeFigureOut">
              <a:rPr lang="en-US" smtClean="0"/>
              <a:pPr/>
              <a:t>9/9/2014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09885068-ECBA-41D0-9FF7-7D853740F2D1}" type="slidenum">
              <a:rPr lang="en-US" smtClean="0"/>
              <a:pPr/>
              <a:t>‹#›</a:t>
            </a:fld>
            <a:endParaRPr lang="en-US"/>
          </a:p>
        </p:txBody>
      </p:sp>
    </p:spTree>
    <p:extLst>
      <p:ext uri="{BB962C8B-B14F-4D97-AF65-F5344CB8AC3E}">
        <p14:creationId xmlns:p14="http://schemas.microsoft.com/office/powerpoint/2010/main" xmlns="" val="61969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BC74F672-2059-BB40-A76B-3B111C3930FA}" type="datetimeFigureOut">
              <a:rPr lang="en-US" smtClean="0"/>
              <a:pPr/>
              <a:t>9/9/2014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BF979B81-A45F-714F-9192-56DF00A997C3}" type="slidenum">
              <a:rPr lang="en-US" smtClean="0"/>
              <a:pPr/>
              <a:t>‹#›</a:t>
            </a:fld>
            <a:endParaRPr lang="en-US"/>
          </a:p>
        </p:txBody>
      </p:sp>
    </p:spTree>
    <p:extLst>
      <p:ext uri="{BB962C8B-B14F-4D97-AF65-F5344CB8AC3E}">
        <p14:creationId xmlns:p14="http://schemas.microsoft.com/office/powerpoint/2010/main" xmlns="" val="3422943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79B81-A45F-714F-9192-56DF00A997C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73504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979B81-A45F-714F-9192-56DF00A997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979B81-A45F-714F-9192-56DF00A997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buClr>
                <a:schemeClr val="accent1"/>
              </a:buClr>
            </a:pPr>
            <a:endParaRPr lang="en-US" smtClean="0"/>
          </a:p>
        </p:txBody>
      </p:sp>
      <p:sp>
        <p:nvSpPr>
          <p:cNvPr id="4" name="Slide Number Placeholder 3"/>
          <p:cNvSpPr>
            <a:spLocks noGrp="1"/>
          </p:cNvSpPr>
          <p:nvPr>
            <p:ph type="sldNum" sz="quarter" idx="5"/>
          </p:nvPr>
        </p:nvSpPr>
        <p:spPr/>
        <p:txBody>
          <a:bodyPr/>
          <a:lstStyle/>
          <a:p>
            <a:pPr>
              <a:defRPr/>
            </a:pPr>
            <a:fld id="{392939C6-2F3D-48B0-8DFD-24DB10A03B9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D9BB9A1-501F-4B34-B69F-DB9BBA4CFC5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65786F8-2529-4966-B785-154550B37DFD}" type="slidenum">
              <a:rPr lang="en-US" smtClean="0"/>
              <a:pPr/>
              <a:t>18</a:t>
            </a:fld>
            <a:endParaRPr lang="en-US" smtClean="0"/>
          </a:p>
        </p:txBody>
      </p:sp>
      <p:sp>
        <p:nvSpPr>
          <p:cNvPr id="37891" name="Rectangle 2"/>
          <p:cNvSpPr>
            <a:spLocks noGrp="1" noRot="1" noChangeAspect="1" noChangeArrowheads="1" noTextEdit="1"/>
          </p:cNvSpPr>
          <p:nvPr>
            <p:ph type="sldImg"/>
          </p:nvPr>
        </p:nvSpPr>
        <p:spPr>
          <a:xfrm>
            <a:off x="1181100" y="696913"/>
            <a:ext cx="4648200" cy="3486150"/>
          </a:xfrm>
          <a:ln/>
        </p:spPr>
      </p:sp>
      <p:sp>
        <p:nvSpPr>
          <p:cNvPr id="37892" name="Rectangle 3"/>
          <p:cNvSpPr>
            <a:spLocks noGrp="1" noChangeArrowheads="1"/>
          </p:cNvSpPr>
          <p:nvPr>
            <p:ph type="body" idx="1"/>
          </p:nvPr>
        </p:nvSpPr>
        <p:spPr>
          <a:noFill/>
          <a:ln/>
        </p:spPr>
        <p:txBody>
          <a:bodyPr/>
          <a:lstStyle/>
          <a:p>
            <a:r>
              <a:rPr lang="en-US" sz="1000" dirty="0"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olidFill>
                <a:schemeClr val="bg1"/>
              </a:solidFill>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540AF952-F03D-4474-93BA-6E62D9DAAC32}" type="slidenum">
              <a:rPr lang="en-US" smtClean="0">
                <a:solidFill>
                  <a:prstClr val="black"/>
                </a:solidFill>
              </a:rPr>
              <a:pPr/>
              <a:t>20</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79B81-A45F-714F-9192-56DF00A997C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1916908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7031F6-1AE0-4C68-A771-272C27EB6F49}"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xmlns="" val="200064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endParaRPr lang="en-US" b="1" baseline="0"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1CABE-7606-42ED-9F2F-4D5879588775}"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smtClean="0">
              <a:solidFill>
                <a:srgbClr val="FF0000"/>
              </a:solidFill>
            </a:endParaRPr>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10C37-4320-489F-8976-75E90924C73B}" type="slidenum">
              <a:rPr lang="en-US" smtClean="0">
                <a:solidFill>
                  <a:prstClr val="black"/>
                </a:solidFill>
                <a:latin typeface="Calibri"/>
              </a:rPr>
              <a:pPr fontAlgn="base">
                <a:spcBef>
                  <a:spcPct val="0"/>
                </a:spcBef>
                <a:spcAft>
                  <a:spcPct val="0"/>
                </a:spcAft>
                <a:defRPr/>
              </a:pPr>
              <a:t>26</a:t>
            </a:fld>
            <a:endParaRPr lang="en-US" smtClean="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E7031F6-1AE0-4C68-A771-272C27EB6F49}"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CB656111-D197-402F-B12E-AF74C77A574F}"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fontAlgn="base">
              <a:spcBef>
                <a:spcPct val="0"/>
              </a:spcBef>
              <a:spcAft>
                <a:spcPct val="0"/>
              </a:spcAft>
            </a:pPr>
            <a:fld id="{2B87FD8D-39FB-4255-A6BA-FD98B5EE661F}" type="slidenum">
              <a:rPr lang="en-US" smtClean="0">
                <a:latin typeface="Times New Roman" pitchFamily="18" charset="0"/>
                <a:ea typeface="ＭＳ Ｐゴシック"/>
                <a:cs typeface="ＭＳ Ｐゴシック"/>
              </a:rPr>
              <a:pPr defTabSz="911225" fontAlgn="base">
                <a:spcBef>
                  <a:spcPct val="0"/>
                </a:spcBef>
                <a:spcAft>
                  <a:spcPct val="0"/>
                </a:spcAft>
              </a:pPr>
              <a:t>28</a:t>
            </a:fld>
            <a:endParaRPr lang="en-US" dirty="0" smtClean="0">
              <a:latin typeface="Times New Roman" pitchFamily="18" charset="0"/>
              <a:ea typeface="ＭＳ Ｐゴシック"/>
              <a:cs typeface="ＭＳ Ｐゴシック"/>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56DAE13-639C-4F67-9AE2-5AEB5AF14D9A}"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a:ln/>
        </p:spPr>
        <p:txBody>
          <a:bodyPr>
            <a:normAutofit fontScale="85000" lnSpcReduction="20000"/>
          </a:bodyPr>
          <a:lstStyle/>
          <a:p>
            <a:pPr algn="l">
              <a:defRPr/>
            </a:pPr>
            <a:endParaRPr lang="en-US" dirty="0" smtClean="0"/>
          </a:p>
        </p:txBody>
      </p:sp>
      <p:sp>
        <p:nvSpPr>
          <p:cNvPr id="113668" name="Slide Number Placeholder 3"/>
          <p:cNvSpPr>
            <a:spLocks noGrp="1"/>
          </p:cNvSpPr>
          <p:nvPr>
            <p:ph type="sldNum" sz="quarter" idx="5"/>
          </p:nvPr>
        </p:nvSpPr>
        <p:spPr/>
        <p:txBody>
          <a:bodyPr/>
          <a:lstStyle/>
          <a:p>
            <a:pPr>
              <a:defRPr/>
            </a:pPr>
            <a:fld id="{CB452F6B-5D6C-4CCD-B5D5-5FEFBD3C7DE0}" type="slidenum">
              <a:rPr lang="en-US" smtClean="0">
                <a:solidFill>
                  <a:prstClr val="black"/>
                </a:solidFill>
              </a:rPr>
              <a:pPr>
                <a:defRPr/>
              </a:pPr>
              <a:t>33</a:t>
            </a:fld>
            <a:endParaRPr lang="en-US" dirty="0"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F979B81-A45F-714F-9192-56DF00A997C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3460392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C590B0-22B3-4668-A13F-90466E6DC705}" type="slidenum">
              <a:rPr lang="en-US">
                <a:solidFill>
                  <a:srgbClr val="000000"/>
                </a:solidFill>
              </a:rPr>
              <a:pPr>
                <a:defRPr/>
              </a:pPr>
              <a:t>35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C275-33A7-4E0B-A0CD-8A888CC10466}"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2560" y="8829971"/>
            <a:ext cx="3037840" cy="466433"/>
          </a:xfrm>
          <a:prstGeom prst="rect">
            <a:avLst/>
          </a:prstGeom>
          <a:noFill/>
          <a:ln w="9525">
            <a:noFill/>
            <a:miter lim="800000"/>
            <a:headEnd/>
            <a:tailEnd/>
          </a:ln>
        </p:spPr>
        <p:txBody>
          <a:bodyPr lIns="93303" tIns="46653" rIns="93303" bIns="46653" anchor="b"/>
          <a:lstStyle/>
          <a:p>
            <a:pPr algn="r" defTabSz="931811"/>
            <a:fld id="{69E6FA56-9CF7-4625-AE85-4DD64E925C1F}" type="slidenum">
              <a:rPr lang="en-US" sz="1200">
                <a:solidFill>
                  <a:prstClr val="black"/>
                </a:solidFill>
                <a:latin typeface="Times New Roman" pitchFamily="18" charset="0"/>
              </a:rPr>
              <a:pPr algn="r" defTabSz="931811"/>
              <a:t>37</a:t>
            </a:fld>
            <a:endParaRPr lang="en-US" sz="1200" dirty="0">
              <a:solidFill>
                <a:prstClr val="black"/>
              </a:solidFill>
              <a:latin typeface="Times New Roman" pitchFamily="18" charset="0"/>
            </a:endParaRPr>
          </a:p>
        </p:txBody>
      </p:sp>
      <p:sp>
        <p:nvSpPr>
          <p:cNvPr id="1218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80" name="Rectangle 3"/>
          <p:cNvSpPr>
            <a:spLocks noGrp="1" noChangeArrowheads="1"/>
          </p:cNvSpPr>
          <p:nvPr>
            <p:ph type="body" idx="1"/>
          </p:nvPr>
        </p:nvSpPr>
        <p:spPr>
          <a:solidFill>
            <a:srgbClr val="FFFFFF"/>
          </a:solidFill>
          <a:ln>
            <a:solidFill>
              <a:srgbClr val="000000"/>
            </a:solidFill>
          </a:ln>
        </p:spPr>
        <p:txBody>
          <a:bodyPr>
            <a:normAutofit/>
          </a:bodyPr>
          <a:lstStyle/>
          <a:p>
            <a:pPr>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CB656111-D197-402F-B12E-AF74C77A574F}"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a:latin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79B81-A45F-714F-9192-56DF00A997C3}" type="slidenum">
              <a:rPr lang="en-US" smtClean="0"/>
              <a:pPr/>
              <a:t>3</a:t>
            </a:fld>
            <a:endParaRPr lang="en-US"/>
          </a:p>
        </p:txBody>
      </p:sp>
    </p:spTree>
    <p:extLst>
      <p:ext uri="{BB962C8B-B14F-4D97-AF65-F5344CB8AC3E}">
        <p14:creationId xmlns:p14="http://schemas.microsoft.com/office/powerpoint/2010/main" xmlns="" val="2664314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656111-D197-402F-B12E-AF74C77A574F}"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656111-D197-402F-B12E-AF74C77A574F}"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5C9A6-5C44-4712-9825-BEFB0EBFF2C4}"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a:p>
            <a:pPr lvl="0">
              <a:buFont typeface="Arial" pitchFamily="34" charset="0"/>
              <a:buChar char="•"/>
            </a:pPr>
            <a:r>
              <a:rPr lang="en-US" sz="1600" kern="1200" dirty="0" smtClean="0">
                <a:solidFill>
                  <a:schemeClr val="tx1"/>
                </a:solidFill>
                <a:latin typeface="+mn-lt"/>
                <a:ea typeface="+mn-ea"/>
                <a:cs typeface="+mn-cs"/>
              </a:rPr>
              <a:t>Effective treatments like FBT and other supported by USPSTF recommendations are not available to the many children in need</a:t>
            </a:r>
          </a:p>
          <a:p>
            <a:pPr lvl="0">
              <a:buFont typeface="Arial" pitchFamily="34" charset="0"/>
              <a:buChar char="•"/>
            </a:pPr>
            <a:r>
              <a:rPr lang="en-US" sz="1600" kern="1200" dirty="0" smtClean="0">
                <a:solidFill>
                  <a:schemeClr val="tx1"/>
                </a:solidFill>
                <a:latin typeface="+mn-lt"/>
                <a:ea typeface="+mn-ea"/>
                <a:cs typeface="+mn-cs"/>
              </a:rPr>
              <a:t>Children receive low-intensity care that is not rooted in evidence or have to be referred to a specialist treatment center (which are few and far between)</a:t>
            </a:r>
          </a:p>
          <a:p>
            <a:pPr lvl="0">
              <a:buFont typeface="Arial" pitchFamily="34" charset="0"/>
              <a:buChar char="•"/>
            </a:pPr>
            <a:r>
              <a:rPr lang="en-US" sz="1600" kern="1200" dirty="0" smtClean="0">
                <a:solidFill>
                  <a:schemeClr val="tx1"/>
                </a:solidFill>
                <a:latin typeface="+mn-lt"/>
                <a:ea typeface="+mn-ea"/>
                <a:cs typeface="+mn-cs"/>
              </a:rPr>
              <a:t>Many of these treatment centers have to rely on grant funding to stay afloat (ex. Children’s Mercy KC)</a:t>
            </a:r>
          </a:p>
          <a:p>
            <a:pPr lvl="0">
              <a:buFont typeface="Arial" pitchFamily="34" charset="0"/>
              <a:buChar char="•"/>
            </a:pPr>
            <a:r>
              <a:rPr lang="en-US" sz="1600" kern="1200" dirty="0" smtClean="0">
                <a:solidFill>
                  <a:schemeClr val="tx1"/>
                </a:solidFill>
                <a:latin typeface="+mn-lt"/>
                <a:ea typeface="+mn-ea"/>
                <a:cs typeface="+mn-cs"/>
              </a:rPr>
              <a:t>Major barrier here is lack of insurance coverage</a:t>
            </a:r>
          </a:p>
          <a:p>
            <a:pPr lvl="0">
              <a:buFont typeface="Arial" pitchFamily="34" charset="0"/>
              <a:buChar char="•"/>
            </a:pPr>
            <a:r>
              <a:rPr lang="en-US" sz="1600" kern="1200" dirty="0" smtClean="0">
                <a:solidFill>
                  <a:schemeClr val="tx1"/>
                </a:solidFill>
                <a:latin typeface="+mn-lt"/>
                <a:ea typeface="+mn-ea"/>
                <a:cs typeface="+mn-cs"/>
              </a:rPr>
              <a:t>Problem around country and in Missouri that warrants urgent attention</a:t>
            </a:r>
          </a:p>
          <a:p>
            <a:pPr lvl="0">
              <a:buFont typeface="Arial" pitchFamily="34" charset="0"/>
              <a:buChar char="•"/>
            </a:pPr>
            <a:r>
              <a:rPr lang="en-US" sz="1600" kern="1200" dirty="0" smtClean="0">
                <a:solidFill>
                  <a:schemeClr val="tx1"/>
                </a:solidFill>
                <a:latin typeface="+mn-lt"/>
                <a:ea typeface="+mn-ea"/>
                <a:cs typeface="+mn-cs"/>
              </a:rPr>
              <a:t>Treat and Reduce Obesity Act (Adult focused federal bill)</a:t>
            </a:r>
          </a:p>
          <a:p>
            <a:pPr lvl="1">
              <a:buFont typeface="Arial" pitchFamily="34" charset="0"/>
              <a:buChar char="•"/>
            </a:pPr>
            <a:r>
              <a:rPr lang="en-US" sz="1600" kern="1200" dirty="0" smtClean="0">
                <a:solidFill>
                  <a:schemeClr val="tx1"/>
                </a:solidFill>
                <a:latin typeface="+mn-lt"/>
                <a:ea typeface="+mn-ea"/>
                <a:cs typeface="+mn-cs"/>
              </a:rPr>
              <a:t>On June 19, 2013, U.S. Senators, Tom Carper (D-DE) and Lisa Murkowski (R-AK), and U.S. Representatives, Bill Cassidy (R-LA) and Ron Kind (D-WI), introduced legislation to ensure that Medicare beneficiaries have access to an array of approved obesity prevention and treatment tools.</a:t>
            </a:r>
          </a:p>
          <a:p>
            <a:pPr lvl="1">
              <a:buFont typeface="Arial" pitchFamily="34" charset="0"/>
              <a:buChar char="•"/>
            </a:pPr>
            <a:r>
              <a:rPr lang="en-US" sz="1600" kern="1200" dirty="0" smtClean="0">
                <a:solidFill>
                  <a:schemeClr val="tx1"/>
                </a:solidFill>
                <a:latin typeface="+mn-lt"/>
                <a:ea typeface="+mn-ea"/>
                <a:cs typeface="+mn-cs"/>
              </a:rPr>
              <a:t>The Treat and Reduce Obesity Act provides Medicare beneficiaries and their healthcare providers with meaningful tools to reduce obesity by improving access to weight-loss counseling and new prescription medications for chronic weight management. The bill also requires the Health and Human Services Department to develop and implement a comprehensive new research and outreach plan to combat the obesity epidemic.</a:t>
            </a:r>
          </a:p>
          <a:p>
            <a:endParaRPr lang="en-US" dirty="0" smtClean="0"/>
          </a:p>
        </p:txBody>
      </p:sp>
      <p:sp>
        <p:nvSpPr>
          <p:cNvPr id="4" name="Slide Number Placeholder 3"/>
          <p:cNvSpPr>
            <a:spLocks noGrp="1"/>
          </p:cNvSpPr>
          <p:nvPr>
            <p:ph type="sldNum" sz="quarter" idx="5"/>
          </p:nvPr>
        </p:nvSpPr>
        <p:spPr/>
        <p:txBody>
          <a:bodyPr/>
          <a:lstStyle/>
          <a:p>
            <a:pPr>
              <a:defRPr/>
            </a:pPr>
            <a:fld id="{756DAE13-639C-4F67-9AE2-5AEB5AF14D9A}"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latin typeface="Times New Roman" pitchFamily="18" charset="0"/>
                <a:ea typeface="ＭＳ Ｐゴシック" pitchFamily="-1" charset="-128"/>
              </a:rPr>
              <a:t>Mickey:  I deleted: (4) how can programs utilize cells phones, social media and other emerging communication technologies to increase engagement and effectiveness ,  for lack of time.  You only have 15minutes.</a:t>
            </a:r>
          </a:p>
        </p:txBody>
      </p:sp>
      <p:sp>
        <p:nvSpPr>
          <p:cNvPr id="79876" name="Slide Number Placeholder 3"/>
          <p:cNvSpPr>
            <a:spLocks noGrp="1"/>
          </p:cNvSpPr>
          <p:nvPr>
            <p:ph type="sldNum" sz="quarter" idx="5"/>
          </p:nvPr>
        </p:nvSpPr>
        <p:spPr>
          <a:noFill/>
        </p:spPr>
        <p:txBody>
          <a:bodyPr/>
          <a:lstStyle/>
          <a:p>
            <a:fld id="{0AB817CC-CCC2-4DFD-ABE0-B496EDB3424F}" type="slidenum">
              <a:rPr lang="en-US">
                <a:latin typeface="Times New Roman" pitchFamily="18" charset="0"/>
              </a:rPr>
              <a:pPr/>
              <a:t>50</a:t>
            </a:fld>
            <a:endParaRPr lang="en-US">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Times New Roman" pitchFamily="18" charset="0"/>
                <a:ea typeface="ＭＳ Ｐゴシック" pitchFamily="-1" charset="-128"/>
              </a:rPr>
              <a:t>Mickey:  I deleted: (4) how can programs utilize cells phones, social media and other emerging communication technologies to increase engagement and effectiveness ,  for lack of time.  You only have 15minutes.</a:t>
            </a:r>
          </a:p>
        </p:txBody>
      </p:sp>
      <p:sp>
        <p:nvSpPr>
          <p:cNvPr id="80900" name="Slide Number Placeholder 3"/>
          <p:cNvSpPr>
            <a:spLocks noGrp="1"/>
          </p:cNvSpPr>
          <p:nvPr>
            <p:ph type="sldNum" sz="quarter" idx="5"/>
          </p:nvPr>
        </p:nvSpPr>
        <p:spPr>
          <a:noFill/>
        </p:spPr>
        <p:txBody>
          <a:bodyPr/>
          <a:lstStyle/>
          <a:p>
            <a:fld id="{3A7193A9-140A-445A-9092-DE12E59C5759}" type="slidenum">
              <a:rPr lang="en-US">
                <a:latin typeface="Times New Roman" pitchFamily="18" charset="0"/>
              </a:rPr>
              <a:pPr/>
              <a:t>51</a:t>
            </a:fld>
            <a:endParaRPr 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latin typeface="Times New Roman" pitchFamily="18" charset="0"/>
                <a:ea typeface="ＭＳ Ｐゴシック" pitchFamily="-1" charset="-128"/>
              </a:rPr>
              <a:t>Mickey:  I deleted: (4) how can programs utilize cells phones, social media and other emerging communication technologies to increase engagement and effectiveness ,  for lack of time.  You only have 15minutes.</a:t>
            </a:r>
          </a:p>
        </p:txBody>
      </p:sp>
      <p:sp>
        <p:nvSpPr>
          <p:cNvPr id="81924" name="Slide Number Placeholder 3"/>
          <p:cNvSpPr>
            <a:spLocks noGrp="1"/>
          </p:cNvSpPr>
          <p:nvPr>
            <p:ph type="sldNum" sz="quarter" idx="5"/>
          </p:nvPr>
        </p:nvSpPr>
        <p:spPr>
          <a:noFill/>
        </p:spPr>
        <p:txBody>
          <a:bodyPr/>
          <a:lstStyle/>
          <a:p>
            <a:fld id="{5EDF8E64-5111-4240-A53E-09AB366C99AD}" type="slidenum">
              <a:rPr lang="en-US">
                <a:latin typeface="Times New Roman" pitchFamily="18" charset="0"/>
              </a:rPr>
              <a:pPr/>
              <a:t>52</a:t>
            </a:fld>
            <a:endParaRPr 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32C275-33A7-4E0B-A0CD-8A888CC10466}" type="slidenum">
              <a:rPr lang="en-US" smtClean="0"/>
              <a:pPr>
                <a:defRPr/>
              </a:pPr>
              <a:t>53</a:t>
            </a:fld>
            <a:endParaRPr lang="en-US"/>
          </a:p>
        </p:txBody>
      </p:sp>
    </p:spTree>
    <p:extLst>
      <p:ext uri="{BB962C8B-B14F-4D97-AF65-F5344CB8AC3E}">
        <p14:creationId xmlns:p14="http://schemas.microsoft.com/office/powerpoint/2010/main" xmlns="" val="2859314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Tx/>
              <a:buSzPct val="100000"/>
              <a:buFont typeface="Arial" pitchFamily="34" charset="0"/>
              <a:buChar char="•"/>
            </a:pPr>
            <a:r>
              <a:rPr lang="en-US" sz="3000" dirty="0" smtClean="0">
                <a:solidFill>
                  <a:srgbClr val="000000"/>
                </a:solidFill>
              </a:rPr>
              <a:t>Individually tailored, online interventions can yield a significant return on investment: </a:t>
            </a:r>
          </a:p>
          <a:p>
            <a:pPr lvl="1">
              <a:spcBef>
                <a:spcPts val="900"/>
              </a:spcBef>
              <a:buClrTx/>
              <a:buFont typeface="Arial" pitchFamily="34" charset="0"/>
              <a:buChar char="•"/>
            </a:pPr>
            <a:r>
              <a:rPr lang="en-US" sz="2600" dirty="0" smtClean="0">
                <a:solidFill>
                  <a:srgbClr val="000000"/>
                </a:solidFill>
              </a:rPr>
              <a:t>Provide an efficient delivery system that transcends existing barriers to care</a:t>
            </a:r>
          </a:p>
          <a:p>
            <a:pPr lvl="1">
              <a:spcBef>
                <a:spcPts val="900"/>
              </a:spcBef>
              <a:buClrTx/>
              <a:buFont typeface="Arial" pitchFamily="34" charset="0"/>
              <a:buChar char="•"/>
            </a:pPr>
            <a:r>
              <a:rPr lang="en-US" sz="2600" dirty="0" smtClean="0">
                <a:solidFill>
                  <a:srgbClr val="000000"/>
                </a:solidFill>
              </a:rPr>
              <a:t>Conserve person-based resources</a:t>
            </a:r>
          </a:p>
          <a:p>
            <a:pPr lvl="1">
              <a:spcBef>
                <a:spcPts val="900"/>
              </a:spcBef>
              <a:buClrTx/>
              <a:buFont typeface="Arial" pitchFamily="34" charset="0"/>
              <a:buChar char="•"/>
            </a:pPr>
            <a:r>
              <a:rPr lang="en-US" sz="2600" dirty="0" smtClean="0">
                <a:solidFill>
                  <a:srgbClr val="000000"/>
                </a:solidFill>
              </a:rPr>
              <a:t>Tailor to local environment</a:t>
            </a:r>
          </a:p>
          <a:p>
            <a:pPr lvl="1">
              <a:spcBef>
                <a:spcPts val="900"/>
              </a:spcBef>
              <a:buClrTx/>
              <a:buFont typeface="Arial" pitchFamily="34" charset="0"/>
              <a:buChar char="•"/>
            </a:pPr>
            <a:r>
              <a:rPr lang="en-US" sz="2600" dirty="0" smtClean="0">
                <a:solidFill>
                  <a:srgbClr val="000000"/>
                </a:solidFill>
              </a:rPr>
              <a:t>Decrease costs</a:t>
            </a:r>
          </a:p>
          <a:p>
            <a:pPr lvl="1">
              <a:spcBef>
                <a:spcPts val="900"/>
              </a:spcBef>
              <a:buClrTx/>
              <a:buFont typeface="Arial" pitchFamily="34" charset="0"/>
              <a:buChar char="•"/>
            </a:pPr>
            <a:r>
              <a:rPr lang="en-US" sz="2600" i="1" dirty="0" smtClean="0">
                <a:solidFill>
                  <a:srgbClr val="000000"/>
                </a:solidFill>
              </a:rPr>
              <a:t>Maximize capacity to serve a diverse population</a:t>
            </a:r>
          </a:p>
          <a:p>
            <a:pPr>
              <a:spcBef>
                <a:spcPts val="1800"/>
              </a:spcBef>
              <a:buClrTx/>
              <a:buSzPct val="100000"/>
              <a:buFont typeface="Arial" pitchFamily="34" charset="0"/>
              <a:buChar char="•"/>
            </a:pPr>
            <a:r>
              <a:rPr lang="en-US" sz="3000" dirty="0" smtClean="0">
                <a:solidFill>
                  <a:srgbClr val="000000"/>
                </a:solidFill>
              </a:rPr>
              <a:t>Reduce the burden of healthcare service delivery</a:t>
            </a:r>
          </a:p>
          <a:p>
            <a:endParaRPr lang="en-US" dirty="0"/>
          </a:p>
        </p:txBody>
      </p:sp>
      <p:sp>
        <p:nvSpPr>
          <p:cNvPr id="4" name="Slide Number Placeholder 3"/>
          <p:cNvSpPr>
            <a:spLocks noGrp="1"/>
          </p:cNvSpPr>
          <p:nvPr>
            <p:ph type="sldNum" sz="quarter" idx="10"/>
          </p:nvPr>
        </p:nvSpPr>
        <p:spPr/>
        <p:txBody>
          <a:bodyPr/>
          <a:lstStyle/>
          <a:p>
            <a:pPr>
              <a:defRPr/>
            </a:pPr>
            <a:fld id="{9E7031F6-1AE0-4C68-A771-272C27EB6F49}" type="slidenum">
              <a:rPr lang="en-US" smtClean="0"/>
              <a:pPr>
                <a:defRPr/>
              </a:pPr>
              <a:t>54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31"/>
          <p:cNvSpPr>
            <a:spLocks noGrp="1" noChangeArrowheads="1"/>
          </p:cNvSpPr>
          <p:nvPr>
            <p:ph type="sldNum" sz="quarter" idx="5"/>
          </p:nvPr>
        </p:nvSpPr>
        <p:spPr/>
        <p:txBody>
          <a:bodyPr/>
          <a:lstStyle/>
          <a:p>
            <a:pPr>
              <a:defRPr/>
            </a:pPr>
            <a:fld id="{58E4A1BD-221D-49B3-9F5C-D6A41C665306}" type="slidenum">
              <a:rPr lang="en-US"/>
              <a:pPr>
                <a:defRPr/>
              </a:pPr>
              <a:t>64</a:t>
            </a:fld>
            <a:endParaRPr lang="en-US"/>
          </a:p>
        </p:txBody>
      </p:sp>
      <p:sp>
        <p:nvSpPr>
          <p:cNvPr id="156675" name="Rectangle 2"/>
          <p:cNvSpPr>
            <a:spLocks noGrp="1" noRot="1" noChangeAspect="1" noChangeArrowheads="1" noTextEdit="1"/>
          </p:cNvSpPr>
          <p:nvPr>
            <p:ph type="sldImg"/>
          </p:nvPr>
        </p:nvSpPr>
        <p:spPr bwMode="auto">
          <a:xfrm>
            <a:off x="1192213" y="703263"/>
            <a:ext cx="4629150" cy="3471862"/>
          </a:xfrm>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B32C275-33A7-4E0B-A0CD-8A888CC1046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47F90167-4435-4389-AB5C-1123BE2EB35B}" type="slidenum">
              <a:rPr lang="en-US" smtClean="0">
                <a:latin typeface="Calibri" pitchFamily="34" charset="0"/>
              </a:rPr>
              <a:pPr/>
              <a:t>65</a:t>
            </a:fld>
            <a:endParaRPr lang="en-US" dirty="0"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79B81-A45F-714F-9192-56DF00A997C3}" type="slidenum">
              <a:rPr lang="en-US" smtClean="0"/>
              <a:pPr/>
              <a:t>66</a:t>
            </a:fld>
            <a:endParaRPr lang="en-US"/>
          </a:p>
        </p:txBody>
      </p:sp>
    </p:spTree>
    <p:extLst>
      <p:ext uri="{BB962C8B-B14F-4D97-AF65-F5344CB8AC3E}">
        <p14:creationId xmlns:p14="http://schemas.microsoft.com/office/powerpoint/2010/main" xmlns="" val="1699456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or without words?</a:t>
            </a:r>
            <a:endParaRPr lang="en-US" dirty="0"/>
          </a:p>
        </p:txBody>
      </p:sp>
      <p:sp>
        <p:nvSpPr>
          <p:cNvPr id="4" name="Slide Number Placeholder 3"/>
          <p:cNvSpPr>
            <a:spLocks noGrp="1"/>
          </p:cNvSpPr>
          <p:nvPr>
            <p:ph type="sldNum" sz="quarter" idx="10"/>
          </p:nvPr>
        </p:nvSpPr>
        <p:spPr/>
        <p:txBody>
          <a:bodyPr/>
          <a:lstStyle/>
          <a:p>
            <a:pPr>
              <a:defRPr/>
            </a:pPr>
            <a:fld id="{CB32C275-33A7-4E0B-A0CD-8A888CC10466}" type="slidenum">
              <a:rPr lang="en-US" smtClean="0"/>
              <a:pPr>
                <a:defRPr/>
              </a:pPr>
              <a:t>67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7031F6-1AE0-4C68-A771-272C27EB6F49}" type="slidenum">
              <a:rPr lang="en-US" smtClean="0"/>
              <a:pPr>
                <a:defRPr/>
              </a:pPr>
              <a:t>68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C275-33A7-4E0B-A0CD-8A888CC1046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32C275-33A7-4E0B-A0CD-8A888CC1046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13DA51-AE94-4FE9-A795-E8FFEC590F8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BF979B81-A45F-714F-9192-56DF00A997C3}" type="slidenum">
              <a:rPr lang="en-US" smtClean="0"/>
              <a:pPr/>
              <a:t>8</a:t>
            </a:fld>
            <a:endParaRPr lang="en-US"/>
          </a:p>
        </p:txBody>
      </p:sp>
    </p:spTree>
    <p:extLst>
      <p:ext uri="{BB962C8B-B14F-4D97-AF65-F5344CB8AC3E}">
        <p14:creationId xmlns:p14="http://schemas.microsoft.com/office/powerpoint/2010/main" xmlns="" val="425084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979B81-A45F-714F-9192-56DF00A997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amft-ppt3-0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582000"/>
            <a:ext cx="8314146" cy="1470025"/>
          </a:xfrm>
        </p:spPr>
        <p:txBody>
          <a:bodyPr>
            <a:normAutofit/>
          </a:bodyPr>
          <a:lstStyle>
            <a:lvl1pPr algn="l">
              <a:defRPr sz="3600" b="1" i="0">
                <a:solidFill>
                  <a:schemeClr val="tx1">
                    <a:lumMod val="65000"/>
                    <a:lumOff val="35000"/>
                  </a:schemeClr>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799" y="4272745"/>
            <a:ext cx="3720097" cy="1752600"/>
          </a:xfrm>
        </p:spPr>
        <p:txBody>
          <a:bodyPr>
            <a:normAutofit/>
          </a:bodyPr>
          <a:lstStyle>
            <a:lvl1pPr marL="0" indent="0" algn="l">
              <a:buNone/>
              <a:defRPr sz="2800">
                <a:solidFill>
                  <a:schemeClr val="tx1">
                    <a:lumMod val="75000"/>
                    <a:lumOff val="2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amft-ppt3-01.jpg"/>
          <p:cNvPicPr>
            <a:picLocks noChangeAspect="1"/>
          </p:cNvPicPr>
          <p:nvPr userDrawn="1"/>
        </p:nvPicPr>
        <p:blipFill>
          <a:blip r:embed="rId2"/>
          <a:stretch>
            <a:fillRect/>
          </a:stretch>
        </p:blipFill>
        <p:spPr>
          <a:xfrm>
            <a:off x="0" y="0"/>
            <a:ext cx="2145792" cy="6858000"/>
          </a:xfrm>
          <a:prstGeom prst="rect">
            <a:avLst/>
          </a:prstGeom>
        </p:spPr>
      </p:pic>
      <p:sp>
        <p:nvSpPr>
          <p:cNvPr id="3" name="Content Placeholder 2"/>
          <p:cNvSpPr>
            <a:spLocks noGrp="1"/>
          </p:cNvSpPr>
          <p:nvPr>
            <p:ph idx="1" hasCustomPrompt="1"/>
          </p:nvPr>
        </p:nvSpPr>
        <p:spPr>
          <a:xfrm>
            <a:off x="1199470" y="337118"/>
            <a:ext cx="7944530" cy="4525963"/>
          </a:xfrm>
        </p:spPr>
        <p:txBody>
          <a:bodyPr>
            <a:normAutofit/>
          </a:bodyPr>
          <a:lstStyle>
            <a:lvl1pPr>
              <a:defRPr sz="24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400">
                <a:solidFill>
                  <a:schemeClr val="tx1">
                    <a:lumMod val="75000"/>
                    <a:lumOff val="25000"/>
                  </a:schemeClr>
                </a:solidFill>
                <a:latin typeface="Arial"/>
                <a:cs typeface="Arial"/>
              </a:defRPr>
            </a:lvl3pPr>
            <a:lvl4pPr>
              <a:defRPr sz="2400">
                <a:solidFill>
                  <a:schemeClr val="tx1">
                    <a:lumMod val="75000"/>
                    <a:lumOff val="25000"/>
                  </a:schemeClr>
                </a:solidFill>
                <a:latin typeface="Arial"/>
                <a:cs typeface="Arial"/>
              </a:defRPr>
            </a:lvl4pPr>
            <a:lvl5pPr>
              <a:defRPr sz="2400">
                <a:solidFill>
                  <a:schemeClr val="tx1">
                    <a:lumMod val="75000"/>
                    <a:lumOff val="25000"/>
                  </a:schemeClr>
                </a:solidFill>
                <a:latin typeface="Arial"/>
                <a:cs typeface="Arial"/>
              </a:defRPr>
            </a:lvl5pPr>
          </a:lstStyle>
          <a:p>
            <a:pPr lvl="0"/>
            <a:r>
              <a:rPr lang="en-US" dirty="0" smtClean="0"/>
              <a:t>Click to edit Master Content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descr="aamft-ppt3-01.jpg"/>
          <p:cNvPicPr>
            <a:picLocks noChangeAspect="1"/>
          </p:cNvPicPr>
          <p:nvPr userDrawn="1"/>
        </p:nvPicPr>
        <p:blipFill>
          <a:blip r:embed="rId2"/>
          <a:stretch>
            <a:fillRect/>
          </a:stretch>
        </p:blipFill>
        <p:spPr>
          <a:xfrm>
            <a:off x="0" y="0"/>
            <a:ext cx="2145792" cy="6858000"/>
          </a:xfrm>
          <a:prstGeom prst="rect">
            <a:avLst/>
          </a:prstGeom>
        </p:spPr>
      </p:pic>
      <p:sp>
        <p:nvSpPr>
          <p:cNvPr id="3" name="Content Placeholder 2"/>
          <p:cNvSpPr>
            <a:spLocks noGrp="1"/>
          </p:cNvSpPr>
          <p:nvPr>
            <p:ph idx="1" hasCustomPrompt="1"/>
          </p:nvPr>
        </p:nvSpPr>
        <p:spPr>
          <a:xfrm>
            <a:off x="1199470" y="337118"/>
            <a:ext cx="7944530" cy="4525963"/>
          </a:xfrm>
        </p:spPr>
        <p:txBody>
          <a:bodyPr>
            <a:normAutofit/>
          </a:bodyPr>
          <a:lstStyle>
            <a:lvl1pPr>
              <a:defRPr sz="24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400">
                <a:solidFill>
                  <a:schemeClr val="tx1">
                    <a:lumMod val="75000"/>
                    <a:lumOff val="25000"/>
                  </a:schemeClr>
                </a:solidFill>
                <a:latin typeface="Arial"/>
                <a:cs typeface="Arial"/>
              </a:defRPr>
            </a:lvl3pPr>
            <a:lvl4pPr>
              <a:defRPr sz="2400">
                <a:solidFill>
                  <a:schemeClr val="tx1">
                    <a:lumMod val="75000"/>
                    <a:lumOff val="25000"/>
                  </a:schemeClr>
                </a:solidFill>
                <a:latin typeface="Arial"/>
                <a:cs typeface="Arial"/>
              </a:defRPr>
            </a:lvl4pPr>
            <a:lvl5pPr>
              <a:defRPr sz="2400">
                <a:solidFill>
                  <a:schemeClr val="tx1">
                    <a:lumMod val="75000"/>
                    <a:lumOff val="25000"/>
                  </a:schemeClr>
                </a:solidFill>
                <a:latin typeface="Arial"/>
                <a:cs typeface="Arial"/>
              </a:defRPr>
            </a:lvl5pPr>
          </a:lstStyle>
          <a:p>
            <a:pPr lvl="0"/>
            <a:r>
              <a:rPr lang="en-US" dirty="0" smtClean="0"/>
              <a:t>Click to edit Master Content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3" descr="aamft-ppt3-01.jpg"/>
          <p:cNvPicPr>
            <a:picLocks noChangeAspect="1"/>
          </p:cNvPicPr>
          <p:nvPr userDrawn="1"/>
        </p:nvPicPr>
        <p:blipFill>
          <a:blip r:embed="rId2"/>
          <a:stretch>
            <a:fillRect/>
          </a:stretch>
        </p:blipFill>
        <p:spPr>
          <a:xfrm>
            <a:off x="0" y="0"/>
            <a:ext cx="2145792" cy="6858000"/>
          </a:xfrm>
          <a:prstGeom prst="rect">
            <a:avLst/>
          </a:prstGeom>
        </p:spPr>
      </p:pic>
      <p:sp>
        <p:nvSpPr>
          <p:cNvPr id="3" name="Content Placeholder 2"/>
          <p:cNvSpPr>
            <a:spLocks noGrp="1"/>
          </p:cNvSpPr>
          <p:nvPr>
            <p:ph idx="1" hasCustomPrompt="1"/>
          </p:nvPr>
        </p:nvSpPr>
        <p:spPr>
          <a:xfrm>
            <a:off x="1199470" y="337118"/>
            <a:ext cx="7944530" cy="4525963"/>
          </a:xfrm>
        </p:spPr>
        <p:txBody>
          <a:bodyPr>
            <a:normAutofit/>
          </a:bodyPr>
          <a:lstStyle>
            <a:lvl1pPr>
              <a:defRPr sz="24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400">
                <a:solidFill>
                  <a:schemeClr val="tx1">
                    <a:lumMod val="75000"/>
                    <a:lumOff val="25000"/>
                  </a:schemeClr>
                </a:solidFill>
                <a:latin typeface="Arial"/>
                <a:cs typeface="Arial"/>
              </a:defRPr>
            </a:lvl3pPr>
            <a:lvl4pPr>
              <a:defRPr sz="2400">
                <a:solidFill>
                  <a:schemeClr val="tx1">
                    <a:lumMod val="75000"/>
                    <a:lumOff val="25000"/>
                  </a:schemeClr>
                </a:solidFill>
                <a:latin typeface="Arial"/>
                <a:cs typeface="Arial"/>
              </a:defRPr>
            </a:lvl4pPr>
            <a:lvl5pPr>
              <a:defRPr sz="2400">
                <a:solidFill>
                  <a:schemeClr val="tx1">
                    <a:lumMod val="75000"/>
                    <a:lumOff val="25000"/>
                  </a:schemeClr>
                </a:solidFill>
                <a:latin typeface="Arial"/>
                <a:cs typeface="Arial"/>
              </a:defRPr>
            </a:lvl5pPr>
          </a:lstStyle>
          <a:p>
            <a:pPr lvl="0"/>
            <a:r>
              <a:rPr lang="en-US" dirty="0" smtClean="0"/>
              <a:t>Click to edit Master Content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amft-ppt3-01.jpg"/>
          <p:cNvPicPr>
            <a:picLocks noChangeAspect="1"/>
          </p:cNvPicPr>
          <p:nvPr userDrawn="1"/>
        </p:nvPicPr>
        <p:blipFill>
          <a:blip r:embed="rId2"/>
          <a:stretch>
            <a:fillRect/>
          </a:stretch>
        </p:blipFill>
        <p:spPr>
          <a:xfrm>
            <a:off x="0" y="0"/>
            <a:ext cx="2145792" cy="6858000"/>
          </a:xfrm>
          <a:prstGeom prst="rect">
            <a:avLst/>
          </a:prstGeom>
        </p:spPr>
      </p:pic>
      <p:sp>
        <p:nvSpPr>
          <p:cNvPr id="3" name="Content Placeholder 2"/>
          <p:cNvSpPr>
            <a:spLocks noGrp="1"/>
          </p:cNvSpPr>
          <p:nvPr>
            <p:ph idx="1" hasCustomPrompt="1"/>
          </p:nvPr>
        </p:nvSpPr>
        <p:spPr>
          <a:xfrm>
            <a:off x="1199470" y="337118"/>
            <a:ext cx="7944530" cy="4525963"/>
          </a:xfrm>
        </p:spPr>
        <p:txBody>
          <a:bodyPr>
            <a:normAutofit/>
          </a:bodyPr>
          <a:lstStyle>
            <a:lvl1pPr>
              <a:defRPr sz="24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400">
                <a:solidFill>
                  <a:schemeClr val="tx1">
                    <a:lumMod val="75000"/>
                    <a:lumOff val="25000"/>
                  </a:schemeClr>
                </a:solidFill>
                <a:latin typeface="Arial"/>
                <a:cs typeface="Arial"/>
              </a:defRPr>
            </a:lvl3pPr>
            <a:lvl4pPr>
              <a:defRPr sz="2400">
                <a:solidFill>
                  <a:schemeClr val="tx1">
                    <a:lumMod val="75000"/>
                    <a:lumOff val="25000"/>
                  </a:schemeClr>
                </a:solidFill>
                <a:latin typeface="Arial"/>
                <a:cs typeface="Arial"/>
              </a:defRPr>
            </a:lvl4pPr>
            <a:lvl5pPr>
              <a:defRPr sz="2400">
                <a:solidFill>
                  <a:schemeClr val="tx1">
                    <a:lumMod val="75000"/>
                    <a:lumOff val="25000"/>
                  </a:schemeClr>
                </a:solidFill>
                <a:latin typeface="Arial"/>
                <a:cs typeface="Arial"/>
              </a:defRPr>
            </a:lvl5pPr>
          </a:lstStyle>
          <a:p>
            <a:pPr lvl="0"/>
            <a:r>
              <a:rPr lang="en-US" dirty="0" smtClean="0"/>
              <a:t>Click to edit Master Content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A3AE1-4360-4D5B-BDBC-656B872DD533}" type="datetime1">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9D79-8A4B-4031-B1E0-AF26F8EDF2BC}" type="slidenum">
              <a:rPr lang="en-US" smtClean="0"/>
              <a:pPr/>
              <a:t>‹#›</a:t>
            </a:fld>
            <a:endParaRPr lang="en-US"/>
          </a:p>
        </p:txBody>
      </p:sp>
    </p:spTree>
    <p:extLst>
      <p:ext uri="{BB962C8B-B14F-4D97-AF65-F5344CB8AC3E}">
        <p14:creationId xmlns:p14="http://schemas.microsoft.com/office/powerpoint/2010/main" xmlns="" val="1206890497"/>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C3EA6D-DF0B-4D4B-B359-5F1D1D0E30A4}" type="datetime1">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pPr/>
              <a:t>‹#›</a:t>
            </a:fld>
            <a:endParaRPr lang="en-US"/>
          </a:p>
        </p:txBody>
      </p:sp>
      <p:sp>
        <p:nvSpPr>
          <p:cNvPr id="8" name="Content Placeholder 7"/>
          <p:cNvSpPr>
            <a:spLocks noGrp="1"/>
          </p:cNvSpPr>
          <p:nvPr>
            <p:ph sz="quarter" idx="1"/>
          </p:nvPr>
        </p:nvSpPr>
        <p:spPr>
          <a:xfrm>
            <a:off x="914401"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66195772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BE4978-72E8-4569-BDC0-1ACB7A9CF070}" type="datetimeFigureOut">
              <a:rPr lang="en-US">
                <a:solidFill>
                  <a:prstClr val="black">
                    <a:tint val="75000"/>
                  </a:prstClr>
                </a:solidFill>
              </a:rPr>
              <a:pPr>
                <a:defRPr/>
              </a:pPr>
              <a:t>9/9/2014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DC18E5-26E4-40B7-8A34-94083C3D1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9303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6EE912-EA5F-41CA-9DFB-35713D8805BA}" type="datetimeFigureOut">
              <a:rPr lang="en-US">
                <a:solidFill>
                  <a:prstClr val="black">
                    <a:tint val="75000"/>
                  </a:prstClr>
                </a:solidFill>
              </a:rPr>
              <a:pPr>
                <a:defRPr/>
              </a:pPr>
              <a:t>9/9/2014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639582-1CA0-44D0-8B94-AE032932D5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8630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B81A4-D7A5-1A45-9728-9E5C7FC7E025}"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DB8B1-4B2A-4041-9113-65C1BE9F5F8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709" r:id="rId3"/>
    <p:sldLayoutId id="2147483683" r:id="rId4"/>
    <p:sldLayoutId id="2147483652" r:id="rId5"/>
    <p:sldLayoutId id="2147483710" r:id="rId6"/>
    <p:sldLayoutId id="2147483711" r:id="rId7"/>
    <p:sldLayoutId id="2147483712" r:id="rId8"/>
    <p:sldLayoutId id="2147483713"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png"/><Relationship Id="rId7"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file:///C:\Users\wilfleyd\Desktop\Wilfley-%20Nancy%20video.wmv" TargetMode="External"/><Relationship Id="rId5" Type="http://schemas.openxmlformats.org/officeDocument/2006/relationships/image" Target="../media/image53.png"/><Relationship Id="rId4" Type="http://schemas.microsoft.com/office/2007/relationships/media" Target="file:///C:\Users\wilfleyd\Desktop\Wilfley-%20Nancy%20video.wmv"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www.siteman.wustl.edu/ContentPage.aspx?id=6783"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 y="3962400"/>
            <a:ext cx="5438421" cy="1752600"/>
          </a:xfrm>
        </p:spPr>
        <p:txBody>
          <a:bodyPr>
            <a:noAutofit/>
          </a:bodyPr>
          <a:lstStyle/>
          <a:p>
            <a:pPr>
              <a:lnSpc>
                <a:spcPct val="80000"/>
              </a:lnSpc>
              <a:spcAft>
                <a:spcPts val="600"/>
              </a:spcAft>
              <a:buClr>
                <a:srgbClr val="FFCC00"/>
              </a:buClr>
              <a:defRPr/>
            </a:pPr>
            <a:r>
              <a:rPr lang="en-US" sz="3200" b="1" dirty="0">
                <a:solidFill>
                  <a:schemeClr val="tx1">
                    <a:lumMod val="65000"/>
                    <a:lumOff val="35000"/>
                  </a:schemeClr>
                </a:solidFill>
              </a:rPr>
              <a:t>Denise </a:t>
            </a:r>
            <a:r>
              <a:rPr lang="en-US" sz="3200" b="1" dirty="0" smtClean="0">
                <a:solidFill>
                  <a:schemeClr val="tx1">
                    <a:lumMod val="65000"/>
                    <a:lumOff val="35000"/>
                  </a:schemeClr>
                </a:solidFill>
              </a:rPr>
              <a:t>E. </a:t>
            </a:r>
            <a:r>
              <a:rPr lang="en-US" sz="3200" b="1" dirty="0" err="1" smtClean="0">
                <a:solidFill>
                  <a:schemeClr val="tx1">
                    <a:lumMod val="65000"/>
                    <a:lumOff val="35000"/>
                  </a:schemeClr>
                </a:solidFill>
              </a:rPr>
              <a:t>Wilfley</a:t>
            </a:r>
            <a:r>
              <a:rPr lang="en-US" sz="3200" b="1" dirty="0">
                <a:solidFill>
                  <a:schemeClr val="tx1">
                    <a:lumMod val="65000"/>
                    <a:lumOff val="35000"/>
                  </a:schemeClr>
                </a:solidFill>
              </a:rPr>
              <a:t>, Ph.D.</a:t>
            </a:r>
          </a:p>
          <a:p>
            <a:pPr>
              <a:lnSpc>
                <a:spcPct val="80000"/>
              </a:lnSpc>
              <a:buClr>
                <a:srgbClr val="FFCC00"/>
              </a:buClr>
              <a:defRPr/>
            </a:pPr>
            <a:r>
              <a:rPr lang="en-US" sz="1600" dirty="0"/>
              <a:t>Scott Rudolph </a:t>
            </a:r>
            <a:r>
              <a:rPr lang="en-US" sz="1600" dirty="0" smtClean="0"/>
              <a:t>University Professor </a:t>
            </a:r>
            <a:r>
              <a:rPr lang="en-US" sz="1600" dirty="0"/>
              <a:t>of </a:t>
            </a:r>
            <a:r>
              <a:rPr lang="en-US" sz="1600" dirty="0" smtClean="0"/>
              <a:t>Psychiatry</a:t>
            </a:r>
            <a:r>
              <a:rPr lang="en-US" sz="1600" dirty="0"/>
              <a:t>, </a:t>
            </a:r>
            <a:endParaRPr lang="en-US" sz="1600" dirty="0" smtClean="0"/>
          </a:p>
          <a:p>
            <a:pPr>
              <a:lnSpc>
                <a:spcPct val="80000"/>
              </a:lnSpc>
              <a:buClr>
                <a:srgbClr val="FFCC00"/>
              </a:buClr>
              <a:defRPr/>
            </a:pPr>
            <a:r>
              <a:rPr lang="en-US" sz="1600" dirty="0" smtClean="0"/>
              <a:t>Medicine</a:t>
            </a:r>
            <a:r>
              <a:rPr lang="en-US" sz="1600" dirty="0"/>
              <a:t>, Pediatrics and Psychology</a:t>
            </a:r>
          </a:p>
          <a:p>
            <a:pPr>
              <a:lnSpc>
                <a:spcPct val="80000"/>
              </a:lnSpc>
              <a:buClr>
                <a:srgbClr val="FFCC00"/>
              </a:buClr>
              <a:defRPr/>
            </a:pPr>
            <a:r>
              <a:rPr lang="en-US" sz="1600" dirty="0"/>
              <a:t>Washington University in St. Louis</a:t>
            </a:r>
          </a:p>
          <a:p>
            <a:endParaRPr lang="en-US" dirty="0" smtClean="0">
              <a:solidFill>
                <a:schemeClr val="bg1"/>
              </a:solidFill>
            </a:endParaRPr>
          </a:p>
        </p:txBody>
      </p:sp>
      <p:sp>
        <p:nvSpPr>
          <p:cNvPr id="5" name="Title 1"/>
          <p:cNvSpPr txBox="1">
            <a:spLocks/>
          </p:cNvSpPr>
          <p:nvPr/>
        </p:nvSpPr>
        <p:spPr>
          <a:xfrm>
            <a:off x="533400" y="274638"/>
            <a:ext cx="8610600" cy="2925762"/>
          </a:xfrm>
          <a:prstGeom prst="rect">
            <a:avLst/>
          </a:prstGeom>
          <a:noFill/>
        </p:spPr>
        <p:txBody>
          <a:bodyPr vert="horz" lIns="91440" tIns="45720" rIns="91440" bIns="45720" rtlCol="0" anchor="ctr">
            <a:normAutofit fontScale="92500"/>
          </a:bodyPr>
          <a:lstStyle>
            <a:lvl1pPr algn="l" defTabSz="457200" rtl="0" eaLnBrk="1" latinLnBrk="0" hangingPunct="1">
              <a:spcBef>
                <a:spcPct val="0"/>
              </a:spcBef>
              <a:buNone/>
              <a:defRPr sz="3600" b="1" i="0" kern="1200">
                <a:solidFill>
                  <a:schemeClr val="tx1">
                    <a:lumMod val="65000"/>
                    <a:lumOff val="35000"/>
                  </a:schemeClr>
                </a:solidFill>
                <a:latin typeface="Arial"/>
                <a:ea typeface="+mj-ea"/>
                <a:cs typeface="Arial"/>
              </a:defRPr>
            </a:lvl1pPr>
          </a:lstStyle>
          <a:p>
            <a:r>
              <a:rPr lang="en-US" sz="4800" dirty="0">
                <a:solidFill>
                  <a:schemeClr val="tx1">
                    <a:lumMod val="75000"/>
                    <a:lumOff val="25000"/>
                  </a:schemeClr>
                </a:solidFill>
              </a:rPr>
              <a:t>Healthy Parents, Healthy Children: Promotion of Optimal Family Lifestyle Habits and Weight Regulation</a:t>
            </a:r>
            <a:endParaRPr lang="en-US" sz="4800" dirty="0"/>
          </a:p>
        </p:txBody>
      </p:sp>
      <p:sp>
        <p:nvSpPr>
          <p:cNvPr id="6" name="Rectangle 5"/>
          <p:cNvSpPr/>
          <p:nvPr/>
        </p:nvSpPr>
        <p:spPr>
          <a:xfrm>
            <a:off x="152400" y="5334000"/>
            <a:ext cx="2667000" cy="13576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4701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503237"/>
            <a:ext cx="7106330" cy="5973763"/>
          </a:xfrm>
        </p:spPr>
        <p:txBody>
          <a:bodyPr>
            <a:normAutofit/>
          </a:bodyPr>
          <a:lstStyle/>
          <a:p>
            <a:pPr marL="0" indent="0">
              <a:spcBef>
                <a:spcPts val="0"/>
              </a:spcBef>
              <a:buNone/>
              <a:defRPr sz="2160" b="1" i="0" u="none" strike="noStrike" kern="1200" baseline="0">
                <a:solidFill>
                  <a:prstClr val="black"/>
                </a:solidFill>
                <a:latin typeface="+mn-lt"/>
                <a:ea typeface="+mn-ea"/>
                <a:cs typeface="+mn-cs"/>
              </a:defRPr>
            </a:pPr>
            <a:r>
              <a:rPr lang="en-US" sz="3500" b="1" dirty="0">
                <a:solidFill>
                  <a:schemeClr val="tx1">
                    <a:lumMod val="65000"/>
                    <a:lumOff val="35000"/>
                  </a:schemeClr>
                </a:solidFill>
                <a:latin typeface="Arial" pitchFamily="34" charset="0"/>
                <a:ea typeface="+mj-ea"/>
                <a:cs typeface="Arial" pitchFamily="34" charset="0"/>
              </a:rPr>
              <a:t>Polling Question</a:t>
            </a:r>
          </a:p>
          <a:p>
            <a:pPr lvl="0">
              <a:buNone/>
            </a:pPr>
            <a:endParaRPr lang="en-US" dirty="0" smtClean="0"/>
          </a:p>
          <a:p>
            <a:pPr marL="0" lvl="0" indent="0">
              <a:buNone/>
            </a:pPr>
            <a:r>
              <a:rPr lang="en-US" b="1" dirty="0" smtClean="0"/>
              <a:t>Without intervention, children who are obese are likely to:</a:t>
            </a:r>
          </a:p>
          <a:p>
            <a:pPr marL="0" lvl="0" indent="0">
              <a:buNone/>
            </a:pPr>
            <a:endParaRPr lang="en-US" sz="800" b="1" dirty="0" smtClean="0"/>
          </a:p>
          <a:p>
            <a:pPr marL="457200" lvl="0" indent="-457200">
              <a:buFont typeface="+mj-lt"/>
              <a:buAutoNum type="alphaUcPeriod"/>
            </a:pPr>
            <a:r>
              <a:rPr lang="en-US" dirty="0" smtClean="0"/>
              <a:t>“Grow out of” obesity as they get taller</a:t>
            </a:r>
          </a:p>
          <a:p>
            <a:pPr marL="457200" lvl="0" indent="-457200">
              <a:buFont typeface="+mj-lt"/>
              <a:buAutoNum type="alphaUcPeriod"/>
            </a:pPr>
            <a:r>
              <a:rPr lang="en-US" dirty="0" smtClean="0"/>
              <a:t>Revert to normal weight status when they reach puberty</a:t>
            </a:r>
          </a:p>
          <a:p>
            <a:pPr marL="457200" lvl="0" indent="-457200">
              <a:buFont typeface="+mj-lt"/>
              <a:buAutoNum type="alphaUcPeriod"/>
            </a:pPr>
            <a:r>
              <a:rPr lang="en-US" dirty="0" smtClean="0"/>
              <a:t>Remain overweight as adolescents and </a:t>
            </a:r>
          </a:p>
          <a:p>
            <a:pPr marL="0" lvl="0" indent="0">
              <a:spcBef>
                <a:spcPts val="0"/>
              </a:spcBef>
              <a:spcAft>
                <a:spcPts val="576"/>
              </a:spcAft>
              <a:buNone/>
            </a:pPr>
            <a:r>
              <a:rPr lang="en-US" dirty="0"/>
              <a:t>	</a:t>
            </a:r>
            <a:r>
              <a:rPr lang="en-US" dirty="0" smtClean="0"/>
              <a:t>adults</a:t>
            </a:r>
            <a:endParaRPr lang="en-US" dirty="0"/>
          </a:p>
          <a:p>
            <a:pPr marL="0" lvl="0" indent="0">
              <a:spcBef>
                <a:spcPts val="0"/>
              </a:spcBef>
              <a:buNone/>
            </a:pPr>
            <a:r>
              <a:rPr lang="en-US" dirty="0" smtClean="0"/>
              <a:t>D.	Revert to normal weight status when they reach 	adulthood</a:t>
            </a:r>
          </a:p>
          <a:p>
            <a:pPr marL="0" lvl="0" indent="0">
              <a:buNone/>
            </a:pPr>
            <a:endParaRPr lang="en-US" dirty="0" smtClean="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596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503237"/>
            <a:ext cx="7106330" cy="5973763"/>
          </a:xfrm>
        </p:spPr>
        <p:txBody>
          <a:bodyPr>
            <a:normAutofit/>
          </a:bodyPr>
          <a:lstStyle/>
          <a:p>
            <a:pPr marL="0" indent="0">
              <a:spcBef>
                <a:spcPts val="0"/>
              </a:spcBef>
              <a:buNone/>
              <a:defRPr sz="2160" b="1" i="0" u="none" strike="noStrike" kern="1200" baseline="0">
                <a:solidFill>
                  <a:prstClr val="black"/>
                </a:solidFill>
                <a:latin typeface="+mn-lt"/>
                <a:ea typeface="+mn-ea"/>
                <a:cs typeface="+mn-cs"/>
              </a:defRPr>
            </a:pPr>
            <a:r>
              <a:rPr lang="en-US" sz="3500" b="1" dirty="0">
                <a:solidFill>
                  <a:schemeClr val="tx1">
                    <a:lumMod val="65000"/>
                    <a:lumOff val="35000"/>
                  </a:schemeClr>
                </a:solidFill>
                <a:latin typeface="Arial" pitchFamily="34" charset="0"/>
                <a:ea typeface="+mj-ea"/>
                <a:cs typeface="Arial" pitchFamily="34" charset="0"/>
              </a:rPr>
              <a:t>Polling Question</a:t>
            </a:r>
          </a:p>
          <a:p>
            <a:pPr lvl="0">
              <a:buNone/>
            </a:pPr>
            <a:endParaRPr lang="en-US" dirty="0" smtClean="0"/>
          </a:p>
          <a:p>
            <a:pPr marL="0" lvl="0" indent="0">
              <a:buNone/>
            </a:pPr>
            <a:r>
              <a:rPr lang="en-US" b="1" dirty="0" smtClean="0"/>
              <a:t>Without intervention, children who are obese are likely to:</a:t>
            </a:r>
          </a:p>
          <a:p>
            <a:pPr marL="0" lvl="0" indent="0">
              <a:buNone/>
            </a:pPr>
            <a:endParaRPr lang="en-US" sz="800" b="1" dirty="0" smtClean="0"/>
          </a:p>
          <a:p>
            <a:pPr marL="457200" lvl="0" indent="-457200">
              <a:buFont typeface="+mj-lt"/>
              <a:buAutoNum type="alphaUcPeriod"/>
            </a:pPr>
            <a:r>
              <a:rPr lang="en-US" dirty="0" smtClean="0"/>
              <a:t>“Grow out of” obesity as they get taller</a:t>
            </a:r>
          </a:p>
          <a:p>
            <a:pPr marL="457200" lvl="0" indent="-457200">
              <a:buFont typeface="+mj-lt"/>
              <a:buAutoNum type="alphaUcPeriod"/>
            </a:pPr>
            <a:r>
              <a:rPr lang="en-US" dirty="0" smtClean="0"/>
              <a:t>Revert to normal weight status when they reach puberty</a:t>
            </a:r>
          </a:p>
          <a:p>
            <a:pPr marL="457200" lvl="0" indent="-457200">
              <a:buFont typeface="+mj-lt"/>
              <a:buAutoNum type="alphaUcPeriod"/>
            </a:pPr>
            <a:r>
              <a:rPr lang="en-US" b="1" dirty="0" smtClean="0"/>
              <a:t>Remain overweight as adolescents and adults</a:t>
            </a:r>
            <a:endParaRPr lang="en-US" dirty="0" smtClean="0"/>
          </a:p>
          <a:p>
            <a:pPr marL="457200" lvl="0" indent="-457200">
              <a:buFont typeface="+mj-lt"/>
              <a:buAutoNum type="alphaUcPeriod"/>
            </a:pPr>
            <a:r>
              <a:rPr lang="en-US" dirty="0" smtClean="0"/>
              <a:t>Revert to normal weight status when they reach adulthood</a:t>
            </a:r>
          </a:p>
          <a:p>
            <a:pPr marL="0" lvl="0" indent="0">
              <a:buNone/>
            </a:pPr>
            <a:endParaRPr lang="en-US" dirty="0" smtClean="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918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8468"/>
            <a:ext cx="2153188" cy="6866467"/>
          </a:xfrm>
          <a:prstGeom prst="rect">
            <a:avLst/>
          </a:prstGeom>
        </p:spPr>
      </p:pic>
      <p:sp>
        <p:nvSpPr>
          <p:cNvPr id="28674" name="Title 1"/>
          <p:cNvSpPr>
            <a:spLocks noGrp="1"/>
          </p:cNvSpPr>
          <p:nvPr>
            <p:ph type="title"/>
          </p:nvPr>
        </p:nvSpPr>
        <p:spPr>
          <a:xfrm>
            <a:off x="1371600" y="274638"/>
            <a:ext cx="7772400" cy="914400"/>
          </a:xfrm>
          <a:solidFill>
            <a:srgbClr val="FFFFFF"/>
          </a:solidFill>
        </p:spPr>
        <p:txBody>
          <a:bodyPr>
            <a:normAutofit fontScale="90000"/>
          </a:bodyPr>
          <a:lstStyle/>
          <a:p>
            <a:pPr algn="l" eaLnBrk="1" hangingPunct="1"/>
            <a:r>
              <a:rPr lang="en-US" sz="4000" b="1" dirty="0" smtClean="0">
                <a:solidFill>
                  <a:schemeClr val="tx1">
                    <a:lumMod val="65000"/>
                    <a:lumOff val="35000"/>
                  </a:schemeClr>
                </a:solidFill>
                <a:latin typeface="Arial"/>
                <a:cs typeface="Arial"/>
              </a:rPr>
              <a:t>Missed Opportunities for Intervention</a:t>
            </a:r>
          </a:p>
        </p:txBody>
      </p:sp>
      <p:sp>
        <p:nvSpPr>
          <p:cNvPr id="4" name="TextBox 3"/>
          <p:cNvSpPr txBox="1"/>
          <p:nvPr/>
        </p:nvSpPr>
        <p:spPr>
          <a:xfrm>
            <a:off x="914400" y="6477000"/>
            <a:ext cx="8001000" cy="276225"/>
          </a:xfrm>
          <a:prstGeom prst="rect">
            <a:avLst/>
          </a:prstGeom>
          <a:noFill/>
        </p:spPr>
        <p:txBody>
          <a:bodyPr>
            <a:spAutoFit/>
          </a:bodyPr>
          <a:lstStyle/>
          <a:p>
            <a:pPr algn="r">
              <a:defRPr/>
            </a:pPr>
            <a:r>
              <a:rPr lang="en-US" sz="1200" dirty="0">
                <a:latin typeface="Arial"/>
                <a:cs typeface="Arial"/>
              </a:rPr>
              <a:t>Jacque Wilson, CNN. December 12, 2012</a:t>
            </a:r>
            <a:endParaRPr lang="en-US" sz="1200" i="1" dirty="0">
              <a:latin typeface="Arial"/>
              <a:cs typeface="Arial"/>
            </a:endParaRPr>
          </a:p>
        </p:txBody>
      </p:sp>
      <p:sp>
        <p:nvSpPr>
          <p:cNvPr id="7" name="TextBox 6"/>
          <p:cNvSpPr txBox="1"/>
          <p:nvPr/>
        </p:nvSpPr>
        <p:spPr>
          <a:xfrm>
            <a:off x="3157868" y="1507024"/>
            <a:ext cx="5792972" cy="3754875"/>
          </a:xfrm>
          <a:prstGeom prst="rect">
            <a:avLst/>
          </a:prstGeom>
          <a:noFill/>
        </p:spPr>
        <p:txBody>
          <a:bodyPr wrap="square">
            <a:spAutoFit/>
          </a:bodyPr>
          <a:lstStyle/>
          <a:p>
            <a:pPr marL="273050" indent="-273050">
              <a:spcBef>
                <a:spcPts val="0"/>
              </a:spcBef>
              <a:spcAft>
                <a:spcPts val="0"/>
              </a:spcAft>
              <a:buSzPct val="85000"/>
              <a:buFont typeface="Wingdings 2" pitchFamily="18" charset="2"/>
              <a:buChar char=""/>
              <a:defRPr/>
            </a:pPr>
            <a:r>
              <a:rPr lang="en-US" dirty="0">
                <a:latin typeface="Arial"/>
                <a:cs typeface="Arial"/>
              </a:rPr>
              <a:t>As a baby, Breanna had a hearty appetite; her parents joked that she would grow up to be like her </a:t>
            </a:r>
            <a:r>
              <a:rPr lang="en-US" dirty="0" smtClean="0">
                <a:latin typeface="Arial"/>
                <a:cs typeface="Arial"/>
              </a:rPr>
              <a:t>dad: a 6 foot</a:t>
            </a:r>
            <a:r>
              <a:rPr lang="en-US" dirty="0">
                <a:latin typeface="Arial"/>
                <a:cs typeface="Arial"/>
              </a:rPr>
              <a:t>, </a:t>
            </a:r>
            <a:r>
              <a:rPr lang="en-US" dirty="0" smtClean="0">
                <a:latin typeface="Arial"/>
                <a:cs typeface="Arial"/>
              </a:rPr>
              <a:t>200 pound </a:t>
            </a:r>
            <a:r>
              <a:rPr lang="en-US" dirty="0">
                <a:latin typeface="Arial"/>
                <a:cs typeface="Arial"/>
              </a:rPr>
              <a:t>man</a:t>
            </a:r>
          </a:p>
          <a:p>
            <a:pPr marL="273050" indent="-273050">
              <a:spcBef>
                <a:spcPts val="1200"/>
              </a:spcBef>
              <a:spcAft>
                <a:spcPts val="0"/>
              </a:spcAft>
              <a:buSzPct val="85000"/>
              <a:buFont typeface="Wingdings 2" pitchFamily="18" charset="2"/>
              <a:buChar char=""/>
              <a:defRPr/>
            </a:pPr>
            <a:r>
              <a:rPr lang="en-US" dirty="0" smtClean="0">
                <a:latin typeface="Arial"/>
                <a:cs typeface="Arial"/>
              </a:rPr>
              <a:t>At </a:t>
            </a:r>
            <a:r>
              <a:rPr lang="en-US" dirty="0">
                <a:latin typeface="Arial"/>
                <a:cs typeface="Arial"/>
              </a:rPr>
              <a:t>one year old, Breanna weighed close to 25 pounds</a:t>
            </a:r>
          </a:p>
          <a:p>
            <a:pPr marL="273050" indent="-273050">
              <a:spcBef>
                <a:spcPts val="1200"/>
              </a:spcBef>
              <a:spcAft>
                <a:spcPts val="0"/>
              </a:spcAft>
              <a:buSzPct val="85000"/>
              <a:buFont typeface="Wingdings 2" pitchFamily="18" charset="2"/>
              <a:buChar char=""/>
              <a:defRPr/>
            </a:pPr>
            <a:r>
              <a:rPr lang="en-US" dirty="0" smtClean="0">
                <a:latin typeface="Arial"/>
                <a:cs typeface="Arial"/>
              </a:rPr>
              <a:t>Pediatrician </a:t>
            </a:r>
            <a:r>
              <a:rPr lang="en-US" dirty="0">
                <a:latin typeface="Arial"/>
                <a:cs typeface="Arial"/>
              </a:rPr>
              <a:t>assured family she would grow into the weight</a:t>
            </a:r>
          </a:p>
          <a:p>
            <a:pPr marL="273050" indent="-273050">
              <a:spcBef>
                <a:spcPts val="1200"/>
              </a:spcBef>
              <a:spcAft>
                <a:spcPts val="0"/>
              </a:spcAft>
              <a:buSzPct val="85000"/>
              <a:buFont typeface="Wingdings 2" pitchFamily="18" charset="2"/>
              <a:buChar char=""/>
              <a:defRPr/>
            </a:pPr>
            <a:r>
              <a:rPr lang="en-US" dirty="0" smtClean="0">
                <a:latin typeface="Arial"/>
                <a:cs typeface="Arial"/>
              </a:rPr>
              <a:t>In </a:t>
            </a:r>
            <a:r>
              <a:rPr lang="en-US" dirty="0">
                <a:latin typeface="Arial"/>
                <a:cs typeface="Arial"/>
              </a:rPr>
              <a:t>preschool, she was bigger than </a:t>
            </a:r>
            <a:r>
              <a:rPr lang="en-US" dirty="0" smtClean="0">
                <a:latin typeface="Arial"/>
                <a:cs typeface="Arial"/>
              </a:rPr>
              <a:t>her classmates</a:t>
            </a:r>
            <a:endParaRPr lang="en-US" dirty="0">
              <a:latin typeface="Arial"/>
              <a:cs typeface="Arial"/>
            </a:endParaRPr>
          </a:p>
          <a:p>
            <a:pPr marL="273050" indent="-273050">
              <a:spcBef>
                <a:spcPts val="1200"/>
              </a:spcBef>
              <a:spcAft>
                <a:spcPts val="0"/>
              </a:spcAft>
              <a:buSzPct val="85000"/>
              <a:buFont typeface="Wingdings 2" pitchFamily="18" charset="2"/>
              <a:buChar char=""/>
              <a:defRPr/>
            </a:pPr>
            <a:r>
              <a:rPr lang="en-US" dirty="0" smtClean="0">
                <a:latin typeface="Arial"/>
                <a:cs typeface="Arial"/>
              </a:rPr>
              <a:t>Parents </a:t>
            </a:r>
            <a:r>
              <a:rPr lang="en-US" dirty="0">
                <a:latin typeface="Arial"/>
                <a:cs typeface="Arial"/>
              </a:rPr>
              <a:t>hired a nutritionist, and she started dance class and swim team, but her weight continued to </a:t>
            </a:r>
            <a:r>
              <a:rPr lang="en-US" dirty="0" smtClean="0">
                <a:latin typeface="Arial"/>
                <a:cs typeface="Arial"/>
              </a:rPr>
              <a:t>climb</a:t>
            </a:r>
            <a:r>
              <a:rPr lang="en-US" dirty="0">
                <a:latin typeface="Arial"/>
                <a:cs typeface="Arial"/>
              </a:rPr>
              <a:t>	</a:t>
            </a:r>
            <a:endParaRPr lang="en-US" b="1" i="1" dirty="0">
              <a:latin typeface="Arial"/>
              <a:cs typeface="Arial"/>
            </a:endParaRPr>
          </a:p>
        </p:txBody>
      </p:sp>
      <p:pic>
        <p:nvPicPr>
          <p:cNvPr id="28677" name="Picture 4" descr="The Bond family, from left, Breanna, Dan, Nathan and Heidi, take a photo at Pismo Beach in California. "/>
          <p:cNvPicPr>
            <a:picLocks noChangeAspect="1" noChangeArrowheads="1"/>
          </p:cNvPicPr>
          <p:nvPr/>
        </p:nvPicPr>
        <p:blipFill>
          <a:blip r:embed="rId4" cstate="print"/>
          <a:srcRect/>
          <a:stretch>
            <a:fillRect/>
          </a:stretch>
        </p:blipFill>
        <p:spPr bwMode="auto">
          <a:xfrm>
            <a:off x="590550" y="1422400"/>
            <a:ext cx="2533650" cy="3378200"/>
          </a:xfrm>
          <a:prstGeom prst="rect">
            <a:avLst/>
          </a:prstGeom>
          <a:noFill/>
          <a:ln w="9525">
            <a:noFill/>
            <a:miter lim="800000"/>
            <a:headEnd/>
            <a:tailEnd/>
          </a:ln>
        </p:spPr>
      </p:pic>
      <p:sp>
        <p:nvSpPr>
          <p:cNvPr id="8" name="TextBox 7"/>
          <p:cNvSpPr txBox="1"/>
          <p:nvPr/>
        </p:nvSpPr>
        <p:spPr>
          <a:xfrm>
            <a:off x="590550" y="5198983"/>
            <a:ext cx="7943850" cy="1261884"/>
          </a:xfrm>
          <a:prstGeom prst="rect">
            <a:avLst/>
          </a:prstGeom>
          <a:solidFill>
            <a:srgbClr val="FFFFFF"/>
          </a:solidFill>
        </p:spPr>
        <p:txBody>
          <a:bodyPr wrap="square" rtlCol="0">
            <a:spAutoFit/>
          </a:bodyPr>
          <a:lstStyle/>
          <a:p>
            <a:pPr marL="273050" indent="-273050" algn="ctr">
              <a:spcBef>
                <a:spcPts val="0"/>
              </a:spcBef>
              <a:spcAft>
                <a:spcPts val="0"/>
              </a:spcAft>
              <a:buClr>
                <a:schemeClr val="accent1"/>
              </a:buClr>
              <a:buSzPct val="85000"/>
              <a:defRPr/>
            </a:pPr>
            <a:r>
              <a:rPr lang="en-US" sz="2200" dirty="0" smtClean="0">
                <a:solidFill>
                  <a:srgbClr val="00B0F0"/>
                </a:solidFill>
                <a:latin typeface="Arial"/>
                <a:cs typeface="Arial"/>
              </a:rPr>
              <a:t>“</a:t>
            </a:r>
            <a:r>
              <a:rPr lang="en-US" sz="2200" b="1" i="1" dirty="0" smtClean="0">
                <a:solidFill>
                  <a:srgbClr val="00B0F0"/>
                </a:solidFill>
                <a:latin typeface="Arial"/>
                <a:cs typeface="Arial"/>
              </a:rPr>
              <a:t>Kids teased me…They called me chubby and fatty-o.”</a:t>
            </a:r>
          </a:p>
          <a:p>
            <a:pPr algn="ctr">
              <a:spcBef>
                <a:spcPts val="1200"/>
              </a:spcBef>
              <a:spcAft>
                <a:spcPts val="0"/>
              </a:spcAft>
              <a:buClr>
                <a:schemeClr val="accent1"/>
              </a:buClr>
              <a:buSzPct val="85000"/>
              <a:defRPr/>
            </a:pPr>
            <a:r>
              <a:rPr lang="en-US" sz="2200" b="1" i="1" dirty="0" smtClean="0">
                <a:solidFill>
                  <a:srgbClr val="00B0F0"/>
                </a:solidFill>
                <a:latin typeface="Arial"/>
                <a:cs typeface="Arial"/>
              </a:rPr>
              <a:t>“It was horrible for me and my husband…We felt helpless. We honestly didn't know what to do.”</a:t>
            </a:r>
            <a:endParaRPr lang="en-US" sz="2200" dirty="0">
              <a:solidFill>
                <a:srgbClr val="00B0F0"/>
              </a:solidFill>
              <a:latin typeface="Arial"/>
              <a:cs typeface="Arial"/>
            </a:endParaRPr>
          </a:p>
        </p:txBody>
      </p:sp>
    </p:spTree>
    <p:extLst>
      <p:ext uri="{BB962C8B-B14F-4D97-AF65-F5344CB8AC3E}">
        <p14:creationId xmlns:p14="http://schemas.microsoft.com/office/powerpoint/2010/main" xmlns="" val="1216389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8468"/>
            <a:ext cx="2153188" cy="6866467"/>
          </a:xfrm>
          <a:prstGeom prst="rect">
            <a:avLst/>
          </a:prstGeom>
        </p:spPr>
      </p:pic>
      <p:sp>
        <p:nvSpPr>
          <p:cNvPr id="2" name="AutoShape 7"/>
          <p:cNvSpPr>
            <a:spLocks noChangeArrowheads="1"/>
          </p:cNvSpPr>
          <p:nvPr/>
        </p:nvSpPr>
        <p:spPr bwMode="auto">
          <a:xfrm>
            <a:off x="3824287" y="5257800"/>
            <a:ext cx="1319213" cy="1066800"/>
          </a:xfrm>
          <a:prstGeom prst="triangle">
            <a:avLst>
              <a:gd name="adj" fmla="val 50000"/>
            </a:avLst>
          </a:prstGeom>
          <a:solidFill>
            <a:srgbClr val="00B0F0"/>
          </a:solidFill>
          <a:ln w="12700">
            <a:noFill/>
            <a:miter lim="800000"/>
            <a:headEnd/>
            <a:tailEnd/>
          </a:ln>
        </p:spPr>
        <p:txBody>
          <a:bodyPr wrap="none" anchor="ctr"/>
          <a:lstStyle/>
          <a:p>
            <a:pPr eaLnBrk="0" hangingPunct="0"/>
            <a:endParaRPr lang="en-US">
              <a:latin typeface="Times New Roman" pitchFamily="18" charset="0"/>
            </a:endParaRPr>
          </a:p>
        </p:txBody>
      </p:sp>
      <p:sp>
        <p:nvSpPr>
          <p:cNvPr id="4" name="Rectangle 3"/>
          <p:cNvSpPr/>
          <p:nvPr/>
        </p:nvSpPr>
        <p:spPr bwMode="auto">
          <a:xfrm>
            <a:off x="800100" y="4799137"/>
            <a:ext cx="7620000" cy="4572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2050" name="Picture 2"/>
          <p:cNvPicPr>
            <a:picLocks noChangeAspect="1" noChangeArrowheads="1"/>
          </p:cNvPicPr>
          <p:nvPr/>
        </p:nvPicPr>
        <p:blipFill>
          <a:blip r:embed="rId4" cstate="print"/>
          <a:srcRect/>
          <a:stretch>
            <a:fillRect/>
          </a:stretch>
        </p:blipFill>
        <p:spPr bwMode="auto">
          <a:xfrm>
            <a:off x="5334000" y="2438400"/>
            <a:ext cx="2857500" cy="22574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085850" y="2047874"/>
            <a:ext cx="901521" cy="2667000"/>
          </a:xfrm>
          <a:prstGeom prst="rect">
            <a:avLst/>
          </a:prstGeom>
          <a:noFill/>
          <a:ln w="9525">
            <a:noFill/>
            <a:miter lim="800000"/>
            <a:headEnd/>
            <a:tailEnd/>
          </a:ln>
        </p:spPr>
      </p:pic>
      <p:sp>
        <p:nvSpPr>
          <p:cNvPr id="7" name="TextBox 6"/>
          <p:cNvSpPr txBox="1"/>
          <p:nvPr/>
        </p:nvSpPr>
        <p:spPr>
          <a:xfrm>
            <a:off x="946299" y="5410200"/>
            <a:ext cx="2590800" cy="400110"/>
          </a:xfrm>
          <a:prstGeom prst="rect">
            <a:avLst/>
          </a:prstGeom>
          <a:solidFill>
            <a:srgbClr val="FFFFFF"/>
          </a:solidFill>
        </p:spPr>
        <p:txBody>
          <a:bodyPr wrap="square" rtlCol="0">
            <a:spAutoFit/>
          </a:bodyPr>
          <a:lstStyle/>
          <a:p>
            <a:pPr algn="ctr"/>
            <a:r>
              <a:rPr lang="en-US" sz="2000" dirty="0" smtClean="0">
                <a:solidFill>
                  <a:schemeClr val="tx1">
                    <a:lumMod val="50000"/>
                  </a:schemeClr>
                </a:solidFill>
                <a:latin typeface="+mj-lt"/>
              </a:rPr>
              <a:t>Running for 3.5 hours</a:t>
            </a:r>
            <a:endParaRPr lang="en-US" sz="2000" dirty="0">
              <a:solidFill>
                <a:schemeClr val="tx1">
                  <a:lumMod val="50000"/>
                </a:schemeClr>
              </a:solidFill>
              <a:latin typeface="+mj-lt"/>
            </a:endParaRPr>
          </a:p>
        </p:txBody>
      </p:sp>
      <p:pic>
        <p:nvPicPr>
          <p:cNvPr id="5" name="Picture 4"/>
          <p:cNvPicPr>
            <a:picLocks noChangeAspect="1" noChangeArrowheads="1"/>
          </p:cNvPicPr>
          <p:nvPr/>
        </p:nvPicPr>
        <p:blipFill>
          <a:blip r:embed="rId6" cstate="print"/>
          <a:srcRect/>
          <a:stretch>
            <a:fillRect/>
          </a:stretch>
        </p:blipFill>
        <p:spPr bwMode="auto">
          <a:xfrm>
            <a:off x="2305050" y="3161088"/>
            <a:ext cx="1123950" cy="1563312"/>
          </a:xfrm>
          <a:prstGeom prst="rect">
            <a:avLst/>
          </a:prstGeom>
          <a:noFill/>
          <a:ln w="9525">
            <a:noFill/>
            <a:miter lim="800000"/>
            <a:headEnd/>
            <a:tailEnd/>
          </a:ln>
        </p:spPr>
      </p:pic>
      <p:sp>
        <p:nvSpPr>
          <p:cNvPr id="18" name="TextBox 17"/>
          <p:cNvSpPr txBox="1"/>
          <p:nvPr/>
        </p:nvSpPr>
        <p:spPr>
          <a:xfrm>
            <a:off x="4838700" y="4812268"/>
            <a:ext cx="3657600" cy="400110"/>
          </a:xfrm>
          <a:prstGeom prst="rect">
            <a:avLst/>
          </a:prstGeom>
          <a:noFill/>
        </p:spPr>
        <p:txBody>
          <a:bodyPr wrap="square" rtlCol="0">
            <a:spAutoFit/>
          </a:bodyPr>
          <a:lstStyle/>
          <a:p>
            <a:pPr algn="ctr"/>
            <a:r>
              <a:rPr lang="en-US" sz="2000" b="1" dirty="0" smtClean="0">
                <a:solidFill>
                  <a:schemeClr val="bg1"/>
                </a:solidFill>
                <a:latin typeface="+mj-lt"/>
              </a:rPr>
              <a:t>Energy Output </a:t>
            </a:r>
            <a:r>
              <a:rPr lang="en-US" sz="2000" dirty="0" smtClean="0">
                <a:solidFill>
                  <a:schemeClr val="bg1"/>
                </a:solidFill>
                <a:latin typeface="+mj-lt"/>
              </a:rPr>
              <a:t>(Physical Activity)</a:t>
            </a:r>
            <a:endParaRPr lang="en-US" sz="2000" dirty="0">
              <a:solidFill>
                <a:schemeClr val="bg1"/>
              </a:solidFill>
              <a:latin typeface="+mj-lt"/>
            </a:endParaRPr>
          </a:p>
        </p:txBody>
      </p:sp>
      <p:sp>
        <p:nvSpPr>
          <p:cNvPr id="19" name="TextBox 18"/>
          <p:cNvSpPr txBox="1"/>
          <p:nvPr/>
        </p:nvSpPr>
        <p:spPr>
          <a:xfrm>
            <a:off x="647700" y="4812475"/>
            <a:ext cx="3048000" cy="400110"/>
          </a:xfrm>
          <a:prstGeom prst="rect">
            <a:avLst/>
          </a:prstGeom>
          <a:noFill/>
        </p:spPr>
        <p:txBody>
          <a:bodyPr wrap="square" rtlCol="0">
            <a:spAutoFit/>
          </a:bodyPr>
          <a:lstStyle/>
          <a:p>
            <a:pPr algn="ctr"/>
            <a:r>
              <a:rPr lang="en-US" sz="2000" b="1" dirty="0" smtClean="0">
                <a:solidFill>
                  <a:schemeClr val="bg1"/>
                </a:solidFill>
                <a:latin typeface="+mj-lt"/>
              </a:rPr>
              <a:t>Energy Intake </a:t>
            </a:r>
            <a:r>
              <a:rPr lang="en-US" sz="2000" dirty="0" smtClean="0">
                <a:solidFill>
                  <a:schemeClr val="bg1"/>
                </a:solidFill>
                <a:latin typeface="+mj-lt"/>
              </a:rPr>
              <a:t>(Calories)</a:t>
            </a:r>
            <a:endParaRPr lang="en-US" sz="2000" dirty="0">
              <a:solidFill>
                <a:schemeClr val="bg1"/>
              </a:solidFill>
              <a:latin typeface="+mj-lt"/>
            </a:endParaRPr>
          </a:p>
        </p:txBody>
      </p:sp>
      <p:pic>
        <p:nvPicPr>
          <p:cNvPr id="15" name="Picture 14" descr="burger king.jpg"/>
          <p:cNvPicPr>
            <a:picLocks noChangeAspect="1"/>
          </p:cNvPicPr>
          <p:nvPr/>
        </p:nvPicPr>
        <p:blipFill>
          <a:blip r:embed="rId7" cstate="print"/>
          <a:stretch>
            <a:fillRect/>
          </a:stretch>
        </p:blipFill>
        <p:spPr>
          <a:xfrm>
            <a:off x="2057400" y="1885949"/>
            <a:ext cx="1657350" cy="1371600"/>
          </a:xfrm>
          <a:prstGeom prst="rect">
            <a:avLst/>
          </a:prstGeom>
        </p:spPr>
      </p:pic>
      <p:sp>
        <p:nvSpPr>
          <p:cNvPr id="24" name="Title 23"/>
          <p:cNvSpPr>
            <a:spLocks noGrp="1"/>
          </p:cNvSpPr>
          <p:nvPr>
            <p:ph type="title"/>
          </p:nvPr>
        </p:nvSpPr>
        <p:spPr>
          <a:xfrm>
            <a:off x="1371600" y="274638"/>
            <a:ext cx="7772400" cy="1371600"/>
          </a:xfrm>
          <a:solidFill>
            <a:srgbClr val="FFFFFF"/>
          </a:solidFill>
        </p:spPr>
        <p:txBody>
          <a:bodyPr/>
          <a:lstStyle/>
          <a:p>
            <a:pPr marL="233363" indent="3175" fontAlgn="auto">
              <a:spcAft>
                <a:spcPts val="0"/>
              </a:spcAft>
              <a:defRPr/>
            </a:pPr>
            <a:r>
              <a:rPr lang="en-US" sz="4000" b="1" dirty="0" smtClean="0">
                <a:solidFill>
                  <a:srgbClr val="595959"/>
                </a:solidFill>
                <a:latin typeface="Calibri" pitchFamily="34" charset="0"/>
              </a:rPr>
              <a:t>The Energy-Balance Equation: </a:t>
            </a:r>
            <a:br>
              <a:rPr lang="en-US" sz="4000" b="1" dirty="0" smtClean="0">
                <a:solidFill>
                  <a:srgbClr val="595959"/>
                </a:solidFill>
                <a:latin typeface="Calibri" pitchFamily="34" charset="0"/>
              </a:rPr>
            </a:br>
            <a:r>
              <a:rPr lang="en-US" sz="4000" b="1" dirty="0" smtClean="0">
                <a:solidFill>
                  <a:srgbClr val="595959"/>
                </a:solidFill>
                <a:latin typeface="Calibri" pitchFamily="34" charset="0"/>
              </a:rPr>
              <a:t>It’s Not Enough</a:t>
            </a:r>
            <a:endParaRPr lang="en-US" sz="4000" b="1" dirty="0">
              <a:solidFill>
                <a:srgbClr val="595959"/>
              </a:solidFill>
            </a:endParaRPr>
          </a:p>
        </p:txBody>
      </p:sp>
    </p:spTree>
    <p:extLst>
      <p:ext uri="{BB962C8B-B14F-4D97-AF65-F5344CB8AC3E}">
        <p14:creationId xmlns:p14="http://schemas.microsoft.com/office/powerpoint/2010/main" xmlns="" val="3887222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8468"/>
            <a:ext cx="2153188" cy="6866467"/>
          </a:xfrm>
          <a:prstGeom prst="rect">
            <a:avLst/>
          </a:prstGeom>
        </p:spPr>
      </p:pic>
      <p:sp>
        <p:nvSpPr>
          <p:cNvPr id="3074" name="Title 1"/>
          <p:cNvSpPr>
            <a:spLocks noGrp="1"/>
          </p:cNvSpPr>
          <p:nvPr>
            <p:ph type="title"/>
          </p:nvPr>
        </p:nvSpPr>
        <p:spPr>
          <a:xfrm>
            <a:off x="1371600" y="274638"/>
            <a:ext cx="7772400" cy="914400"/>
          </a:xfrm>
          <a:solidFill>
            <a:srgbClr val="FFFFFF"/>
          </a:solidFill>
        </p:spPr>
        <p:txBody>
          <a:bodyPr>
            <a:normAutofit fontScale="90000"/>
          </a:bodyPr>
          <a:lstStyle/>
          <a:p>
            <a:pPr eaLnBrk="1" hangingPunct="1"/>
            <a:r>
              <a:rPr lang="en-US" sz="4000" b="1" dirty="0" smtClean="0">
                <a:solidFill>
                  <a:srgbClr val="595959"/>
                </a:solidFill>
              </a:rPr>
              <a:t>Main Drivers of the Obesity Epidemic</a:t>
            </a:r>
          </a:p>
        </p:txBody>
      </p:sp>
      <p:sp>
        <p:nvSpPr>
          <p:cNvPr id="9" name="Content Placeholder 8"/>
          <p:cNvSpPr>
            <a:spLocks noGrp="1"/>
          </p:cNvSpPr>
          <p:nvPr>
            <p:ph sz="half" idx="1"/>
          </p:nvPr>
        </p:nvSpPr>
        <p:spPr>
          <a:xfrm>
            <a:off x="6400800" y="1981200"/>
            <a:ext cx="2514600" cy="2971800"/>
          </a:xfrm>
        </p:spPr>
        <p:txBody>
          <a:bodyPr/>
          <a:lstStyle/>
          <a:p>
            <a:pPr marL="0" indent="0" algn="ctr" eaLnBrk="1" hangingPunct="1">
              <a:buFont typeface="Arial" charset="0"/>
              <a:buNone/>
            </a:pPr>
            <a:r>
              <a:rPr lang="en-US" sz="3200" smtClean="0"/>
              <a:t>Genetic risk increases susceptibility</a:t>
            </a:r>
          </a:p>
        </p:txBody>
      </p:sp>
      <p:pic>
        <p:nvPicPr>
          <p:cNvPr id="11" name="Picture 1" descr="portions sizes.tif"/>
          <p:cNvPicPr>
            <a:picLocks noChangeAspect="1"/>
          </p:cNvPicPr>
          <p:nvPr/>
        </p:nvPicPr>
        <p:blipFill>
          <a:blip r:embed="rId3" cstate="print"/>
          <a:srcRect/>
          <a:stretch>
            <a:fillRect/>
          </a:stretch>
        </p:blipFill>
        <p:spPr bwMode="auto">
          <a:xfrm>
            <a:off x="228600" y="3432175"/>
            <a:ext cx="3208338" cy="3243263"/>
          </a:xfrm>
          <a:prstGeom prst="rect">
            <a:avLst/>
          </a:prstGeom>
          <a:noFill/>
          <a:ln w="19050">
            <a:solidFill>
              <a:schemeClr val="tx1"/>
            </a:solidFill>
            <a:miter lim="800000"/>
            <a:headEnd/>
            <a:tailEnd/>
          </a:ln>
        </p:spPr>
      </p:pic>
      <p:pic>
        <p:nvPicPr>
          <p:cNvPr id="12" name="Picture 4"/>
          <p:cNvPicPr>
            <a:picLocks noChangeAspect="1" noChangeArrowheads="1"/>
          </p:cNvPicPr>
          <p:nvPr/>
        </p:nvPicPr>
        <p:blipFill>
          <a:blip r:embed="rId4" cstate="print"/>
          <a:srcRect l="12346" r="1235"/>
          <a:stretch>
            <a:fillRect/>
          </a:stretch>
        </p:blipFill>
        <p:spPr bwMode="auto">
          <a:xfrm>
            <a:off x="3513138" y="4670425"/>
            <a:ext cx="2735262" cy="2003425"/>
          </a:xfrm>
          <a:prstGeom prst="rect">
            <a:avLst/>
          </a:prstGeom>
          <a:noFill/>
          <a:ln w="19050">
            <a:solidFill>
              <a:schemeClr val="tx1">
                <a:lumMod val="95000"/>
                <a:lumOff val="5000"/>
              </a:schemeClr>
            </a:solidFill>
            <a:miter lim="800000"/>
            <a:headEnd/>
            <a:tailEnd/>
          </a:ln>
        </p:spPr>
      </p:pic>
      <p:pic>
        <p:nvPicPr>
          <p:cNvPr id="13" name="Picture 12"/>
          <p:cNvPicPr>
            <a:picLocks noChangeAspect="1" noChangeArrowheads="1"/>
          </p:cNvPicPr>
          <p:nvPr/>
        </p:nvPicPr>
        <p:blipFill>
          <a:blip r:embed="rId5" cstate="print"/>
          <a:srcRect l="1667" t="6813" r="45050" b="9022"/>
          <a:stretch>
            <a:fillRect/>
          </a:stretch>
        </p:blipFill>
        <p:spPr bwMode="auto">
          <a:xfrm>
            <a:off x="3513138" y="1354138"/>
            <a:ext cx="2733675" cy="3246437"/>
          </a:xfrm>
          <a:prstGeom prst="rect">
            <a:avLst/>
          </a:prstGeom>
          <a:noFill/>
          <a:ln w="19050">
            <a:solidFill>
              <a:schemeClr val="tx1">
                <a:lumMod val="95000"/>
                <a:lumOff val="5000"/>
              </a:schemeClr>
            </a:solidFill>
            <a:miter lim="800000"/>
            <a:headEnd/>
            <a:tailEnd/>
          </a:ln>
        </p:spPr>
      </p:pic>
      <p:pic>
        <p:nvPicPr>
          <p:cNvPr id="14" name="Picture 3"/>
          <p:cNvPicPr>
            <a:picLocks noChangeAspect="1" noChangeArrowheads="1"/>
          </p:cNvPicPr>
          <p:nvPr/>
        </p:nvPicPr>
        <p:blipFill>
          <a:blip r:embed="rId6" cstate="print"/>
          <a:srcRect t="6452" b="4812"/>
          <a:stretch>
            <a:fillRect/>
          </a:stretch>
        </p:blipFill>
        <p:spPr bwMode="auto">
          <a:xfrm>
            <a:off x="228600" y="1354138"/>
            <a:ext cx="3208338" cy="2005012"/>
          </a:xfrm>
          <a:prstGeom prst="rect">
            <a:avLst/>
          </a:prstGeom>
          <a:noFill/>
          <a:ln w="19050">
            <a:solidFill>
              <a:schemeClr val="tx1">
                <a:lumMod val="95000"/>
                <a:lumOff val="5000"/>
              </a:schemeClr>
            </a:solidFill>
            <a:miter lim="800000"/>
            <a:headEnd/>
            <a:tailEnd/>
          </a:ln>
        </p:spPr>
      </p:pic>
    </p:spTree>
    <p:extLst>
      <p:ext uri="{BB962C8B-B14F-4D97-AF65-F5344CB8AC3E}">
        <p14:creationId xmlns:p14="http://schemas.microsoft.com/office/powerpoint/2010/main" xmlns="" val="34480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9470" y="427037"/>
            <a:ext cx="7487330" cy="4525963"/>
          </a:xfrm>
        </p:spPr>
        <p:txBody>
          <a:bodyPr/>
          <a:lstStyle/>
          <a:p>
            <a:pPr marL="0" indent="0">
              <a:spcBef>
                <a:spcPts val="0"/>
              </a:spcBef>
              <a:buNone/>
              <a:defRPr sz="2160" b="1" i="0" u="none" strike="noStrike" kern="1200" baseline="0">
                <a:solidFill>
                  <a:prstClr val="black"/>
                </a:solidFill>
                <a:latin typeface="+mn-lt"/>
                <a:ea typeface="+mn-ea"/>
                <a:cs typeface="+mn-cs"/>
              </a:defRPr>
            </a:pPr>
            <a:r>
              <a:rPr lang="en-US" sz="3200" b="1" dirty="0">
                <a:solidFill>
                  <a:schemeClr val="tx1">
                    <a:lumMod val="65000"/>
                    <a:lumOff val="35000"/>
                  </a:schemeClr>
                </a:solidFill>
                <a:latin typeface="Arial" pitchFamily="34" charset="0"/>
                <a:ea typeface="+mj-ea"/>
                <a:cs typeface="Arial" pitchFamily="34" charset="0"/>
              </a:rPr>
              <a:t>Polling </a:t>
            </a:r>
            <a:r>
              <a:rPr lang="en-US" sz="3200" b="1" dirty="0" smtClean="0">
                <a:solidFill>
                  <a:schemeClr val="tx1">
                    <a:lumMod val="65000"/>
                    <a:lumOff val="35000"/>
                  </a:schemeClr>
                </a:solidFill>
                <a:latin typeface="Arial" pitchFamily="34" charset="0"/>
                <a:ea typeface="+mj-ea"/>
                <a:cs typeface="Arial" pitchFamily="34" charset="0"/>
              </a:rPr>
              <a:t>Question</a:t>
            </a:r>
          </a:p>
          <a:p>
            <a:pPr marL="0" indent="0">
              <a:spcBef>
                <a:spcPts val="0"/>
              </a:spcBef>
              <a:buNone/>
            </a:pPr>
            <a:endParaRPr lang="en-US" dirty="0" smtClean="0"/>
          </a:p>
          <a:p>
            <a:pPr marL="0" indent="0">
              <a:spcBef>
                <a:spcPts val="0"/>
              </a:spcBef>
              <a:buNone/>
            </a:pPr>
            <a:r>
              <a:rPr lang="en-US" b="1" dirty="0" smtClean="0"/>
              <a:t>A genetic predisposition to obesity usually cannot be overcome, even when changes are made to the environment.</a:t>
            </a:r>
          </a:p>
          <a:p>
            <a:pPr marL="0" indent="0">
              <a:spcBef>
                <a:spcPts val="0"/>
              </a:spcBef>
              <a:buNone/>
              <a:defRPr sz="2160" b="1" i="0" u="none" strike="noStrike" kern="1200" baseline="0">
                <a:solidFill>
                  <a:prstClr val="black"/>
                </a:solidFill>
                <a:latin typeface="+mn-lt"/>
                <a:ea typeface="+mn-ea"/>
                <a:cs typeface="+mn-cs"/>
              </a:defRPr>
            </a:pPr>
            <a:endParaRPr lang="en-US" b="1" dirty="0">
              <a:latin typeface="Arial" pitchFamily="34" charset="0"/>
              <a:ea typeface="+mj-ea"/>
              <a:cs typeface="Arial" pitchFamily="34" charset="0"/>
            </a:endParaRPr>
          </a:p>
          <a:p>
            <a:pPr marL="514350" indent="-514350">
              <a:buFont typeface="+mj-lt"/>
              <a:buAutoNum type="alphaUcPeriod"/>
            </a:pPr>
            <a:r>
              <a:rPr lang="en-US" dirty="0" smtClean="0"/>
              <a:t>True</a:t>
            </a:r>
            <a:endParaRPr lang="en-US" dirty="0"/>
          </a:p>
          <a:p>
            <a:pPr marL="514350" indent="-514350">
              <a:buFont typeface="+mj-lt"/>
              <a:buAutoNum type="alphaUcPeriod"/>
            </a:pPr>
            <a:r>
              <a:rPr lang="en-US" dirty="0" smtClean="0"/>
              <a:t>False</a:t>
            </a:r>
            <a:endParaRPr lang="en-US" dirty="0"/>
          </a:p>
          <a:p>
            <a:pPr>
              <a:buNone/>
            </a:pPr>
            <a:endParaRPr lang="en-US" dirty="0" smtClean="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95712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9470" y="427037"/>
            <a:ext cx="7487330" cy="4525963"/>
          </a:xfrm>
        </p:spPr>
        <p:txBody>
          <a:bodyPr/>
          <a:lstStyle/>
          <a:p>
            <a:pPr marL="0" indent="0">
              <a:spcBef>
                <a:spcPts val="0"/>
              </a:spcBef>
              <a:buNone/>
              <a:defRPr sz="2160" b="1" i="0" u="none" strike="noStrike" kern="1200" baseline="0">
                <a:solidFill>
                  <a:prstClr val="black"/>
                </a:solidFill>
                <a:latin typeface="+mn-lt"/>
                <a:ea typeface="+mn-ea"/>
                <a:cs typeface="+mn-cs"/>
              </a:defRPr>
            </a:pPr>
            <a:r>
              <a:rPr lang="en-US" sz="3200" b="1" dirty="0">
                <a:solidFill>
                  <a:schemeClr val="tx1">
                    <a:lumMod val="65000"/>
                    <a:lumOff val="35000"/>
                  </a:schemeClr>
                </a:solidFill>
                <a:latin typeface="Arial" pitchFamily="34" charset="0"/>
                <a:ea typeface="+mj-ea"/>
                <a:cs typeface="Arial" pitchFamily="34" charset="0"/>
              </a:rPr>
              <a:t>Polling </a:t>
            </a:r>
            <a:r>
              <a:rPr lang="en-US" sz="3200" b="1" dirty="0" smtClean="0">
                <a:solidFill>
                  <a:schemeClr val="tx1">
                    <a:lumMod val="65000"/>
                    <a:lumOff val="35000"/>
                  </a:schemeClr>
                </a:solidFill>
                <a:latin typeface="Arial" pitchFamily="34" charset="0"/>
                <a:ea typeface="+mj-ea"/>
                <a:cs typeface="Arial" pitchFamily="34" charset="0"/>
              </a:rPr>
              <a:t>Question</a:t>
            </a:r>
          </a:p>
          <a:p>
            <a:pPr marL="0" indent="0">
              <a:spcBef>
                <a:spcPts val="0"/>
              </a:spcBef>
              <a:buNone/>
            </a:pPr>
            <a:endParaRPr lang="en-US" dirty="0" smtClean="0"/>
          </a:p>
          <a:p>
            <a:pPr marL="0" indent="0">
              <a:spcBef>
                <a:spcPts val="0"/>
              </a:spcBef>
              <a:buNone/>
            </a:pPr>
            <a:r>
              <a:rPr lang="en-US" b="1" dirty="0" smtClean="0"/>
              <a:t>A genetic predisposition to obesity usually cannot be overcome, even when changes are made to the environment.</a:t>
            </a:r>
          </a:p>
          <a:p>
            <a:pPr marL="0" indent="0">
              <a:spcBef>
                <a:spcPts val="0"/>
              </a:spcBef>
              <a:buNone/>
              <a:defRPr sz="2160" b="1" i="0" u="none" strike="noStrike" kern="1200" baseline="0">
                <a:solidFill>
                  <a:prstClr val="black"/>
                </a:solidFill>
                <a:latin typeface="+mn-lt"/>
                <a:ea typeface="+mn-ea"/>
                <a:cs typeface="+mn-cs"/>
              </a:defRPr>
            </a:pPr>
            <a:endParaRPr lang="en-US" b="1" dirty="0">
              <a:latin typeface="Arial" pitchFamily="34" charset="0"/>
              <a:ea typeface="+mj-ea"/>
              <a:cs typeface="Arial" pitchFamily="34" charset="0"/>
            </a:endParaRPr>
          </a:p>
          <a:p>
            <a:pPr marL="514350" indent="-514350">
              <a:buFont typeface="+mj-lt"/>
              <a:buAutoNum type="alphaUcPeriod"/>
            </a:pPr>
            <a:r>
              <a:rPr lang="en-US" dirty="0" smtClean="0"/>
              <a:t>True</a:t>
            </a:r>
            <a:endParaRPr lang="en-US" dirty="0"/>
          </a:p>
          <a:p>
            <a:pPr marL="514350" indent="-514350">
              <a:buFont typeface="+mj-lt"/>
              <a:buAutoNum type="alphaUcPeriod"/>
            </a:pPr>
            <a:r>
              <a:rPr lang="en-US" b="1" dirty="0" smtClean="0"/>
              <a:t>False</a:t>
            </a:r>
            <a:endParaRPr lang="en-US" dirty="0"/>
          </a:p>
          <a:p>
            <a:pPr>
              <a:buNone/>
            </a:pPr>
            <a:endParaRPr lang="en-US" dirty="0" smtClean="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90875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9260" y="381000"/>
            <a:ext cx="7411130" cy="5301682"/>
          </a:xfrm>
        </p:spPr>
        <p:txBody>
          <a:bodyPr>
            <a:noAutofit/>
          </a:bodyPr>
          <a:lstStyle/>
          <a:p>
            <a:pPr marL="0" indent="0">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Potent Risk Factors</a:t>
            </a:r>
          </a:p>
          <a:p>
            <a:pPr marL="0" indent="0">
              <a:spcBef>
                <a:spcPts val="0"/>
              </a:spcBef>
              <a:buSzPct val="100000"/>
              <a:buNone/>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ea typeface="+mj-ea"/>
              <a:cs typeface="Arial" pitchFamily="34" charset="0"/>
            </a:endParaRPr>
          </a:p>
          <a:p>
            <a:pPr marL="342900" lvl="1" indent="-342900">
              <a:spcBef>
                <a:spcPts val="0"/>
              </a:spcBef>
              <a:buClr>
                <a:schemeClr val="accent1"/>
              </a:buClr>
              <a:buSzPct val="101000"/>
              <a:buFont typeface="Wingdings" pitchFamily="2" charset="2"/>
              <a:buChar char="§"/>
              <a:defRPr/>
            </a:pPr>
            <a:r>
              <a:rPr lang="en-US" sz="2600" dirty="0" smtClean="0">
                <a:sym typeface="Wingdings" pitchFamily="2" charset="2"/>
              </a:rPr>
              <a:t>Parental overweight and child overweight</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sz="2600" dirty="0" smtClean="0">
                <a:sym typeface="Wingdings" pitchFamily="2" charset="2"/>
              </a:rPr>
              <a:t>Weight-inducing medications (mood stabilizers and antipsychotics)</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sz="2600" dirty="0" smtClean="0">
                <a:sym typeface="Wingdings" pitchFamily="2" charset="2"/>
              </a:rPr>
              <a:t>Impaired mental health (e.g., depression, binge eating) and behavioral patterns (e.g., sleep duration)</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sz="2600" dirty="0" smtClean="0">
                <a:sym typeface="Wingdings" pitchFamily="2" charset="2"/>
              </a:rPr>
              <a:t>Social/ethnic profiles:</a:t>
            </a:r>
          </a:p>
          <a:p>
            <a:pPr lvl="1">
              <a:spcBef>
                <a:spcPts val="0"/>
              </a:spcBef>
              <a:buClr>
                <a:schemeClr val="accent1"/>
              </a:buClr>
              <a:buSzPct val="101000"/>
              <a:buNone/>
              <a:defRPr/>
            </a:pPr>
            <a:endParaRPr lang="en-US" sz="800" dirty="0" smtClean="0"/>
          </a:p>
          <a:p>
            <a:pPr lvl="1">
              <a:spcBef>
                <a:spcPts val="0"/>
              </a:spcBef>
              <a:buClr>
                <a:schemeClr val="accent1"/>
              </a:buClr>
              <a:buSzPct val="101000"/>
              <a:defRPr/>
            </a:pPr>
            <a:r>
              <a:rPr lang="en-US" sz="2200" dirty="0" smtClean="0"/>
              <a:t>Higher rates in low SES families</a:t>
            </a:r>
          </a:p>
          <a:p>
            <a:pPr lvl="1">
              <a:spcBef>
                <a:spcPts val="0"/>
              </a:spcBef>
              <a:buClr>
                <a:schemeClr val="accent1"/>
              </a:buClr>
              <a:buSzPct val="101000"/>
              <a:defRPr/>
            </a:pPr>
            <a:endParaRPr lang="en-US" sz="800" dirty="0" smtClean="0"/>
          </a:p>
          <a:p>
            <a:pPr lvl="1">
              <a:spcBef>
                <a:spcPts val="0"/>
              </a:spcBef>
              <a:buClr>
                <a:schemeClr val="accent1"/>
              </a:buClr>
              <a:buSzPct val="101000"/>
              <a:defRPr/>
            </a:pPr>
            <a:r>
              <a:rPr lang="en-US" sz="2200" dirty="0" smtClean="0"/>
              <a:t>Lower educational attainment</a:t>
            </a:r>
          </a:p>
          <a:p>
            <a:pPr lvl="1">
              <a:spcBef>
                <a:spcPts val="0"/>
              </a:spcBef>
              <a:buClr>
                <a:schemeClr val="accent1"/>
              </a:buClr>
              <a:buSzPct val="101000"/>
              <a:defRPr/>
            </a:pPr>
            <a:endParaRPr lang="en-US" sz="800" dirty="0" smtClean="0"/>
          </a:p>
          <a:p>
            <a:pPr lvl="1">
              <a:spcBef>
                <a:spcPts val="0"/>
              </a:spcBef>
              <a:buClr>
                <a:schemeClr val="accent1"/>
              </a:buClr>
              <a:buSzPct val="101000"/>
              <a:defRPr/>
            </a:pPr>
            <a:r>
              <a:rPr lang="en-US" sz="2200" dirty="0" smtClean="0"/>
              <a:t>Higher rates in Blacks, Hispanics, and Native Americans</a:t>
            </a:r>
          </a:p>
          <a:p>
            <a:pPr lvl="1">
              <a:spcBef>
                <a:spcPts val="0"/>
              </a:spcBef>
              <a:buClr>
                <a:schemeClr val="accent1"/>
              </a:buClr>
              <a:buSzPct val="101000"/>
              <a:defRPr/>
            </a:pPr>
            <a:endParaRPr lang="en-US" sz="2200" dirty="0" smtClean="0"/>
          </a:p>
          <a:p>
            <a:pPr marL="0" indent="0">
              <a:spcBef>
                <a:spcPts val="0"/>
              </a:spcBef>
              <a:buSzPct val="100000"/>
              <a:buNone/>
              <a:defRPr sz="2160" b="1" i="0" u="none" strike="noStrike" kern="1200" baseline="0">
                <a:solidFill>
                  <a:prstClr val="black"/>
                </a:solidFill>
                <a:latin typeface="+mn-lt"/>
                <a:ea typeface="+mn-ea"/>
                <a:cs typeface="+mn-cs"/>
              </a:defRPr>
            </a:pPr>
            <a:endParaRPr lang="en-US" sz="3200" b="1" dirty="0" smtClean="0">
              <a:solidFill>
                <a:schemeClr val="tx1">
                  <a:lumMod val="65000"/>
                  <a:lumOff val="35000"/>
                </a:schemeClr>
              </a:solidFill>
              <a:latin typeface="Arial" pitchFamily="34" charset="0"/>
              <a:ea typeface="+mj-ea"/>
              <a:cs typeface="Arial" pitchFamily="34" charset="0"/>
            </a:endParaRPr>
          </a:p>
        </p:txBody>
      </p:sp>
      <p:sp>
        <p:nvSpPr>
          <p:cNvPr id="3" name="Text Box 5"/>
          <p:cNvSpPr txBox="1">
            <a:spLocks noChangeArrowheads="1"/>
          </p:cNvSpPr>
          <p:nvPr/>
        </p:nvSpPr>
        <p:spPr bwMode="auto">
          <a:xfrm>
            <a:off x="4648200" y="6553200"/>
            <a:ext cx="4495801" cy="276999"/>
          </a:xfrm>
          <a:prstGeom prst="rect">
            <a:avLst/>
          </a:prstGeom>
          <a:noFill/>
          <a:ln w="9525">
            <a:noFill/>
            <a:miter lim="800000"/>
            <a:headEnd/>
            <a:tailEnd/>
          </a:ln>
        </p:spPr>
        <p:txBody>
          <a:bodyPr wrap="square">
            <a:spAutoFit/>
          </a:bodyPr>
          <a:lstStyle/>
          <a:p>
            <a:pPr algn="r"/>
            <a:r>
              <a:rPr lang="en-US" sz="1200" dirty="0" smtClean="0">
                <a:solidFill>
                  <a:schemeClr val="tx1">
                    <a:lumMod val="75000"/>
                    <a:lumOff val="25000"/>
                  </a:schemeClr>
                </a:solidFill>
                <a:latin typeface="Arial" pitchFamily="34" charset="0"/>
                <a:cs typeface="Arial" pitchFamily="34" charset="0"/>
              </a:rPr>
              <a:t>Freedman, 1999, </a:t>
            </a:r>
            <a:r>
              <a:rPr lang="en-US" sz="1200" i="1" dirty="0" smtClean="0">
                <a:solidFill>
                  <a:schemeClr val="tx1">
                    <a:lumMod val="75000"/>
                    <a:lumOff val="25000"/>
                  </a:schemeClr>
                </a:solidFill>
                <a:latin typeface="Arial" pitchFamily="34" charset="0"/>
                <a:cs typeface="Arial" pitchFamily="34" charset="0"/>
              </a:rPr>
              <a:t>Pediatrics ; </a:t>
            </a:r>
            <a:r>
              <a:rPr lang="en-US" sz="1200" dirty="0" smtClean="0">
                <a:solidFill>
                  <a:schemeClr val="tx1">
                    <a:lumMod val="75000"/>
                    <a:lumOff val="25000"/>
                  </a:schemeClr>
                </a:solidFill>
                <a:latin typeface="Arial" pitchFamily="34" charset="0"/>
                <a:cs typeface="Arial" pitchFamily="34" charset="0"/>
              </a:rPr>
              <a:t>Ludwig, 2007, </a:t>
            </a:r>
            <a:r>
              <a:rPr lang="en-US" sz="1200" i="1" dirty="0" smtClean="0">
                <a:solidFill>
                  <a:schemeClr val="tx1">
                    <a:lumMod val="75000"/>
                    <a:lumOff val="25000"/>
                  </a:schemeClr>
                </a:solidFill>
                <a:latin typeface="Arial" pitchFamily="34" charset="0"/>
                <a:cs typeface="Arial" pitchFamily="34" charset="0"/>
              </a:rPr>
              <a:t>New </a:t>
            </a:r>
            <a:r>
              <a:rPr lang="en-US" sz="1200" i="1" dirty="0" err="1" smtClean="0">
                <a:solidFill>
                  <a:schemeClr val="tx1">
                    <a:lumMod val="75000"/>
                    <a:lumOff val="25000"/>
                  </a:schemeClr>
                </a:solidFill>
                <a:latin typeface="Arial" pitchFamily="34" charset="0"/>
                <a:cs typeface="Arial" pitchFamily="34" charset="0"/>
              </a:rPr>
              <a:t>Engl</a:t>
            </a:r>
            <a:r>
              <a:rPr lang="en-US" sz="1200" i="1" dirty="0" smtClean="0">
                <a:solidFill>
                  <a:schemeClr val="tx1">
                    <a:lumMod val="75000"/>
                    <a:lumOff val="25000"/>
                  </a:schemeClr>
                </a:solidFill>
                <a:latin typeface="Arial" pitchFamily="34" charset="0"/>
                <a:cs typeface="Arial" pitchFamily="34" charset="0"/>
              </a:rPr>
              <a:t> J Med</a:t>
            </a:r>
          </a:p>
        </p:txBody>
      </p:sp>
      <p:sp>
        <p:nvSpPr>
          <p:cNvPr id="4" name="Rectangle 3"/>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29553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752600" y="337118"/>
            <a:ext cx="7030130" cy="5301682"/>
          </a:xfrm>
        </p:spPr>
        <p:txBody>
          <a:bodyPr>
            <a:noAutofit/>
          </a:bodyPr>
          <a:lstStyle/>
          <a:p>
            <a:pPr marL="0" indent="0">
              <a:spcBef>
                <a:spcPts val="0"/>
              </a:spcBef>
              <a:spcAft>
                <a:spcPts val="300"/>
              </a:spcAft>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Importance of Targeting Overweight in Youth</a:t>
            </a:r>
            <a:endParaRPr lang="en-US" b="1" dirty="0" smtClean="0">
              <a:solidFill>
                <a:schemeClr val="tx1">
                  <a:lumMod val="65000"/>
                  <a:lumOff val="35000"/>
                </a:schemeClr>
              </a:solidFill>
              <a:latin typeface="Arial" pitchFamily="34" charset="0"/>
              <a:ea typeface="+mj-ea"/>
              <a:cs typeface="Arial" pitchFamily="34" charset="0"/>
            </a:endParaRPr>
          </a:p>
          <a:p>
            <a:pPr marL="0" indent="0">
              <a:spcBef>
                <a:spcPts val="0"/>
              </a:spcBef>
              <a:buSzPct val="100000"/>
              <a:buNone/>
              <a:defRPr sz="2160" b="1" i="0" u="none" strike="noStrike" kern="1200" baseline="0">
                <a:solidFill>
                  <a:prstClr val="black"/>
                </a:solidFill>
                <a:latin typeface="+mn-lt"/>
                <a:ea typeface="+mn-ea"/>
                <a:cs typeface="+mn-cs"/>
              </a:defRPr>
            </a:pPr>
            <a:endParaRPr lang="en-US" dirty="0" smtClean="0">
              <a:solidFill>
                <a:schemeClr val="tx1">
                  <a:lumMod val="65000"/>
                  <a:lumOff val="35000"/>
                </a:schemeClr>
              </a:solidFill>
              <a:latin typeface="Arial" pitchFamily="34" charset="0"/>
              <a:ea typeface="+mj-ea"/>
              <a:cs typeface="Arial" pitchFamily="34" charset="0"/>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High prevalence and related health costs have quadrupled</a:t>
            </a:r>
          </a:p>
          <a:p>
            <a:pPr marL="342900" lvl="1" indent="-342900">
              <a:spcBef>
                <a:spcPts val="0"/>
              </a:spcBef>
              <a:buClr>
                <a:schemeClr val="accent1"/>
              </a:buClr>
              <a:buSzPct val="101000"/>
              <a:buFont typeface="Wingdings" pitchFamily="2" charset="2"/>
              <a:buChar char="§"/>
              <a:defRPr/>
            </a:pPr>
            <a:endParaRPr lang="en-US" sz="800" dirty="0" smtClean="0"/>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Increases risk for adult obesity and for greater severity of obesity in adulthood</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Childhood is a critical period of change in body fat and distribution</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Health risk is independent of adult weight status</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Clinical impairment in psychosocial domains is common</a:t>
            </a:r>
          </a:p>
          <a:p>
            <a:pPr>
              <a:buNone/>
            </a:pPr>
            <a:endParaRPr lang="en-US" dirty="0" smtClean="0"/>
          </a:p>
          <a:p>
            <a:endParaRPr lang="en-US" dirty="0" smtClean="0">
              <a:solidFill>
                <a:schemeClr val="bg1"/>
              </a:solidFill>
            </a:endParaRPr>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354182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9470" y="337119"/>
            <a:ext cx="7944530" cy="882082"/>
          </a:xfrm>
        </p:spPr>
        <p:txBody>
          <a:bodyPr>
            <a:noAutofit/>
          </a:bodyPr>
          <a:lstStyle/>
          <a:p>
            <a:pPr marL="0" lvl="1" indent="0">
              <a:spcBef>
                <a:spcPts val="0"/>
              </a:spcBef>
              <a:buClr>
                <a:schemeClr val="accent1"/>
              </a:buClr>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Unhealthy Weight Control Methods Among Adolescents</a:t>
            </a:r>
          </a:p>
          <a:p>
            <a:pPr>
              <a:buNone/>
            </a:pPr>
            <a:endParaRPr lang="en-US" dirty="0"/>
          </a:p>
        </p:txBody>
      </p:sp>
      <p:graphicFrame>
        <p:nvGraphicFramePr>
          <p:cNvPr id="3" name="Content Placeholder 2"/>
          <p:cNvGraphicFramePr>
            <a:graphicFrameLocks/>
          </p:cNvGraphicFramePr>
          <p:nvPr>
            <p:extLst>
              <p:ext uri="{D42A27DB-BD31-4B8C-83A1-F6EECF244321}">
                <p14:modId xmlns:p14="http://schemas.microsoft.com/office/powerpoint/2010/main" xmlns="" val="3461051507"/>
              </p:ext>
            </p:extLst>
          </p:nvPr>
        </p:nvGraphicFramePr>
        <p:xfrm>
          <a:off x="1143000" y="1905000"/>
          <a:ext cx="7658780" cy="3048000"/>
        </p:xfrm>
        <a:graphic>
          <a:graphicData uri="http://schemas.openxmlformats.org/drawingml/2006/table">
            <a:tbl>
              <a:tblPr firstRow="1" bandRow="1">
                <a:tableStyleId>{93296810-A885-4BE3-A3E7-6D5BEEA58F35}</a:tableStyleId>
              </a:tblPr>
              <a:tblGrid>
                <a:gridCol w="1843780"/>
                <a:gridCol w="1418292"/>
                <a:gridCol w="1489208"/>
                <a:gridCol w="1560122"/>
                <a:gridCol w="1347378"/>
              </a:tblGrid>
              <a:tr h="990600">
                <a:tc>
                  <a:txBody>
                    <a:bodyPr/>
                    <a:lstStyle/>
                    <a:p>
                      <a:pPr algn="ctr"/>
                      <a:endParaRPr lang="en-US" dirty="0">
                        <a:solidFill>
                          <a:schemeClr val="tx1"/>
                        </a:solidFill>
                        <a:latin typeface="Arial" pitchFamily="34" charset="0"/>
                        <a:cs typeface="Arial" pitchFamily="34" charset="0"/>
                      </a:endParaRPr>
                    </a:p>
                  </a:txBody>
                  <a:tcPr marL="88265" marR="88265"/>
                </a:tc>
                <a:tc>
                  <a:txBody>
                    <a:bodyPr/>
                    <a:lstStyle/>
                    <a:p>
                      <a:pPr algn="ctr"/>
                      <a:r>
                        <a:rPr lang="en-US" sz="1600" dirty="0" smtClean="0">
                          <a:latin typeface="Arial" pitchFamily="34" charset="0"/>
                          <a:cs typeface="Arial" pitchFamily="34" charset="0"/>
                        </a:rPr>
                        <a:t>Non-overweight girls</a:t>
                      </a:r>
                      <a:endParaRPr lang="en-US" sz="1600" dirty="0">
                        <a:solidFill>
                          <a:schemeClr val="tx1"/>
                        </a:solidFill>
                        <a:latin typeface="Arial" pitchFamily="34" charset="0"/>
                        <a:cs typeface="Arial" pitchFamily="34" charset="0"/>
                      </a:endParaRPr>
                    </a:p>
                  </a:txBody>
                  <a:tcPr marL="88265" marR="88265"/>
                </a:tc>
                <a:tc>
                  <a:txBody>
                    <a:bodyPr/>
                    <a:lstStyle/>
                    <a:p>
                      <a:pPr algn="ctr"/>
                      <a:r>
                        <a:rPr lang="en-US" sz="1600" dirty="0" smtClean="0">
                          <a:latin typeface="Arial" pitchFamily="34" charset="0"/>
                          <a:cs typeface="Arial" pitchFamily="34" charset="0"/>
                        </a:rPr>
                        <a:t>Overweight Girls</a:t>
                      </a:r>
                      <a:endParaRPr lang="en-US" sz="1600" dirty="0">
                        <a:solidFill>
                          <a:schemeClr val="tx1"/>
                        </a:solidFill>
                        <a:latin typeface="Arial" pitchFamily="34" charset="0"/>
                        <a:cs typeface="Arial" pitchFamily="34" charset="0"/>
                      </a:endParaRPr>
                    </a:p>
                  </a:txBody>
                  <a:tcPr marL="88265" marR="88265"/>
                </a:tc>
                <a:tc>
                  <a:txBody>
                    <a:bodyPr/>
                    <a:lstStyle/>
                    <a:p>
                      <a:pPr algn="ctr"/>
                      <a:r>
                        <a:rPr lang="en-US" sz="1600" dirty="0" smtClean="0">
                          <a:latin typeface="Arial" pitchFamily="34" charset="0"/>
                          <a:cs typeface="Arial" pitchFamily="34" charset="0"/>
                        </a:rPr>
                        <a:t>Non-overweight boys</a:t>
                      </a:r>
                      <a:endParaRPr lang="en-US" sz="1600" dirty="0">
                        <a:solidFill>
                          <a:schemeClr val="tx1"/>
                        </a:solidFill>
                        <a:latin typeface="Arial" pitchFamily="34" charset="0"/>
                        <a:cs typeface="Arial" pitchFamily="34" charset="0"/>
                      </a:endParaRPr>
                    </a:p>
                  </a:txBody>
                  <a:tcPr marL="88265" marR="88265"/>
                </a:tc>
                <a:tc>
                  <a:txBody>
                    <a:bodyPr/>
                    <a:lstStyle/>
                    <a:p>
                      <a:pPr algn="ctr"/>
                      <a:r>
                        <a:rPr lang="en-US" sz="1600" dirty="0" smtClean="0">
                          <a:latin typeface="Arial" pitchFamily="34" charset="0"/>
                          <a:cs typeface="Arial" pitchFamily="34" charset="0"/>
                        </a:rPr>
                        <a:t>Overweight boys</a:t>
                      </a:r>
                      <a:endParaRPr lang="en-US" sz="1600" dirty="0">
                        <a:solidFill>
                          <a:schemeClr val="tx1"/>
                        </a:solidFill>
                        <a:latin typeface="Arial" pitchFamily="34" charset="0"/>
                        <a:cs typeface="Arial" pitchFamily="34" charset="0"/>
                      </a:endParaRPr>
                    </a:p>
                  </a:txBody>
                  <a:tcPr marL="88265" marR="88265"/>
                </a:tc>
              </a:tr>
              <a:tr h="990600">
                <a:tc>
                  <a:txBody>
                    <a:bodyPr/>
                    <a:lstStyle/>
                    <a:p>
                      <a:pPr algn="ctr"/>
                      <a:r>
                        <a:rPr lang="en-US" sz="1600" b="1" dirty="0" smtClean="0">
                          <a:latin typeface="Arial" pitchFamily="34" charset="0"/>
                          <a:cs typeface="Arial" pitchFamily="34" charset="0"/>
                        </a:rPr>
                        <a:t>Unhealthy</a:t>
                      </a:r>
                      <a:r>
                        <a:rPr lang="en-US" sz="1600" baseline="0" dirty="0" smtClean="0">
                          <a:latin typeface="Arial" pitchFamily="34" charset="0"/>
                          <a:cs typeface="Arial" pitchFamily="34" charset="0"/>
                        </a:rPr>
                        <a:t> (e.g., fasting, skipping meals, smoking more cigarettes)</a:t>
                      </a:r>
                      <a:endParaRPr lang="en-US" sz="1600" dirty="0">
                        <a:latin typeface="Arial" pitchFamily="34" charset="0"/>
                        <a:cs typeface="Arial" pitchFamily="34" charset="0"/>
                      </a:endParaRPr>
                    </a:p>
                  </a:txBody>
                  <a:tcPr marL="88265" marR="88265"/>
                </a:tc>
                <a:tc>
                  <a:txBody>
                    <a:bodyPr/>
                    <a:lstStyle/>
                    <a:p>
                      <a:pPr algn="ctr"/>
                      <a:r>
                        <a:rPr lang="en-US" sz="1600" dirty="0" smtClean="0">
                          <a:latin typeface="Arial" pitchFamily="34" charset="0"/>
                          <a:cs typeface="Arial" pitchFamily="34" charset="0"/>
                        </a:rPr>
                        <a:t>48.3%</a:t>
                      </a:r>
                      <a:endParaRPr lang="en-US" sz="1600" dirty="0">
                        <a:latin typeface="Arial" pitchFamily="34" charset="0"/>
                        <a:cs typeface="Arial" pitchFamily="34" charset="0"/>
                      </a:endParaRPr>
                    </a:p>
                  </a:txBody>
                  <a:tcPr marL="88265" marR="88265" anchor="ctr"/>
                </a:tc>
                <a:tc>
                  <a:txBody>
                    <a:bodyPr/>
                    <a:lstStyle/>
                    <a:p>
                      <a:pPr algn="ctr"/>
                      <a:r>
                        <a:rPr lang="en-US" sz="1600" b="1" dirty="0" smtClean="0">
                          <a:solidFill>
                            <a:schemeClr val="accent1"/>
                          </a:solidFill>
                          <a:latin typeface="Arial" pitchFamily="34" charset="0"/>
                          <a:cs typeface="Arial" pitchFamily="34" charset="0"/>
                        </a:rPr>
                        <a:t>71.5%</a:t>
                      </a:r>
                      <a:endParaRPr lang="en-US" sz="1600" b="1" dirty="0">
                        <a:solidFill>
                          <a:schemeClr val="accent1"/>
                        </a:solidFill>
                        <a:latin typeface="Arial" pitchFamily="34" charset="0"/>
                        <a:cs typeface="Arial" pitchFamily="34" charset="0"/>
                      </a:endParaRPr>
                    </a:p>
                  </a:txBody>
                  <a:tcPr marL="88265" marR="88265" anchor="ctr"/>
                </a:tc>
                <a:tc>
                  <a:txBody>
                    <a:bodyPr/>
                    <a:lstStyle/>
                    <a:p>
                      <a:pPr algn="ctr"/>
                      <a:r>
                        <a:rPr lang="en-US" sz="1600" dirty="0" smtClean="0">
                          <a:latin typeface="Arial" pitchFamily="34" charset="0"/>
                          <a:cs typeface="Arial" pitchFamily="34" charset="0"/>
                        </a:rPr>
                        <a:t>23.5%</a:t>
                      </a:r>
                      <a:endParaRPr lang="en-US" sz="1600" dirty="0">
                        <a:latin typeface="Arial" pitchFamily="34" charset="0"/>
                        <a:cs typeface="Arial" pitchFamily="34" charset="0"/>
                      </a:endParaRPr>
                    </a:p>
                  </a:txBody>
                  <a:tcPr marL="88265" marR="88265" anchor="ctr"/>
                </a:tc>
                <a:tc>
                  <a:txBody>
                    <a:bodyPr/>
                    <a:lstStyle/>
                    <a:p>
                      <a:pPr algn="ctr"/>
                      <a:r>
                        <a:rPr lang="en-US" sz="1600" b="1" dirty="0" smtClean="0">
                          <a:solidFill>
                            <a:schemeClr val="accent1"/>
                          </a:solidFill>
                          <a:latin typeface="Arial" pitchFamily="34" charset="0"/>
                          <a:cs typeface="Arial" pitchFamily="34" charset="0"/>
                        </a:rPr>
                        <a:t>49.5%</a:t>
                      </a:r>
                      <a:endParaRPr lang="en-US" sz="1600" b="1" dirty="0">
                        <a:solidFill>
                          <a:schemeClr val="accent1"/>
                        </a:solidFill>
                        <a:latin typeface="Arial" pitchFamily="34" charset="0"/>
                        <a:cs typeface="Arial" pitchFamily="34" charset="0"/>
                      </a:endParaRPr>
                    </a:p>
                  </a:txBody>
                  <a:tcPr marL="88265" marR="88265" anchor="ctr"/>
                </a:tc>
              </a:tr>
              <a:tr h="990600">
                <a:tc>
                  <a:txBody>
                    <a:bodyPr/>
                    <a:lstStyle/>
                    <a:p>
                      <a:pPr algn="ctr"/>
                      <a:r>
                        <a:rPr lang="en-US" sz="1600" b="1" dirty="0" smtClean="0">
                          <a:latin typeface="Arial" pitchFamily="34" charset="0"/>
                          <a:cs typeface="Arial" pitchFamily="34" charset="0"/>
                        </a:rPr>
                        <a:t>Extreme</a:t>
                      </a:r>
                      <a:r>
                        <a:rPr lang="en-US" sz="1600" dirty="0" smtClean="0">
                          <a:latin typeface="Arial" pitchFamily="34" charset="0"/>
                          <a:cs typeface="Arial" pitchFamily="34" charset="0"/>
                        </a:rPr>
                        <a:t> (e.g., diet pills,</a:t>
                      </a:r>
                      <a:r>
                        <a:rPr lang="en-US" sz="1600" baseline="0" dirty="0" smtClean="0">
                          <a:latin typeface="Arial" pitchFamily="34" charset="0"/>
                          <a:cs typeface="Arial" pitchFamily="34" charset="0"/>
                        </a:rPr>
                        <a:t> vomiting, diuretics)</a:t>
                      </a:r>
                      <a:endParaRPr lang="en-US" sz="1600" dirty="0">
                        <a:latin typeface="Arial" pitchFamily="34" charset="0"/>
                        <a:cs typeface="Arial" pitchFamily="34" charset="0"/>
                      </a:endParaRPr>
                    </a:p>
                  </a:txBody>
                  <a:tcPr marL="88265" marR="88265"/>
                </a:tc>
                <a:tc>
                  <a:txBody>
                    <a:bodyPr/>
                    <a:lstStyle/>
                    <a:p>
                      <a:pPr algn="ctr"/>
                      <a:r>
                        <a:rPr lang="en-US" sz="1600" dirty="0" smtClean="0">
                          <a:latin typeface="Arial" pitchFamily="34" charset="0"/>
                          <a:cs typeface="Arial" pitchFamily="34" charset="0"/>
                        </a:rPr>
                        <a:t>9.6%</a:t>
                      </a:r>
                      <a:endParaRPr lang="en-US" sz="1600" dirty="0">
                        <a:latin typeface="Arial" pitchFamily="34" charset="0"/>
                        <a:cs typeface="Arial" pitchFamily="34" charset="0"/>
                      </a:endParaRPr>
                    </a:p>
                  </a:txBody>
                  <a:tcPr marL="88265" marR="88265" anchor="ctr"/>
                </a:tc>
                <a:tc>
                  <a:txBody>
                    <a:bodyPr/>
                    <a:lstStyle/>
                    <a:p>
                      <a:pPr algn="ctr"/>
                      <a:r>
                        <a:rPr lang="en-US" sz="1600" b="1" dirty="0" smtClean="0">
                          <a:solidFill>
                            <a:schemeClr val="accent1"/>
                          </a:solidFill>
                          <a:latin typeface="Arial" pitchFamily="34" charset="0"/>
                          <a:cs typeface="Arial" pitchFamily="34" charset="0"/>
                        </a:rPr>
                        <a:t>17%</a:t>
                      </a:r>
                      <a:endParaRPr lang="en-US" sz="1600" b="1" dirty="0">
                        <a:solidFill>
                          <a:schemeClr val="accent1"/>
                        </a:solidFill>
                        <a:latin typeface="Arial" pitchFamily="34" charset="0"/>
                        <a:cs typeface="Arial" pitchFamily="34" charset="0"/>
                      </a:endParaRPr>
                    </a:p>
                  </a:txBody>
                  <a:tcPr marL="88265" marR="88265" anchor="ctr"/>
                </a:tc>
                <a:tc>
                  <a:txBody>
                    <a:bodyPr/>
                    <a:lstStyle/>
                    <a:p>
                      <a:pPr algn="ctr"/>
                      <a:r>
                        <a:rPr lang="en-US" sz="1600" dirty="0" smtClean="0">
                          <a:latin typeface="Arial" pitchFamily="34" charset="0"/>
                          <a:cs typeface="Arial" pitchFamily="34" charset="0"/>
                        </a:rPr>
                        <a:t>3.5%</a:t>
                      </a:r>
                      <a:endParaRPr lang="en-US" sz="1600" dirty="0">
                        <a:latin typeface="Arial" pitchFamily="34" charset="0"/>
                        <a:cs typeface="Arial" pitchFamily="34" charset="0"/>
                      </a:endParaRPr>
                    </a:p>
                  </a:txBody>
                  <a:tcPr marL="88265" marR="88265" anchor="ctr"/>
                </a:tc>
                <a:tc>
                  <a:txBody>
                    <a:bodyPr/>
                    <a:lstStyle/>
                    <a:p>
                      <a:pPr algn="ctr"/>
                      <a:r>
                        <a:rPr lang="en-US" sz="1600" b="1" dirty="0" smtClean="0">
                          <a:solidFill>
                            <a:schemeClr val="accent1"/>
                          </a:solidFill>
                          <a:latin typeface="Arial" pitchFamily="34" charset="0"/>
                          <a:cs typeface="Arial" pitchFamily="34" charset="0"/>
                        </a:rPr>
                        <a:t>5.5%</a:t>
                      </a:r>
                      <a:endParaRPr lang="en-US" sz="1600" b="1" dirty="0">
                        <a:solidFill>
                          <a:schemeClr val="accent1"/>
                        </a:solidFill>
                        <a:latin typeface="Arial" pitchFamily="34" charset="0"/>
                        <a:cs typeface="Arial" pitchFamily="34" charset="0"/>
                      </a:endParaRPr>
                    </a:p>
                  </a:txBody>
                  <a:tcPr marL="88265" marR="88265" anchor="ctr"/>
                </a:tc>
              </a:tr>
            </a:tbl>
          </a:graphicData>
        </a:graphic>
      </p:graphicFrame>
      <p:sp>
        <p:nvSpPr>
          <p:cNvPr id="4" name="TextBox 3"/>
          <p:cNvSpPr txBox="1">
            <a:spLocks noChangeArrowheads="1"/>
          </p:cNvSpPr>
          <p:nvPr/>
        </p:nvSpPr>
        <p:spPr bwMode="auto">
          <a:xfrm>
            <a:off x="1656591" y="6581002"/>
            <a:ext cx="7467600" cy="276999"/>
          </a:xfrm>
          <a:prstGeom prst="rect">
            <a:avLst/>
          </a:prstGeom>
          <a:noFill/>
          <a:ln w="9525">
            <a:noFill/>
            <a:miter lim="800000"/>
            <a:headEnd/>
            <a:tailEnd/>
          </a:ln>
        </p:spPr>
        <p:txBody>
          <a:bodyPr>
            <a:spAutoFit/>
          </a:bodyPr>
          <a:lstStyle/>
          <a:p>
            <a:pPr lvl="0" algn="r">
              <a:defRPr/>
            </a:pPr>
            <a:r>
              <a:rPr lang="en-US" sz="1200" dirty="0" err="1" smtClean="0">
                <a:solidFill>
                  <a:schemeClr val="tx1">
                    <a:lumMod val="75000"/>
                    <a:lumOff val="25000"/>
                  </a:schemeClr>
                </a:solidFill>
                <a:latin typeface="Arial"/>
                <a:cs typeface="Arial"/>
              </a:rPr>
              <a:t>Neumark-Sztainer</a:t>
            </a:r>
            <a:r>
              <a:rPr lang="en-US" sz="1200" dirty="0" smtClean="0">
                <a:solidFill>
                  <a:schemeClr val="tx1">
                    <a:lumMod val="75000"/>
                    <a:lumOff val="25000"/>
                  </a:schemeClr>
                </a:solidFill>
                <a:latin typeface="Arial"/>
                <a:cs typeface="Arial"/>
              </a:rPr>
              <a:t>, 2002, Arch </a:t>
            </a:r>
            <a:r>
              <a:rPr lang="en-US" sz="1200" i="1" dirty="0" err="1" smtClean="0">
                <a:solidFill>
                  <a:schemeClr val="tx1">
                    <a:lumMod val="75000"/>
                    <a:lumOff val="25000"/>
                  </a:schemeClr>
                </a:solidFill>
                <a:latin typeface="Arial"/>
                <a:cs typeface="Arial"/>
              </a:rPr>
              <a:t>Pediatr</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Adolesc</a:t>
            </a:r>
            <a:r>
              <a:rPr lang="en-US" sz="1200" i="1" dirty="0" smtClean="0">
                <a:solidFill>
                  <a:schemeClr val="tx1">
                    <a:lumMod val="75000"/>
                    <a:lumOff val="25000"/>
                  </a:schemeClr>
                </a:solidFill>
                <a:latin typeface="Arial"/>
                <a:cs typeface="Arial"/>
              </a:rPr>
              <a:t> Med</a:t>
            </a:r>
          </a:p>
        </p:txBody>
      </p:sp>
      <p:sp>
        <p:nvSpPr>
          <p:cNvPr id="5" name="Rectangle 4"/>
          <p:cNvSpPr/>
          <p:nvPr/>
        </p:nvSpPr>
        <p:spPr>
          <a:xfrm>
            <a:off x="1143000" y="1905000"/>
            <a:ext cx="7658780" cy="3048000"/>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143000" y="3962400"/>
            <a:ext cx="76430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43000" y="2879834"/>
            <a:ext cx="76587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971800" y="1905000"/>
            <a:ext cx="0" cy="304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19600" y="1905000"/>
            <a:ext cx="0" cy="304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898932" y="1905000"/>
            <a:ext cx="0" cy="304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451834" y="1905000"/>
            <a:ext cx="0" cy="30480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85121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468"/>
            <a:ext cx="2153188" cy="6866467"/>
          </a:xfrm>
          <a:prstGeom prst="rect">
            <a:avLst/>
          </a:prstGeom>
        </p:spPr>
      </p:pic>
      <p:sp>
        <p:nvSpPr>
          <p:cNvPr id="3" name="Content Placeholder 2"/>
          <p:cNvSpPr>
            <a:spLocks noGrp="1"/>
          </p:cNvSpPr>
          <p:nvPr>
            <p:ph idx="1"/>
          </p:nvPr>
        </p:nvSpPr>
        <p:spPr>
          <a:xfrm>
            <a:off x="1295400" y="1143000"/>
            <a:ext cx="7696200" cy="3687763"/>
          </a:xfrm>
        </p:spPr>
        <p:txBody>
          <a:bodyPr>
            <a:normAutofit/>
          </a:bodyPr>
          <a:lstStyle/>
          <a:p>
            <a:pPr indent="0">
              <a:buNone/>
            </a:pPr>
            <a:r>
              <a:rPr lang="en-US" sz="3200" i="1" dirty="0" smtClean="0"/>
              <a:t>“It is likely that the current generation of children and adolescents in the United States will be the first since 1960 to have higher mortality rates due to cardiovascular disease, including coronary heart disease and stroke, than their parents.”</a:t>
            </a:r>
            <a:endParaRPr lang="en-US" altLang="en-US" sz="3200" dirty="0" smtClean="0"/>
          </a:p>
          <a:p>
            <a:pPr defTabSz="914400" fontAlgn="base">
              <a:spcBef>
                <a:spcPts val="0"/>
              </a:spcBef>
              <a:spcAft>
                <a:spcPct val="0"/>
              </a:spcAft>
            </a:pPr>
            <a:endParaRPr lang="en-US" sz="1400" dirty="0" smtClean="0">
              <a:solidFill>
                <a:srgbClr val="FFFF00"/>
              </a:solidFill>
              <a:ea typeface="ＭＳ Ｐゴシック" charset="-128"/>
            </a:endParaRPr>
          </a:p>
          <a:p>
            <a:pPr marL="1887538" lvl="4" indent="-173038" fontAlgn="base">
              <a:spcBef>
                <a:spcPts val="0"/>
              </a:spcBef>
              <a:spcAft>
                <a:spcPct val="0"/>
              </a:spcAft>
              <a:buNone/>
            </a:pPr>
            <a:endParaRPr lang="en-US" altLang="ja-JP" i="1" dirty="0" smtClean="0"/>
          </a:p>
          <a:p>
            <a:pPr marL="173038" indent="-173038">
              <a:buNone/>
            </a:pPr>
            <a:endParaRPr lang="en-US" altLang="ja-JP" sz="3200" i="1" dirty="0"/>
          </a:p>
        </p:txBody>
      </p:sp>
      <p:sp>
        <p:nvSpPr>
          <p:cNvPr id="4" name="TextBox 3"/>
          <p:cNvSpPr txBox="1"/>
          <p:nvPr/>
        </p:nvSpPr>
        <p:spPr>
          <a:xfrm>
            <a:off x="1447800" y="6553200"/>
            <a:ext cx="7696200" cy="276999"/>
          </a:xfrm>
          <a:prstGeom prst="rect">
            <a:avLst/>
          </a:prstGeom>
          <a:noFill/>
        </p:spPr>
        <p:txBody>
          <a:bodyPr wrap="square" rtlCol="0">
            <a:spAutoFit/>
          </a:bodyPr>
          <a:lstStyle/>
          <a:p>
            <a:pPr algn="r"/>
            <a:r>
              <a:rPr lang="en-US" sz="1200" dirty="0" err="1" smtClean="0">
                <a:solidFill>
                  <a:schemeClr val="tx1">
                    <a:lumMod val="75000"/>
                    <a:lumOff val="25000"/>
                  </a:schemeClr>
                </a:solidFill>
              </a:rPr>
              <a:t>Hennekens</a:t>
            </a:r>
            <a:r>
              <a:rPr lang="en-US" sz="1200" dirty="0" smtClean="0">
                <a:solidFill>
                  <a:schemeClr val="tx1">
                    <a:lumMod val="75000"/>
                    <a:lumOff val="25000"/>
                  </a:schemeClr>
                </a:solidFill>
              </a:rPr>
              <a:t> &amp; </a:t>
            </a:r>
            <a:r>
              <a:rPr lang="en-US" sz="1200" dirty="0" err="1" smtClean="0">
                <a:solidFill>
                  <a:schemeClr val="tx1">
                    <a:lumMod val="75000"/>
                    <a:lumOff val="25000"/>
                  </a:schemeClr>
                </a:solidFill>
              </a:rPr>
              <a:t>Andreotti</a:t>
            </a:r>
            <a:r>
              <a:rPr lang="en-US" sz="1200" dirty="0" smtClean="0">
                <a:solidFill>
                  <a:schemeClr val="tx1">
                    <a:lumMod val="75000"/>
                    <a:lumOff val="25000"/>
                  </a:schemeClr>
                </a:solidFill>
              </a:rPr>
              <a:t>, 2013, </a:t>
            </a:r>
            <a:r>
              <a:rPr lang="en-US" sz="1200" i="1" dirty="0" smtClean="0">
                <a:solidFill>
                  <a:schemeClr val="tx1">
                    <a:lumMod val="75000"/>
                    <a:lumOff val="25000"/>
                  </a:schemeClr>
                </a:solidFill>
              </a:rPr>
              <a:t>Am J Med</a:t>
            </a:r>
            <a:endParaRPr lang="en-US" sz="1200" i="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xmlns="" val="1609574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167938" y="381000"/>
            <a:ext cx="7944530" cy="4525963"/>
          </a:xfrm>
        </p:spPr>
        <p:txBody>
          <a:bodyPr>
            <a:normAutofit/>
          </a:bodyPr>
          <a:lstStyle/>
          <a:p>
            <a:pPr marL="0" lvl="1" indent="0">
              <a:spcBef>
                <a:spcPts val="0"/>
              </a:spcBef>
              <a:buClr>
                <a:schemeClr val="tx1"/>
              </a:buClr>
              <a:buSzPct val="100000"/>
              <a:buNone/>
              <a:defRPr sz="2160" b="1" i="0" u="none" strike="noStrike" kern="1200" baseline="0">
                <a:solidFill>
                  <a:prstClr val="black"/>
                </a:solidFill>
                <a:latin typeface="+mn-lt"/>
                <a:ea typeface="+mn-ea"/>
                <a:cs typeface="+mn-cs"/>
              </a:defRPr>
            </a:pPr>
            <a:r>
              <a:rPr lang="en-US" sz="4400" b="1" dirty="0" smtClean="0">
                <a:solidFill>
                  <a:schemeClr val="tx1">
                    <a:lumMod val="65000"/>
                    <a:lumOff val="35000"/>
                  </a:schemeClr>
                </a:solidFill>
                <a:latin typeface="Arial" pitchFamily="34" charset="0"/>
                <a:ea typeface="+mj-ea"/>
                <a:cs typeface="Arial" pitchFamily="34" charset="0"/>
              </a:rPr>
              <a:t>Early Intervention is Crucial</a:t>
            </a:r>
            <a:endParaRPr lang="en-US" b="1" dirty="0" smtClean="0">
              <a:solidFill>
                <a:schemeClr val="accent6"/>
              </a:solidFill>
              <a:latin typeface="Arial" pitchFamily="34" charset="0"/>
              <a:ea typeface="+mj-ea"/>
              <a:cs typeface="Arial" pitchFamily="34" charset="0"/>
            </a:endParaRPr>
          </a:p>
          <a:p>
            <a:pPr marL="0" lvl="1" indent="0">
              <a:spcBef>
                <a:spcPts val="0"/>
              </a:spcBef>
              <a:buClr>
                <a:schemeClr val="tx1"/>
              </a:buClr>
              <a:buSzPct val="100000"/>
              <a:buNone/>
              <a:defRPr sz="2160" b="1" i="0" u="none" strike="noStrike" kern="1200" baseline="0">
                <a:solidFill>
                  <a:prstClr val="black"/>
                </a:solidFill>
                <a:latin typeface="+mn-lt"/>
                <a:ea typeface="+mn-ea"/>
                <a:cs typeface="+mn-cs"/>
              </a:defRPr>
            </a:pPr>
            <a:endParaRPr lang="en-US" b="1" dirty="0" smtClean="0">
              <a:solidFill>
                <a:schemeClr val="accent6"/>
              </a:solidFill>
              <a:latin typeface="Arial" pitchFamily="34" charset="0"/>
              <a:ea typeface="+mj-ea"/>
              <a:cs typeface="Arial" pitchFamily="34" charset="0"/>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Prevents harmful effects </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Harnesses parental support </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Fosters healthy habits</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Small weight losses can </a:t>
            </a:r>
          </a:p>
          <a:p>
            <a:pPr marL="342900" lvl="1" indent="-342900">
              <a:spcBef>
                <a:spcPts val="0"/>
              </a:spcBef>
              <a:buClr>
                <a:schemeClr val="accent1"/>
              </a:buClr>
              <a:buSzPct val="101000"/>
              <a:buNone/>
              <a:defRPr/>
            </a:pPr>
            <a:r>
              <a:rPr lang="en-US" dirty="0" smtClean="0">
                <a:sym typeface="Wingdings" pitchFamily="2" charset="2"/>
              </a:rPr>
              <a:t>	make a big impact</a:t>
            </a:r>
          </a:p>
          <a:p>
            <a:pPr lvl="1">
              <a:lnSpc>
                <a:spcPct val="150000"/>
              </a:lnSpc>
              <a:spcBef>
                <a:spcPts val="0"/>
              </a:spcBef>
              <a:buNone/>
              <a:defRPr/>
            </a:pPr>
            <a:endParaRPr lang="en-US" sz="3200" dirty="0" smtClean="0">
              <a:solidFill>
                <a:srgbClr val="002060"/>
              </a:solidFill>
            </a:endParaRPr>
          </a:p>
        </p:txBody>
      </p:sp>
      <p:pic>
        <p:nvPicPr>
          <p:cNvPr id="5" name="Picture 4" descr="Girls jumping-sxc.jpg"/>
          <p:cNvPicPr>
            <a:picLocks noChangeAspect="1"/>
          </p:cNvPicPr>
          <p:nvPr/>
        </p:nvPicPr>
        <p:blipFill>
          <a:blip r:embed="rId3" cstate="print"/>
          <a:stretch>
            <a:fillRect/>
          </a:stretch>
        </p:blipFill>
        <p:spPr>
          <a:xfrm>
            <a:off x="5105400" y="3429000"/>
            <a:ext cx="3719332" cy="2743200"/>
          </a:xfrm>
          <a:prstGeom prst="rect">
            <a:avLst/>
          </a:prstGeom>
        </p:spPr>
      </p:pic>
      <p:sp>
        <p:nvSpPr>
          <p:cNvPr id="4" name="Rectangle 3"/>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593220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15236" y="1376846"/>
            <a:ext cx="7471564" cy="4221163"/>
          </a:xfrm>
        </p:spPr>
        <p:txBody>
          <a:bodyPr>
            <a:noAutofit/>
          </a:bodyPr>
          <a:lstStyle/>
          <a:p>
            <a:pPr marL="342900" lvl="1" indent="-342900">
              <a:spcBef>
                <a:spcPts val="0"/>
              </a:spcBef>
              <a:buClr>
                <a:schemeClr val="accent1"/>
              </a:buClr>
              <a:buSzPct val="101000"/>
              <a:buFont typeface="Wingdings" pitchFamily="2" charset="2"/>
              <a:buChar char="§"/>
              <a:defRPr/>
            </a:pPr>
            <a:r>
              <a:rPr lang="en-US" sz="2800" dirty="0" smtClean="0">
                <a:sym typeface="Wingdings" pitchFamily="2" charset="2"/>
              </a:rPr>
              <a:t>Age at the start of treatment has a robust impact on treatment outcome</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lvl="1">
              <a:spcBef>
                <a:spcPts val="0"/>
              </a:spcBef>
              <a:buClr>
                <a:schemeClr val="accent1"/>
              </a:buClr>
              <a:buSzPct val="101000"/>
              <a:defRPr/>
            </a:pPr>
            <a:r>
              <a:rPr lang="en-US" dirty="0" smtClean="0"/>
              <a:t>In one study, for each year younger, a child had a 47% greater chance of achieving a clinically significant reduction in BMI</a:t>
            </a:r>
          </a:p>
          <a:p>
            <a:pPr lvl="1">
              <a:spcBef>
                <a:spcPts val="0"/>
              </a:spcBef>
              <a:buClr>
                <a:schemeClr val="accent1"/>
              </a:buClr>
              <a:buSzPct val="101000"/>
              <a:defRPr/>
            </a:pPr>
            <a:endParaRPr lang="en-US" sz="800" dirty="0" smtClean="0"/>
          </a:p>
          <a:p>
            <a:pPr lvl="1">
              <a:spcBef>
                <a:spcPts val="0"/>
              </a:spcBef>
              <a:buClr>
                <a:schemeClr val="accent1"/>
              </a:buClr>
              <a:buSzPct val="101000"/>
              <a:defRPr/>
            </a:pPr>
            <a:r>
              <a:rPr lang="en-US" dirty="0" smtClean="0"/>
              <a:t>Clinically significant reductions are seen much less often in adolescence</a:t>
            </a:r>
          </a:p>
        </p:txBody>
      </p:sp>
      <p:sp>
        <p:nvSpPr>
          <p:cNvPr id="5" name="TextBox 4"/>
          <p:cNvSpPr txBox="1"/>
          <p:nvPr/>
        </p:nvSpPr>
        <p:spPr>
          <a:xfrm>
            <a:off x="1752600" y="6396335"/>
            <a:ext cx="7391400" cy="461665"/>
          </a:xfrm>
          <a:prstGeom prst="rect">
            <a:avLst/>
          </a:prstGeom>
          <a:noFill/>
        </p:spPr>
        <p:txBody>
          <a:bodyPr wrap="square" rtlCol="0">
            <a:spAutoFit/>
          </a:bodyPr>
          <a:lstStyle/>
          <a:p>
            <a:pPr algn="r"/>
            <a:r>
              <a:rPr lang="en-US" sz="1200" dirty="0" err="1" smtClean="0">
                <a:solidFill>
                  <a:schemeClr val="tx1">
                    <a:lumMod val="75000"/>
                    <a:lumOff val="25000"/>
                  </a:schemeClr>
                </a:solidFill>
                <a:latin typeface="Arial"/>
                <a:cs typeface="Arial"/>
              </a:rPr>
              <a:t>Danielsson</a:t>
            </a:r>
            <a:r>
              <a:rPr lang="en-US" sz="1200" dirty="0" smtClean="0">
                <a:solidFill>
                  <a:schemeClr val="tx1">
                    <a:lumMod val="75000"/>
                    <a:lumOff val="25000"/>
                  </a:schemeClr>
                </a:solidFill>
                <a:latin typeface="Arial"/>
                <a:cs typeface="Arial"/>
              </a:rPr>
              <a:t> et al., 2012, </a:t>
            </a:r>
            <a:r>
              <a:rPr lang="en-US" sz="1200" i="1" dirty="0" smtClean="0">
                <a:solidFill>
                  <a:schemeClr val="tx1">
                    <a:lumMod val="75000"/>
                    <a:lumOff val="25000"/>
                  </a:schemeClr>
                </a:solidFill>
                <a:latin typeface="Arial"/>
                <a:cs typeface="Arial"/>
              </a:rPr>
              <a:t>Arch </a:t>
            </a:r>
            <a:r>
              <a:rPr lang="en-US" sz="1200" i="1" dirty="0" err="1" smtClean="0">
                <a:solidFill>
                  <a:schemeClr val="tx1">
                    <a:lumMod val="75000"/>
                    <a:lumOff val="25000"/>
                  </a:schemeClr>
                </a:solidFill>
                <a:latin typeface="Arial"/>
                <a:cs typeface="Arial"/>
              </a:rPr>
              <a:t>Pediatr</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Adolesc</a:t>
            </a:r>
            <a:r>
              <a:rPr lang="en-US" sz="1200" i="1" dirty="0" smtClean="0">
                <a:solidFill>
                  <a:schemeClr val="tx1">
                    <a:lumMod val="75000"/>
                    <a:lumOff val="25000"/>
                  </a:schemeClr>
                </a:solidFill>
                <a:latin typeface="Arial"/>
                <a:cs typeface="Arial"/>
              </a:rPr>
              <a:t> Med; </a:t>
            </a:r>
            <a:r>
              <a:rPr lang="fr-FR" sz="1200" dirty="0" err="1" smtClean="0">
                <a:solidFill>
                  <a:schemeClr val="tx1">
                    <a:lumMod val="75000"/>
                    <a:lumOff val="25000"/>
                  </a:schemeClr>
                </a:solidFill>
                <a:latin typeface="Arial"/>
                <a:cs typeface="Arial"/>
              </a:rPr>
              <a:t>Danielsson</a:t>
            </a:r>
            <a:r>
              <a:rPr lang="fr-FR" sz="1200" dirty="0" smtClean="0">
                <a:solidFill>
                  <a:schemeClr val="tx1">
                    <a:lumMod val="75000"/>
                    <a:lumOff val="25000"/>
                  </a:schemeClr>
                </a:solidFill>
                <a:latin typeface="Arial"/>
                <a:cs typeface="Arial"/>
              </a:rPr>
              <a:t> et al., 2012, </a:t>
            </a:r>
            <a:r>
              <a:rPr lang="fr-FR" sz="1200" i="1" dirty="0" err="1" smtClean="0">
                <a:solidFill>
                  <a:schemeClr val="tx1">
                    <a:lumMod val="75000"/>
                    <a:lumOff val="25000"/>
                  </a:schemeClr>
                </a:solidFill>
                <a:latin typeface="Arial"/>
                <a:cs typeface="Arial"/>
              </a:rPr>
              <a:t>Obes</a:t>
            </a:r>
            <a:r>
              <a:rPr lang="fr-FR" sz="1200" i="1" dirty="0" smtClean="0">
                <a:solidFill>
                  <a:schemeClr val="tx1">
                    <a:lumMod val="75000"/>
                    <a:lumOff val="25000"/>
                  </a:schemeClr>
                </a:solidFill>
                <a:latin typeface="Arial"/>
                <a:cs typeface="Arial"/>
              </a:rPr>
              <a:t> </a:t>
            </a:r>
            <a:r>
              <a:rPr lang="fr-FR" sz="1200" i="1" dirty="0" err="1" smtClean="0">
                <a:solidFill>
                  <a:schemeClr val="tx1">
                    <a:lumMod val="75000"/>
                    <a:lumOff val="25000"/>
                  </a:schemeClr>
                </a:solidFill>
                <a:latin typeface="Arial"/>
                <a:cs typeface="Arial"/>
              </a:rPr>
              <a:t>Facts</a:t>
            </a:r>
            <a:r>
              <a:rPr lang="fr-FR" sz="1200" i="1" dirty="0">
                <a:solidFill>
                  <a:schemeClr val="tx1">
                    <a:lumMod val="75000"/>
                    <a:lumOff val="25000"/>
                  </a:schemeClr>
                </a:solidFill>
                <a:latin typeface="Arial"/>
                <a:cs typeface="Arial"/>
              </a:rPr>
              <a:t>;</a:t>
            </a:r>
            <a:endParaRPr lang="en-US" sz="1200" i="1" dirty="0" smtClean="0">
              <a:solidFill>
                <a:schemeClr val="tx1">
                  <a:lumMod val="75000"/>
                  <a:lumOff val="25000"/>
                </a:schemeClr>
              </a:solidFill>
              <a:latin typeface="Arial"/>
              <a:cs typeface="Arial"/>
            </a:endParaRPr>
          </a:p>
          <a:p>
            <a:pPr algn="r"/>
            <a:r>
              <a:rPr lang="en-US" sz="1200" dirty="0" err="1" smtClean="0">
                <a:solidFill>
                  <a:schemeClr val="tx1">
                    <a:lumMod val="75000"/>
                    <a:lumOff val="25000"/>
                  </a:schemeClr>
                </a:solidFill>
                <a:latin typeface="Arial"/>
                <a:cs typeface="Arial"/>
              </a:rPr>
              <a:t>Reinehr</a:t>
            </a:r>
            <a:r>
              <a:rPr lang="en-US" sz="1200" dirty="0" smtClean="0">
                <a:solidFill>
                  <a:schemeClr val="tx1">
                    <a:lumMod val="75000"/>
                    <a:lumOff val="25000"/>
                  </a:schemeClr>
                </a:solidFill>
                <a:latin typeface="Arial"/>
                <a:cs typeface="Arial"/>
              </a:rPr>
              <a:t> et al., 2010, </a:t>
            </a:r>
            <a:r>
              <a:rPr lang="en-US" sz="1200" i="1" dirty="0" smtClean="0">
                <a:solidFill>
                  <a:schemeClr val="tx1">
                    <a:lumMod val="75000"/>
                    <a:lumOff val="25000"/>
                  </a:schemeClr>
                </a:solidFill>
                <a:latin typeface="Arial"/>
                <a:cs typeface="Arial"/>
              </a:rPr>
              <a:t>Am J </a:t>
            </a:r>
            <a:r>
              <a:rPr lang="en-US" sz="1200" i="1" dirty="0" err="1" smtClean="0">
                <a:solidFill>
                  <a:schemeClr val="tx1">
                    <a:lumMod val="75000"/>
                    <a:lumOff val="25000"/>
                  </a:schemeClr>
                </a:solidFill>
                <a:latin typeface="Arial"/>
                <a:cs typeface="Arial"/>
              </a:rPr>
              <a:t>Clin</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Nutr</a:t>
            </a:r>
            <a:r>
              <a:rPr lang="en-US" sz="1200" i="1" dirty="0" smtClean="0">
                <a:solidFill>
                  <a:schemeClr val="tx1">
                    <a:lumMod val="75000"/>
                    <a:lumOff val="25000"/>
                  </a:schemeClr>
                </a:solidFill>
                <a:latin typeface="Arial"/>
                <a:cs typeface="Arial"/>
              </a:rPr>
              <a:t>; </a:t>
            </a:r>
            <a:r>
              <a:rPr lang="en-US" sz="1200" dirty="0" err="1" smtClean="0">
                <a:solidFill>
                  <a:schemeClr val="tx1">
                    <a:lumMod val="75000"/>
                    <a:lumOff val="25000"/>
                  </a:schemeClr>
                </a:solidFill>
                <a:latin typeface="Arial"/>
                <a:cs typeface="Arial"/>
              </a:rPr>
              <a:t>Reinehr</a:t>
            </a:r>
            <a:r>
              <a:rPr lang="en-US" sz="1200" dirty="0" smtClean="0">
                <a:solidFill>
                  <a:schemeClr val="tx1">
                    <a:lumMod val="75000"/>
                    <a:lumOff val="25000"/>
                  </a:schemeClr>
                </a:solidFill>
                <a:latin typeface="Arial"/>
                <a:cs typeface="Arial"/>
              </a:rPr>
              <a:t> et al., 2009, </a:t>
            </a:r>
            <a:r>
              <a:rPr lang="en-US" sz="1200" i="1" dirty="0" smtClean="0">
                <a:solidFill>
                  <a:schemeClr val="tx1">
                    <a:lumMod val="75000"/>
                    <a:lumOff val="25000"/>
                  </a:schemeClr>
                </a:solidFill>
                <a:latin typeface="Arial"/>
                <a:cs typeface="Arial"/>
              </a:rPr>
              <a:t>Obesity</a:t>
            </a:r>
            <a:r>
              <a:rPr lang="en-US" sz="1200" dirty="0">
                <a:solidFill>
                  <a:schemeClr val="tx1">
                    <a:lumMod val="75000"/>
                    <a:lumOff val="25000"/>
                  </a:schemeClr>
                </a:solidFill>
                <a:latin typeface="Arial"/>
                <a:cs typeface="Arial"/>
              </a:rPr>
              <a:t>;</a:t>
            </a:r>
            <a:r>
              <a:rPr lang="en-US" sz="1200" dirty="0" smtClean="0">
                <a:solidFill>
                  <a:schemeClr val="tx1">
                    <a:lumMod val="75000"/>
                    <a:lumOff val="25000"/>
                  </a:schemeClr>
                </a:solidFill>
                <a:latin typeface="Arial"/>
                <a:cs typeface="Arial"/>
              </a:rPr>
              <a:t> Sabin et al., 2007, </a:t>
            </a:r>
            <a:r>
              <a:rPr lang="en-US" sz="1200" i="1" dirty="0" smtClean="0">
                <a:solidFill>
                  <a:schemeClr val="tx1">
                    <a:lumMod val="75000"/>
                    <a:lumOff val="25000"/>
                  </a:schemeClr>
                </a:solidFill>
                <a:latin typeface="Arial"/>
                <a:cs typeface="Arial"/>
              </a:rPr>
              <a:t>J </a:t>
            </a:r>
            <a:r>
              <a:rPr lang="en-US" sz="1200" i="1" dirty="0" err="1" smtClean="0">
                <a:solidFill>
                  <a:schemeClr val="tx1">
                    <a:lumMod val="75000"/>
                    <a:lumOff val="25000"/>
                  </a:schemeClr>
                </a:solidFill>
                <a:latin typeface="Arial"/>
                <a:cs typeface="Arial"/>
              </a:rPr>
              <a:t>Clin</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Eval</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Clin</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Prac</a:t>
            </a:r>
            <a:endParaRPr lang="en-US" sz="1200" i="1" dirty="0">
              <a:solidFill>
                <a:schemeClr val="tx1">
                  <a:lumMod val="75000"/>
                  <a:lumOff val="25000"/>
                </a:schemeClr>
              </a:solidFill>
              <a:latin typeface="Arial"/>
              <a:cs typeface="Arial"/>
            </a:endParaRPr>
          </a:p>
        </p:txBody>
      </p:sp>
      <p:sp>
        <p:nvSpPr>
          <p:cNvPr id="3" name="TextBox 2"/>
          <p:cNvSpPr txBox="1"/>
          <p:nvPr/>
        </p:nvSpPr>
        <p:spPr>
          <a:xfrm>
            <a:off x="1209980" y="387479"/>
            <a:ext cx="7738016" cy="707886"/>
          </a:xfrm>
          <a:prstGeom prst="rect">
            <a:avLst/>
          </a:prstGeom>
          <a:noFill/>
        </p:spPr>
        <p:txBody>
          <a:bodyPr wrap="none" rtlCol="0">
            <a:spAutoFit/>
          </a:bodyPr>
          <a:lstStyle/>
          <a:p>
            <a:pPr>
              <a:buSzPct val="100000"/>
              <a:defRPr sz="2160" b="1" i="0" u="none" strike="noStrike" kern="1200" baseline="0">
                <a:solidFill>
                  <a:prstClr val="black"/>
                </a:solidFill>
                <a:latin typeface="+mn-lt"/>
                <a:ea typeface="+mn-ea"/>
                <a:cs typeface="+mn-cs"/>
              </a:defRPr>
            </a:pPr>
            <a:r>
              <a:rPr lang="en-US" sz="4000" b="1" dirty="0">
                <a:solidFill>
                  <a:prstClr val="black">
                    <a:lumMod val="65000"/>
                    <a:lumOff val="35000"/>
                  </a:prstClr>
                </a:solidFill>
                <a:latin typeface="Arial" pitchFamily="34" charset="0"/>
                <a:ea typeface="+mj-ea"/>
                <a:cs typeface="Arial" pitchFamily="34" charset="0"/>
              </a:rPr>
              <a:t>Evidence for Early Intervention</a:t>
            </a:r>
          </a:p>
        </p:txBody>
      </p:sp>
      <p:sp>
        <p:nvSpPr>
          <p:cNvPr id="6" name="Rectangle 5"/>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21713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039529128"/>
              </p:ext>
            </p:extLst>
          </p:nvPr>
        </p:nvGraphicFramePr>
        <p:xfrm>
          <a:off x="76200" y="2105239"/>
          <a:ext cx="4419600" cy="3672840"/>
        </p:xfrm>
        <a:graphic>
          <a:graphicData uri="http://schemas.openxmlformats.org/drawingml/2006/table">
            <a:tbl>
              <a:tblPr firstRow="1" bandRow="1">
                <a:tableStyleId>{5C22544A-7EE6-4342-B048-85BDC9FD1C3A}</a:tableStyleId>
              </a:tblPr>
              <a:tblGrid>
                <a:gridCol w="1104900"/>
                <a:gridCol w="1104900"/>
                <a:gridCol w="1104900"/>
                <a:gridCol w="1104900"/>
              </a:tblGrid>
              <a:tr h="370840">
                <a:tc gridSpan="4">
                  <a:txBody>
                    <a:bodyPr/>
                    <a:lstStyle/>
                    <a:p>
                      <a:pPr algn="ctr"/>
                      <a:r>
                        <a:rPr lang="en-US" dirty="0" smtClean="0"/>
                        <a:t>BOYS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Age</a:t>
                      </a:r>
                      <a:endParaRPr lang="en-US" b="1" dirty="0"/>
                    </a:p>
                  </a:txBody>
                  <a:tcPr/>
                </a:tc>
                <a:tc>
                  <a:txBody>
                    <a:bodyPr/>
                    <a:lstStyle/>
                    <a:p>
                      <a:r>
                        <a:rPr lang="en-US" dirty="0" smtClean="0"/>
                        <a:t>90th</a:t>
                      </a:r>
                      <a:endParaRPr lang="en-US" b="1" dirty="0"/>
                    </a:p>
                  </a:txBody>
                  <a:tcPr/>
                </a:tc>
                <a:tc>
                  <a:txBody>
                    <a:bodyPr/>
                    <a:lstStyle/>
                    <a:p>
                      <a:r>
                        <a:rPr lang="en-US" dirty="0" smtClean="0"/>
                        <a:t>95th</a:t>
                      </a:r>
                      <a:endParaRPr lang="en-US" b="1" dirty="0"/>
                    </a:p>
                  </a:txBody>
                  <a:tcPr/>
                </a:tc>
                <a:tc>
                  <a:txBody>
                    <a:bodyPr/>
                    <a:lstStyle/>
                    <a:p>
                      <a:r>
                        <a:rPr lang="en-US" dirty="0" smtClean="0"/>
                        <a:t>97th</a:t>
                      </a:r>
                      <a:endParaRPr lang="en-US" b="1" dirty="0"/>
                    </a:p>
                  </a:txBody>
                  <a:tcPr/>
                </a:tc>
              </a:tr>
              <a:tr h="370840">
                <a:tc>
                  <a:txBody>
                    <a:bodyPr/>
                    <a:lstStyle/>
                    <a:p>
                      <a:r>
                        <a:rPr lang="en-US" dirty="0" smtClean="0"/>
                        <a:t>8-9 years</a:t>
                      </a:r>
                      <a:endParaRPr lang="en-US" dirty="0"/>
                    </a:p>
                  </a:txBody>
                  <a:tcPr/>
                </a:tc>
                <a:tc>
                  <a:txBody>
                    <a:bodyPr/>
                    <a:lstStyle/>
                    <a:p>
                      <a:r>
                        <a:rPr lang="en-US" dirty="0" smtClean="0"/>
                        <a:t>5.38</a:t>
                      </a:r>
                      <a:endParaRPr lang="en-US" dirty="0"/>
                    </a:p>
                  </a:txBody>
                  <a:tcPr/>
                </a:tc>
                <a:tc>
                  <a:txBody>
                    <a:bodyPr/>
                    <a:lstStyle/>
                    <a:p>
                      <a:r>
                        <a:rPr lang="en-US" dirty="0" smtClean="0"/>
                        <a:t>-0.09</a:t>
                      </a:r>
                      <a:endParaRPr lang="en-US" dirty="0"/>
                    </a:p>
                  </a:txBody>
                  <a:tcPr/>
                </a:tc>
                <a:tc>
                  <a:txBody>
                    <a:bodyPr/>
                    <a:lstStyle/>
                    <a:p>
                      <a:r>
                        <a:rPr lang="en-US" dirty="0" smtClean="0"/>
                        <a:t>-4.72</a:t>
                      </a:r>
                      <a:endParaRPr lang="en-US" dirty="0"/>
                    </a:p>
                  </a:txBody>
                  <a:tcPr/>
                </a:tc>
              </a:tr>
              <a:tr h="370840">
                <a:tc>
                  <a:txBody>
                    <a:bodyPr/>
                    <a:lstStyle/>
                    <a:p>
                      <a:r>
                        <a:rPr lang="en-US" dirty="0" smtClean="0"/>
                        <a:t>9-10 years</a:t>
                      </a:r>
                      <a:endParaRPr lang="en-US" dirty="0"/>
                    </a:p>
                  </a:txBody>
                  <a:tcPr/>
                </a:tc>
                <a:tc>
                  <a:txBody>
                    <a:bodyPr/>
                    <a:lstStyle/>
                    <a:p>
                      <a:r>
                        <a:rPr lang="en-US" dirty="0" smtClean="0"/>
                        <a:t>6.59</a:t>
                      </a:r>
                      <a:endParaRPr lang="en-US" dirty="0"/>
                    </a:p>
                  </a:txBody>
                  <a:tcPr/>
                </a:tc>
                <a:tc>
                  <a:txBody>
                    <a:bodyPr/>
                    <a:lstStyle/>
                    <a:p>
                      <a:r>
                        <a:rPr lang="en-US" dirty="0" smtClean="0"/>
                        <a:t>-0.35</a:t>
                      </a:r>
                      <a:endParaRPr lang="en-US" dirty="0"/>
                    </a:p>
                  </a:txBody>
                  <a:tcPr/>
                </a:tc>
                <a:tc>
                  <a:txBody>
                    <a:bodyPr/>
                    <a:lstStyle/>
                    <a:p>
                      <a:r>
                        <a:rPr lang="en-US" dirty="0" smtClean="0"/>
                        <a:t>-6.35</a:t>
                      </a:r>
                      <a:endParaRPr lang="en-US" dirty="0"/>
                    </a:p>
                  </a:txBody>
                  <a:tcPr/>
                </a:tc>
              </a:tr>
              <a:tr h="370840">
                <a:tc>
                  <a:txBody>
                    <a:bodyPr/>
                    <a:lstStyle/>
                    <a:p>
                      <a:r>
                        <a:rPr lang="en-US" dirty="0" smtClean="0"/>
                        <a:t>10-11 years</a:t>
                      </a:r>
                      <a:endParaRPr lang="en-US" dirty="0"/>
                    </a:p>
                  </a:txBody>
                  <a:tcPr/>
                </a:tc>
                <a:tc>
                  <a:txBody>
                    <a:bodyPr/>
                    <a:lstStyle/>
                    <a:p>
                      <a:r>
                        <a:rPr lang="en-US" dirty="0" smtClean="0"/>
                        <a:t>6.06</a:t>
                      </a:r>
                      <a:endParaRPr lang="en-US" dirty="0"/>
                    </a:p>
                  </a:txBody>
                  <a:tcPr/>
                </a:tc>
                <a:tc>
                  <a:txBody>
                    <a:bodyPr/>
                    <a:lstStyle/>
                    <a:p>
                      <a:r>
                        <a:rPr lang="en-US" dirty="0" smtClean="0"/>
                        <a:t>-2.23</a:t>
                      </a:r>
                      <a:endParaRPr lang="en-US" dirty="0"/>
                    </a:p>
                  </a:txBody>
                  <a:tcPr/>
                </a:tc>
                <a:tc>
                  <a:txBody>
                    <a:bodyPr/>
                    <a:lstStyle/>
                    <a:p>
                      <a:r>
                        <a:rPr lang="en-US" dirty="0" smtClean="0"/>
                        <a:t>-9.44</a:t>
                      </a:r>
                      <a:endParaRPr lang="en-US" dirty="0"/>
                    </a:p>
                  </a:txBody>
                  <a:tcPr/>
                </a:tc>
              </a:tr>
              <a:tr h="370840">
                <a:tc>
                  <a:txBody>
                    <a:bodyPr/>
                    <a:lstStyle/>
                    <a:p>
                      <a:r>
                        <a:rPr lang="en-US" dirty="0" smtClean="0"/>
                        <a:t>11-12 years</a:t>
                      </a:r>
                      <a:endParaRPr lang="en-US" dirty="0"/>
                    </a:p>
                  </a:txBody>
                  <a:tcPr/>
                </a:tc>
                <a:tc>
                  <a:txBody>
                    <a:bodyPr/>
                    <a:lstStyle/>
                    <a:p>
                      <a:r>
                        <a:rPr lang="en-US" dirty="0" smtClean="0"/>
                        <a:t>7.08</a:t>
                      </a:r>
                      <a:endParaRPr lang="en-US" dirty="0"/>
                    </a:p>
                  </a:txBody>
                  <a:tcPr/>
                </a:tc>
                <a:tc>
                  <a:txBody>
                    <a:bodyPr/>
                    <a:lstStyle/>
                    <a:p>
                      <a:r>
                        <a:rPr lang="en-US" dirty="0" smtClean="0"/>
                        <a:t>-2.69</a:t>
                      </a:r>
                      <a:endParaRPr lang="en-US" dirty="0"/>
                    </a:p>
                  </a:txBody>
                  <a:tcPr/>
                </a:tc>
                <a:tc>
                  <a:txBody>
                    <a:bodyPr/>
                    <a:lstStyle/>
                    <a:p>
                      <a:r>
                        <a:rPr lang="en-US" dirty="0" smtClean="0"/>
                        <a:t>-11.13</a:t>
                      </a:r>
                      <a:endParaRPr lang="en-US" dirty="0"/>
                    </a:p>
                  </a:txBody>
                  <a:tcPr/>
                </a:tc>
              </a:tr>
              <a:tr h="370840">
                <a:tc>
                  <a:txBody>
                    <a:bodyPr/>
                    <a:lstStyle/>
                    <a:p>
                      <a:r>
                        <a:rPr lang="en-US" dirty="0" smtClean="0"/>
                        <a:t>12-13</a:t>
                      </a:r>
                      <a:r>
                        <a:rPr lang="en-US" baseline="0" dirty="0" smtClean="0"/>
                        <a:t> years</a:t>
                      </a:r>
                      <a:endParaRPr lang="en-US" dirty="0"/>
                    </a:p>
                  </a:txBody>
                  <a:tcPr/>
                </a:tc>
                <a:tc>
                  <a:txBody>
                    <a:bodyPr/>
                    <a:lstStyle/>
                    <a:p>
                      <a:r>
                        <a:rPr lang="en-US" dirty="0" smtClean="0"/>
                        <a:t>8.60</a:t>
                      </a:r>
                      <a:endParaRPr lang="en-US" dirty="0"/>
                    </a:p>
                  </a:txBody>
                  <a:tcPr/>
                </a:tc>
                <a:tc>
                  <a:txBody>
                    <a:bodyPr/>
                    <a:lstStyle/>
                    <a:p>
                      <a:r>
                        <a:rPr lang="en-US" dirty="0" smtClean="0"/>
                        <a:t>-2.54</a:t>
                      </a:r>
                      <a:endParaRPr lang="en-US" dirty="0"/>
                    </a:p>
                  </a:txBody>
                  <a:tcPr/>
                </a:tc>
                <a:tc>
                  <a:txBody>
                    <a:bodyPr/>
                    <a:lstStyle/>
                    <a:p>
                      <a:r>
                        <a:rPr lang="en-US" dirty="0" smtClean="0"/>
                        <a:t>-12.10</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652809631"/>
              </p:ext>
            </p:extLst>
          </p:nvPr>
        </p:nvGraphicFramePr>
        <p:xfrm>
          <a:off x="4648200" y="2105239"/>
          <a:ext cx="4419600" cy="3672840"/>
        </p:xfrm>
        <a:graphic>
          <a:graphicData uri="http://schemas.openxmlformats.org/drawingml/2006/table">
            <a:tbl>
              <a:tblPr firstRow="1" bandRow="1">
                <a:tableStyleId>{93296810-A885-4BE3-A3E7-6D5BEEA58F35}</a:tableStyleId>
              </a:tblPr>
              <a:tblGrid>
                <a:gridCol w="1104900"/>
                <a:gridCol w="1104900"/>
                <a:gridCol w="1104900"/>
                <a:gridCol w="1104900"/>
              </a:tblGrid>
              <a:tr h="370840">
                <a:tc gridSpan="4">
                  <a:txBody>
                    <a:bodyPr/>
                    <a:lstStyle/>
                    <a:p>
                      <a:pPr algn="ctr"/>
                      <a:r>
                        <a:rPr lang="en-US" dirty="0" smtClean="0"/>
                        <a:t>GIRLS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Age</a:t>
                      </a:r>
                      <a:endParaRPr lang="en-US" b="1" dirty="0"/>
                    </a:p>
                  </a:txBody>
                  <a:tcPr/>
                </a:tc>
                <a:tc>
                  <a:txBody>
                    <a:bodyPr/>
                    <a:lstStyle/>
                    <a:p>
                      <a:r>
                        <a:rPr lang="en-US" dirty="0" smtClean="0"/>
                        <a:t>90th</a:t>
                      </a:r>
                      <a:endParaRPr lang="en-US" b="1" dirty="0"/>
                    </a:p>
                  </a:txBody>
                  <a:tcPr/>
                </a:tc>
                <a:tc>
                  <a:txBody>
                    <a:bodyPr/>
                    <a:lstStyle/>
                    <a:p>
                      <a:r>
                        <a:rPr lang="en-US" dirty="0" smtClean="0"/>
                        <a:t>95th</a:t>
                      </a:r>
                      <a:endParaRPr lang="en-US" b="1" dirty="0"/>
                    </a:p>
                  </a:txBody>
                  <a:tcPr/>
                </a:tc>
                <a:tc>
                  <a:txBody>
                    <a:bodyPr/>
                    <a:lstStyle/>
                    <a:p>
                      <a:r>
                        <a:rPr lang="en-US" dirty="0" smtClean="0"/>
                        <a:t>97th</a:t>
                      </a:r>
                      <a:endParaRPr lang="en-US" b="1" dirty="0"/>
                    </a:p>
                  </a:txBody>
                  <a:tcPr/>
                </a:tc>
              </a:tr>
              <a:tr h="370840">
                <a:tc>
                  <a:txBody>
                    <a:bodyPr/>
                    <a:lstStyle/>
                    <a:p>
                      <a:r>
                        <a:rPr lang="en-US" dirty="0" smtClean="0"/>
                        <a:t>8-9 years</a:t>
                      </a:r>
                      <a:endParaRPr lang="en-US" dirty="0"/>
                    </a:p>
                  </a:txBody>
                  <a:tcPr/>
                </a:tc>
                <a:tc>
                  <a:txBody>
                    <a:bodyPr/>
                    <a:lstStyle/>
                    <a:p>
                      <a:r>
                        <a:rPr lang="en-US" dirty="0" smtClean="0"/>
                        <a:t>7.10</a:t>
                      </a:r>
                      <a:endParaRPr lang="en-US" dirty="0"/>
                    </a:p>
                  </a:txBody>
                  <a:tcPr/>
                </a:tc>
                <a:tc>
                  <a:txBody>
                    <a:bodyPr/>
                    <a:lstStyle/>
                    <a:p>
                      <a:r>
                        <a:rPr lang="en-US" dirty="0" smtClean="0"/>
                        <a:t>1.04</a:t>
                      </a:r>
                      <a:endParaRPr lang="en-US" dirty="0"/>
                    </a:p>
                  </a:txBody>
                  <a:tcPr/>
                </a:tc>
                <a:tc>
                  <a:txBody>
                    <a:bodyPr/>
                    <a:lstStyle/>
                    <a:p>
                      <a:r>
                        <a:rPr lang="en-US" dirty="0" smtClean="0"/>
                        <a:t>-4.01</a:t>
                      </a:r>
                      <a:endParaRPr lang="en-US" dirty="0"/>
                    </a:p>
                  </a:txBody>
                  <a:tcPr/>
                </a:tc>
              </a:tr>
              <a:tr h="370840">
                <a:tc>
                  <a:txBody>
                    <a:bodyPr/>
                    <a:lstStyle/>
                    <a:p>
                      <a:r>
                        <a:rPr lang="en-US" dirty="0" smtClean="0"/>
                        <a:t>9-10 years</a:t>
                      </a:r>
                      <a:endParaRPr lang="en-US" dirty="0"/>
                    </a:p>
                  </a:txBody>
                  <a:tcPr/>
                </a:tc>
                <a:tc>
                  <a:txBody>
                    <a:bodyPr/>
                    <a:lstStyle/>
                    <a:p>
                      <a:r>
                        <a:rPr lang="en-US" dirty="0" smtClean="0"/>
                        <a:t>7.41</a:t>
                      </a:r>
                      <a:endParaRPr lang="en-US" dirty="0"/>
                    </a:p>
                  </a:txBody>
                  <a:tcPr/>
                </a:tc>
                <a:tc>
                  <a:txBody>
                    <a:bodyPr/>
                    <a:lstStyle/>
                    <a:p>
                      <a:r>
                        <a:rPr lang="en-US" dirty="0" smtClean="0"/>
                        <a:t>-0.11</a:t>
                      </a:r>
                      <a:endParaRPr lang="en-US" dirty="0"/>
                    </a:p>
                  </a:txBody>
                  <a:tcPr/>
                </a:tc>
                <a:tc>
                  <a:txBody>
                    <a:bodyPr/>
                    <a:lstStyle/>
                    <a:p>
                      <a:r>
                        <a:rPr lang="en-US" dirty="0" smtClean="0"/>
                        <a:t>-6.39</a:t>
                      </a:r>
                      <a:endParaRPr lang="en-US" dirty="0"/>
                    </a:p>
                  </a:txBody>
                  <a:tcPr/>
                </a:tc>
              </a:tr>
              <a:tr h="370840">
                <a:tc>
                  <a:txBody>
                    <a:bodyPr/>
                    <a:lstStyle/>
                    <a:p>
                      <a:r>
                        <a:rPr lang="en-US" dirty="0" smtClean="0"/>
                        <a:t>10-11 years</a:t>
                      </a:r>
                      <a:endParaRPr lang="en-US" dirty="0"/>
                    </a:p>
                  </a:txBody>
                  <a:tcPr/>
                </a:tc>
                <a:tc>
                  <a:txBody>
                    <a:bodyPr/>
                    <a:lstStyle/>
                    <a:p>
                      <a:r>
                        <a:rPr lang="en-US" dirty="0" smtClean="0"/>
                        <a:t>7.87</a:t>
                      </a:r>
                      <a:endParaRPr lang="en-US" dirty="0"/>
                    </a:p>
                  </a:txBody>
                  <a:tcPr/>
                </a:tc>
                <a:tc>
                  <a:txBody>
                    <a:bodyPr/>
                    <a:lstStyle/>
                    <a:p>
                      <a:r>
                        <a:rPr lang="en-US" dirty="0" smtClean="0"/>
                        <a:t>-1.15</a:t>
                      </a:r>
                      <a:endParaRPr lang="en-US" dirty="0"/>
                    </a:p>
                  </a:txBody>
                  <a:tcPr/>
                </a:tc>
                <a:tc>
                  <a:txBody>
                    <a:bodyPr/>
                    <a:lstStyle/>
                    <a:p>
                      <a:r>
                        <a:rPr lang="en-US" dirty="0" smtClean="0"/>
                        <a:t>-8.66</a:t>
                      </a:r>
                      <a:endParaRPr lang="en-US" dirty="0"/>
                    </a:p>
                  </a:txBody>
                  <a:tcPr/>
                </a:tc>
              </a:tr>
              <a:tr h="370840">
                <a:tc>
                  <a:txBody>
                    <a:bodyPr/>
                    <a:lstStyle/>
                    <a:p>
                      <a:r>
                        <a:rPr lang="en-US" dirty="0" smtClean="0"/>
                        <a:t>11-12 years</a:t>
                      </a:r>
                      <a:endParaRPr lang="en-US" dirty="0"/>
                    </a:p>
                  </a:txBody>
                  <a:tcPr/>
                </a:tc>
                <a:tc>
                  <a:txBody>
                    <a:bodyPr/>
                    <a:lstStyle/>
                    <a:p>
                      <a:r>
                        <a:rPr lang="en-US" dirty="0" smtClean="0"/>
                        <a:t>7.28</a:t>
                      </a:r>
                      <a:endParaRPr lang="en-US" dirty="0"/>
                    </a:p>
                  </a:txBody>
                  <a:tcPr/>
                </a:tc>
                <a:tc>
                  <a:txBody>
                    <a:bodyPr/>
                    <a:lstStyle/>
                    <a:p>
                      <a:r>
                        <a:rPr lang="en-US" dirty="0" smtClean="0"/>
                        <a:t>-3.37</a:t>
                      </a:r>
                      <a:endParaRPr lang="en-US" dirty="0"/>
                    </a:p>
                  </a:txBody>
                  <a:tcPr/>
                </a:tc>
                <a:tc>
                  <a:txBody>
                    <a:bodyPr/>
                    <a:lstStyle/>
                    <a:p>
                      <a:r>
                        <a:rPr lang="en-US" dirty="0" smtClean="0"/>
                        <a:t>-12.24</a:t>
                      </a:r>
                      <a:endParaRPr lang="en-US" dirty="0"/>
                    </a:p>
                  </a:txBody>
                  <a:tcPr/>
                </a:tc>
              </a:tr>
              <a:tr h="370840">
                <a:tc>
                  <a:txBody>
                    <a:bodyPr/>
                    <a:lstStyle/>
                    <a:p>
                      <a:r>
                        <a:rPr lang="en-US" dirty="0" smtClean="0"/>
                        <a:t>12-13</a:t>
                      </a:r>
                      <a:r>
                        <a:rPr lang="en-US" baseline="0" dirty="0" smtClean="0"/>
                        <a:t> years</a:t>
                      </a:r>
                      <a:endParaRPr lang="en-US" dirty="0"/>
                    </a:p>
                  </a:txBody>
                  <a:tcPr/>
                </a:tc>
                <a:tc>
                  <a:txBody>
                    <a:bodyPr/>
                    <a:lstStyle/>
                    <a:p>
                      <a:r>
                        <a:rPr lang="en-US" dirty="0" smtClean="0"/>
                        <a:t>5.84</a:t>
                      </a:r>
                      <a:endParaRPr lang="en-US" dirty="0"/>
                    </a:p>
                  </a:txBody>
                  <a:tcPr/>
                </a:tc>
                <a:tc>
                  <a:txBody>
                    <a:bodyPr/>
                    <a:lstStyle/>
                    <a:p>
                      <a:r>
                        <a:rPr lang="en-US" dirty="0" smtClean="0"/>
                        <a:t>-6.42</a:t>
                      </a:r>
                      <a:endParaRPr lang="en-US" dirty="0"/>
                    </a:p>
                  </a:txBody>
                  <a:tcPr/>
                </a:tc>
                <a:tc>
                  <a:txBody>
                    <a:bodyPr/>
                    <a:lstStyle/>
                    <a:p>
                      <a:r>
                        <a:rPr lang="en-US" dirty="0" smtClean="0"/>
                        <a:t>-16.64</a:t>
                      </a:r>
                      <a:endParaRPr lang="en-US" dirty="0"/>
                    </a:p>
                  </a:txBody>
                  <a:tcPr/>
                </a:tc>
              </a:tr>
            </a:tbl>
          </a:graphicData>
        </a:graphic>
      </p:graphicFrame>
      <p:sp>
        <p:nvSpPr>
          <p:cNvPr id="8" name="TextBox 7"/>
          <p:cNvSpPr txBox="1"/>
          <p:nvPr/>
        </p:nvSpPr>
        <p:spPr>
          <a:xfrm>
            <a:off x="533400" y="6553200"/>
            <a:ext cx="8598198" cy="276999"/>
          </a:xfrm>
          <a:prstGeom prst="rect">
            <a:avLst/>
          </a:prstGeom>
          <a:noFill/>
        </p:spPr>
        <p:txBody>
          <a:bodyPr wrap="square" rtlCol="0">
            <a:spAutoFit/>
          </a:bodyPr>
          <a:lstStyle/>
          <a:p>
            <a:pPr algn="r"/>
            <a:r>
              <a:rPr lang="en-US" sz="1200" dirty="0" smtClean="0">
                <a:solidFill>
                  <a:prstClr val="black">
                    <a:lumMod val="75000"/>
                    <a:lumOff val="25000"/>
                  </a:prstClr>
                </a:solidFill>
                <a:latin typeface="Arial"/>
                <a:cs typeface="Arial"/>
              </a:rPr>
              <a:t>Goldschmidt, Wilfley, </a:t>
            </a:r>
            <a:r>
              <a:rPr lang="en-US" sz="1200" dirty="0" err="1" smtClean="0">
                <a:solidFill>
                  <a:prstClr val="black">
                    <a:lumMod val="75000"/>
                    <a:lumOff val="25000"/>
                  </a:prstClr>
                </a:solidFill>
                <a:latin typeface="Arial"/>
                <a:cs typeface="Arial"/>
              </a:rPr>
              <a:t>Paluch</a:t>
            </a:r>
            <a:r>
              <a:rPr lang="en-US" sz="1200" dirty="0" smtClean="0">
                <a:solidFill>
                  <a:prstClr val="black">
                    <a:lumMod val="75000"/>
                    <a:lumOff val="25000"/>
                  </a:prstClr>
                </a:solidFill>
                <a:latin typeface="Arial"/>
                <a:cs typeface="Arial"/>
              </a:rPr>
              <a:t>, </a:t>
            </a:r>
            <a:r>
              <a:rPr lang="en-US" sz="1200" dirty="0" err="1" smtClean="0">
                <a:solidFill>
                  <a:prstClr val="black">
                    <a:lumMod val="75000"/>
                    <a:lumOff val="25000"/>
                  </a:prstClr>
                </a:solidFill>
                <a:latin typeface="Arial"/>
                <a:cs typeface="Arial"/>
              </a:rPr>
              <a:t>Roemmich</a:t>
            </a:r>
            <a:r>
              <a:rPr lang="en-US" sz="1200" dirty="0" smtClean="0">
                <a:solidFill>
                  <a:prstClr val="black">
                    <a:lumMod val="75000"/>
                    <a:lumOff val="25000"/>
                  </a:prstClr>
                </a:solidFill>
                <a:latin typeface="Arial"/>
                <a:cs typeface="Arial"/>
              </a:rPr>
              <a:t> &amp; Epstein, 2013, </a:t>
            </a:r>
            <a:r>
              <a:rPr lang="en-US" sz="1200" i="1" dirty="0" smtClean="0">
                <a:solidFill>
                  <a:prstClr val="black">
                    <a:lumMod val="75000"/>
                    <a:lumOff val="25000"/>
                  </a:prstClr>
                </a:solidFill>
                <a:latin typeface="Arial"/>
                <a:cs typeface="Arial"/>
              </a:rPr>
              <a:t>JAMA </a:t>
            </a:r>
            <a:r>
              <a:rPr lang="en-US" sz="1200" i="1" dirty="0" err="1" smtClean="0">
                <a:solidFill>
                  <a:prstClr val="black">
                    <a:lumMod val="75000"/>
                    <a:lumOff val="25000"/>
                  </a:prstClr>
                </a:solidFill>
                <a:latin typeface="Arial"/>
                <a:cs typeface="Arial"/>
              </a:rPr>
              <a:t>Peds</a:t>
            </a:r>
            <a:r>
              <a:rPr lang="en-US" sz="1200" dirty="0" smtClean="0">
                <a:solidFill>
                  <a:prstClr val="black">
                    <a:lumMod val="75000"/>
                    <a:lumOff val="25000"/>
                  </a:prstClr>
                </a:solidFill>
                <a:latin typeface="Arial"/>
                <a:cs typeface="Arial"/>
              </a:rPr>
              <a:t>   </a:t>
            </a:r>
            <a:endParaRPr lang="en-US" sz="1200" dirty="0">
              <a:solidFill>
                <a:prstClr val="black">
                  <a:lumMod val="75000"/>
                  <a:lumOff val="25000"/>
                </a:prstClr>
              </a:solidFill>
              <a:latin typeface="Arial"/>
              <a:cs typeface="Arial"/>
            </a:endParaRPr>
          </a:p>
        </p:txBody>
      </p:sp>
      <p:sp>
        <p:nvSpPr>
          <p:cNvPr id="10" name="Oval 9"/>
          <p:cNvSpPr/>
          <p:nvPr/>
        </p:nvSpPr>
        <p:spPr>
          <a:xfrm>
            <a:off x="3352800" y="2819400"/>
            <a:ext cx="811378" cy="419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276600" y="5105400"/>
            <a:ext cx="1079945" cy="46101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7924800" y="2819400"/>
            <a:ext cx="811378" cy="419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7848600" y="5105400"/>
            <a:ext cx="1079945" cy="46101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Content Placeholder 13"/>
          <p:cNvSpPr>
            <a:spLocks noGrp="1"/>
          </p:cNvSpPr>
          <p:nvPr>
            <p:ph idx="1"/>
          </p:nvPr>
        </p:nvSpPr>
        <p:spPr>
          <a:xfrm>
            <a:off x="1199470" y="427037"/>
            <a:ext cx="7944530" cy="4525963"/>
          </a:xfrm>
        </p:spPr>
        <p:txBody>
          <a:bodyPr>
            <a:normAutofit/>
          </a:bodyPr>
          <a:lstStyle/>
          <a:p>
            <a:pPr marL="0" indent="0">
              <a:lnSpc>
                <a:spcPct val="80000"/>
              </a:lnSpc>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cs typeface="Arial" pitchFamily="34" charset="0"/>
              </a:rPr>
              <a:t>How Much Weight Change in One Year is Necessary for Normalization of Weight Status in Children?</a:t>
            </a:r>
          </a:p>
          <a:p>
            <a:pPr marL="0" indent="0">
              <a:lnSpc>
                <a:spcPct val="80000"/>
              </a:lnSpc>
              <a:spcBef>
                <a:spcPts val="0"/>
              </a:spcBef>
              <a:buSzPct val="100000"/>
              <a:buNone/>
              <a:defRPr sz="2160" b="1" i="0" u="none" strike="noStrike" kern="1200" baseline="0">
                <a:solidFill>
                  <a:prstClr val="black"/>
                </a:solidFill>
                <a:latin typeface="+mn-lt"/>
                <a:ea typeface="+mn-ea"/>
                <a:cs typeface="+mn-cs"/>
              </a:defRPr>
            </a:pPr>
            <a:endParaRPr lang="en-US" sz="3200" b="1" dirty="0" smtClean="0">
              <a:solidFill>
                <a:schemeClr val="tx1">
                  <a:lumMod val="65000"/>
                  <a:lumOff val="35000"/>
                </a:schemeClr>
              </a:solidFill>
              <a:latin typeface="+mn-lt"/>
              <a:ea typeface="+mj-ea"/>
              <a:cs typeface="+mn-cs"/>
            </a:endParaRPr>
          </a:p>
        </p:txBody>
      </p:sp>
      <p:sp>
        <p:nvSpPr>
          <p:cNvPr id="15" name="Rectangle 1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35439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7046" y="489518"/>
            <a:ext cx="7258730" cy="5911282"/>
          </a:xfrm>
        </p:spPr>
        <p:txBody>
          <a:bodyPr>
            <a:noAutofit/>
          </a:bodyPr>
          <a:lstStyle/>
          <a:p>
            <a:pPr marL="0" indent="0">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Polling Question</a:t>
            </a:r>
            <a:endParaRPr lang="en-US" dirty="0" smtClean="0"/>
          </a:p>
          <a:p>
            <a:pPr>
              <a:spcBef>
                <a:spcPts val="0"/>
              </a:spcBef>
              <a:buNone/>
            </a:pPr>
            <a:endParaRPr lang="en-US" dirty="0" smtClean="0"/>
          </a:p>
          <a:p>
            <a:pPr marL="0" indent="0">
              <a:spcBef>
                <a:spcPts val="0"/>
              </a:spcBef>
              <a:buNone/>
            </a:pPr>
            <a:r>
              <a:rPr lang="en-US" b="1" dirty="0" smtClean="0"/>
              <a:t>An 8 year-old girl at the 97th BMI percentile would need to lose about 4 pounds (1.8 kg) in order to achieve normal weight status in 1 year. If that same girl were 12 years old, she would need to lose how much weight in order to achieve normal weight status?</a:t>
            </a:r>
          </a:p>
          <a:p>
            <a:pPr>
              <a:spcBef>
                <a:spcPts val="0"/>
              </a:spcBef>
              <a:buNone/>
            </a:pPr>
            <a:endParaRPr lang="en-US" dirty="0" smtClean="0"/>
          </a:p>
          <a:p>
            <a:pPr marL="457200" indent="-457200">
              <a:spcBef>
                <a:spcPts val="0"/>
              </a:spcBef>
              <a:buFont typeface="+mj-lt"/>
              <a:buAutoNum type="alphaUcPeriod"/>
            </a:pPr>
            <a:r>
              <a:rPr lang="en-US" dirty="0" smtClean="0"/>
              <a:t>More than 15 pounds</a:t>
            </a:r>
          </a:p>
          <a:p>
            <a:pPr marL="457200" indent="-457200">
              <a:spcBef>
                <a:spcPts val="0"/>
              </a:spcBef>
              <a:buFont typeface="+mj-lt"/>
              <a:buAutoNum type="alphaUcPeriod"/>
            </a:pPr>
            <a:r>
              <a:rPr lang="en-US" dirty="0" smtClean="0"/>
              <a:t>Less than 4 pounds</a:t>
            </a:r>
          </a:p>
          <a:p>
            <a:pPr marL="457200" indent="-457200">
              <a:spcBef>
                <a:spcPts val="0"/>
              </a:spcBef>
              <a:buFont typeface="+mj-lt"/>
              <a:buAutoNum type="alphaUcPeriod"/>
            </a:pPr>
            <a:r>
              <a:rPr lang="en-US" dirty="0" smtClean="0"/>
              <a:t>The same amount of weight as when she was younger</a:t>
            </a:r>
          </a:p>
          <a:p>
            <a:pPr marL="457200" indent="-457200">
              <a:spcBef>
                <a:spcPts val="0"/>
              </a:spcBef>
              <a:buFont typeface="+mj-lt"/>
              <a:buAutoNum type="alphaUcPeriod"/>
            </a:pPr>
            <a:r>
              <a:rPr lang="en-US" dirty="0" smtClean="0"/>
              <a:t>No weight, because she would have grown out of her weight problem by then</a:t>
            </a:r>
          </a:p>
          <a:p>
            <a:pPr>
              <a:buNone/>
            </a:pPr>
            <a:endParaRPr lang="en-US" dirty="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247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7046" y="489518"/>
            <a:ext cx="7258730" cy="5911282"/>
          </a:xfrm>
        </p:spPr>
        <p:txBody>
          <a:bodyPr>
            <a:noAutofit/>
          </a:bodyPr>
          <a:lstStyle/>
          <a:p>
            <a:pPr marL="0" indent="0">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Polling Question</a:t>
            </a:r>
            <a:endParaRPr lang="en-US" dirty="0" smtClean="0"/>
          </a:p>
          <a:p>
            <a:pPr>
              <a:spcBef>
                <a:spcPts val="0"/>
              </a:spcBef>
              <a:buNone/>
            </a:pPr>
            <a:endParaRPr lang="en-US" dirty="0" smtClean="0"/>
          </a:p>
          <a:p>
            <a:pPr marL="0" indent="0">
              <a:spcBef>
                <a:spcPts val="0"/>
              </a:spcBef>
              <a:buNone/>
            </a:pPr>
            <a:r>
              <a:rPr lang="en-US" b="1" dirty="0" smtClean="0"/>
              <a:t>An 8 year-old girl at the 97th BMI percentile would need to lose about 4 pounds (1.8 kg) in order to achieve normal weight status in 1 year. If that same girl were 12 years old, she would need to lose how much weight in order to achieve normal weight status?</a:t>
            </a:r>
          </a:p>
          <a:p>
            <a:pPr>
              <a:spcBef>
                <a:spcPts val="0"/>
              </a:spcBef>
              <a:buNone/>
            </a:pPr>
            <a:endParaRPr lang="en-US" dirty="0" smtClean="0"/>
          </a:p>
          <a:p>
            <a:pPr marL="457200" indent="-457200">
              <a:spcBef>
                <a:spcPts val="0"/>
              </a:spcBef>
              <a:buFont typeface="+mj-lt"/>
              <a:buAutoNum type="alphaUcPeriod"/>
            </a:pPr>
            <a:r>
              <a:rPr lang="en-US" b="1" dirty="0" smtClean="0"/>
              <a:t>More than 15 pounds</a:t>
            </a:r>
          </a:p>
          <a:p>
            <a:pPr marL="457200" indent="-457200">
              <a:spcBef>
                <a:spcPts val="0"/>
              </a:spcBef>
              <a:buFont typeface="+mj-lt"/>
              <a:buAutoNum type="alphaUcPeriod"/>
            </a:pPr>
            <a:r>
              <a:rPr lang="en-US" dirty="0" smtClean="0"/>
              <a:t>Less than 4 pounds</a:t>
            </a:r>
          </a:p>
          <a:p>
            <a:pPr marL="457200" indent="-457200">
              <a:spcBef>
                <a:spcPts val="0"/>
              </a:spcBef>
              <a:buFont typeface="+mj-lt"/>
              <a:buAutoNum type="alphaUcPeriod"/>
            </a:pPr>
            <a:r>
              <a:rPr lang="en-US" dirty="0" smtClean="0"/>
              <a:t>The same amount of weight as when she was younger</a:t>
            </a:r>
          </a:p>
          <a:p>
            <a:pPr marL="457200" indent="-457200">
              <a:spcBef>
                <a:spcPts val="0"/>
              </a:spcBef>
              <a:buFont typeface="+mj-lt"/>
              <a:buAutoNum type="alphaUcPeriod"/>
            </a:pPr>
            <a:r>
              <a:rPr lang="en-US" dirty="0" smtClean="0"/>
              <a:t>No weight, because she would have grown out of her weight problem by then</a:t>
            </a:r>
          </a:p>
          <a:p>
            <a:pPr>
              <a:buNone/>
            </a:pPr>
            <a:endParaRPr lang="en-US" dirty="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80600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524000" y="384416"/>
            <a:ext cx="7257410" cy="5301682"/>
          </a:xfrm>
        </p:spPr>
        <p:txBody>
          <a:bodyPr>
            <a:noAutofit/>
          </a:bodyPr>
          <a:lstStyle/>
          <a:p>
            <a:pPr marL="0" indent="0">
              <a:spcBef>
                <a:spcPts val="0"/>
              </a:spcBef>
              <a:buClrTx/>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Infrequent Support in Primary Care Settings is Insufficient</a:t>
            </a:r>
          </a:p>
          <a:p>
            <a:pPr marL="0" indent="0">
              <a:spcBef>
                <a:spcPts val="0"/>
              </a:spcBef>
              <a:buClrTx/>
              <a:buSzPct val="100000"/>
              <a:buNone/>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mn-lt"/>
              <a:ea typeface="+mj-ea"/>
              <a:cs typeface="+mn-cs"/>
            </a:endParaRPr>
          </a:p>
          <a:p>
            <a:pPr marL="342900" lvl="1" indent="-342900">
              <a:spcBef>
                <a:spcPts val="0"/>
              </a:spcBef>
              <a:buClr>
                <a:schemeClr val="accent1"/>
              </a:buClr>
              <a:buSzPct val="101000"/>
              <a:buFont typeface="Wingdings" pitchFamily="2" charset="2"/>
              <a:buChar char="§"/>
              <a:defRPr/>
            </a:pPr>
            <a:r>
              <a:rPr lang="en-US" dirty="0"/>
              <a:t>LEAP (Live, Eat, and Play) Program</a:t>
            </a:r>
          </a:p>
          <a:p>
            <a:pPr>
              <a:spcBef>
                <a:spcPts val="0"/>
              </a:spcBef>
              <a:buClrTx/>
              <a:buSzPct val="100000"/>
              <a:buFont typeface="Arial" pitchFamily="34" charset="0"/>
              <a:buChar char="•"/>
            </a:pPr>
            <a:endParaRPr lang="en-US" sz="800" b="0" u="sng" dirty="0" smtClean="0"/>
          </a:p>
          <a:p>
            <a:pPr lvl="1">
              <a:spcBef>
                <a:spcPts val="0"/>
              </a:spcBef>
              <a:buClr>
                <a:schemeClr val="accent1"/>
              </a:buClr>
              <a:buSzPct val="101000"/>
              <a:defRPr/>
            </a:pPr>
            <a:r>
              <a:rPr lang="en-US" sz="2000" b="0" dirty="0" smtClean="0"/>
              <a:t>S</a:t>
            </a:r>
            <a:r>
              <a:rPr lang="en-US" sz="2000" dirty="0"/>
              <a:t>creening, followed by 4 consultations with PCPs over 12 weeks to target behavior change in overweight or mildly obese 5-10 year olds</a:t>
            </a:r>
          </a:p>
          <a:p>
            <a:pPr lvl="1">
              <a:spcBef>
                <a:spcPts val="0"/>
              </a:spcBef>
              <a:buClrTx/>
              <a:buSzPct val="100000"/>
              <a:buFont typeface="Arial" pitchFamily="34" charset="0"/>
              <a:buChar char="•"/>
            </a:pPr>
            <a:endParaRPr lang="en-US" sz="900" b="0" dirty="0"/>
          </a:p>
          <a:p>
            <a:pPr lvl="1">
              <a:spcBef>
                <a:spcPts val="0"/>
              </a:spcBef>
              <a:buClr>
                <a:schemeClr val="accent1"/>
              </a:buClr>
              <a:buSzPct val="101000"/>
              <a:defRPr/>
            </a:pPr>
            <a:r>
              <a:rPr lang="en-US" sz="2000" dirty="0"/>
              <a:t>No improvements in BMI, physical activity, or nutrition compared to usual care</a:t>
            </a:r>
          </a:p>
          <a:p>
            <a:pPr lvl="1">
              <a:spcBef>
                <a:spcPts val="0"/>
              </a:spcBef>
              <a:buClrTx/>
              <a:buSzPct val="100000"/>
              <a:buFont typeface="Arial" pitchFamily="34" charset="0"/>
              <a:buChar char="•"/>
            </a:pPr>
            <a:endParaRPr lang="en-US" sz="800" b="0" dirty="0" smtClean="0"/>
          </a:p>
          <a:p>
            <a:pPr marL="342900" lvl="1" indent="-342900">
              <a:spcBef>
                <a:spcPts val="0"/>
              </a:spcBef>
              <a:buClr>
                <a:schemeClr val="accent1"/>
              </a:buClr>
              <a:buSzPct val="101000"/>
              <a:buFont typeface="Wingdings" pitchFamily="2" charset="2"/>
              <a:buChar char="§"/>
              <a:tabLst>
                <a:tab pos="971550" algn="l"/>
              </a:tabLst>
              <a:defRPr/>
            </a:pPr>
            <a:r>
              <a:rPr lang="en-US" dirty="0"/>
              <a:t>High Five for Kids</a:t>
            </a:r>
          </a:p>
          <a:p>
            <a:pPr>
              <a:spcBef>
                <a:spcPts val="0"/>
              </a:spcBef>
              <a:buClrTx/>
              <a:buSzPct val="100000"/>
              <a:buFont typeface="Arial" pitchFamily="34" charset="0"/>
              <a:buChar char="•"/>
              <a:tabLst>
                <a:tab pos="971550" algn="l"/>
              </a:tabLst>
            </a:pPr>
            <a:endParaRPr lang="en-US" sz="900" b="0" u="sng" dirty="0" smtClean="0"/>
          </a:p>
          <a:p>
            <a:pPr lvl="1">
              <a:spcBef>
                <a:spcPts val="0"/>
              </a:spcBef>
              <a:buClr>
                <a:schemeClr val="accent1"/>
              </a:buClr>
              <a:buSzPct val="101000"/>
              <a:defRPr/>
            </a:pPr>
            <a:r>
              <a:rPr lang="en-US" sz="2000" dirty="0"/>
              <a:t>Motivational interviews provided by nurse practitioners over 1 year for </a:t>
            </a:r>
            <a:r>
              <a:rPr lang="en-US" sz="2000" dirty="0" smtClean="0"/>
              <a:t>overweight or obese </a:t>
            </a:r>
            <a:r>
              <a:rPr lang="en-US" sz="2000" dirty="0"/>
              <a:t>2-6 year olds</a:t>
            </a:r>
          </a:p>
          <a:p>
            <a:pPr lvl="1">
              <a:spcBef>
                <a:spcPts val="0"/>
              </a:spcBef>
              <a:buClrTx/>
              <a:buSzPct val="100000"/>
              <a:buFont typeface="Arial" pitchFamily="34" charset="0"/>
              <a:buChar char="•"/>
            </a:pPr>
            <a:endParaRPr lang="en-US" sz="900" b="0" dirty="0" smtClean="0"/>
          </a:p>
          <a:p>
            <a:pPr lvl="1">
              <a:spcBef>
                <a:spcPts val="0"/>
              </a:spcBef>
              <a:buClr>
                <a:schemeClr val="accent1"/>
              </a:buClr>
              <a:buSzPct val="101000"/>
              <a:defRPr/>
            </a:pPr>
            <a:r>
              <a:rPr lang="en-US" sz="2000" dirty="0"/>
              <a:t>Small BMI </a:t>
            </a:r>
            <a:r>
              <a:rPr lang="en-US" sz="2000" dirty="0" smtClean="0"/>
              <a:t>improvements in </a:t>
            </a:r>
            <a:r>
              <a:rPr lang="en-US" sz="2000" dirty="0"/>
              <a:t>girls and lower SES families only</a:t>
            </a:r>
          </a:p>
          <a:p>
            <a:pPr lvl="1"/>
            <a:endParaRPr lang="en-US" b="0" dirty="0" smtClean="0">
              <a:solidFill>
                <a:srgbClr val="002060"/>
              </a:solidFill>
            </a:endParaRPr>
          </a:p>
        </p:txBody>
      </p:sp>
      <p:sp>
        <p:nvSpPr>
          <p:cNvPr id="8196" name="TextBox 3"/>
          <p:cNvSpPr txBox="1">
            <a:spLocks noChangeArrowheads="1"/>
          </p:cNvSpPr>
          <p:nvPr/>
        </p:nvSpPr>
        <p:spPr bwMode="auto">
          <a:xfrm>
            <a:off x="2057400" y="6581001"/>
            <a:ext cx="7086600" cy="276999"/>
          </a:xfrm>
          <a:prstGeom prst="rect">
            <a:avLst/>
          </a:prstGeom>
          <a:noFill/>
          <a:ln w="9525">
            <a:noFill/>
            <a:miter lim="800000"/>
            <a:headEnd/>
            <a:tailEnd/>
          </a:ln>
        </p:spPr>
        <p:txBody>
          <a:bodyPr wrap="square">
            <a:spAutoFit/>
          </a:bodyPr>
          <a:lstStyle/>
          <a:p>
            <a:pPr algn="r"/>
            <a:r>
              <a:rPr lang="en-US" sz="1200" dirty="0">
                <a:solidFill>
                  <a:schemeClr val="tx1">
                    <a:lumMod val="75000"/>
                    <a:lumOff val="25000"/>
                  </a:schemeClr>
                </a:solidFill>
                <a:latin typeface="Arial"/>
                <a:cs typeface="Arial"/>
              </a:rPr>
              <a:t>Wake et al., 2009, </a:t>
            </a:r>
            <a:r>
              <a:rPr lang="en-US" sz="1200" i="1" dirty="0" smtClean="0">
                <a:solidFill>
                  <a:schemeClr val="tx1">
                    <a:lumMod val="75000"/>
                    <a:lumOff val="25000"/>
                  </a:schemeClr>
                </a:solidFill>
                <a:latin typeface="Arial"/>
                <a:cs typeface="Arial"/>
              </a:rPr>
              <a:t>BMJ; </a:t>
            </a:r>
            <a:r>
              <a:rPr lang="en-US" sz="1200" dirty="0" err="1" smtClean="0">
                <a:solidFill>
                  <a:schemeClr val="tx1">
                    <a:lumMod val="75000"/>
                    <a:lumOff val="25000"/>
                  </a:schemeClr>
                </a:solidFill>
                <a:latin typeface="Arial"/>
                <a:cs typeface="Arial"/>
              </a:rPr>
              <a:t>Taveras</a:t>
            </a:r>
            <a:r>
              <a:rPr lang="en-US" sz="1200" dirty="0" smtClean="0">
                <a:solidFill>
                  <a:schemeClr val="tx1">
                    <a:lumMod val="75000"/>
                    <a:lumOff val="25000"/>
                  </a:schemeClr>
                </a:solidFill>
                <a:latin typeface="Arial"/>
                <a:cs typeface="Arial"/>
              </a:rPr>
              <a:t> et al., 2011, </a:t>
            </a:r>
            <a:r>
              <a:rPr lang="en-US" sz="1200" i="1" dirty="0" smtClean="0">
                <a:solidFill>
                  <a:schemeClr val="tx1">
                    <a:lumMod val="75000"/>
                    <a:lumOff val="25000"/>
                  </a:schemeClr>
                </a:solidFill>
                <a:latin typeface="Arial"/>
                <a:cs typeface="Arial"/>
              </a:rPr>
              <a:t>Arch </a:t>
            </a:r>
            <a:r>
              <a:rPr lang="en-US" sz="1200" i="1" dirty="0" err="1" smtClean="0">
                <a:solidFill>
                  <a:schemeClr val="tx1">
                    <a:lumMod val="75000"/>
                    <a:lumOff val="25000"/>
                  </a:schemeClr>
                </a:solidFill>
                <a:latin typeface="Arial"/>
                <a:cs typeface="Arial"/>
              </a:rPr>
              <a:t>Ped</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Adol</a:t>
            </a:r>
            <a:r>
              <a:rPr lang="en-US" sz="1200" i="1" dirty="0" smtClean="0">
                <a:solidFill>
                  <a:schemeClr val="tx1">
                    <a:lumMod val="75000"/>
                    <a:lumOff val="25000"/>
                  </a:schemeClr>
                </a:solidFill>
                <a:latin typeface="Arial"/>
                <a:cs typeface="Arial"/>
              </a:rPr>
              <a:t> Med </a:t>
            </a:r>
            <a:endParaRPr lang="en-US" sz="1200" i="1" dirty="0">
              <a:solidFill>
                <a:schemeClr val="tx1">
                  <a:lumMod val="75000"/>
                  <a:lumOff val="25000"/>
                </a:schemeClr>
              </a:solidFill>
              <a:latin typeface="Arial"/>
              <a:cs typeface="Arial"/>
            </a:endParaRPr>
          </a:p>
        </p:txBody>
      </p:sp>
      <p:sp>
        <p:nvSpPr>
          <p:cNvPr id="4" name="Rectangle 3"/>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665676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2700"/>
            <a:ext cx="2156244" cy="6876288"/>
          </a:xfrm>
          <a:prstGeom prst="rect">
            <a:avLst/>
          </a:prstGeom>
        </p:spPr>
      </p:pic>
      <p:grpSp>
        <p:nvGrpSpPr>
          <p:cNvPr id="14" name="Group 13"/>
          <p:cNvGrpSpPr/>
          <p:nvPr/>
        </p:nvGrpSpPr>
        <p:grpSpPr>
          <a:xfrm>
            <a:off x="822658" y="1961667"/>
            <a:ext cx="7498685" cy="3458057"/>
            <a:chOff x="416291" y="1961667"/>
            <a:chExt cx="7498685" cy="3458057"/>
          </a:xfrm>
        </p:grpSpPr>
        <p:pic>
          <p:nvPicPr>
            <p:cNvPr id="8" name="Picture 7"/>
            <p:cNvPicPr/>
            <p:nvPr/>
          </p:nvPicPr>
          <p:blipFill>
            <a:blip r:embed="rId4" cstate="print"/>
            <a:srcRect l="31090" t="11795" r="29647" b="4103"/>
            <a:stretch>
              <a:fillRect/>
            </a:stretch>
          </p:blipFill>
          <p:spPr bwMode="auto">
            <a:xfrm rot="20269278">
              <a:off x="416291" y="2473690"/>
              <a:ext cx="2743200" cy="2743200"/>
            </a:xfrm>
            <a:prstGeom prst="rect">
              <a:avLst/>
            </a:prstGeom>
            <a:noFill/>
            <a:ln w="9525">
              <a:noFill/>
              <a:miter lim="800000"/>
              <a:headEnd/>
              <a:tailEnd/>
            </a:ln>
          </p:spPr>
        </p:pic>
        <p:pic>
          <p:nvPicPr>
            <p:cNvPr id="204811" name="Picture 19"/>
            <p:cNvPicPr>
              <a:picLocks noChangeAspect="1" noChangeArrowheads="1"/>
            </p:cNvPicPr>
            <p:nvPr/>
          </p:nvPicPr>
          <p:blipFill>
            <a:blip r:embed="rId5" cstate="print"/>
            <a:srcRect l="28847" t="8463" r="29968" b="4103"/>
            <a:stretch>
              <a:fillRect/>
            </a:stretch>
          </p:blipFill>
          <p:spPr bwMode="auto">
            <a:xfrm rot="20801436">
              <a:off x="1235468" y="2299445"/>
              <a:ext cx="2068461" cy="2743200"/>
            </a:xfrm>
            <a:prstGeom prst="rect">
              <a:avLst/>
            </a:prstGeom>
            <a:noFill/>
            <a:ln w="9525">
              <a:noFill/>
              <a:miter lim="800000"/>
              <a:headEnd/>
              <a:tailEnd/>
            </a:ln>
          </p:spPr>
        </p:pic>
        <p:pic>
          <p:nvPicPr>
            <p:cNvPr id="204812" name="Picture 16"/>
            <p:cNvPicPr>
              <a:picLocks noChangeAspect="1" noChangeArrowheads="1"/>
            </p:cNvPicPr>
            <p:nvPr/>
          </p:nvPicPr>
          <p:blipFill>
            <a:blip r:embed="rId6" cstate="print"/>
            <a:srcRect l="39102" t="18718" r="25320" b="4614"/>
            <a:stretch>
              <a:fillRect/>
            </a:stretch>
          </p:blipFill>
          <p:spPr bwMode="auto">
            <a:xfrm rot="21141739">
              <a:off x="2111355" y="2000408"/>
              <a:ext cx="2036061" cy="2743200"/>
            </a:xfrm>
            <a:prstGeom prst="rect">
              <a:avLst/>
            </a:prstGeom>
            <a:noFill/>
            <a:ln w="9525">
              <a:noFill/>
              <a:miter lim="800000"/>
              <a:headEnd/>
              <a:tailEnd/>
            </a:ln>
          </p:spPr>
        </p:pic>
        <p:pic>
          <p:nvPicPr>
            <p:cNvPr id="204813" name="Picture 13"/>
            <p:cNvPicPr>
              <a:picLocks noChangeAspect="1" noChangeArrowheads="1"/>
            </p:cNvPicPr>
            <p:nvPr/>
          </p:nvPicPr>
          <p:blipFill>
            <a:blip r:embed="rId7" cstate="print"/>
            <a:srcRect l="30397" t="8974" r="28847" b="4103"/>
            <a:stretch>
              <a:fillRect/>
            </a:stretch>
          </p:blipFill>
          <p:spPr bwMode="auto">
            <a:xfrm rot="21386284">
              <a:off x="2824747" y="1961667"/>
              <a:ext cx="2058484" cy="2743200"/>
            </a:xfrm>
            <a:prstGeom prst="rect">
              <a:avLst/>
            </a:prstGeom>
            <a:noFill/>
            <a:ln w="9525">
              <a:noFill/>
              <a:miter lim="800000"/>
              <a:headEnd/>
              <a:tailEnd/>
            </a:ln>
          </p:spPr>
        </p:pic>
        <p:pic>
          <p:nvPicPr>
            <p:cNvPr id="204814" name="Picture 1"/>
            <p:cNvPicPr>
              <a:picLocks noChangeAspect="1" noChangeArrowheads="1"/>
            </p:cNvPicPr>
            <p:nvPr/>
          </p:nvPicPr>
          <p:blipFill>
            <a:blip r:embed="rId8" cstate="print"/>
            <a:srcRect l="36026" t="20183" r="28365" b="4103"/>
            <a:stretch>
              <a:fillRect/>
            </a:stretch>
          </p:blipFill>
          <p:spPr bwMode="auto">
            <a:xfrm rot="415135">
              <a:off x="4043919" y="2019238"/>
              <a:ext cx="2062443" cy="2743200"/>
            </a:xfrm>
            <a:prstGeom prst="rect">
              <a:avLst/>
            </a:prstGeom>
            <a:noFill/>
            <a:ln w="9525">
              <a:noFill/>
              <a:miter lim="800000"/>
              <a:headEnd/>
              <a:tailEnd/>
            </a:ln>
          </p:spPr>
        </p:pic>
        <p:pic>
          <p:nvPicPr>
            <p:cNvPr id="204817" name="Picture 17"/>
            <p:cNvPicPr>
              <a:picLocks noChangeAspect="1" noChangeArrowheads="1"/>
            </p:cNvPicPr>
            <p:nvPr/>
          </p:nvPicPr>
          <p:blipFill>
            <a:blip r:embed="rId9" cstate="print"/>
            <a:srcRect l="31943" t="14906" r="32906" b="10991"/>
            <a:stretch>
              <a:fillRect/>
            </a:stretch>
          </p:blipFill>
          <p:spPr bwMode="auto">
            <a:xfrm rot="988107">
              <a:off x="4765791" y="2295782"/>
              <a:ext cx="2078757" cy="2743200"/>
            </a:xfrm>
            <a:prstGeom prst="rect">
              <a:avLst/>
            </a:prstGeom>
            <a:noFill/>
            <a:ln w="9525">
              <a:noFill/>
              <a:miter lim="800000"/>
              <a:headEnd/>
              <a:tailEnd/>
            </a:ln>
          </p:spPr>
        </p:pic>
        <p:pic>
          <p:nvPicPr>
            <p:cNvPr id="204815" name="Picture 4"/>
            <p:cNvPicPr>
              <a:picLocks noChangeAspect="1" noChangeArrowheads="1"/>
            </p:cNvPicPr>
            <p:nvPr/>
          </p:nvPicPr>
          <p:blipFill>
            <a:blip r:embed="rId10" cstate="print"/>
            <a:srcRect l="35902" t="8855" r="22276" b="3847"/>
            <a:stretch>
              <a:fillRect/>
            </a:stretch>
          </p:blipFill>
          <p:spPr bwMode="auto">
            <a:xfrm rot="1485366">
              <a:off x="5811720" y="2676524"/>
              <a:ext cx="2103256" cy="2743200"/>
            </a:xfrm>
            <a:prstGeom prst="rect">
              <a:avLst/>
            </a:prstGeom>
            <a:noFill/>
            <a:ln w="9525">
              <a:noFill/>
              <a:miter lim="800000"/>
              <a:headEnd/>
              <a:tailEnd/>
            </a:ln>
          </p:spPr>
        </p:pic>
      </p:grpSp>
      <p:sp>
        <p:nvSpPr>
          <p:cNvPr id="16" name="TextBox 15"/>
          <p:cNvSpPr txBox="1"/>
          <p:nvPr/>
        </p:nvSpPr>
        <p:spPr>
          <a:xfrm>
            <a:off x="0" y="2057400"/>
            <a:ext cx="9144000" cy="3733800"/>
          </a:xfrm>
          <a:prstGeom prst="rect">
            <a:avLst/>
          </a:prstGeom>
          <a:solidFill>
            <a:schemeClr val="accent6"/>
          </a:solidFill>
          <a:ln w="76200">
            <a:solidFill>
              <a:srgbClr val="4BACC6"/>
            </a:solidFill>
          </a:ln>
        </p:spPr>
        <p:txBody>
          <a:bodyPr wrap="square" rtlCol="0" anchor="ctr">
            <a:noAutofit/>
          </a:bodyPr>
          <a:lstStyle/>
          <a:p>
            <a:pPr algn="ctr"/>
            <a:r>
              <a:rPr lang="en-US" sz="3200" dirty="0" smtClean="0">
                <a:solidFill>
                  <a:prstClr val="white"/>
                </a:solidFill>
                <a:latin typeface="Arial"/>
                <a:cs typeface="Arial"/>
              </a:rPr>
              <a:t>Adding a family component stressing parental involvement to behavioral lifestyle interventions increases their effectiveness and parents should be targeted along with children to achieve the greatest reduction in child overweight</a:t>
            </a:r>
            <a:endParaRPr lang="en-US" sz="3200" dirty="0">
              <a:solidFill>
                <a:prstClr val="white"/>
              </a:solidFill>
              <a:latin typeface="Arial"/>
              <a:cs typeface="Arial"/>
            </a:endParaRPr>
          </a:p>
        </p:txBody>
      </p:sp>
      <p:sp>
        <p:nvSpPr>
          <p:cNvPr id="17" name="TextBox 16"/>
          <p:cNvSpPr txBox="1"/>
          <p:nvPr/>
        </p:nvSpPr>
        <p:spPr>
          <a:xfrm>
            <a:off x="1676400" y="6396335"/>
            <a:ext cx="7467600" cy="461665"/>
          </a:xfrm>
          <a:prstGeom prst="rect">
            <a:avLst/>
          </a:prstGeom>
          <a:noFill/>
        </p:spPr>
        <p:txBody>
          <a:bodyPr wrap="square" rtlCol="0">
            <a:spAutoFit/>
          </a:bodyPr>
          <a:lstStyle/>
          <a:p>
            <a:pPr algn="r"/>
            <a:r>
              <a:rPr lang="en-US" sz="1200" dirty="0" smtClean="0">
                <a:solidFill>
                  <a:prstClr val="black"/>
                </a:solidFill>
                <a:latin typeface="Arial"/>
                <a:cs typeface="Arial"/>
              </a:rPr>
              <a:t>Young et al., </a:t>
            </a:r>
            <a:r>
              <a:rPr lang="en-US" sz="1200" i="1" dirty="0" err="1" smtClean="0">
                <a:solidFill>
                  <a:prstClr val="black"/>
                </a:solidFill>
                <a:latin typeface="Arial"/>
                <a:cs typeface="Arial"/>
              </a:rPr>
              <a:t>Clin</a:t>
            </a:r>
            <a:r>
              <a:rPr lang="en-US" sz="1200" i="1" dirty="0" smtClean="0">
                <a:solidFill>
                  <a:prstClr val="black"/>
                </a:solidFill>
                <a:latin typeface="Arial"/>
                <a:cs typeface="Arial"/>
              </a:rPr>
              <a:t> </a:t>
            </a:r>
            <a:r>
              <a:rPr lang="en-US" sz="1200" i="1" dirty="0" err="1" smtClean="0">
                <a:solidFill>
                  <a:prstClr val="black"/>
                </a:solidFill>
                <a:latin typeface="Arial"/>
                <a:cs typeface="Arial"/>
              </a:rPr>
              <a:t>Psychol</a:t>
            </a:r>
            <a:r>
              <a:rPr lang="en-US" sz="1200" i="1" dirty="0" smtClean="0">
                <a:solidFill>
                  <a:prstClr val="black"/>
                </a:solidFill>
                <a:latin typeface="Arial"/>
                <a:cs typeface="Arial"/>
              </a:rPr>
              <a:t> Rev</a:t>
            </a:r>
            <a:r>
              <a:rPr lang="en-US" sz="1200" dirty="0" smtClean="0">
                <a:solidFill>
                  <a:prstClr val="black"/>
                </a:solidFill>
                <a:latin typeface="Arial"/>
                <a:cs typeface="Arial"/>
              </a:rPr>
              <a:t>; McGovern et al., 2008 </a:t>
            </a:r>
            <a:r>
              <a:rPr lang="en-US" sz="1200" i="1" dirty="0" smtClean="0">
                <a:solidFill>
                  <a:prstClr val="black"/>
                </a:solidFill>
                <a:latin typeface="Arial"/>
                <a:cs typeface="Arial"/>
              </a:rPr>
              <a:t>J </a:t>
            </a:r>
            <a:r>
              <a:rPr lang="en-US" sz="1200" i="1" dirty="0" err="1" smtClean="0">
                <a:solidFill>
                  <a:prstClr val="black"/>
                </a:solidFill>
                <a:latin typeface="Arial"/>
                <a:cs typeface="Arial"/>
              </a:rPr>
              <a:t>Clin</a:t>
            </a:r>
            <a:r>
              <a:rPr lang="en-US" sz="1200" i="1" dirty="0" smtClean="0">
                <a:solidFill>
                  <a:prstClr val="black"/>
                </a:solidFill>
                <a:latin typeface="Arial"/>
                <a:cs typeface="Arial"/>
              </a:rPr>
              <a:t> </a:t>
            </a:r>
            <a:r>
              <a:rPr lang="en-US" sz="1200" i="1" dirty="0" err="1" smtClean="0">
                <a:solidFill>
                  <a:prstClr val="black"/>
                </a:solidFill>
                <a:latin typeface="Arial"/>
                <a:cs typeface="Arial"/>
              </a:rPr>
              <a:t>Endocrinol</a:t>
            </a:r>
            <a:r>
              <a:rPr lang="en-US" sz="1200" i="1" dirty="0" smtClean="0">
                <a:solidFill>
                  <a:prstClr val="black"/>
                </a:solidFill>
                <a:latin typeface="Arial"/>
                <a:cs typeface="Arial"/>
              </a:rPr>
              <a:t> </a:t>
            </a:r>
            <a:r>
              <a:rPr lang="en-US" sz="1200" i="1" dirty="0" err="1" smtClean="0">
                <a:solidFill>
                  <a:prstClr val="black"/>
                </a:solidFill>
                <a:latin typeface="Arial"/>
                <a:cs typeface="Arial"/>
              </a:rPr>
              <a:t>Metab</a:t>
            </a:r>
            <a:r>
              <a:rPr lang="en-US" sz="1200" dirty="0" smtClean="0">
                <a:solidFill>
                  <a:prstClr val="black"/>
                </a:solidFill>
                <a:latin typeface="Arial"/>
                <a:cs typeface="Arial"/>
              </a:rPr>
              <a:t>; </a:t>
            </a:r>
          </a:p>
          <a:p>
            <a:pPr algn="r"/>
            <a:r>
              <a:rPr lang="en-US" sz="1200" dirty="0" smtClean="0">
                <a:solidFill>
                  <a:prstClr val="black"/>
                </a:solidFill>
                <a:latin typeface="Arial"/>
                <a:cs typeface="Arial"/>
              </a:rPr>
              <a:t>Wilfley et al., 2007, </a:t>
            </a:r>
            <a:r>
              <a:rPr lang="en-US" sz="1200" i="1" dirty="0" smtClean="0">
                <a:solidFill>
                  <a:prstClr val="black"/>
                </a:solidFill>
                <a:latin typeface="Arial"/>
                <a:cs typeface="Arial"/>
              </a:rPr>
              <a:t>Health Psych</a:t>
            </a:r>
            <a:r>
              <a:rPr lang="en-US" sz="1200" dirty="0" smtClean="0">
                <a:solidFill>
                  <a:prstClr val="black"/>
                </a:solidFill>
                <a:latin typeface="Arial"/>
                <a:cs typeface="Arial"/>
              </a:rPr>
              <a:t>; </a:t>
            </a:r>
            <a:r>
              <a:rPr lang="en-US" sz="1200" dirty="0" err="1" smtClean="0">
                <a:solidFill>
                  <a:prstClr val="black"/>
                </a:solidFill>
                <a:latin typeface="Arial"/>
                <a:cs typeface="Arial"/>
              </a:rPr>
              <a:t>Latzer</a:t>
            </a:r>
            <a:r>
              <a:rPr lang="en-US" sz="1200" dirty="0" smtClean="0">
                <a:solidFill>
                  <a:prstClr val="black"/>
                </a:solidFill>
                <a:latin typeface="Arial"/>
                <a:cs typeface="Arial"/>
              </a:rPr>
              <a:t> et al., 2008 Obesity; ADA 2006 </a:t>
            </a:r>
            <a:r>
              <a:rPr lang="en-US" sz="1200" i="1" dirty="0" smtClean="0">
                <a:solidFill>
                  <a:prstClr val="black"/>
                </a:solidFill>
                <a:latin typeface="Arial"/>
                <a:cs typeface="Arial"/>
              </a:rPr>
              <a:t>J Am Diet Assoc</a:t>
            </a:r>
          </a:p>
        </p:txBody>
      </p:sp>
      <p:sp>
        <p:nvSpPr>
          <p:cNvPr id="13" name="Title 1"/>
          <p:cNvSpPr txBox="1">
            <a:spLocks/>
          </p:cNvSpPr>
          <p:nvPr/>
        </p:nvSpPr>
        <p:spPr>
          <a:xfrm>
            <a:off x="1252258" y="67734"/>
            <a:ext cx="7791333" cy="1219200"/>
          </a:xfrm>
          <a:prstGeom prst="rect">
            <a:avLst/>
          </a:prstGeom>
          <a:solidFill>
            <a:srgbClr val="FFFFFF"/>
          </a:solidFill>
        </p:spPr>
        <p:txBody>
          <a:bodyPr bIns="91440" anchor="b" anchorCtr="0">
            <a:normAutofit/>
          </a:bodyPr>
          <a:lstStyle/>
          <a:p>
            <a:pPr marL="284163" indent="-47625" defTabSz="914400">
              <a:spcBef>
                <a:spcPct val="0"/>
              </a:spcBef>
              <a:defRPr/>
            </a:pPr>
            <a:r>
              <a:rPr lang="en-US" sz="3200" b="1" dirty="0" smtClean="0">
                <a:solidFill>
                  <a:srgbClr val="595959"/>
                </a:solidFill>
                <a:latin typeface="Arial"/>
                <a:cs typeface="Arial"/>
              </a:rPr>
              <a:t> Multiple Meta-Analyses Document Significance of Lifestyle Interventions</a:t>
            </a:r>
          </a:p>
        </p:txBody>
      </p:sp>
    </p:spTree>
    <p:extLst>
      <p:ext uri="{BB962C8B-B14F-4D97-AF65-F5344CB8AC3E}">
        <p14:creationId xmlns:p14="http://schemas.microsoft.com/office/powerpoint/2010/main" xmlns="" val="2035505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7985" y="3352800"/>
            <a:ext cx="4419600" cy="1846659"/>
          </a:xfrm>
          <a:prstGeom prst="rect">
            <a:avLst/>
          </a:prstGeom>
          <a:solidFill>
            <a:schemeClr val="accent6"/>
          </a:solidFill>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400" b="1" u="sng" dirty="0">
                <a:solidFill>
                  <a:schemeClr val="bg1"/>
                </a:solidFill>
                <a:latin typeface="Calibri"/>
                <a:cs typeface="Calibri"/>
              </a:rPr>
              <a:t>Recommended Interventions</a:t>
            </a:r>
          </a:p>
          <a:p>
            <a:pPr>
              <a:defRPr/>
            </a:pPr>
            <a:r>
              <a:rPr lang="en-US" dirty="0">
                <a:solidFill>
                  <a:schemeClr val="bg1"/>
                </a:solidFill>
                <a:latin typeface="Calibri"/>
                <a:cs typeface="Calibri"/>
              </a:rPr>
              <a:t>Refer patients to </a:t>
            </a:r>
            <a:r>
              <a:rPr lang="en-US" i="1" dirty="0">
                <a:solidFill>
                  <a:schemeClr val="bg1"/>
                </a:solidFill>
                <a:latin typeface="Calibri"/>
                <a:cs typeface="Calibri"/>
              </a:rPr>
              <a:t>comprehensive moderate- to high-intensity programs </a:t>
            </a:r>
            <a:r>
              <a:rPr lang="en-US" dirty="0">
                <a:solidFill>
                  <a:schemeClr val="bg1"/>
                </a:solidFill>
                <a:latin typeface="Calibri"/>
                <a:cs typeface="Calibri"/>
              </a:rPr>
              <a:t>that include dietary, physical activity, and behavioral counseling components.</a:t>
            </a:r>
          </a:p>
          <a:p>
            <a:pPr>
              <a:defRPr/>
            </a:pPr>
            <a:endParaRPr lang="en-US" dirty="0">
              <a:latin typeface="Calibri"/>
              <a:cs typeface="Calibri"/>
            </a:endParaRPr>
          </a:p>
        </p:txBody>
      </p:sp>
      <p:sp>
        <p:nvSpPr>
          <p:cNvPr id="9" name="TextBox 8"/>
          <p:cNvSpPr txBox="1"/>
          <p:nvPr/>
        </p:nvSpPr>
        <p:spPr>
          <a:xfrm>
            <a:off x="5877920" y="3570894"/>
            <a:ext cx="3048000" cy="1477328"/>
          </a:xfrm>
          <a:prstGeom prst="rect">
            <a:avLst/>
          </a:prstGeom>
          <a:solidFill>
            <a:schemeClr val="accent6"/>
          </a:solidFill>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buNone/>
            </a:pPr>
            <a:r>
              <a:rPr lang="en-US" dirty="0" smtClean="0">
                <a:solidFill>
                  <a:schemeClr val="bg1"/>
                </a:solidFill>
                <a:latin typeface="Calibri" pitchFamily="34" charset="0"/>
              </a:rPr>
              <a:t>Height and weight, from which BMI is calculated, are routinely measured during health maintenance visits</a:t>
            </a:r>
          </a:p>
          <a:p>
            <a:pPr algn="ctr">
              <a:defRPr/>
            </a:pPr>
            <a:endParaRPr lang="en-US" b="1" dirty="0">
              <a:latin typeface="Arial" pitchFamily="34" charset="0"/>
              <a:cs typeface="Arial" pitchFamily="34" charset="0"/>
            </a:endParaRPr>
          </a:p>
        </p:txBody>
      </p:sp>
      <p:sp>
        <p:nvSpPr>
          <p:cNvPr id="7" name="TextBox 6"/>
          <p:cNvSpPr txBox="1"/>
          <p:nvPr/>
        </p:nvSpPr>
        <p:spPr>
          <a:xfrm>
            <a:off x="6553200" y="6581001"/>
            <a:ext cx="2590800" cy="276999"/>
          </a:xfrm>
          <a:prstGeom prst="rect">
            <a:avLst/>
          </a:prstGeom>
          <a:noFill/>
        </p:spPr>
        <p:txBody>
          <a:bodyPr wrap="square">
            <a:spAutoFit/>
          </a:bodyPr>
          <a:lstStyle/>
          <a:p>
            <a:pPr algn="r">
              <a:defRPr/>
            </a:pPr>
            <a:r>
              <a:rPr lang="en-US" sz="1200" dirty="0" smtClean="0">
                <a:solidFill>
                  <a:schemeClr val="tx1">
                    <a:lumMod val="75000"/>
                    <a:lumOff val="25000"/>
                  </a:schemeClr>
                </a:solidFill>
                <a:latin typeface="Arial"/>
                <a:cs typeface="Arial"/>
              </a:rPr>
              <a:t>USPSTF, 2010, </a:t>
            </a:r>
            <a:r>
              <a:rPr lang="en-US" sz="1200" i="1" dirty="0" smtClean="0">
                <a:solidFill>
                  <a:schemeClr val="tx1">
                    <a:lumMod val="75000"/>
                    <a:lumOff val="25000"/>
                  </a:schemeClr>
                </a:solidFill>
                <a:latin typeface="Arial"/>
                <a:cs typeface="Arial"/>
              </a:rPr>
              <a:t>Pediatrics</a:t>
            </a:r>
            <a:endParaRPr lang="en-US" sz="1200" dirty="0">
              <a:solidFill>
                <a:schemeClr val="tx1">
                  <a:lumMod val="75000"/>
                  <a:lumOff val="25000"/>
                </a:schemeClr>
              </a:solidFill>
              <a:latin typeface="Arial"/>
              <a:cs typeface="Arial"/>
            </a:endParaRPr>
          </a:p>
        </p:txBody>
      </p:sp>
      <p:sp>
        <p:nvSpPr>
          <p:cNvPr id="10" name="Rectangle 9"/>
          <p:cNvSpPr/>
          <p:nvPr/>
        </p:nvSpPr>
        <p:spPr>
          <a:xfrm>
            <a:off x="1114098" y="1361094"/>
            <a:ext cx="7696200" cy="1600200"/>
          </a:xfrm>
          <a:prstGeom prst="rect">
            <a:avLst/>
          </a:prstGeom>
          <a:solidFill>
            <a:schemeClr val="bg1"/>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accent5"/>
                </a:solidFill>
              </a:rPr>
              <a:t>RECOMMENDATION:</a:t>
            </a:r>
            <a:r>
              <a:rPr lang="en-US" sz="2000" b="1" dirty="0" smtClean="0">
                <a:solidFill>
                  <a:schemeClr val="accent1"/>
                </a:solidFill>
              </a:rPr>
              <a:t> </a:t>
            </a:r>
            <a:r>
              <a:rPr lang="en-US" sz="2000" dirty="0" smtClean="0">
                <a:solidFill>
                  <a:schemeClr val="tx1"/>
                </a:solidFill>
              </a:rPr>
              <a:t>The USPSTF recommends that Clinicians screen children aged 6 and older for obesity and offer them or refer them to intensive counseling and behavioral intervention to promote improvements in weight status (grade B recommendation). </a:t>
            </a:r>
            <a:r>
              <a:rPr lang="en-US" sz="2000" i="1" dirty="0" smtClean="0">
                <a:solidFill>
                  <a:schemeClr val="tx1"/>
                </a:solidFill>
              </a:rPr>
              <a:t>Pediatrics</a:t>
            </a:r>
            <a:endParaRPr lang="en-US" sz="2000" i="1" dirty="0">
              <a:solidFill>
                <a:schemeClr val="accent1"/>
              </a:solidFill>
            </a:endParaRPr>
          </a:p>
        </p:txBody>
      </p:sp>
      <p:sp>
        <p:nvSpPr>
          <p:cNvPr id="12" name="Content Placeholder 11"/>
          <p:cNvSpPr>
            <a:spLocks noGrp="1"/>
          </p:cNvSpPr>
          <p:nvPr>
            <p:ph idx="1"/>
          </p:nvPr>
        </p:nvSpPr>
        <p:spPr>
          <a:xfrm>
            <a:off x="1294066" y="413318"/>
            <a:ext cx="7944530" cy="882082"/>
          </a:xfrm>
        </p:spPr>
        <p:txBody>
          <a:bodyPr>
            <a:noAutofit/>
          </a:bodyPr>
          <a:lstStyle/>
          <a:p>
            <a:pPr marL="0" indent="0">
              <a:lnSpc>
                <a:spcPct val="80000"/>
              </a:lnSpc>
              <a:spcBef>
                <a:spcPts val="0"/>
              </a:spcBef>
              <a:buSzPct val="100000"/>
              <a:buNone/>
              <a:defRPr sz="2160" b="1" i="0" u="none" strike="noStrike" kern="1200" baseline="0">
                <a:solidFill>
                  <a:prstClr val="black"/>
                </a:solidFill>
                <a:latin typeface="+mn-lt"/>
                <a:ea typeface="+mn-ea"/>
                <a:cs typeface="+mn-cs"/>
              </a:defRPr>
            </a:pPr>
            <a:r>
              <a:rPr lang="en-US" sz="4000" b="1" dirty="0" smtClean="0">
                <a:solidFill>
                  <a:schemeClr val="tx1">
                    <a:lumMod val="65000"/>
                    <a:lumOff val="35000"/>
                  </a:schemeClr>
                </a:solidFill>
                <a:latin typeface="Arial" pitchFamily="34" charset="0"/>
                <a:ea typeface="+mj-ea"/>
                <a:cs typeface="Arial" pitchFamily="34" charset="0"/>
              </a:rPr>
              <a:t>U.S. Preventive Task Force</a:t>
            </a:r>
          </a:p>
        </p:txBody>
      </p:sp>
      <p:sp>
        <p:nvSpPr>
          <p:cNvPr id="11" name="Rectangle 10"/>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idx="1"/>
          </p:nvPr>
        </p:nvSpPr>
        <p:spPr>
          <a:xfrm>
            <a:off x="1199470" y="337118"/>
            <a:ext cx="7944530" cy="6159568"/>
          </a:xfrm>
        </p:spPr>
        <p:txBody>
          <a:bodyPr rtlCol="0">
            <a:noAutofit/>
          </a:bodyPr>
          <a:lstStyle/>
          <a:p>
            <a:pPr marL="0" indent="0">
              <a:spcBef>
                <a:spcPts val="0"/>
              </a:spcBef>
              <a:buSzPct val="100000"/>
              <a:buNone/>
              <a:defRPr sz="2160" b="1" i="0" u="none" strike="noStrike" kern="1200" baseline="0">
                <a:solidFill>
                  <a:prstClr val="black"/>
                </a:solidFill>
                <a:latin typeface="+mn-lt"/>
                <a:ea typeface="+mn-ea"/>
                <a:cs typeface="+mn-cs"/>
              </a:defRPr>
            </a:pPr>
            <a:r>
              <a:rPr lang="en-US" sz="3200" b="1" dirty="0">
                <a:solidFill>
                  <a:schemeClr val="tx1">
                    <a:lumMod val="65000"/>
                    <a:lumOff val="35000"/>
                  </a:schemeClr>
                </a:solidFill>
                <a:latin typeface="Arial" pitchFamily="34" charset="0"/>
                <a:ea typeface="+mj-ea"/>
                <a:cs typeface="Arial" pitchFamily="34" charset="0"/>
              </a:rPr>
              <a:t>National Institute for Health and </a:t>
            </a:r>
          </a:p>
          <a:p>
            <a:pPr marL="0" indent="0">
              <a:spcBef>
                <a:spcPts val="0"/>
              </a:spcBef>
              <a:buSzPct val="100000"/>
              <a:buNone/>
              <a:defRPr sz="2160" b="1" i="0" u="none" strike="noStrike" kern="1200" baseline="0">
                <a:solidFill>
                  <a:prstClr val="black"/>
                </a:solidFill>
                <a:latin typeface="+mn-lt"/>
                <a:ea typeface="+mn-ea"/>
                <a:cs typeface="+mn-cs"/>
              </a:defRPr>
            </a:pPr>
            <a:r>
              <a:rPr lang="en-US" sz="3200" b="1" dirty="0">
                <a:solidFill>
                  <a:schemeClr val="tx1">
                    <a:lumMod val="65000"/>
                    <a:lumOff val="35000"/>
                  </a:schemeClr>
                </a:solidFill>
                <a:latin typeface="Arial" pitchFamily="34" charset="0"/>
                <a:ea typeface="+mj-ea"/>
                <a:cs typeface="Arial" pitchFamily="34" charset="0"/>
              </a:rPr>
              <a:t>Care Excellence (NICE)</a:t>
            </a:r>
            <a:endParaRPr lang="en-US" b="1" dirty="0" smtClean="0">
              <a:solidFill>
                <a:schemeClr val="tx1">
                  <a:lumMod val="65000"/>
                  <a:lumOff val="35000"/>
                </a:schemeClr>
              </a:solidFill>
              <a:latin typeface="Arial" pitchFamily="34" charset="0"/>
              <a:ea typeface="+mj-ea"/>
              <a:cs typeface="Arial" pitchFamily="34" charset="0"/>
            </a:endParaRPr>
          </a:p>
          <a:p>
            <a:pPr marL="342900" lvl="1" indent="-342900" fontAlgn="auto">
              <a:spcBef>
                <a:spcPts val="0"/>
              </a:spcBef>
              <a:buClr>
                <a:schemeClr val="accent1"/>
              </a:buClr>
              <a:buSzPct val="101000"/>
              <a:buFont typeface="Wingdings" pitchFamily="2" charset="2"/>
              <a:buChar char="§"/>
              <a:defRPr/>
            </a:pPr>
            <a:endParaRPr lang="en-US" sz="1800" dirty="0" smtClean="0"/>
          </a:p>
          <a:p>
            <a:pPr marL="0" lvl="1" indent="0" fontAlgn="auto">
              <a:spcBef>
                <a:spcPts val="0"/>
              </a:spcBef>
              <a:buClr>
                <a:schemeClr val="accent1"/>
              </a:buClr>
              <a:buSzPct val="101000"/>
              <a:buNone/>
              <a:defRPr/>
            </a:pPr>
            <a:r>
              <a:rPr lang="en-US" b="1" u="sng" dirty="0">
                <a:solidFill>
                  <a:srgbClr val="4BACC6"/>
                </a:solidFill>
              </a:rPr>
              <a:t>Recommendation:</a:t>
            </a:r>
            <a:r>
              <a:rPr lang="en-US" b="1" dirty="0">
                <a:solidFill>
                  <a:schemeClr val="accent1"/>
                </a:solidFill>
              </a:rPr>
              <a:t> </a:t>
            </a:r>
            <a:r>
              <a:rPr lang="en-US" b="1" dirty="0">
                <a:solidFill>
                  <a:prstClr val="black"/>
                </a:solidFill>
              </a:rPr>
              <a:t>Ensure family-based, multi-component lifestyle weight management services for children and young people are available as part of a community-wide, multi-agency approach to promoting a healthy weight and preventing and managing obesity</a:t>
            </a:r>
            <a:endParaRPr lang="en-US" sz="800" dirty="0" smtClean="0"/>
          </a:p>
          <a:p>
            <a:pPr marL="342900" lvl="1" indent="-342900">
              <a:spcBef>
                <a:spcPts val="0"/>
              </a:spcBef>
              <a:buClr>
                <a:srgbClr val="4F81BD"/>
              </a:buClr>
              <a:buSzPct val="101000"/>
              <a:buFont typeface="Wingdings" pitchFamily="2" charset="2"/>
              <a:buChar char="§"/>
              <a:defRPr/>
            </a:pPr>
            <a:endParaRPr lang="en-US" sz="1800" dirty="0" smtClean="0">
              <a:solidFill>
                <a:prstClr val="black"/>
              </a:solidFill>
            </a:endParaRPr>
          </a:p>
          <a:p>
            <a:pPr marL="342900" lvl="1" indent="-342900">
              <a:spcBef>
                <a:spcPts val="0"/>
              </a:spcBef>
              <a:buClr>
                <a:srgbClr val="4F81BD"/>
              </a:buClr>
              <a:buSzPct val="101000"/>
              <a:buFont typeface="Wingdings" pitchFamily="2" charset="2"/>
              <a:buChar char="§"/>
              <a:defRPr/>
            </a:pPr>
            <a:r>
              <a:rPr lang="en-US" dirty="0" smtClean="0">
                <a:solidFill>
                  <a:prstClr val="black"/>
                </a:solidFill>
              </a:rPr>
              <a:t>Core </a:t>
            </a:r>
            <a:r>
              <a:rPr lang="en-US" dirty="0">
                <a:solidFill>
                  <a:prstClr val="black"/>
                </a:solidFill>
              </a:rPr>
              <a:t>elements of the recommended services include</a:t>
            </a:r>
            <a:r>
              <a:rPr lang="en-US" dirty="0" smtClean="0">
                <a:solidFill>
                  <a:prstClr val="black"/>
                </a:solidFill>
              </a:rPr>
              <a:t>:</a:t>
            </a:r>
            <a:endParaRPr lang="en-US" sz="2000" dirty="0" smtClean="0">
              <a:sym typeface="Wingdings" pitchFamily="2" charset="2"/>
            </a:endParaRPr>
          </a:p>
          <a:p>
            <a:pPr lvl="1">
              <a:spcBef>
                <a:spcPts val="0"/>
              </a:spcBef>
              <a:buClr>
                <a:schemeClr val="accent1"/>
              </a:buClr>
              <a:buSzPct val="101000"/>
              <a:defRPr/>
            </a:pPr>
            <a:r>
              <a:rPr lang="en-US" sz="2000" dirty="0" smtClean="0">
                <a:sym typeface="Wingdings" pitchFamily="2" charset="2"/>
              </a:rPr>
              <a:t>Behavior-change techniques including strategies to help the family identify how changes can be implemented and sustained at home</a:t>
            </a:r>
          </a:p>
          <a:p>
            <a:pPr lvl="1">
              <a:spcBef>
                <a:spcPts val="0"/>
              </a:spcBef>
              <a:buClr>
                <a:schemeClr val="accent1"/>
              </a:buClr>
              <a:buSzPct val="101000"/>
              <a:defRPr/>
            </a:pPr>
            <a:r>
              <a:rPr lang="en-US" sz="2000" dirty="0" smtClean="0">
                <a:sym typeface="Wingdings" pitchFamily="2" charset="2"/>
              </a:rPr>
              <a:t>Positive parenting skills training</a:t>
            </a:r>
            <a:endParaRPr lang="en-US" sz="2000" dirty="0" smtClean="0"/>
          </a:p>
          <a:p>
            <a:pPr lvl="1">
              <a:spcBef>
                <a:spcPts val="0"/>
              </a:spcBef>
              <a:buClr>
                <a:schemeClr val="accent1"/>
              </a:buClr>
              <a:buSzPct val="101000"/>
              <a:defRPr/>
            </a:pPr>
            <a:r>
              <a:rPr lang="en-US" sz="2000" dirty="0" smtClean="0">
                <a:sym typeface="Wingdings" pitchFamily="2" charset="2"/>
              </a:rPr>
              <a:t>Emphasis on importance of encouraging all family members to eat healthily and to be physically active, regardless of weight</a:t>
            </a:r>
            <a:endParaRPr lang="en-US" sz="9600" dirty="0">
              <a:solidFill>
                <a:srgbClr val="002060"/>
              </a:solidFill>
            </a:endParaRPr>
          </a:p>
        </p:txBody>
      </p:sp>
      <p:sp>
        <p:nvSpPr>
          <p:cNvPr id="5" name="Rectangle 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77000" y="6581001"/>
            <a:ext cx="2590800" cy="276999"/>
          </a:xfrm>
          <a:prstGeom prst="rect">
            <a:avLst/>
          </a:prstGeom>
          <a:noFill/>
        </p:spPr>
        <p:txBody>
          <a:bodyPr wrap="square">
            <a:spAutoFit/>
          </a:bodyPr>
          <a:lstStyle/>
          <a:p>
            <a:pPr algn="r">
              <a:defRPr/>
            </a:pPr>
            <a:r>
              <a:rPr lang="en-US" sz="1200" dirty="0" smtClean="0">
                <a:solidFill>
                  <a:prstClr val="black"/>
                </a:solidFill>
                <a:latin typeface="Arial"/>
                <a:cs typeface="Arial"/>
              </a:rPr>
              <a:t>NICE, 2013</a:t>
            </a:r>
            <a:endParaRPr lang="en-US" sz="1200" dirty="0">
              <a:solidFill>
                <a:prstClr val="black"/>
              </a:solidFill>
              <a:latin typeface="Arial"/>
              <a:cs typeface="Arial"/>
            </a:endParaRPr>
          </a:p>
        </p:txBody>
      </p:sp>
    </p:spTree>
    <p:extLst>
      <p:ext uri="{BB962C8B-B14F-4D97-AF65-F5344CB8AC3E}">
        <p14:creationId xmlns:p14="http://schemas.microsoft.com/office/powerpoint/2010/main" xmlns="" val="371435396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1" indent="0">
              <a:spcBef>
                <a:spcPts val="0"/>
              </a:spcBef>
              <a:buClr>
                <a:schemeClr val="accent1"/>
              </a:buClr>
              <a:buSzPct val="100000"/>
              <a:buNone/>
              <a:defRPr sz="2160" b="1" i="0" u="none" strike="noStrike" kern="1200" baseline="0">
                <a:solidFill>
                  <a:prstClr val="black"/>
                </a:solidFill>
                <a:latin typeface="+mn-lt"/>
                <a:ea typeface="+mn-ea"/>
                <a:cs typeface="+mn-cs"/>
              </a:defRPr>
            </a:pPr>
            <a:r>
              <a:rPr lang="en-US" sz="3200" b="1" dirty="0">
                <a:solidFill>
                  <a:schemeClr val="tx1">
                    <a:lumMod val="65000"/>
                    <a:lumOff val="35000"/>
                  </a:schemeClr>
                </a:solidFill>
                <a:latin typeface="Arial" pitchFamily="34" charset="0"/>
                <a:ea typeface="+mj-ea"/>
                <a:cs typeface="Arial" pitchFamily="34" charset="0"/>
              </a:rPr>
              <a:t>Importance of Intervening with </a:t>
            </a:r>
            <a:endParaRPr lang="en-US" sz="3200" b="1" dirty="0" smtClean="0">
              <a:solidFill>
                <a:schemeClr val="tx1">
                  <a:lumMod val="65000"/>
                  <a:lumOff val="35000"/>
                </a:schemeClr>
              </a:solidFill>
              <a:latin typeface="Arial" pitchFamily="34" charset="0"/>
              <a:ea typeface="+mj-ea"/>
              <a:cs typeface="Arial" pitchFamily="34" charset="0"/>
            </a:endParaRPr>
          </a:p>
          <a:p>
            <a:pPr marL="0" lvl="1" indent="0">
              <a:spcBef>
                <a:spcPts val="0"/>
              </a:spcBef>
              <a:buClr>
                <a:schemeClr val="accent1"/>
              </a:buClr>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the Family</a:t>
            </a:r>
            <a:endParaRPr lang="en-US" b="1" dirty="0" smtClean="0">
              <a:solidFill>
                <a:schemeClr val="tx1">
                  <a:lumMod val="65000"/>
                  <a:lumOff val="35000"/>
                </a:schemeClr>
              </a:solidFill>
              <a:latin typeface="Arial" pitchFamily="34" charset="0"/>
              <a:ea typeface="+mj-ea"/>
              <a:cs typeface="Arial" pitchFamily="34" charset="0"/>
              <a:sym typeface="Wingdings" pitchFamily="2" charset="2"/>
            </a:endParaRPr>
          </a:p>
          <a:p>
            <a:pPr marL="342900" lvl="1" indent="-342900">
              <a:spcBef>
                <a:spcPts val="0"/>
              </a:spcBef>
              <a:buClr>
                <a:schemeClr val="accent1"/>
              </a:buClr>
              <a:buSzPct val="101000"/>
              <a:buFont typeface="Wingdings" pitchFamily="2" charset="2"/>
              <a:buChar char="§"/>
              <a:defRPr/>
            </a:pPr>
            <a:endParaRPr lang="en-US" sz="16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sz="2800" dirty="0">
                <a:latin typeface="Calibri" pitchFamily="34" charset="0"/>
              </a:rPr>
              <a:t>Obesity is multi-</a:t>
            </a:r>
            <a:r>
              <a:rPr lang="en-US" sz="2800" dirty="0" smtClean="0">
                <a:latin typeface="Calibri" pitchFamily="34" charset="0"/>
              </a:rPr>
              <a:t>generational</a:t>
            </a:r>
          </a:p>
          <a:p>
            <a:pPr marL="342900" lvl="1" indent="-342900">
              <a:spcBef>
                <a:spcPts val="0"/>
              </a:spcBef>
              <a:buClr>
                <a:schemeClr val="accent1"/>
              </a:buClr>
              <a:buSzPct val="101000"/>
              <a:buFont typeface="Wingdings" pitchFamily="2" charset="2"/>
              <a:buChar char="§"/>
              <a:defRPr/>
            </a:pPr>
            <a:r>
              <a:rPr lang="en-US" sz="2800" dirty="0">
                <a:latin typeface="Calibri" pitchFamily="34" charset="0"/>
              </a:rPr>
              <a:t>Robust predictors of childhood obesity associated with home/</a:t>
            </a:r>
            <a:r>
              <a:rPr lang="en-US" sz="2800" dirty="0" smtClean="0">
                <a:latin typeface="Calibri" pitchFamily="34" charset="0"/>
              </a:rPr>
              <a:t>family</a:t>
            </a:r>
            <a:endParaRPr lang="en-US" sz="2600" dirty="0">
              <a:sym typeface="Wingdings" pitchFamily="2" charset="2"/>
            </a:endParaRPr>
          </a:p>
          <a:p>
            <a:pPr marL="576263" lvl="1" indent="-236538">
              <a:spcBef>
                <a:spcPts val="0"/>
              </a:spcBef>
              <a:buClr>
                <a:schemeClr val="accent1"/>
              </a:buClr>
              <a:buSzPct val="101000"/>
              <a:defRPr/>
            </a:pPr>
            <a:r>
              <a:rPr lang="en-US" sz="1800" dirty="0" smtClean="0">
                <a:sym typeface="Wingdings" pitchFamily="2" charset="2"/>
              </a:rPr>
              <a:t>Home </a:t>
            </a:r>
            <a:r>
              <a:rPr lang="en-US" sz="1800" dirty="0">
                <a:sym typeface="Wingdings" pitchFamily="2" charset="2"/>
              </a:rPr>
              <a:t>food availability</a:t>
            </a:r>
            <a:endParaRPr lang="en-US" sz="1800" dirty="0" smtClean="0">
              <a:sym typeface="Wingdings" pitchFamily="2" charset="2"/>
            </a:endParaRPr>
          </a:p>
          <a:p>
            <a:pPr marL="576263" lvl="1" indent="-236538">
              <a:spcBef>
                <a:spcPts val="0"/>
              </a:spcBef>
              <a:buClr>
                <a:schemeClr val="accent1"/>
              </a:buClr>
              <a:buSzPct val="101000"/>
              <a:defRPr/>
            </a:pPr>
            <a:r>
              <a:rPr lang="en-US" sz="1800" dirty="0">
                <a:sym typeface="Wingdings" pitchFamily="2" charset="2"/>
              </a:rPr>
              <a:t>Family meal frequency</a:t>
            </a:r>
            <a:endParaRPr lang="en-US" sz="1800" dirty="0" smtClean="0">
              <a:sym typeface="Wingdings" pitchFamily="2" charset="2"/>
            </a:endParaRPr>
          </a:p>
          <a:p>
            <a:pPr marL="576263" lvl="1" indent="-236538">
              <a:spcBef>
                <a:spcPts val="0"/>
              </a:spcBef>
              <a:buClr>
                <a:schemeClr val="accent1"/>
              </a:buClr>
              <a:buSzPct val="101000"/>
              <a:defRPr/>
            </a:pPr>
            <a:r>
              <a:rPr lang="en-US" sz="1800" dirty="0">
                <a:sym typeface="Wingdings" pitchFamily="2" charset="2"/>
              </a:rPr>
              <a:t>Parent feeding practices</a:t>
            </a:r>
            <a:endParaRPr lang="en-US" sz="1800" dirty="0" smtClean="0">
              <a:sym typeface="Wingdings" pitchFamily="2" charset="2"/>
            </a:endParaRPr>
          </a:p>
          <a:p>
            <a:pPr marL="576263" lvl="1" indent="-236538">
              <a:spcBef>
                <a:spcPts val="0"/>
              </a:spcBef>
              <a:buClr>
                <a:schemeClr val="accent1"/>
              </a:buClr>
              <a:buSzPct val="101000"/>
              <a:defRPr/>
            </a:pPr>
            <a:r>
              <a:rPr lang="en-US" sz="1800" dirty="0">
                <a:sym typeface="Wingdings" pitchFamily="2" charset="2"/>
              </a:rPr>
              <a:t>Parent support for physical activity</a:t>
            </a:r>
            <a:endParaRPr lang="en-US" sz="1800" dirty="0" smtClean="0">
              <a:sym typeface="Wingdings" pitchFamily="2" charset="2"/>
            </a:endParaRPr>
          </a:p>
          <a:p>
            <a:pPr marL="274320" lvl="1" indent="-274320">
              <a:spcBef>
                <a:spcPts val="0"/>
              </a:spcBef>
              <a:buClr>
                <a:schemeClr val="accent1"/>
              </a:buClr>
              <a:buSzPct val="120000"/>
              <a:buFont typeface="Arial" pitchFamily="34" charset="0"/>
              <a:buChar char="•"/>
              <a:defRPr/>
            </a:pPr>
            <a:endParaRPr lang="en-US" sz="600" dirty="0" smtClean="0">
              <a:latin typeface="Calibri" pitchFamily="34" charset="0"/>
              <a:sym typeface="Wingdings" pitchFamily="2" charset="2"/>
            </a:endParaRPr>
          </a:p>
          <a:p>
            <a:pPr marL="274320" lvl="1" indent="-274320">
              <a:spcBef>
                <a:spcPts val="0"/>
              </a:spcBef>
              <a:buClr>
                <a:schemeClr val="accent1"/>
              </a:buClr>
              <a:buSzPct val="120000"/>
              <a:buFont typeface="Arial" pitchFamily="34" charset="0"/>
              <a:buChar char="•"/>
              <a:defRPr/>
            </a:pPr>
            <a:r>
              <a:rPr lang="en-US" dirty="0" smtClean="0">
                <a:latin typeface="Calibri" pitchFamily="34" charset="0"/>
                <a:sym typeface="Wingdings" pitchFamily="2" charset="2"/>
              </a:rPr>
              <a:t>Household </a:t>
            </a:r>
            <a:r>
              <a:rPr lang="en-US" dirty="0">
                <a:latin typeface="Calibri" pitchFamily="34" charset="0"/>
                <a:sym typeface="Wingdings" pitchFamily="2" charset="2"/>
              </a:rPr>
              <a:t>routines </a:t>
            </a:r>
            <a:endParaRPr lang="en-US" dirty="0" smtClean="0">
              <a:latin typeface="Calibri" pitchFamily="34" charset="0"/>
              <a:sym typeface="Wingdings" pitchFamily="2" charset="2"/>
            </a:endParaRPr>
          </a:p>
          <a:p>
            <a:pPr marL="0" lvl="1" indent="0">
              <a:spcBef>
                <a:spcPts val="0"/>
              </a:spcBef>
              <a:buClr>
                <a:schemeClr val="accent1"/>
              </a:buClr>
              <a:buSzPct val="120000"/>
              <a:buNone/>
              <a:defRPr/>
            </a:pPr>
            <a:r>
              <a:rPr lang="en-US" dirty="0">
                <a:latin typeface="Calibri" pitchFamily="34" charset="0"/>
                <a:sym typeface="Wingdings" pitchFamily="2" charset="2"/>
              </a:rPr>
              <a:t>	</a:t>
            </a:r>
            <a:r>
              <a:rPr lang="en-US" dirty="0" smtClean="0">
                <a:latin typeface="Calibri" pitchFamily="34" charset="0"/>
                <a:sym typeface="Wingdings" pitchFamily="2" charset="2"/>
              </a:rPr>
              <a:t>(</a:t>
            </a:r>
            <a:r>
              <a:rPr lang="en-US" dirty="0">
                <a:latin typeface="Calibri" pitchFamily="34" charset="0"/>
                <a:sym typeface="Wingdings" pitchFamily="2" charset="2"/>
              </a:rPr>
              <a:t>meal patterns, </a:t>
            </a:r>
            <a:r>
              <a:rPr lang="en-US" dirty="0" smtClean="0">
                <a:latin typeface="Calibri" pitchFamily="34" charset="0"/>
                <a:sym typeface="Wingdings" pitchFamily="2" charset="2"/>
              </a:rPr>
              <a:t>sleep</a:t>
            </a:r>
            <a:r>
              <a:rPr lang="en-US" dirty="0">
                <a:latin typeface="Calibri" pitchFamily="34" charset="0"/>
                <a:sym typeface="Wingdings" pitchFamily="2" charset="2"/>
              </a:rPr>
              <a:t>, </a:t>
            </a:r>
            <a:endParaRPr lang="en-US" dirty="0" smtClean="0">
              <a:latin typeface="Calibri" pitchFamily="34" charset="0"/>
              <a:sym typeface="Wingdings" pitchFamily="2" charset="2"/>
            </a:endParaRPr>
          </a:p>
          <a:p>
            <a:pPr marL="0" lvl="1" indent="0">
              <a:spcBef>
                <a:spcPts val="0"/>
              </a:spcBef>
              <a:buClr>
                <a:schemeClr val="accent1"/>
              </a:buClr>
              <a:buSzPct val="120000"/>
              <a:buNone/>
              <a:defRPr/>
            </a:pPr>
            <a:r>
              <a:rPr lang="en-US" dirty="0">
                <a:latin typeface="Calibri" pitchFamily="34" charset="0"/>
                <a:sym typeface="Wingdings" pitchFamily="2" charset="2"/>
              </a:rPr>
              <a:t>	</a:t>
            </a:r>
            <a:r>
              <a:rPr lang="en-US" dirty="0" smtClean="0">
                <a:latin typeface="Calibri" pitchFamily="34" charset="0"/>
                <a:sym typeface="Wingdings" pitchFamily="2" charset="2"/>
              </a:rPr>
              <a:t>TV </a:t>
            </a:r>
            <a:r>
              <a:rPr lang="en-US" dirty="0">
                <a:latin typeface="Calibri" pitchFamily="34" charset="0"/>
                <a:sym typeface="Wingdings" pitchFamily="2" charset="2"/>
              </a:rPr>
              <a:t>viewing) impact BMI</a:t>
            </a:r>
          </a:p>
          <a:p>
            <a:pPr marL="274320" lvl="1" indent="-274320">
              <a:spcBef>
                <a:spcPts val="0"/>
              </a:spcBef>
              <a:buClr>
                <a:schemeClr val="accent1"/>
              </a:buClr>
              <a:buSzPct val="120000"/>
              <a:buFont typeface="Arial" pitchFamily="34" charset="0"/>
              <a:buChar char="•"/>
              <a:defRPr/>
            </a:pPr>
            <a:r>
              <a:rPr lang="en-US" dirty="0">
                <a:latin typeface="Calibri" pitchFamily="34" charset="0"/>
              </a:rPr>
              <a:t>Potential for generalization </a:t>
            </a:r>
            <a:r>
              <a:rPr lang="en-US" dirty="0" smtClean="0">
                <a:latin typeface="Calibri" pitchFamily="34" charset="0"/>
              </a:rPr>
              <a:t>of</a:t>
            </a:r>
          </a:p>
          <a:p>
            <a:pPr marL="0" lvl="1" indent="0">
              <a:spcBef>
                <a:spcPts val="0"/>
              </a:spcBef>
              <a:buClr>
                <a:schemeClr val="accent1"/>
              </a:buClr>
              <a:buSzPct val="120000"/>
              <a:buNone/>
              <a:defRPr/>
            </a:pPr>
            <a:r>
              <a:rPr lang="en-US" dirty="0">
                <a:latin typeface="Calibri" pitchFamily="34" charset="0"/>
              </a:rPr>
              <a:t>	</a:t>
            </a:r>
            <a:r>
              <a:rPr lang="en-US" dirty="0" smtClean="0">
                <a:latin typeface="Calibri" pitchFamily="34" charset="0"/>
              </a:rPr>
              <a:t>treatment </a:t>
            </a:r>
            <a:r>
              <a:rPr lang="en-US" dirty="0">
                <a:latin typeface="Calibri" pitchFamily="34" charset="0"/>
              </a:rPr>
              <a:t>effects to </a:t>
            </a:r>
            <a:endParaRPr lang="en-US" dirty="0" smtClean="0">
              <a:latin typeface="Calibri" pitchFamily="34" charset="0"/>
            </a:endParaRPr>
          </a:p>
          <a:p>
            <a:pPr marL="0" lvl="1" indent="0">
              <a:spcBef>
                <a:spcPts val="0"/>
              </a:spcBef>
              <a:buClr>
                <a:schemeClr val="accent1"/>
              </a:buClr>
              <a:buSzPct val="120000"/>
              <a:buNone/>
              <a:defRPr/>
            </a:pPr>
            <a:r>
              <a:rPr lang="en-US" dirty="0">
                <a:latin typeface="Calibri" pitchFamily="34" charset="0"/>
              </a:rPr>
              <a:t>	</a:t>
            </a:r>
            <a:r>
              <a:rPr lang="en-US" dirty="0" smtClean="0">
                <a:latin typeface="Calibri" pitchFamily="34" charset="0"/>
              </a:rPr>
              <a:t>entire family</a:t>
            </a:r>
          </a:p>
          <a:p>
            <a:pPr marL="0" lvl="1" indent="0">
              <a:spcBef>
                <a:spcPts val="0"/>
              </a:spcBef>
              <a:buClr>
                <a:schemeClr val="accent1"/>
              </a:buClr>
              <a:buSzPct val="101000"/>
              <a:buNone/>
              <a:defRPr/>
            </a:pPr>
            <a:endParaRPr lang="en-US" dirty="0">
              <a:sym typeface="Wingdings" pitchFamily="2" charset="2"/>
            </a:endParaRPr>
          </a:p>
        </p:txBody>
      </p:sp>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410200" y="2572435"/>
            <a:ext cx="4191000" cy="307777"/>
          </a:xfrm>
          <a:prstGeom prst="rect">
            <a:avLst/>
          </a:prstGeom>
          <a:noFill/>
        </p:spPr>
        <p:txBody>
          <a:bodyPr wrap="square" rtlCol="0">
            <a:spAutoFit/>
          </a:bodyPr>
          <a:lstStyle/>
          <a:p>
            <a:r>
              <a:rPr lang="en-US" sz="1400" b="1" dirty="0" smtClean="0">
                <a:latin typeface="Calibri" pitchFamily="34" charset="0"/>
              </a:rPr>
              <a:t>Percentage of Calories Eaten across Contexts</a:t>
            </a:r>
          </a:p>
        </p:txBody>
      </p:sp>
      <p:graphicFrame>
        <p:nvGraphicFramePr>
          <p:cNvPr id="15" name="Chart 14"/>
          <p:cNvGraphicFramePr>
            <a:graphicFrameLocks/>
          </p:cNvGraphicFramePr>
          <p:nvPr>
            <p:extLst>
              <p:ext uri="{D42A27DB-BD31-4B8C-83A1-F6EECF244321}">
                <p14:modId xmlns:p14="http://schemas.microsoft.com/office/powerpoint/2010/main" xmlns="" val="600453305"/>
              </p:ext>
            </p:extLst>
          </p:nvPr>
        </p:nvGraphicFramePr>
        <p:xfrm>
          <a:off x="4724400" y="2895600"/>
          <a:ext cx="5638800" cy="3124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Connector 15"/>
          <p:cNvCxnSpPr/>
          <p:nvPr/>
        </p:nvCxnSpPr>
        <p:spPr>
          <a:xfrm flipV="1">
            <a:off x="7239000" y="3124200"/>
            <a:ext cx="228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10200" y="2590800"/>
            <a:ext cx="3481347"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7239000" y="32004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6248400"/>
            <a:ext cx="9210304" cy="646331"/>
          </a:xfrm>
          <a:prstGeom prst="rect">
            <a:avLst/>
          </a:prstGeom>
          <a:noFill/>
        </p:spPr>
        <p:txBody>
          <a:bodyPr wrap="square">
            <a:spAutoFit/>
          </a:bodyPr>
          <a:lstStyle/>
          <a:p>
            <a:pPr algn="r">
              <a:defRPr/>
            </a:pPr>
            <a:r>
              <a:rPr lang="en-US" sz="1200" dirty="0" smtClean="0">
                <a:solidFill>
                  <a:prstClr val="black"/>
                </a:solidFill>
                <a:latin typeface="Calibri" pitchFamily="34" charset="0"/>
                <a:cs typeface="ＭＳ Ｐゴシック" charset="-128"/>
              </a:rPr>
              <a:t>Anderson &amp; Whitaker, 2010, </a:t>
            </a:r>
            <a:r>
              <a:rPr lang="en-US" sz="1200" i="1" dirty="0" smtClean="0">
                <a:solidFill>
                  <a:prstClr val="black"/>
                </a:solidFill>
                <a:latin typeface="Calibri" pitchFamily="34" charset="0"/>
                <a:cs typeface="ＭＳ Ｐゴシック" charset="-128"/>
              </a:rPr>
              <a:t>Pediatrics</a:t>
            </a:r>
            <a:r>
              <a:rPr lang="en-US" sz="1200" dirty="0" smtClean="0">
                <a:solidFill>
                  <a:prstClr val="black"/>
                </a:solidFill>
                <a:latin typeface="Calibri" pitchFamily="34" charset="0"/>
                <a:cs typeface="ＭＳ Ｐゴシック" charset="-128"/>
              </a:rPr>
              <a:t>; Black</a:t>
            </a:r>
            <a:r>
              <a:rPr lang="en-US" sz="1200" i="1" dirty="0" smtClean="0">
                <a:solidFill>
                  <a:prstClr val="black"/>
                </a:solidFill>
                <a:latin typeface="Calibri" pitchFamily="34" charset="0"/>
                <a:cs typeface="ＭＳ Ｐゴシック" charset="-128"/>
              </a:rPr>
              <a:t> </a:t>
            </a:r>
            <a:r>
              <a:rPr lang="en-US" sz="1200" dirty="0" smtClean="0">
                <a:solidFill>
                  <a:prstClr val="black"/>
                </a:solidFill>
                <a:latin typeface="Calibri" pitchFamily="34" charset="0"/>
                <a:cs typeface="ＭＳ Ｐゴシック" charset="-128"/>
              </a:rPr>
              <a:t>&amp; </a:t>
            </a:r>
            <a:r>
              <a:rPr lang="en-US" sz="1200" dirty="0" err="1" smtClean="0">
                <a:solidFill>
                  <a:prstClr val="black"/>
                </a:solidFill>
                <a:latin typeface="Calibri" pitchFamily="34" charset="0"/>
                <a:cs typeface="ＭＳ Ｐゴシック" charset="-128"/>
              </a:rPr>
              <a:t>Aboud</a:t>
            </a:r>
            <a:r>
              <a:rPr lang="en-US" sz="1200" dirty="0" smtClean="0">
                <a:solidFill>
                  <a:prstClr val="black"/>
                </a:solidFill>
                <a:latin typeface="Calibri" pitchFamily="34" charset="0"/>
                <a:cs typeface="ＭＳ Ｐゴシック" charset="-128"/>
              </a:rPr>
              <a:t>, 2010, </a:t>
            </a:r>
            <a:r>
              <a:rPr lang="en-US" sz="1200" i="1" dirty="0" smtClean="0">
                <a:solidFill>
                  <a:prstClr val="black"/>
                </a:solidFill>
                <a:latin typeface="Calibri" pitchFamily="34" charset="0"/>
                <a:cs typeface="ＭＳ Ｐゴシック" charset="-128"/>
              </a:rPr>
              <a:t>J </a:t>
            </a:r>
            <a:r>
              <a:rPr lang="en-US" sz="1200" i="1" dirty="0" err="1" smtClean="0">
                <a:solidFill>
                  <a:prstClr val="black"/>
                </a:solidFill>
                <a:latin typeface="Calibri" pitchFamily="34" charset="0"/>
                <a:cs typeface="ＭＳ Ｐゴシック" charset="-128"/>
              </a:rPr>
              <a:t>Nutr</a:t>
            </a:r>
            <a:r>
              <a:rPr lang="en-US" sz="1200" dirty="0" smtClean="0">
                <a:solidFill>
                  <a:prstClr val="black"/>
                </a:solidFill>
                <a:latin typeface="Calibri" pitchFamily="34" charset="0"/>
                <a:cs typeface="ＭＳ Ｐゴシック" charset="-128"/>
              </a:rPr>
              <a:t>; Larson et al., 2013, </a:t>
            </a:r>
            <a:r>
              <a:rPr lang="en-US" sz="1200" i="1" dirty="0" smtClean="0">
                <a:solidFill>
                  <a:prstClr val="black"/>
                </a:solidFill>
                <a:latin typeface="Calibri" pitchFamily="34" charset="0"/>
                <a:cs typeface="ＭＳ Ｐゴシック" charset="-128"/>
              </a:rPr>
              <a:t>Obesity</a:t>
            </a:r>
            <a:r>
              <a:rPr lang="en-US" sz="1200" dirty="0" smtClean="0">
                <a:solidFill>
                  <a:prstClr val="black"/>
                </a:solidFill>
                <a:latin typeface="Calibri" pitchFamily="34" charset="0"/>
                <a:cs typeface="ＭＳ Ｐゴシック" charset="-128"/>
              </a:rPr>
              <a:t>;</a:t>
            </a:r>
            <a:r>
              <a:rPr lang="en-US" sz="1200" i="1" dirty="0" smtClean="0">
                <a:solidFill>
                  <a:prstClr val="black"/>
                </a:solidFill>
                <a:latin typeface="Calibri" pitchFamily="34" charset="0"/>
                <a:cs typeface="ＭＳ Ｐゴシック" charset="-128"/>
              </a:rPr>
              <a:t> </a:t>
            </a:r>
          </a:p>
          <a:p>
            <a:pPr algn="r">
              <a:defRPr/>
            </a:pPr>
            <a:r>
              <a:rPr lang="fr-FR" sz="1200" dirty="0" smtClean="0">
                <a:solidFill>
                  <a:prstClr val="black"/>
                </a:solidFill>
                <a:latin typeface="Calibri" pitchFamily="34" charset="0"/>
                <a:cs typeface="ＭＳ Ｐゴシック" charset="-128"/>
              </a:rPr>
              <a:t>Liu </a:t>
            </a:r>
            <a:r>
              <a:rPr lang="fr-FR" sz="1200" dirty="0">
                <a:solidFill>
                  <a:prstClr val="black"/>
                </a:solidFill>
                <a:latin typeface="Calibri" pitchFamily="34" charset="0"/>
                <a:cs typeface="ＭＳ Ｐゴシック" charset="-128"/>
              </a:rPr>
              <a:t>et </a:t>
            </a:r>
            <a:r>
              <a:rPr lang="fr-FR" sz="1200" dirty="0" smtClean="0">
                <a:solidFill>
                  <a:prstClr val="black"/>
                </a:solidFill>
                <a:latin typeface="Calibri" pitchFamily="34" charset="0"/>
                <a:cs typeface="ＭＳ Ｐゴシック" charset="-128"/>
              </a:rPr>
              <a:t>al,. 2013, </a:t>
            </a:r>
            <a:r>
              <a:rPr lang="fr-FR" sz="1200" i="1" dirty="0" err="1">
                <a:solidFill>
                  <a:prstClr val="black"/>
                </a:solidFill>
                <a:latin typeface="Calibri" pitchFamily="34" charset="0"/>
                <a:cs typeface="ＭＳ Ｐゴシック" charset="-128"/>
              </a:rPr>
              <a:t>Plos</a:t>
            </a:r>
            <a:r>
              <a:rPr lang="fr-FR" sz="1200" i="1" dirty="0">
                <a:solidFill>
                  <a:prstClr val="black"/>
                </a:solidFill>
                <a:latin typeface="Calibri" pitchFamily="34" charset="0"/>
                <a:cs typeface="ＭＳ Ｐゴシック" charset="-128"/>
              </a:rPr>
              <a:t> </a:t>
            </a:r>
            <a:r>
              <a:rPr lang="fr-FR" sz="1200" i="1" dirty="0" smtClean="0">
                <a:solidFill>
                  <a:prstClr val="black"/>
                </a:solidFill>
                <a:latin typeface="Calibri" pitchFamily="34" charset="0"/>
                <a:cs typeface="ＭＳ Ｐゴシック" charset="-128"/>
              </a:rPr>
              <a:t>One</a:t>
            </a:r>
            <a:r>
              <a:rPr lang="fr-FR" sz="1200" dirty="0" smtClean="0">
                <a:solidFill>
                  <a:prstClr val="black"/>
                </a:solidFill>
                <a:latin typeface="Calibri" pitchFamily="34" charset="0"/>
                <a:cs typeface="ＭＳ Ｐゴシック" charset="-128"/>
              </a:rPr>
              <a:t>;</a:t>
            </a:r>
            <a:r>
              <a:rPr lang="fr-FR" sz="1200" i="1" dirty="0" smtClean="0">
                <a:solidFill>
                  <a:prstClr val="black"/>
                </a:solidFill>
                <a:latin typeface="Calibri" pitchFamily="34" charset="0"/>
                <a:cs typeface="ＭＳ Ｐゴシック" charset="-128"/>
              </a:rPr>
              <a:t> </a:t>
            </a:r>
            <a:r>
              <a:rPr lang="en-US" sz="1200" dirty="0" smtClean="0">
                <a:solidFill>
                  <a:prstClr val="black"/>
                </a:solidFill>
                <a:latin typeface="Calibri" pitchFamily="34" charset="0"/>
                <a:cs typeface="ＭＳ Ｐゴシック" charset="-128"/>
              </a:rPr>
              <a:t>Campbell et al</a:t>
            </a:r>
            <a:r>
              <a:rPr lang="en-US" sz="1200" i="1" dirty="0" smtClean="0">
                <a:solidFill>
                  <a:prstClr val="black"/>
                </a:solidFill>
                <a:latin typeface="Calibri" pitchFamily="34" charset="0"/>
                <a:cs typeface="ＭＳ Ｐゴシック" charset="-128"/>
              </a:rPr>
              <a:t>., </a:t>
            </a:r>
            <a:r>
              <a:rPr lang="en-US" sz="1200" dirty="0" smtClean="0">
                <a:solidFill>
                  <a:prstClr val="black"/>
                </a:solidFill>
                <a:latin typeface="Calibri" pitchFamily="34" charset="0"/>
                <a:cs typeface="ＭＳ Ｐゴシック" charset="-128"/>
              </a:rPr>
              <a:t>2013</a:t>
            </a:r>
            <a:r>
              <a:rPr lang="en-US" sz="1200" i="1" dirty="0" smtClean="0">
                <a:solidFill>
                  <a:prstClr val="black"/>
                </a:solidFill>
                <a:latin typeface="Calibri" pitchFamily="34" charset="0"/>
                <a:cs typeface="ＭＳ Ｐゴシック" charset="-128"/>
              </a:rPr>
              <a:t>, Appetite</a:t>
            </a:r>
            <a:r>
              <a:rPr lang="en-US" sz="1200" dirty="0" smtClean="0">
                <a:solidFill>
                  <a:prstClr val="black"/>
                </a:solidFill>
                <a:latin typeface="Calibri" pitchFamily="34" charset="0"/>
                <a:cs typeface="ＭＳ Ｐゴシック" charset="-128"/>
              </a:rPr>
              <a:t>; Haines et al., 2013, </a:t>
            </a:r>
            <a:r>
              <a:rPr lang="en-US" sz="1200" i="1" dirty="0" smtClean="0">
                <a:solidFill>
                  <a:prstClr val="black"/>
                </a:solidFill>
                <a:latin typeface="Calibri" pitchFamily="34" charset="0"/>
                <a:cs typeface="ＭＳ Ｐゴシック" charset="-128"/>
              </a:rPr>
              <a:t>JAMA </a:t>
            </a:r>
            <a:r>
              <a:rPr lang="en-US" sz="1200" i="1" dirty="0" err="1" smtClean="0">
                <a:solidFill>
                  <a:prstClr val="black"/>
                </a:solidFill>
                <a:latin typeface="Calibri" pitchFamily="34" charset="0"/>
                <a:cs typeface="ＭＳ Ｐゴシック" charset="-128"/>
              </a:rPr>
              <a:t>Peds</a:t>
            </a:r>
            <a:r>
              <a:rPr lang="en-US" sz="1200" dirty="0" smtClean="0">
                <a:solidFill>
                  <a:prstClr val="black"/>
                </a:solidFill>
                <a:latin typeface="Calibri" pitchFamily="34" charset="0"/>
                <a:cs typeface="ＭＳ Ｐゴシック" charset="-128"/>
              </a:rPr>
              <a:t>; </a:t>
            </a:r>
            <a:r>
              <a:rPr lang="en-US" sz="1200" dirty="0" err="1" smtClean="0">
                <a:solidFill>
                  <a:prstClr val="black"/>
                </a:solidFill>
                <a:latin typeface="Calibri" pitchFamily="34" charset="0"/>
                <a:cs typeface="ＭＳ Ｐゴシック" charset="-128"/>
              </a:rPr>
              <a:t>Ohly</a:t>
            </a:r>
            <a:r>
              <a:rPr lang="en-US" sz="1200" dirty="0" smtClean="0">
                <a:solidFill>
                  <a:prstClr val="black"/>
                </a:solidFill>
                <a:latin typeface="Calibri" pitchFamily="34" charset="0"/>
                <a:cs typeface="ＭＳ Ｐゴシック" charset="-128"/>
              </a:rPr>
              <a:t> et al., 2013, </a:t>
            </a:r>
            <a:r>
              <a:rPr lang="en-US" sz="1200" i="1" dirty="0" smtClean="0">
                <a:solidFill>
                  <a:prstClr val="black"/>
                </a:solidFill>
                <a:latin typeface="Calibri" pitchFamily="34" charset="0"/>
                <a:cs typeface="ＭＳ Ｐゴシック" charset="-128"/>
              </a:rPr>
              <a:t>Appetite</a:t>
            </a:r>
            <a:r>
              <a:rPr lang="en-US" sz="1200" dirty="0" smtClean="0">
                <a:solidFill>
                  <a:prstClr val="black"/>
                </a:solidFill>
                <a:latin typeface="Calibri" pitchFamily="34" charset="0"/>
                <a:cs typeface="ＭＳ Ｐゴシック" charset="-128"/>
              </a:rPr>
              <a:t>; </a:t>
            </a:r>
          </a:p>
          <a:p>
            <a:pPr algn="r">
              <a:defRPr/>
            </a:pPr>
            <a:r>
              <a:rPr lang="en-US" sz="1200" dirty="0" err="1" smtClean="0">
                <a:solidFill>
                  <a:prstClr val="black"/>
                </a:solidFill>
                <a:latin typeface="Calibri" pitchFamily="34" charset="0"/>
                <a:cs typeface="ＭＳ Ｐゴシック" charset="-128"/>
              </a:rPr>
              <a:t>Kral</a:t>
            </a:r>
            <a:r>
              <a:rPr lang="en-US" sz="1200" dirty="0" smtClean="0">
                <a:solidFill>
                  <a:prstClr val="black"/>
                </a:solidFill>
                <a:latin typeface="Calibri" pitchFamily="34" charset="0"/>
                <a:cs typeface="ＭＳ Ｐゴシック" charset="-128"/>
              </a:rPr>
              <a:t>, 2010, </a:t>
            </a:r>
            <a:r>
              <a:rPr lang="en-US" sz="1200" i="1" dirty="0" smtClean="0">
                <a:solidFill>
                  <a:prstClr val="black"/>
                </a:solidFill>
                <a:latin typeface="Calibri" pitchFamily="34" charset="0"/>
                <a:cs typeface="ＭＳ Ｐゴシック" charset="-128"/>
              </a:rPr>
              <a:t>Physiology and Behavior; </a:t>
            </a:r>
            <a:r>
              <a:rPr lang="en-US" sz="1200" dirty="0" err="1" smtClean="0">
                <a:solidFill>
                  <a:prstClr val="black"/>
                </a:solidFill>
                <a:latin typeface="Calibri" pitchFamily="34" charset="0"/>
                <a:cs typeface="ＭＳ Ｐゴシック" charset="-128"/>
              </a:rPr>
              <a:t>Gerards</a:t>
            </a:r>
            <a:r>
              <a:rPr lang="en-US" sz="1200" dirty="0" smtClean="0">
                <a:solidFill>
                  <a:prstClr val="black"/>
                </a:solidFill>
                <a:latin typeface="Calibri" pitchFamily="34" charset="0"/>
                <a:cs typeface="ＭＳ Ｐゴシック" charset="-128"/>
              </a:rPr>
              <a:t> et al., 2012, </a:t>
            </a:r>
            <a:r>
              <a:rPr lang="en-US" sz="1200" i="1" dirty="0" smtClean="0">
                <a:solidFill>
                  <a:prstClr val="black"/>
                </a:solidFill>
                <a:latin typeface="Calibri" pitchFamily="34" charset="0"/>
                <a:cs typeface="ＭＳ Ｐゴシック" charset="-128"/>
              </a:rPr>
              <a:t>BMC Public Health; </a:t>
            </a:r>
            <a:r>
              <a:rPr lang="en-US" sz="1200" dirty="0" smtClean="0">
                <a:solidFill>
                  <a:prstClr val="black"/>
                </a:solidFill>
                <a:latin typeface="Calibri" pitchFamily="34" charset="0"/>
              </a:rPr>
              <a:t>Epstein et al., 2001, </a:t>
            </a:r>
            <a:r>
              <a:rPr lang="en-US" sz="1200" i="1" dirty="0" smtClean="0">
                <a:latin typeface="Calibri" pitchFamily="34" charset="0"/>
                <a:ea typeface="Calibri"/>
              </a:rPr>
              <a:t>Obesity Research</a:t>
            </a:r>
            <a:endParaRPr lang="en-US" sz="1200" dirty="0" smtClean="0">
              <a:solidFill>
                <a:prstClr val="black"/>
              </a:solidFill>
              <a:latin typeface="Calibri" pitchFamily="34" charset="0"/>
            </a:endParaRPr>
          </a:p>
        </p:txBody>
      </p:sp>
    </p:spTree>
    <p:extLst>
      <p:ext uri="{BB962C8B-B14F-4D97-AF65-F5344CB8AC3E}">
        <p14:creationId xmlns:p14="http://schemas.microsoft.com/office/powerpoint/2010/main" xmlns="" val="18631496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5598" y="337118"/>
            <a:ext cx="7437402" cy="5911282"/>
          </a:xfrm>
        </p:spPr>
        <p:txBody>
          <a:bodyPr>
            <a:noAutofit/>
          </a:bodyPr>
          <a:lstStyle/>
          <a:p>
            <a:pPr marL="0" indent="0">
              <a:spcBef>
                <a:spcPts val="0"/>
              </a:spcBef>
              <a:buNone/>
            </a:pPr>
            <a:r>
              <a:rPr lang="en-US" sz="4800" b="1" dirty="0" smtClean="0">
                <a:solidFill>
                  <a:schemeClr val="tx1">
                    <a:lumMod val="65000"/>
                    <a:lumOff val="35000"/>
                  </a:schemeClr>
                </a:solidFill>
                <a:ea typeface="+mj-ea"/>
              </a:rPr>
              <a:t>Overview</a:t>
            </a:r>
          </a:p>
          <a:p>
            <a:pPr marL="0" indent="0">
              <a:spcBef>
                <a:spcPts val="0"/>
              </a:spcBef>
              <a:buNone/>
            </a:pPr>
            <a:endParaRPr lang="en-US" b="1" dirty="0" smtClean="0">
              <a:solidFill>
                <a:schemeClr val="tx1">
                  <a:lumMod val="65000"/>
                  <a:lumOff val="35000"/>
                </a:schemeClr>
              </a:solidFill>
              <a:ea typeface="+mj-ea"/>
            </a:endParaRPr>
          </a:p>
          <a:p>
            <a:pPr marL="342900" lvl="1" indent="-342900">
              <a:spcBef>
                <a:spcPts val="0"/>
              </a:spcBef>
              <a:buClr>
                <a:schemeClr val="accent1"/>
              </a:buClr>
              <a:buSzPct val="101000"/>
              <a:buFont typeface="Wingdings" pitchFamily="2" charset="2"/>
              <a:buChar char="§"/>
              <a:defRPr/>
            </a:pPr>
            <a:r>
              <a:rPr lang="en-US" sz="2800" dirty="0" smtClean="0">
                <a:sym typeface="Wingdings" pitchFamily="2" charset="2"/>
              </a:rPr>
              <a:t>Describe the impact of obesity on youth</a:t>
            </a:r>
            <a:endParaRPr lang="en-US" sz="2800" dirty="0" smtClean="0">
              <a:solidFill>
                <a:srgbClr val="FF0000"/>
              </a:solidFill>
              <a:sym typeface="Wingdings" pitchFamily="2" charset="2"/>
            </a:endParaRPr>
          </a:p>
          <a:p>
            <a:pPr marL="342900" lvl="1" indent="-342900">
              <a:spcBef>
                <a:spcPts val="0"/>
              </a:spcBef>
              <a:buClr>
                <a:schemeClr val="accent1"/>
              </a:buClr>
              <a:buSzPct val="101000"/>
              <a:buFont typeface="Wingdings" pitchFamily="2" charset="2"/>
              <a:buChar char="§"/>
              <a:defRPr/>
            </a:pPr>
            <a:endParaRPr lang="en-US" sz="800" dirty="0" smtClean="0">
              <a:solidFill>
                <a:srgbClr val="FF0000"/>
              </a:solidFill>
              <a:sym typeface="Wingdings" pitchFamily="2" charset="2"/>
            </a:endParaRPr>
          </a:p>
          <a:p>
            <a:pPr marL="342900" lvl="1" indent="-342900">
              <a:spcBef>
                <a:spcPts val="0"/>
              </a:spcBef>
              <a:buClr>
                <a:schemeClr val="accent1"/>
              </a:buClr>
              <a:buSzPct val="101000"/>
              <a:buFont typeface="Wingdings" pitchFamily="2" charset="2"/>
              <a:buChar char="§"/>
              <a:defRPr/>
            </a:pPr>
            <a:r>
              <a:rPr lang="en-US" sz="2800" dirty="0" smtClean="0">
                <a:sym typeface="Wingdings" pitchFamily="2" charset="2"/>
              </a:rPr>
              <a:t>Highlight importance of early intervention</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sz="2800" dirty="0" smtClean="0">
                <a:sym typeface="Wingdings" pitchFamily="2" charset="2"/>
              </a:rPr>
              <a:t>Provide evidence for family-based behavioral treatment</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sz="2800" dirty="0" smtClean="0">
                <a:sym typeface="Wingdings" pitchFamily="2" charset="2"/>
              </a:rPr>
              <a:t>Discuss benefits of technology for greater reach</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sz="2800" dirty="0" smtClean="0">
                <a:sym typeface="Wingdings" pitchFamily="2" charset="2"/>
              </a:rPr>
              <a:t>Illustrate how parents can engineer socio-environmental contexts to raise healthy, vibrant children</a:t>
            </a:r>
          </a:p>
          <a:p>
            <a:pPr marL="0" indent="0">
              <a:spcBef>
                <a:spcPts val="0"/>
              </a:spcBef>
              <a:buNone/>
            </a:pPr>
            <a:endParaRPr lang="en-US" sz="2800" b="1" dirty="0">
              <a:solidFill>
                <a:schemeClr val="tx1">
                  <a:lumMod val="65000"/>
                  <a:lumOff val="35000"/>
                </a:schemeClr>
              </a:solidFill>
              <a:ea typeface="+mj-ea"/>
            </a:endParaRPr>
          </a:p>
          <a:p>
            <a:pPr marL="0" indent="0">
              <a:spcBef>
                <a:spcPts val="0"/>
              </a:spcBef>
              <a:buNone/>
            </a:pPr>
            <a:endParaRPr lang="en-US" dirty="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94542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57200"/>
            <a:ext cx="7010400" cy="4204228"/>
          </a:xfrm>
          <a:prstGeom prst="rect">
            <a:avLst/>
          </a:prstGeom>
        </p:spPr>
        <p:txBody>
          <a:bodyPr wrap="square">
            <a:spAutoFit/>
          </a:bodyPr>
          <a:lstStyle/>
          <a:p>
            <a:pPr>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cs typeface="Arial" pitchFamily="34" charset="0"/>
              </a:rPr>
              <a:t>Polling Question</a:t>
            </a:r>
          </a:p>
          <a:p>
            <a:pPr>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cs typeface="Arial" pitchFamily="34" charset="0"/>
            </a:endParaRPr>
          </a:p>
          <a:p>
            <a:pPr>
              <a:defRPr sz="2160" b="1" i="0" u="none" strike="noStrike" kern="1200" baseline="0">
                <a:solidFill>
                  <a:prstClr val="black"/>
                </a:solidFill>
                <a:latin typeface="+mn-lt"/>
                <a:ea typeface="+mn-ea"/>
                <a:cs typeface="+mn-cs"/>
              </a:defRPr>
            </a:pPr>
            <a:r>
              <a:rPr lang="en-US" sz="2400" b="1" dirty="0" smtClean="0">
                <a:solidFill>
                  <a:schemeClr val="tx1">
                    <a:lumMod val="65000"/>
                    <a:lumOff val="35000"/>
                  </a:schemeClr>
                </a:solidFill>
                <a:latin typeface="Arial" pitchFamily="34" charset="0"/>
                <a:cs typeface="Arial" pitchFamily="34" charset="0"/>
              </a:rPr>
              <a:t>Weight loss programs for overweight children that involve the parents and the home environment are more effective than programs targeting the child alone.</a:t>
            </a:r>
          </a:p>
          <a:p>
            <a:pPr>
              <a:defRPr sz="2160" b="1" i="0" u="none" strike="noStrike" kern="1200" baseline="0">
                <a:solidFill>
                  <a:prstClr val="black"/>
                </a:solidFill>
                <a:latin typeface="+mn-lt"/>
                <a:ea typeface="+mn-ea"/>
                <a:cs typeface="+mn-cs"/>
              </a:defRPr>
            </a:pPr>
            <a:endParaRPr lang="en-US" sz="2400" b="1" dirty="0" smtClean="0">
              <a:solidFill>
                <a:schemeClr val="tx1">
                  <a:lumMod val="65000"/>
                  <a:lumOff val="35000"/>
                </a:schemeClr>
              </a:solidFill>
              <a:latin typeface="Arial" pitchFamily="34" charset="0"/>
              <a:cs typeface="Arial" pitchFamily="34" charset="0"/>
            </a:endParaRPr>
          </a:p>
          <a:p>
            <a:pPr marL="514350" indent="-514350">
              <a:spcBef>
                <a:spcPts val="0"/>
              </a:spcBef>
              <a:buFont typeface="+mj-lt"/>
              <a:buAutoNum type="alphaUcPeriod"/>
            </a:pPr>
            <a:r>
              <a:rPr lang="en-US" sz="2400" dirty="0" smtClean="0">
                <a:solidFill>
                  <a:schemeClr val="tx1">
                    <a:lumMod val="75000"/>
                    <a:lumOff val="25000"/>
                  </a:schemeClr>
                </a:solidFill>
                <a:latin typeface="Arial" pitchFamily="34" charset="0"/>
                <a:cs typeface="Arial" pitchFamily="34" charset="0"/>
              </a:rPr>
              <a:t>True</a:t>
            </a:r>
          </a:p>
          <a:p>
            <a:pPr marL="514350" indent="-514350">
              <a:spcBef>
                <a:spcPts val="0"/>
              </a:spcBef>
              <a:buFont typeface="+mj-lt"/>
              <a:buAutoNum type="alphaUcPeriod"/>
            </a:pPr>
            <a:r>
              <a:rPr lang="en-US" sz="2400" dirty="0" smtClean="0">
                <a:solidFill>
                  <a:schemeClr val="tx1">
                    <a:lumMod val="75000"/>
                    <a:lumOff val="25000"/>
                  </a:schemeClr>
                </a:solidFill>
                <a:latin typeface="Arial" pitchFamily="34" charset="0"/>
                <a:cs typeface="Arial" pitchFamily="34" charset="0"/>
              </a:rPr>
              <a:t>False </a:t>
            </a:r>
          </a:p>
          <a:p>
            <a:pPr>
              <a:defRPr sz="2160" b="1" i="0" u="none" strike="noStrike" kern="1200" baseline="0">
                <a:solidFill>
                  <a:prstClr val="black"/>
                </a:solidFill>
                <a:latin typeface="+mn-lt"/>
                <a:ea typeface="+mn-ea"/>
                <a:cs typeface="+mn-cs"/>
              </a:defRPr>
            </a:pPr>
            <a:endParaRPr lang="en-US" sz="2400" b="1" dirty="0" smtClean="0">
              <a:solidFill>
                <a:schemeClr val="tx1">
                  <a:lumMod val="65000"/>
                  <a:lumOff val="35000"/>
                </a:schemeClr>
              </a:solidFill>
              <a:latin typeface="Arial" pitchFamily="34" charset="0"/>
              <a:cs typeface="Arial" pitchFamily="34" charset="0"/>
            </a:endParaRPr>
          </a:p>
          <a:p>
            <a:pPr>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39120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57200"/>
            <a:ext cx="7010400" cy="4204228"/>
          </a:xfrm>
          <a:prstGeom prst="rect">
            <a:avLst/>
          </a:prstGeom>
        </p:spPr>
        <p:txBody>
          <a:bodyPr wrap="square">
            <a:spAutoFit/>
          </a:bodyPr>
          <a:lstStyle/>
          <a:p>
            <a:pPr>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cs typeface="Arial" pitchFamily="34" charset="0"/>
              </a:rPr>
              <a:t>Polling Question</a:t>
            </a:r>
          </a:p>
          <a:p>
            <a:pPr>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cs typeface="Arial" pitchFamily="34" charset="0"/>
            </a:endParaRPr>
          </a:p>
          <a:p>
            <a:pPr>
              <a:defRPr sz="2160" b="1" i="0" u="none" strike="noStrike" kern="1200" baseline="0">
                <a:solidFill>
                  <a:prstClr val="black"/>
                </a:solidFill>
                <a:latin typeface="+mn-lt"/>
                <a:ea typeface="+mn-ea"/>
                <a:cs typeface="+mn-cs"/>
              </a:defRPr>
            </a:pPr>
            <a:r>
              <a:rPr lang="en-US" sz="2400" b="1" dirty="0" smtClean="0">
                <a:solidFill>
                  <a:schemeClr val="tx1">
                    <a:lumMod val="65000"/>
                    <a:lumOff val="35000"/>
                  </a:schemeClr>
                </a:solidFill>
                <a:latin typeface="Arial" pitchFamily="34" charset="0"/>
                <a:cs typeface="Arial" pitchFamily="34" charset="0"/>
              </a:rPr>
              <a:t>Weight loss programs for overweight children that involve the parents and the home environment are more effective than programs targeting the child alone.</a:t>
            </a:r>
          </a:p>
          <a:p>
            <a:pPr>
              <a:defRPr sz="2160" b="1" i="0" u="none" strike="noStrike" kern="1200" baseline="0">
                <a:solidFill>
                  <a:prstClr val="black"/>
                </a:solidFill>
                <a:latin typeface="+mn-lt"/>
                <a:ea typeface="+mn-ea"/>
                <a:cs typeface="+mn-cs"/>
              </a:defRPr>
            </a:pPr>
            <a:endParaRPr lang="en-US" sz="2400" b="1" dirty="0" smtClean="0">
              <a:solidFill>
                <a:schemeClr val="tx1">
                  <a:lumMod val="65000"/>
                  <a:lumOff val="35000"/>
                </a:schemeClr>
              </a:solidFill>
              <a:latin typeface="Arial" pitchFamily="34" charset="0"/>
              <a:cs typeface="Arial" pitchFamily="34" charset="0"/>
            </a:endParaRPr>
          </a:p>
          <a:p>
            <a:pPr marL="514350" indent="-514350">
              <a:spcBef>
                <a:spcPts val="0"/>
              </a:spcBef>
              <a:buFont typeface="+mj-lt"/>
              <a:buAutoNum type="alphaUcPeriod"/>
            </a:pPr>
            <a:r>
              <a:rPr lang="en-US" sz="2400" b="1" dirty="0" smtClean="0">
                <a:solidFill>
                  <a:schemeClr val="tx1">
                    <a:lumMod val="75000"/>
                    <a:lumOff val="25000"/>
                  </a:schemeClr>
                </a:solidFill>
                <a:latin typeface="Arial" pitchFamily="34" charset="0"/>
                <a:cs typeface="Arial" pitchFamily="34" charset="0"/>
              </a:rPr>
              <a:t>True</a:t>
            </a:r>
            <a:endParaRPr lang="en-US" sz="2400" dirty="0" smtClean="0">
              <a:solidFill>
                <a:schemeClr val="tx1">
                  <a:lumMod val="75000"/>
                  <a:lumOff val="25000"/>
                </a:schemeClr>
              </a:solidFill>
              <a:latin typeface="Arial" pitchFamily="34" charset="0"/>
              <a:cs typeface="Arial" pitchFamily="34" charset="0"/>
            </a:endParaRPr>
          </a:p>
          <a:p>
            <a:pPr marL="514350" indent="-514350">
              <a:spcBef>
                <a:spcPts val="0"/>
              </a:spcBef>
              <a:buFont typeface="+mj-lt"/>
              <a:buAutoNum type="alphaUcPeriod"/>
            </a:pPr>
            <a:r>
              <a:rPr lang="en-US" sz="2400" dirty="0" smtClean="0">
                <a:solidFill>
                  <a:schemeClr val="tx1">
                    <a:lumMod val="75000"/>
                    <a:lumOff val="25000"/>
                  </a:schemeClr>
                </a:solidFill>
                <a:latin typeface="Arial" pitchFamily="34" charset="0"/>
                <a:cs typeface="Arial" pitchFamily="34" charset="0"/>
              </a:rPr>
              <a:t>False </a:t>
            </a:r>
          </a:p>
          <a:p>
            <a:pPr>
              <a:defRPr sz="2160" b="1" i="0" u="none" strike="noStrike" kern="1200" baseline="0">
                <a:solidFill>
                  <a:prstClr val="black"/>
                </a:solidFill>
                <a:latin typeface="+mn-lt"/>
                <a:ea typeface="+mn-ea"/>
                <a:cs typeface="+mn-cs"/>
              </a:defRPr>
            </a:pPr>
            <a:endParaRPr lang="en-US" sz="2400" b="1" dirty="0" smtClean="0">
              <a:solidFill>
                <a:schemeClr val="tx1">
                  <a:lumMod val="65000"/>
                  <a:lumOff val="35000"/>
                </a:schemeClr>
              </a:solidFill>
              <a:latin typeface="Arial" pitchFamily="34" charset="0"/>
              <a:cs typeface="Arial" pitchFamily="34" charset="0"/>
            </a:endParaRPr>
          </a:p>
          <a:p>
            <a:pPr>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533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742270" y="1480118"/>
            <a:ext cx="7944530" cy="882082"/>
          </a:xfrm>
        </p:spPr>
        <p:txBody>
          <a:bodyPr>
            <a:noAutofit/>
          </a:bodyPr>
          <a:lstStyle/>
          <a:p>
            <a:pPr marL="166688" lvl="1" indent="11113">
              <a:spcBef>
                <a:spcPts val="0"/>
              </a:spcBef>
              <a:buClr>
                <a:srgbClr val="000000"/>
              </a:buClr>
              <a:buSzPct val="120000"/>
              <a:buNone/>
              <a:defRPr/>
            </a:pPr>
            <a:r>
              <a:rPr lang="en-US" sz="2200" dirty="0" smtClean="0">
                <a:sym typeface="Wingdings" pitchFamily="2" charset="2"/>
              </a:rPr>
              <a:t>Despite national recommendations, most children do not receive evidence-based care for obesity</a:t>
            </a:r>
          </a:p>
          <a:p>
            <a:pPr marL="166688" lvl="1" indent="11113">
              <a:spcBef>
                <a:spcPts val="0"/>
              </a:spcBef>
              <a:buClr>
                <a:srgbClr val="000000"/>
              </a:buClr>
              <a:buSzPct val="120000"/>
              <a:buNone/>
              <a:defRPr/>
            </a:pPr>
            <a:endParaRPr lang="en-US" sz="800" dirty="0" smtClean="0">
              <a:solidFill>
                <a:srgbClr val="000000"/>
              </a:solidFill>
              <a:sym typeface="Wingdings" pitchFamily="2" charset="2"/>
            </a:endParaRPr>
          </a:p>
          <a:p>
            <a:pPr marL="274320" lvl="1" indent="-274320">
              <a:lnSpc>
                <a:spcPct val="110000"/>
              </a:lnSpc>
              <a:spcBef>
                <a:spcPts val="0"/>
              </a:spcBef>
              <a:buClr>
                <a:schemeClr val="accent1"/>
              </a:buClr>
              <a:buSzPct val="120000"/>
              <a:buNone/>
              <a:defRPr/>
            </a:pPr>
            <a:endParaRPr lang="en-US" sz="900" dirty="0" smtClean="0"/>
          </a:p>
          <a:p>
            <a:pPr>
              <a:lnSpc>
                <a:spcPct val="110000"/>
              </a:lnSpc>
              <a:spcBef>
                <a:spcPts val="0"/>
              </a:spcBef>
              <a:defRPr/>
            </a:pPr>
            <a:endParaRPr lang="en-US" sz="800" dirty="0" smtClean="0"/>
          </a:p>
        </p:txBody>
      </p:sp>
      <p:pic>
        <p:nvPicPr>
          <p:cNvPr id="1026" name="Picture 1" descr="http://images.fineartamerica.com/images-medium-large-5/mind-the-gap-adam-pender.jpg"/>
          <p:cNvPicPr>
            <a:picLocks noChangeAspect="1" noChangeArrowheads="1"/>
          </p:cNvPicPr>
          <p:nvPr/>
        </p:nvPicPr>
        <p:blipFill>
          <a:blip r:embed="rId3" cstate="print"/>
          <a:srcRect/>
          <a:stretch>
            <a:fillRect/>
          </a:stretch>
        </p:blipFill>
        <p:spPr bwMode="auto">
          <a:xfrm>
            <a:off x="6172200" y="2133600"/>
            <a:ext cx="2724150" cy="4086225"/>
          </a:xfrm>
          <a:prstGeom prst="rect">
            <a:avLst/>
          </a:prstGeom>
          <a:noFill/>
          <a:ln w="9525">
            <a:noFill/>
            <a:miter lim="800000"/>
            <a:headEnd/>
            <a:tailEnd/>
          </a:ln>
        </p:spPr>
      </p:pic>
      <p:sp>
        <p:nvSpPr>
          <p:cNvPr id="7" name="TextBox 6"/>
          <p:cNvSpPr txBox="1"/>
          <p:nvPr/>
        </p:nvSpPr>
        <p:spPr>
          <a:xfrm>
            <a:off x="914400" y="2514600"/>
            <a:ext cx="5257800" cy="3116238"/>
          </a:xfrm>
          <a:prstGeom prst="rect">
            <a:avLst/>
          </a:prstGeom>
          <a:noFill/>
        </p:spPr>
        <p:txBody>
          <a:bodyPr wrap="square" rtlCol="0">
            <a:spAutoFit/>
          </a:bodyPr>
          <a:lstStyle/>
          <a:p>
            <a:pPr marL="342900" lvl="1" indent="-342900">
              <a:buClr>
                <a:srgbClr val="4F81BD"/>
              </a:buClr>
              <a:buSzPct val="101000"/>
              <a:buFont typeface="Wingdings" pitchFamily="2" charset="2"/>
              <a:buChar char="§"/>
              <a:defRPr/>
            </a:pPr>
            <a:r>
              <a:rPr lang="en-US" sz="2000" dirty="0">
                <a:solidFill>
                  <a:prstClr val="black">
                    <a:lumMod val="75000"/>
                    <a:lumOff val="25000"/>
                  </a:prstClr>
                </a:solidFill>
                <a:latin typeface="Arial"/>
                <a:cs typeface="Arial"/>
                <a:sym typeface="Wingdings" pitchFamily="2" charset="2"/>
              </a:rPr>
              <a:t>Under-recognized</a:t>
            </a:r>
          </a:p>
          <a:p>
            <a:pPr marL="742950" lvl="1" indent="-285750">
              <a:buClr>
                <a:srgbClr val="4F81BD"/>
              </a:buClr>
              <a:buSzPct val="101000"/>
              <a:buFont typeface="Arial"/>
              <a:buChar char="–"/>
              <a:defRPr/>
            </a:pPr>
            <a:r>
              <a:rPr lang="en-US" dirty="0">
                <a:solidFill>
                  <a:prstClr val="black">
                    <a:lumMod val="75000"/>
                    <a:lumOff val="25000"/>
                  </a:prstClr>
                </a:solidFill>
                <a:latin typeface="Arial"/>
                <a:cs typeface="Arial"/>
                <a:sym typeface="Wingdings" pitchFamily="2" charset="2"/>
              </a:rPr>
              <a:t>Lack of knowledge and training regarding care needed</a:t>
            </a:r>
          </a:p>
          <a:p>
            <a:pPr marL="342900" lvl="1" indent="-342900">
              <a:buClr>
                <a:srgbClr val="4F81BD"/>
              </a:buClr>
              <a:buSzPct val="101000"/>
              <a:buFont typeface="Wingdings" pitchFamily="2" charset="2"/>
              <a:buChar char="§"/>
              <a:defRPr/>
            </a:pPr>
            <a:endParaRPr lang="en-US" sz="800" dirty="0" smtClean="0">
              <a:solidFill>
                <a:prstClr val="black">
                  <a:lumMod val="75000"/>
                  <a:lumOff val="25000"/>
                </a:prstClr>
              </a:solidFill>
              <a:latin typeface="Arial"/>
              <a:cs typeface="Arial"/>
              <a:sym typeface="Wingdings" pitchFamily="2" charset="2"/>
            </a:endParaRPr>
          </a:p>
          <a:p>
            <a:pPr marL="342900" lvl="1" indent="-342900">
              <a:buClr>
                <a:srgbClr val="4F81BD"/>
              </a:buClr>
              <a:buSzPct val="101000"/>
              <a:buFont typeface="Wingdings" pitchFamily="2" charset="2"/>
              <a:buChar char="§"/>
              <a:defRPr/>
            </a:pPr>
            <a:r>
              <a:rPr lang="en-US" sz="2000" dirty="0" smtClean="0">
                <a:solidFill>
                  <a:prstClr val="black">
                    <a:lumMod val="75000"/>
                    <a:lumOff val="25000"/>
                  </a:prstClr>
                </a:solidFill>
                <a:latin typeface="Arial"/>
                <a:cs typeface="Arial"/>
                <a:sym typeface="Wingdings" pitchFamily="2" charset="2"/>
              </a:rPr>
              <a:t>Stigmatized</a:t>
            </a:r>
            <a:endParaRPr lang="en-US" sz="2000" dirty="0">
              <a:solidFill>
                <a:prstClr val="black">
                  <a:lumMod val="75000"/>
                  <a:lumOff val="25000"/>
                </a:prstClr>
              </a:solidFill>
              <a:latin typeface="Arial"/>
              <a:cs typeface="Arial"/>
              <a:sym typeface="Wingdings" pitchFamily="2" charset="2"/>
            </a:endParaRPr>
          </a:p>
          <a:p>
            <a:pPr marL="342900" lvl="1" indent="-342900">
              <a:buClr>
                <a:srgbClr val="4F81BD"/>
              </a:buClr>
              <a:buSzPct val="101000"/>
              <a:buFont typeface="Wingdings" pitchFamily="2" charset="2"/>
              <a:buChar char="§"/>
              <a:defRPr/>
            </a:pPr>
            <a:endParaRPr lang="en-US" sz="800" dirty="0" smtClean="0">
              <a:solidFill>
                <a:prstClr val="black">
                  <a:lumMod val="75000"/>
                  <a:lumOff val="25000"/>
                </a:prstClr>
              </a:solidFill>
              <a:latin typeface="Arial"/>
              <a:cs typeface="Arial"/>
              <a:sym typeface="Wingdings" pitchFamily="2" charset="2"/>
            </a:endParaRPr>
          </a:p>
          <a:p>
            <a:pPr marL="342900" lvl="1" indent="-342900">
              <a:buClr>
                <a:srgbClr val="4F81BD"/>
              </a:buClr>
              <a:buSzPct val="101000"/>
              <a:buFont typeface="Wingdings" pitchFamily="2" charset="2"/>
              <a:buChar char="§"/>
              <a:defRPr/>
            </a:pPr>
            <a:r>
              <a:rPr lang="en-US" sz="2000" dirty="0" smtClean="0">
                <a:solidFill>
                  <a:prstClr val="black">
                    <a:lumMod val="75000"/>
                    <a:lumOff val="25000"/>
                  </a:prstClr>
                </a:solidFill>
                <a:latin typeface="Arial"/>
                <a:cs typeface="Arial"/>
                <a:sym typeface="Wingdings" pitchFamily="2" charset="2"/>
              </a:rPr>
              <a:t>Minimal </a:t>
            </a:r>
            <a:r>
              <a:rPr lang="en-US" sz="2000" dirty="0">
                <a:solidFill>
                  <a:prstClr val="black">
                    <a:lumMod val="75000"/>
                    <a:lumOff val="25000"/>
                  </a:prstClr>
                </a:solidFill>
                <a:latin typeface="Arial"/>
                <a:cs typeface="Arial"/>
                <a:sym typeface="Wingdings" pitchFamily="2" charset="2"/>
              </a:rPr>
              <a:t>to no insurance reimbursement</a:t>
            </a:r>
          </a:p>
          <a:p>
            <a:pPr marL="342900" lvl="1" indent="-342900">
              <a:buClr>
                <a:srgbClr val="4F81BD"/>
              </a:buClr>
              <a:buSzPct val="101000"/>
              <a:buFont typeface="Wingdings" pitchFamily="2" charset="2"/>
              <a:buChar char="§"/>
              <a:defRPr/>
            </a:pPr>
            <a:endParaRPr lang="en-US" sz="800" dirty="0">
              <a:solidFill>
                <a:prstClr val="black">
                  <a:lumMod val="75000"/>
                  <a:lumOff val="25000"/>
                </a:prstClr>
              </a:solidFill>
              <a:latin typeface="Arial"/>
              <a:cs typeface="Arial"/>
              <a:sym typeface="Wingdings" pitchFamily="2" charset="2"/>
            </a:endParaRPr>
          </a:p>
          <a:p>
            <a:pPr marL="342900" lvl="1" indent="-342900">
              <a:buClr>
                <a:srgbClr val="4F81BD"/>
              </a:buClr>
              <a:buSzPct val="101000"/>
              <a:buFont typeface="Wingdings" pitchFamily="2" charset="2"/>
              <a:buChar char="§"/>
              <a:defRPr/>
            </a:pPr>
            <a:r>
              <a:rPr lang="en-US" sz="2000" dirty="0">
                <a:solidFill>
                  <a:prstClr val="black">
                    <a:lumMod val="75000"/>
                    <a:lumOff val="25000"/>
                  </a:prstClr>
                </a:solidFill>
                <a:latin typeface="Arial"/>
                <a:cs typeface="Arial"/>
                <a:sym typeface="Wingdings" pitchFamily="2" charset="2"/>
              </a:rPr>
              <a:t>Access to programs is limited </a:t>
            </a:r>
          </a:p>
          <a:p>
            <a:pPr marL="742950" lvl="1" indent="-285750">
              <a:spcBef>
                <a:spcPts val="300"/>
              </a:spcBef>
              <a:buClr>
                <a:srgbClr val="4F81BD"/>
              </a:buClr>
              <a:buSzPct val="101000"/>
              <a:buFont typeface="Arial"/>
              <a:buChar char="–"/>
              <a:tabLst>
                <a:tab pos="914400" algn="l"/>
              </a:tabLst>
              <a:defRPr/>
            </a:pPr>
            <a:r>
              <a:rPr lang="en-US" dirty="0">
                <a:solidFill>
                  <a:prstClr val="black">
                    <a:lumMod val="75000"/>
                    <a:lumOff val="25000"/>
                  </a:prstClr>
                </a:solidFill>
                <a:latin typeface="Arial"/>
                <a:cs typeface="Arial"/>
                <a:sym typeface="Wingdings" pitchFamily="2" charset="2"/>
              </a:rPr>
              <a:t>Many successful programs have to rely on national research grant funding for support</a:t>
            </a:r>
          </a:p>
          <a:p>
            <a:endParaRPr lang="en-US" dirty="0">
              <a:solidFill>
                <a:prstClr val="black"/>
              </a:solidFill>
            </a:endParaRPr>
          </a:p>
        </p:txBody>
      </p:sp>
      <p:sp>
        <p:nvSpPr>
          <p:cNvPr id="8" name="Rectangle 7"/>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ntent Placeholder 1"/>
          <p:cNvSpPr txBox="1">
            <a:spLocks/>
          </p:cNvSpPr>
          <p:nvPr/>
        </p:nvSpPr>
        <p:spPr>
          <a:xfrm>
            <a:off x="1199470" y="337118"/>
            <a:ext cx="7944530" cy="4915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200" b="1" dirty="0" smtClean="0">
                <a:solidFill>
                  <a:prstClr val="black">
                    <a:lumMod val="65000"/>
                    <a:lumOff val="35000"/>
                  </a:prstClr>
                </a:solidFill>
              </a:rPr>
              <a:t>Mind The Gap</a:t>
            </a:r>
            <a:endParaRPr lang="en-US" sz="3200" b="1" dirty="0">
              <a:solidFill>
                <a:prstClr val="black">
                  <a:lumMod val="65000"/>
                  <a:lumOff val="35000"/>
                </a:prstClr>
              </a:solidFill>
            </a:endParaRPr>
          </a:p>
        </p:txBody>
      </p:sp>
    </p:spTree>
    <p:extLst>
      <p:ext uri="{BB962C8B-B14F-4D97-AF65-F5344CB8AC3E}">
        <p14:creationId xmlns:p14="http://schemas.microsoft.com/office/powerpoint/2010/main" xmlns="" val="381510074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439924" y="427037"/>
            <a:ext cx="7551676" cy="4525963"/>
          </a:xfrm>
        </p:spPr>
        <p:txBody>
          <a:bodyPr>
            <a:noAutofit/>
          </a:bodyPr>
          <a:lstStyle/>
          <a:p>
            <a:pPr marL="0" indent="0">
              <a:lnSpc>
                <a:spcPct val="80000"/>
              </a:lnSpc>
              <a:spcBef>
                <a:spcPts val="0"/>
              </a:spcBef>
              <a:buClrTx/>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Family-based Behavioral Intervention</a:t>
            </a:r>
            <a:endParaRPr lang="en-US" b="1" dirty="0" smtClean="0">
              <a:solidFill>
                <a:schemeClr val="tx1">
                  <a:lumMod val="65000"/>
                  <a:lumOff val="35000"/>
                </a:schemeClr>
              </a:solidFill>
              <a:latin typeface="Arial" pitchFamily="34" charset="0"/>
              <a:ea typeface="+mj-ea"/>
              <a:cs typeface="Arial" pitchFamily="34" charset="0"/>
            </a:endParaRPr>
          </a:p>
          <a:p>
            <a:pPr marL="0" indent="0">
              <a:lnSpc>
                <a:spcPct val="80000"/>
              </a:lnSpc>
              <a:spcBef>
                <a:spcPts val="0"/>
              </a:spcBef>
              <a:buClrTx/>
              <a:buSzPct val="100000"/>
              <a:buNone/>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ea typeface="+mj-ea"/>
              <a:cs typeface="Arial" pitchFamily="34" charset="0"/>
            </a:endParaRPr>
          </a:p>
          <a:p>
            <a:pPr marL="342900" lvl="1" indent="-342900">
              <a:spcBef>
                <a:spcPts val="0"/>
              </a:spcBef>
              <a:buClr>
                <a:schemeClr val="accent1"/>
              </a:buClr>
              <a:buSzPct val="101000"/>
              <a:buFont typeface="Wingdings" pitchFamily="2" charset="2"/>
              <a:buChar char="§"/>
              <a:defRPr/>
            </a:pPr>
            <a:r>
              <a:rPr lang="en-US" b="0" dirty="0" smtClean="0"/>
              <a:t>First line of treatment for children and adolescents</a:t>
            </a:r>
          </a:p>
          <a:p>
            <a:pPr marL="342900" lvl="1" indent="-342900">
              <a:spcBef>
                <a:spcPts val="0"/>
              </a:spcBef>
              <a:buClr>
                <a:schemeClr val="accent1"/>
              </a:buClr>
              <a:buSzPct val="101000"/>
              <a:buFont typeface="Wingdings" pitchFamily="2" charset="2"/>
              <a:buChar char="§"/>
              <a:defRPr/>
            </a:pPr>
            <a:endParaRPr lang="en-US" sz="800" b="0" dirty="0" smtClean="0"/>
          </a:p>
          <a:p>
            <a:pPr marL="342900" lvl="1" indent="-342900">
              <a:spcBef>
                <a:spcPts val="0"/>
              </a:spcBef>
              <a:buClr>
                <a:schemeClr val="accent1"/>
              </a:buClr>
              <a:buSzPct val="101000"/>
              <a:buFont typeface="Wingdings" pitchFamily="2" charset="2"/>
              <a:buChar char="§"/>
              <a:defRPr/>
            </a:pPr>
            <a:r>
              <a:rPr lang="en-US" dirty="0"/>
              <a:t>Targets reduction in energy intake and increase </a:t>
            </a:r>
            <a:r>
              <a:rPr lang="en-US" dirty="0" smtClean="0"/>
              <a:t>in energy </a:t>
            </a:r>
            <a:r>
              <a:rPr lang="en-US" dirty="0"/>
              <a:t>expenditure in </a:t>
            </a:r>
            <a:r>
              <a:rPr lang="en-US" u="sng" dirty="0"/>
              <a:t>both</a:t>
            </a:r>
            <a:r>
              <a:rPr lang="en-US" dirty="0"/>
              <a:t> youth and </a:t>
            </a:r>
            <a:r>
              <a:rPr lang="en-US" dirty="0" smtClean="0"/>
              <a:t>caregivers</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dirty="0"/>
              <a:t>Recognizes that knowledge alone is </a:t>
            </a:r>
            <a:r>
              <a:rPr lang="en-US" u="sng" dirty="0"/>
              <a:t>not</a:t>
            </a:r>
            <a:r>
              <a:rPr lang="en-US" dirty="0"/>
              <a:t> </a:t>
            </a:r>
            <a:r>
              <a:rPr lang="en-US" dirty="0" smtClean="0"/>
              <a:t>sufficient</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dirty="0"/>
              <a:t>Focuses on successive changes using family </a:t>
            </a:r>
            <a:r>
              <a:rPr lang="en-US" dirty="0" smtClean="0"/>
              <a:t>support</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dirty="0"/>
              <a:t>Core strategies include: </a:t>
            </a:r>
            <a:r>
              <a:rPr lang="en-US" dirty="0" smtClean="0"/>
              <a:t>self-monitoring; reinforcement; stimulus control</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dirty="0" smtClean="0"/>
              <a:t>Shown </a:t>
            </a:r>
            <a:r>
              <a:rPr lang="en-US" dirty="0"/>
              <a:t>to impact: overweight</a:t>
            </a:r>
            <a:r>
              <a:rPr lang="en-US" dirty="0" smtClean="0"/>
              <a:t>, psychosocial </a:t>
            </a:r>
            <a:r>
              <a:rPr lang="en-US" dirty="0"/>
              <a:t>health, and health-related parameters (e.g., blood pressure, cholesterol, insulin sensitivity)</a:t>
            </a:r>
          </a:p>
          <a:p>
            <a:endParaRPr lang="en-US" sz="2400" dirty="0" smtClean="0">
              <a:solidFill>
                <a:srgbClr val="002060"/>
              </a:solidFill>
            </a:endParaRPr>
          </a:p>
        </p:txBody>
      </p:sp>
      <p:sp>
        <p:nvSpPr>
          <p:cNvPr id="4" name="TextBox 3"/>
          <p:cNvSpPr txBox="1"/>
          <p:nvPr/>
        </p:nvSpPr>
        <p:spPr>
          <a:xfrm>
            <a:off x="304800" y="6211669"/>
            <a:ext cx="8839200" cy="646331"/>
          </a:xfrm>
          <a:prstGeom prst="rect">
            <a:avLst/>
          </a:prstGeom>
          <a:noFill/>
        </p:spPr>
        <p:txBody>
          <a:bodyPr wrap="square">
            <a:spAutoFit/>
          </a:bodyPr>
          <a:lstStyle/>
          <a:p>
            <a:pPr algn="r">
              <a:defRPr/>
            </a:pPr>
            <a:r>
              <a:rPr lang="en-US" sz="1200" dirty="0" err="1" smtClean="0">
                <a:solidFill>
                  <a:schemeClr val="tx1">
                    <a:lumMod val="75000"/>
                    <a:lumOff val="25000"/>
                  </a:schemeClr>
                </a:solidFill>
                <a:latin typeface="Arial"/>
                <a:cs typeface="Arial"/>
              </a:rPr>
              <a:t>Jelalian</a:t>
            </a:r>
            <a:r>
              <a:rPr lang="en-US" sz="1200" dirty="0" smtClean="0">
                <a:solidFill>
                  <a:schemeClr val="tx1">
                    <a:lumMod val="75000"/>
                    <a:lumOff val="25000"/>
                  </a:schemeClr>
                </a:solidFill>
                <a:latin typeface="Arial"/>
                <a:cs typeface="Arial"/>
              </a:rPr>
              <a:t> et al., 2010, </a:t>
            </a:r>
            <a:r>
              <a:rPr lang="en-US" sz="1200" i="1" dirty="0" smtClean="0">
                <a:solidFill>
                  <a:schemeClr val="tx1">
                    <a:lumMod val="75000"/>
                    <a:lumOff val="25000"/>
                  </a:schemeClr>
                </a:solidFill>
                <a:latin typeface="Arial"/>
                <a:cs typeface="Arial"/>
              </a:rPr>
              <a:t>J </a:t>
            </a:r>
            <a:r>
              <a:rPr lang="en-US" sz="1200" i="1" dirty="0" err="1" smtClean="0">
                <a:solidFill>
                  <a:schemeClr val="tx1">
                    <a:lumMod val="75000"/>
                    <a:lumOff val="25000"/>
                  </a:schemeClr>
                </a:solidFill>
                <a:latin typeface="Arial"/>
                <a:cs typeface="Arial"/>
              </a:rPr>
              <a:t>Pediatr</a:t>
            </a:r>
            <a:r>
              <a:rPr lang="en-US" sz="1200" dirty="0" smtClean="0">
                <a:solidFill>
                  <a:schemeClr val="tx1">
                    <a:lumMod val="75000"/>
                    <a:lumOff val="25000"/>
                  </a:schemeClr>
                </a:solidFill>
                <a:latin typeface="Arial"/>
                <a:cs typeface="Arial"/>
              </a:rPr>
              <a:t>; </a:t>
            </a:r>
            <a:r>
              <a:rPr lang="en-US" sz="1200" dirty="0" err="1" smtClean="0">
                <a:solidFill>
                  <a:schemeClr val="tx1">
                    <a:lumMod val="75000"/>
                    <a:lumOff val="25000"/>
                  </a:schemeClr>
                </a:solidFill>
                <a:latin typeface="Arial"/>
                <a:cs typeface="Arial"/>
              </a:rPr>
              <a:t>Kalarchian</a:t>
            </a:r>
            <a:r>
              <a:rPr lang="en-US" sz="1200" dirty="0" smtClean="0">
                <a:solidFill>
                  <a:schemeClr val="tx1">
                    <a:lumMod val="75000"/>
                    <a:lumOff val="25000"/>
                  </a:schemeClr>
                </a:solidFill>
                <a:latin typeface="Arial"/>
                <a:cs typeface="Arial"/>
              </a:rPr>
              <a:t> et al., 2009, </a:t>
            </a:r>
            <a:r>
              <a:rPr lang="en-US" sz="1200" i="1" dirty="0" smtClean="0">
                <a:solidFill>
                  <a:schemeClr val="tx1">
                    <a:lumMod val="75000"/>
                    <a:lumOff val="25000"/>
                  </a:schemeClr>
                </a:solidFill>
                <a:latin typeface="Arial"/>
                <a:cs typeface="Arial"/>
              </a:rPr>
              <a:t>Pediatrics;</a:t>
            </a:r>
          </a:p>
          <a:p>
            <a:pPr algn="r">
              <a:defRPr/>
            </a:pPr>
            <a:r>
              <a:rPr lang="en-US" sz="1200" i="1" dirty="0" smtClean="0">
                <a:solidFill>
                  <a:schemeClr val="tx1">
                    <a:lumMod val="75000"/>
                    <a:lumOff val="25000"/>
                  </a:schemeClr>
                </a:solidFill>
                <a:latin typeface="Arial"/>
                <a:cs typeface="Arial"/>
              </a:rPr>
              <a:t> </a:t>
            </a:r>
            <a:r>
              <a:rPr lang="en-US" sz="1200" dirty="0" smtClean="0">
                <a:solidFill>
                  <a:schemeClr val="tx1">
                    <a:lumMod val="75000"/>
                    <a:lumOff val="25000"/>
                  </a:schemeClr>
                </a:solidFill>
                <a:latin typeface="Arial"/>
                <a:cs typeface="Arial"/>
              </a:rPr>
              <a:t>McGovern et al., 2008, </a:t>
            </a:r>
            <a:r>
              <a:rPr lang="en-US" sz="1200" i="1" dirty="0" smtClean="0">
                <a:solidFill>
                  <a:schemeClr val="tx1">
                    <a:lumMod val="75000"/>
                    <a:lumOff val="25000"/>
                  </a:schemeClr>
                </a:solidFill>
                <a:latin typeface="Arial"/>
                <a:cs typeface="Arial"/>
              </a:rPr>
              <a:t>J </a:t>
            </a:r>
            <a:r>
              <a:rPr lang="en-US" sz="1200" i="1" dirty="0" err="1" smtClean="0">
                <a:solidFill>
                  <a:schemeClr val="tx1">
                    <a:lumMod val="75000"/>
                    <a:lumOff val="25000"/>
                  </a:schemeClr>
                </a:solidFill>
                <a:latin typeface="Arial"/>
                <a:cs typeface="Arial"/>
              </a:rPr>
              <a:t>Clin</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Endocrinol</a:t>
            </a:r>
            <a:r>
              <a:rPr lang="en-US" sz="1200" i="1" dirty="0" smtClean="0">
                <a:solidFill>
                  <a:schemeClr val="tx1">
                    <a:lumMod val="75000"/>
                    <a:lumOff val="25000"/>
                  </a:schemeClr>
                </a:solidFill>
                <a:latin typeface="Arial"/>
                <a:cs typeface="Arial"/>
              </a:rPr>
              <a:t> </a:t>
            </a:r>
            <a:r>
              <a:rPr lang="en-US" sz="1200" i="1" dirty="0" err="1" smtClean="0">
                <a:solidFill>
                  <a:schemeClr val="tx1">
                    <a:lumMod val="75000"/>
                    <a:lumOff val="25000"/>
                  </a:schemeClr>
                </a:solidFill>
                <a:latin typeface="Arial"/>
                <a:cs typeface="Arial"/>
              </a:rPr>
              <a:t>Metab</a:t>
            </a:r>
            <a:r>
              <a:rPr lang="en-US" sz="1200" dirty="0" smtClean="0">
                <a:solidFill>
                  <a:schemeClr val="tx1">
                    <a:lumMod val="75000"/>
                    <a:lumOff val="25000"/>
                  </a:schemeClr>
                </a:solidFill>
                <a:latin typeface="Arial"/>
                <a:cs typeface="Arial"/>
              </a:rPr>
              <a:t>; </a:t>
            </a:r>
            <a:r>
              <a:rPr lang="en-US" sz="1200" dirty="0" err="1" smtClean="0">
                <a:solidFill>
                  <a:schemeClr val="tx1">
                    <a:lumMod val="75000"/>
                    <a:lumOff val="25000"/>
                  </a:schemeClr>
                </a:solidFill>
                <a:latin typeface="Arial"/>
                <a:cs typeface="Arial"/>
              </a:rPr>
              <a:t>Tsiros</a:t>
            </a:r>
            <a:r>
              <a:rPr lang="en-US" sz="1200" dirty="0" smtClean="0">
                <a:solidFill>
                  <a:schemeClr val="tx1">
                    <a:lumMod val="75000"/>
                    <a:lumOff val="25000"/>
                  </a:schemeClr>
                </a:solidFill>
                <a:latin typeface="Arial"/>
                <a:cs typeface="Arial"/>
              </a:rPr>
              <a:t> et al., 2008, </a:t>
            </a:r>
            <a:r>
              <a:rPr lang="en-US" sz="1200" i="1" dirty="0" err="1" smtClean="0">
                <a:solidFill>
                  <a:schemeClr val="tx1">
                    <a:lumMod val="75000"/>
                    <a:lumOff val="25000"/>
                  </a:schemeClr>
                </a:solidFill>
                <a:latin typeface="Arial"/>
                <a:cs typeface="Arial"/>
              </a:rPr>
              <a:t>Eur</a:t>
            </a:r>
            <a:r>
              <a:rPr lang="en-US" sz="1200" i="1" dirty="0" smtClean="0">
                <a:solidFill>
                  <a:schemeClr val="tx1">
                    <a:lumMod val="75000"/>
                    <a:lumOff val="25000"/>
                  </a:schemeClr>
                </a:solidFill>
                <a:latin typeface="Arial"/>
                <a:cs typeface="Arial"/>
              </a:rPr>
              <a:t> J </a:t>
            </a:r>
            <a:r>
              <a:rPr lang="en-US" sz="1200" i="1" dirty="0" err="1" smtClean="0">
                <a:solidFill>
                  <a:schemeClr val="tx1">
                    <a:lumMod val="75000"/>
                    <a:lumOff val="25000"/>
                  </a:schemeClr>
                </a:solidFill>
                <a:latin typeface="Arial"/>
                <a:cs typeface="Arial"/>
              </a:rPr>
              <a:t>Pediatr</a:t>
            </a:r>
            <a:r>
              <a:rPr lang="en-US" sz="1200" dirty="0" smtClean="0">
                <a:solidFill>
                  <a:schemeClr val="tx1">
                    <a:lumMod val="75000"/>
                    <a:lumOff val="25000"/>
                  </a:schemeClr>
                </a:solidFill>
                <a:latin typeface="Arial"/>
                <a:cs typeface="Arial"/>
              </a:rPr>
              <a:t>; </a:t>
            </a:r>
          </a:p>
          <a:p>
            <a:pPr algn="r">
              <a:defRPr/>
            </a:pPr>
            <a:r>
              <a:rPr lang="en-US" sz="1200" dirty="0" err="1" smtClean="0">
                <a:solidFill>
                  <a:schemeClr val="tx1">
                    <a:lumMod val="75000"/>
                    <a:lumOff val="25000"/>
                  </a:schemeClr>
                </a:solidFill>
                <a:latin typeface="Arial"/>
                <a:cs typeface="Arial"/>
              </a:rPr>
              <a:t>Savoye</a:t>
            </a:r>
            <a:r>
              <a:rPr lang="en-US" sz="1200" dirty="0" smtClean="0">
                <a:solidFill>
                  <a:schemeClr val="tx1">
                    <a:lumMod val="75000"/>
                    <a:lumOff val="25000"/>
                  </a:schemeClr>
                </a:solidFill>
                <a:latin typeface="Arial"/>
                <a:cs typeface="Arial"/>
              </a:rPr>
              <a:t> et al., 2007, </a:t>
            </a:r>
            <a:r>
              <a:rPr lang="en-US" sz="1200" i="1" dirty="0" smtClean="0">
                <a:solidFill>
                  <a:schemeClr val="tx1">
                    <a:lumMod val="75000"/>
                    <a:lumOff val="25000"/>
                  </a:schemeClr>
                </a:solidFill>
                <a:latin typeface="Arial"/>
                <a:cs typeface="Arial"/>
              </a:rPr>
              <a:t>JAMA; </a:t>
            </a:r>
            <a:r>
              <a:rPr lang="en-US" sz="1200" dirty="0" smtClean="0">
                <a:solidFill>
                  <a:schemeClr val="tx1">
                    <a:lumMod val="75000"/>
                    <a:lumOff val="25000"/>
                  </a:schemeClr>
                </a:solidFill>
                <a:latin typeface="Arial"/>
                <a:cs typeface="Arial"/>
              </a:rPr>
              <a:t>Wilfley et al., 2007, </a:t>
            </a:r>
            <a:r>
              <a:rPr lang="en-US" sz="1200" i="1" dirty="0" smtClean="0">
                <a:solidFill>
                  <a:schemeClr val="tx1">
                    <a:lumMod val="75000"/>
                    <a:lumOff val="25000"/>
                  </a:schemeClr>
                </a:solidFill>
                <a:latin typeface="Arial"/>
                <a:cs typeface="Arial"/>
              </a:rPr>
              <a:t>Health </a:t>
            </a:r>
            <a:r>
              <a:rPr lang="en-US" sz="1200" i="1" dirty="0" err="1" smtClean="0">
                <a:solidFill>
                  <a:schemeClr val="tx1">
                    <a:lumMod val="75000"/>
                    <a:lumOff val="25000"/>
                  </a:schemeClr>
                </a:solidFill>
                <a:latin typeface="Arial"/>
                <a:cs typeface="Arial"/>
              </a:rPr>
              <a:t>Psychol</a:t>
            </a:r>
            <a:r>
              <a:rPr lang="en-US" sz="1200" i="1" dirty="0" smtClean="0">
                <a:solidFill>
                  <a:schemeClr val="tx1">
                    <a:lumMod val="75000"/>
                    <a:lumOff val="25000"/>
                  </a:schemeClr>
                </a:solidFill>
                <a:latin typeface="Arial"/>
                <a:cs typeface="Arial"/>
              </a:rPr>
              <a:t>; </a:t>
            </a:r>
            <a:r>
              <a:rPr lang="en-US" sz="1200" dirty="0" smtClean="0">
                <a:solidFill>
                  <a:schemeClr val="tx1">
                    <a:lumMod val="75000"/>
                    <a:lumOff val="25000"/>
                  </a:schemeClr>
                </a:solidFill>
                <a:latin typeface="Arial"/>
                <a:cs typeface="Arial"/>
              </a:rPr>
              <a:t>Ho et al., 2012</a:t>
            </a:r>
            <a:r>
              <a:rPr lang="en-US" sz="1200" i="1" dirty="0" smtClean="0">
                <a:solidFill>
                  <a:schemeClr val="tx1">
                    <a:lumMod val="75000"/>
                    <a:lumOff val="25000"/>
                  </a:schemeClr>
                </a:solidFill>
                <a:latin typeface="Arial"/>
                <a:cs typeface="Arial"/>
              </a:rPr>
              <a:t>, Pediatrics</a:t>
            </a:r>
            <a:endParaRPr lang="en-US" sz="1200" i="1" dirty="0">
              <a:solidFill>
                <a:schemeClr val="tx1">
                  <a:lumMod val="75000"/>
                  <a:lumOff val="25000"/>
                </a:schemeClr>
              </a:solidFill>
              <a:latin typeface="Arial"/>
              <a:cs typeface="Arial"/>
            </a:endParaRPr>
          </a:p>
        </p:txBody>
      </p:sp>
      <p:sp>
        <p:nvSpPr>
          <p:cNvPr id="5" name="Rectangle 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0925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150" y="336550"/>
            <a:ext cx="7943850" cy="501650"/>
          </a:xfrm>
        </p:spPr>
        <p:txBody>
          <a:bodyPr rtlCol="0"/>
          <a:lstStyle/>
          <a:p>
            <a:pPr marL="0" indent="0" eaLnBrk="1" fontAlgn="auto" hangingPunct="1">
              <a:lnSpc>
                <a:spcPct val="80000"/>
              </a:lnSpc>
              <a:spcBef>
                <a:spcPts val="0"/>
              </a:spcBef>
              <a:spcAft>
                <a:spcPts val="0"/>
              </a:spcAft>
              <a:buSzPct val="100000"/>
              <a:buFont typeface="Arial" pitchFamily="34" charset="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Traffic Light Plan</a:t>
            </a:r>
          </a:p>
        </p:txBody>
      </p:sp>
      <p:sp>
        <p:nvSpPr>
          <p:cNvPr id="3" name="Content Placeholder 5"/>
          <p:cNvSpPr txBox="1">
            <a:spLocks/>
          </p:cNvSpPr>
          <p:nvPr/>
        </p:nvSpPr>
        <p:spPr>
          <a:xfrm>
            <a:off x="1321672" y="814544"/>
            <a:ext cx="2913996" cy="5105400"/>
          </a:xfrm>
          <a:prstGeom prst="rect">
            <a:avLst/>
          </a:prstGeom>
        </p:spPr>
        <p:txBody>
          <a:bodyPr/>
          <a:lstStyle/>
          <a:p>
            <a:pPr marL="342900" indent="-342900">
              <a:lnSpc>
                <a:spcPct val="90000"/>
              </a:lnSpc>
              <a:spcBef>
                <a:spcPct val="20000"/>
              </a:spcBef>
              <a:defRPr/>
            </a:pPr>
            <a:r>
              <a:rPr lang="en-US" sz="1600" b="1" dirty="0">
                <a:solidFill>
                  <a:schemeClr val="tx1">
                    <a:lumMod val="75000"/>
                    <a:lumOff val="25000"/>
                  </a:schemeClr>
                </a:solidFill>
                <a:latin typeface="Arial" pitchFamily="34" charset="0"/>
                <a:cs typeface="Arial" pitchFamily="34" charset="0"/>
              </a:rPr>
              <a:t>Energy Intake: </a:t>
            </a:r>
          </a:p>
          <a:p>
            <a:pPr marL="342900" indent="-342900">
              <a:lnSpc>
                <a:spcPct val="90000"/>
              </a:lnSpc>
              <a:spcBef>
                <a:spcPct val="20000"/>
              </a:spcBef>
              <a:defRPr/>
            </a:pPr>
            <a:r>
              <a:rPr lang="en-US" sz="1600" b="1" dirty="0">
                <a:solidFill>
                  <a:schemeClr val="tx1">
                    <a:lumMod val="75000"/>
                    <a:lumOff val="25000"/>
                  </a:schemeClr>
                </a:solidFill>
                <a:latin typeface="Arial" pitchFamily="34" charset="0"/>
                <a:cs typeface="Arial" pitchFamily="34" charset="0"/>
              </a:rPr>
              <a:t>Eating Plan</a:t>
            </a:r>
          </a:p>
          <a:p>
            <a:pPr marL="342900" indent="-342900">
              <a:lnSpc>
                <a:spcPct val="90000"/>
              </a:lnSpc>
              <a:spcBef>
                <a:spcPct val="20000"/>
              </a:spcBef>
              <a:defRPr/>
            </a:pPr>
            <a:endParaRPr lang="en-US" sz="800" dirty="0">
              <a:solidFill>
                <a:srgbClr val="FF0000"/>
              </a:solidFill>
              <a:cs typeface="Arial" pitchFamily="34" charset="0"/>
            </a:endParaRPr>
          </a:p>
          <a:p>
            <a:pPr marL="342900" indent="-342900">
              <a:lnSpc>
                <a:spcPct val="90000"/>
              </a:lnSpc>
              <a:spcBef>
                <a:spcPct val="20000"/>
              </a:spcBef>
              <a:defRPr/>
            </a:pPr>
            <a:r>
              <a:rPr lang="en-US" sz="1600" b="1" dirty="0">
                <a:solidFill>
                  <a:srgbClr val="FF0000"/>
                </a:solidFill>
                <a:latin typeface="Arial" pitchFamily="34" charset="0"/>
                <a:cs typeface="Arial" pitchFamily="34" charset="0"/>
              </a:rPr>
              <a:t>Red—Stop and think! </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High in fat (&gt;5g/serving) and sugar</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Less nutrient dense</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Examples: chocolate,  fries, </a:t>
            </a:r>
            <a:r>
              <a:rPr lang="en-US" sz="1600" dirty="0" smtClean="0">
                <a:solidFill>
                  <a:schemeClr val="tx1">
                    <a:lumMod val="75000"/>
                    <a:lumOff val="25000"/>
                  </a:schemeClr>
                </a:solidFill>
                <a:latin typeface="Arial" pitchFamily="34" charset="0"/>
                <a:cs typeface="Arial" pitchFamily="34" charset="0"/>
              </a:rPr>
              <a:t>ice </a:t>
            </a:r>
            <a:r>
              <a:rPr lang="en-US" sz="1600" dirty="0">
                <a:solidFill>
                  <a:schemeClr val="tx1">
                    <a:lumMod val="75000"/>
                    <a:lumOff val="25000"/>
                  </a:schemeClr>
                </a:solidFill>
                <a:latin typeface="Arial" pitchFamily="34" charset="0"/>
                <a:cs typeface="Arial" pitchFamily="34" charset="0"/>
              </a:rPr>
              <a:t>cream</a:t>
            </a:r>
          </a:p>
          <a:p>
            <a:pPr marL="285750" indent="-285750">
              <a:lnSpc>
                <a:spcPct val="90000"/>
              </a:lnSpc>
              <a:spcBef>
                <a:spcPct val="20000"/>
              </a:spcBef>
              <a:defRPr/>
            </a:pPr>
            <a:endParaRPr lang="en-US" sz="1600" dirty="0">
              <a:solidFill>
                <a:prstClr val="black"/>
              </a:solidFill>
              <a:cs typeface="Arial" pitchFamily="34" charset="0"/>
            </a:endParaRPr>
          </a:p>
          <a:p>
            <a:pPr marL="342900" indent="-342900">
              <a:lnSpc>
                <a:spcPct val="90000"/>
              </a:lnSpc>
              <a:spcBef>
                <a:spcPct val="20000"/>
              </a:spcBef>
              <a:defRPr/>
            </a:pPr>
            <a:r>
              <a:rPr lang="en-US" sz="1600" b="1" dirty="0" smtClean="0">
                <a:solidFill>
                  <a:srgbClr val="E2DD00"/>
                </a:solidFill>
                <a:latin typeface="Arial" pitchFamily="34" charset="0"/>
                <a:cs typeface="Arial" pitchFamily="34" charset="0"/>
              </a:rPr>
              <a:t>Yellow—Caution</a:t>
            </a:r>
            <a:r>
              <a:rPr lang="en-US" sz="1600" b="1" dirty="0">
                <a:solidFill>
                  <a:srgbClr val="E2DD00"/>
                </a:solidFill>
                <a:latin typeface="Arial" pitchFamily="34" charset="0"/>
                <a:cs typeface="Arial" pitchFamily="34" charset="0"/>
              </a:rPr>
              <a:t>; slow!</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Nutrient adequate</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Medium energy density</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1-5 g of fat/serving</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Examples: crackers, dried </a:t>
            </a:r>
            <a:r>
              <a:rPr lang="en-US" sz="1600" dirty="0" smtClean="0">
                <a:solidFill>
                  <a:schemeClr val="tx1">
                    <a:lumMod val="75000"/>
                    <a:lumOff val="25000"/>
                  </a:schemeClr>
                </a:solidFill>
                <a:latin typeface="Arial" pitchFamily="34" charset="0"/>
                <a:cs typeface="Arial" pitchFamily="34" charset="0"/>
              </a:rPr>
              <a:t>fruit</a:t>
            </a:r>
          </a:p>
          <a:p>
            <a:pPr marL="285750" indent="-285750">
              <a:lnSpc>
                <a:spcPct val="90000"/>
              </a:lnSpc>
              <a:spcBef>
                <a:spcPct val="20000"/>
              </a:spcBef>
              <a:defRPr/>
            </a:pPr>
            <a:endParaRPr lang="en-US" sz="1200" dirty="0">
              <a:solidFill>
                <a:srgbClr val="00B050"/>
              </a:solidFill>
              <a:cs typeface="Arial" pitchFamily="34" charset="0"/>
            </a:endParaRPr>
          </a:p>
          <a:p>
            <a:pPr marL="342900" indent="-342900">
              <a:lnSpc>
                <a:spcPct val="90000"/>
              </a:lnSpc>
              <a:spcBef>
                <a:spcPct val="20000"/>
              </a:spcBef>
              <a:defRPr/>
            </a:pPr>
            <a:r>
              <a:rPr lang="en-US" sz="1600" b="1" dirty="0">
                <a:solidFill>
                  <a:srgbClr val="00B050"/>
                </a:solidFill>
                <a:latin typeface="Arial" pitchFamily="34" charset="0"/>
                <a:cs typeface="Arial" pitchFamily="34" charset="0"/>
              </a:rPr>
              <a:t>Green – Go! </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Nutrient rich</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Low Energy Density (LED)</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Examples: fruits, </a:t>
            </a:r>
            <a:r>
              <a:rPr lang="en-US" sz="1600" dirty="0" smtClean="0">
                <a:solidFill>
                  <a:schemeClr val="tx1">
                    <a:lumMod val="75000"/>
                    <a:lumOff val="25000"/>
                  </a:schemeClr>
                </a:solidFill>
                <a:latin typeface="Arial" pitchFamily="34" charset="0"/>
                <a:cs typeface="Arial" pitchFamily="34" charset="0"/>
              </a:rPr>
              <a:t>vegetables</a:t>
            </a:r>
            <a:endParaRPr lang="en-US" sz="1600" dirty="0">
              <a:solidFill>
                <a:schemeClr val="tx1">
                  <a:lumMod val="75000"/>
                  <a:lumOff val="25000"/>
                </a:schemeClr>
              </a:solidFill>
              <a:latin typeface="Arial" pitchFamily="34" charset="0"/>
              <a:cs typeface="Arial" pitchFamily="34" charset="0"/>
            </a:endParaRPr>
          </a:p>
          <a:p>
            <a:pPr marL="1143000" lvl="2" indent="-228600">
              <a:lnSpc>
                <a:spcPct val="90000"/>
              </a:lnSpc>
              <a:spcBef>
                <a:spcPct val="20000"/>
              </a:spcBef>
              <a:defRPr/>
            </a:pPr>
            <a:endParaRPr lang="en-US" sz="1400" dirty="0">
              <a:solidFill>
                <a:prstClr val="black"/>
              </a:solidFill>
              <a:cs typeface="Arial" pitchFamily="34" charset="0"/>
            </a:endParaRPr>
          </a:p>
          <a:p>
            <a:pPr marL="742950" lvl="1" indent="-285750">
              <a:lnSpc>
                <a:spcPct val="90000"/>
              </a:lnSpc>
              <a:spcBef>
                <a:spcPct val="20000"/>
              </a:spcBef>
              <a:defRPr/>
            </a:pPr>
            <a:endParaRPr lang="en-US" sz="1400" dirty="0">
              <a:solidFill>
                <a:prstClr val="black"/>
              </a:solidFill>
            </a:endParaRPr>
          </a:p>
        </p:txBody>
      </p:sp>
      <p:sp>
        <p:nvSpPr>
          <p:cNvPr id="5" name="Content Placeholder 7"/>
          <p:cNvSpPr txBox="1">
            <a:spLocks/>
          </p:cNvSpPr>
          <p:nvPr/>
        </p:nvSpPr>
        <p:spPr>
          <a:xfrm>
            <a:off x="6019800" y="772506"/>
            <a:ext cx="2971800" cy="4953000"/>
          </a:xfrm>
          <a:prstGeom prst="rect">
            <a:avLst/>
          </a:prstGeom>
        </p:spPr>
        <p:txBody>
          <a:bodyPr/>
          <a:lstStyle/>
          <a:p>
            <a:pPr>
              <a:spcBef>
                <a:spcPct val="20000"/>
              </a:spcBef>
              <a:buFont typeface="Arial"/>
              <a:buNone/>
              <a:defRPr/>
            </a:pPr>
            <a:r>
              <a:rPr lang="en-US" sz="1600" b="1" dirty="0">
                <a:solidFill>
                  <a:schemeClr val="tx1">
                    <a:lumMod val="75000"/>
                    <a:lumOff val="25000"/>
                  </a:schemeClr>
                </a:solidFill>
                <a:latin typeface="Arial" pitchFamily="34" charset="0"/>
                <a:cs typeface="Arial" pitchFamily="34" charset="0"/>
              </a:rPr>
              <a:t>Energy Expenditure: </a:t>
            </a:r>
          </a:p>
          <a:p>
            <a:pPr marL="342900" indent="-342900">
              <a:spcBef>
                <a:spcPct val="20000"/>
              </a:spcBef>
              <a:buFont typeface="Arial"/>
              <a:buNone/>
              <a:defRPr/>
            </a:pPr>
            <a:r>
              <a:rPr lang="en-US" sz="1600" b="1" dirty="0">
                <a:solidFill>
                  <a:schemeClr val="tx1">
                    <a:lumMod val="75000"/>
                    <a:lumOff val="25000"/>
                  </a:schemeClr>
                </a:solidFill>
                <a:latin typeface="Arial" pitchFamily="34" charset="0"/>
                <a:cs typeface="Arial" pitchFamily="34" charset="0"/>
              </a:rPr>
              <a:t>Physical Activity Plan</a:t>
            </a:r>
          </a:p>
          <a:p>
            <a:pPr marL="342900" indent="-342900">
              <a:lnSpc>
                <a:spcPct val="90000"/>
              </a:lnSpc>
              <a:spcBef>
                <a:spcPct val="20000"/>
              </a:spcBef>
              <a:defRPr/>
            </a:pPr>
            <a:endParaRPr lang="en-US" sz="800" b="1" dirty="0" smtClean="0">
              <a:solidFill>
                <a:srgbClr val="FF0000"/>
              </a:solidFill>
              <a:latin typeface="Arial" pitchFamily="34" charset="0"/>
              <a:cs typeface="Arial" pitchFamily="34" charset="0"/>
            </a:endParaRPr>
          </a:p>
          <a:p>
            <a:pPr marL="342900" indent="-342900">
              <a:lnSpc>
                <a:spcPct val="90000"/>
              </a:lnSpc>
              <a:spcBef>
                <a:spcPct val="20000"/>
              </a:spcBef>
              <a:defRPr/>
            </a:pPr>
            <a:r>
              <a:rPr lang="en-US" sz="1600" b="1" dirty="0" smtClean="0">
                <a:solidFill>
                  <a:srgbClr val="FF0000"/>
                </a:solidFill>
                <a:latin typeface="Arial" pitchFamily="34" charset="0"/>
                <a:cs typeface="Arial" pitchFamily="34" charset="0"/>
              </a:rPr>
              <a:t>Red—Stop </a:t>
            </a:r>
            <a:r>
              <a:rPr lang="en-US" sz="1600" b="1" dirty="0">
                <a:solidFill>
                  <a:srgbClr val="FF0000"/>
                </a:solidFill>
                <a:latin typeface="Arial" pitchFamily="34" charset="0"/>
                <a:cs typeface="Arial" pitchFamily="34" charset="0"/>
              </a:rPr>
              <a:t>and think! </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Sedentary activities</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“Screen time”</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Examples: watching </a:t>
            </a:r>
            <a:endParaRPr lang="en-US" sz="1600" dirty="0" smtClean="0">
              <a:solidFill>
                <a:schemeClr val="tx1">
                  <a:lumMod val="75000"/>
                  <a:lumOff val="25000"/>
                </a:schemeClr>
              </a:solidFill>
              <a:latin typeface="Arial" pitchFamily="34" charset="0"/>
              <a:cs typeface="Arial" pitchFamily="34" charset="0"/>
            </a:endParaRPr>
          </a:p>
          <a:p>
            <a:pPr marL="284163">
              <a:lnSpc>
                <a:spcPct val="90000"/>
              </a:lnSpc>
              <a:spcBef>
                <a:spcPct val="20000"/>
              </a:spcBef>
              <a:defRPr/>
            </a:pPr>
            <a:r>
              <a:rPr lang="en-US" sz="1600" dirty="0" smtClean="0">
                <a:solidFill>
                  <a:schemeClr val="tx1">
                    <a:lumMod val="75000"/>
                    <a:lumOff val="25000"/>
                  </a:schemeClr>
                </a:solidFill>
                <a:latin typeface="Arial" pitchFamily="34" charset="0"/>
                <a:cs typeface="Arial" pitchFamily="34" charset="0"/>
              </a:rPr>
              <a:t>TV, </a:t>
            </a:r>
            <a:r>
              <a:rPr lang="en-US" sz="1600" dirty="0">
                <a:solidFill>
                  <a:schemeClr val="tx1">
                    <a:lumMod val="75000"/>
                    <a:lumOff val="25000"/>
                  </a:schemeClr>
                </a:solidFill>
                <a:latin typeface="Arial" pitchFamily="34" charset="0"/>
                <a:cs typeface="Arial" pitchFamily="34" charset="0"/>
              </a:rPr>
              <a:t>playing computer games</a:t>
            </a:r>
          </a:p>
          <a:p>
            <a:pPr marL="342900" indent="-342900">
              <a:lnSpc>
                <a:spcPct val="90000"/>
              </a:lnSpc>
              <a:spcBef>
                <a:spcPct val="20000"/>
              </a:spcBef>
              <a:defRPr/>
            </a:pPr>
            <a:endParaRPr lang="en-US" sz="1200" b="1" dirty="0" smtClean="0">
              <a:solidFill>
                <a:srgbClr val="E2DD00"/>
              </a:solidFill>
              <a:latin typeface="Arial" pitchFamily="34" charset="0"/>
              <a:cs typeface="Arial" pitchFamily="34" charset="0"/>
            </a:endParaRPr>
          </a:p>
          <a:p>
            <a:pPr marL="342900" indent="-342900">
              <a:lnSpc>
                <a:spcPct val="90000"/>
              </a:lnSpc>
              <a:spcBef>
                <a:spcPct val="20000"/>
              </a:spcBef>
              <a:defRPr/>
            </a:pPr>
            <a:r>
              <a:rPr lang="en-US" sz="1600" b="1" dirty="0" smtClean="0">
                <a:solidFill>
                  <a:srgbClr val="E2DD00"/>
                </a:solidFill>
                <a:latin typeface="Arial" pitchFamily="34" charset="0"/>
                <a:cs typeface="Arial" pitchFamily="34" charset="0"/>
              </a:rPr>
              <a:t>Yellow—Caution</a:t>
            </a:r>
            <a:r>
              <a:rPr lang="en-US" sz="1600" b="1" dirty="0">
                <a:solidFill>
                  <a:srgbClr val="E2DD00"/>
                </a:solidFill>
                <a:latin typeface="Arial" pitchFamily="34" charset="0"/>
                <a:cs typeface="Arial" pitchFamily="34" charset="0"/>
              </a:rPr>
              <a:t>; slow!</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Mildly active</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Better than sedentary activities </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Examples: walking the dog, swings, playground</a:t>
            </a:r>
          </a:p>
          <a:p>
            <a:pPr marL="742950" lvl="1" indent="-285750">
              <a:lnSpc>
                <a:spcPct val="90000"/>
              </a:lnSpc>
              <a:spcBef>
                <a:spcPct val="20000"/>
              </a:spcBef>
              <a:defRPr/>
            </a:pPr>
            <a:endParaRPr lang="en-US" sz="1600" dirty="0">
              <a:solidFill>
                <a:prstClr val="black"/>
              </a:solidFill>
              <a:latin typeface="Arial" pitchFamily="34" charset="0"/>
              <a:cs typeface="Arial" pitchFamily="34" charset="0"/>
            </a:endParaRPr>
          </a:p>
          <a:p>
            <a:pPr marL="342900" indent="-342900">
              <a:lnSpc>
                <a:spcPct val="90000"/>
              </a:lnSpc>
              <a:spcBef>
                <a:spcPct val="20000"/>
              </a:spcBef>
              <a:defRPr/>
            </a:pPr>
            <a:r>
              <a:rPr lang="en-US" sz="1600" b="1" dirty="0">
                <a:solidFill>
                  <a:srgbClr val="00B050"/>
                </a:solidFill>
                <a:latin typeface="Arial" pitchFamily="34" charset="0"/>
                <a:cs typeface="Arial" pitchFamily="34" charset="0"/>
              </a:rPr>
              <a:t>Green – Go! </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Vigorously active</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Highest energy expenditure</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Burns the most calories</a:t>
            </a:r>
          </a:p>
          <a:p>
            <a:pPr marL="285750" indent="-285750">
              <a:lnSpc>
                <a:spcPct val="90000"/>
              </a:lnSpc>
              <a:spcBef>
                <a:spcPct val="20000"/>
              </a:spcBef>
              <a:buFont typeface="Arial"/>
              <a:buChar char="–"/>
              <a:defRPr/>
            </a:pPr>
            <a:r>
              <a:rPr lang="en-US" sz="1600" dirty="0">
                <a:solidFill>
                  <a:schemeClr val="tx1">
                    <a:lumMod val="75000"/>
                    <a:lumOff val="25000"/>
                  </a:schemeClr>
                </a:solidFill>
                <a:latin typeface="Arial" pitchFamily="34" charset="0"/>
                <a:cs typeface="Arial" pitchFamily="34" charset="0"/>
              </a:rPr>
              <a:t>Examples: </a:t>
            </a:r>
            <a:r>
              <a:rPr lang="en-US" sz="1600" dirty="0" smtClean="0">
                <a:solidFill>
                  <a:schemeClr val="tx1">
                    <a:lumMod val="75000"/>
                    <a:lumOff val="25000"/>
                  </a:schemeClr>
                </a:solidFill>
                <a:latin typeface="Arial" pitchFamily="34" charset="0"/>
                <a:cs typeface="Arial" pitchFamily="34" charset="0"/>
              </a:rPr>
              <a:t>running</a:t>
            </a:r>
            <a:r>
              <a:rPr lang="en-US" sz="1600" dirty="0">
                <a:solidFill>
                  <a:schemeClr val="tx1">
                    <a:lumMod val="75000"/>
                    <a:lumOff val="25000"/>
                  </a:schemeClr>
                </a:solidFill>
                <a:latin typeface="Arial" pitchFamily="34" charset="0"/>
                <a:cs typeface="Arial" pitchFamily="34" charset="0"/>
              </a:rPr>
              <a:t>, riding bikes, rollerblading</a:t>
            </a:r>
          </a:p>
          <a:p>
            <a:pPr marL="342900" indent="-342900">
              <a:lnSpc>
                <a:spcPct val="90000"/>
              </a:lnSpc>
              <a:spcBef>
                <a:spcPct val="20000"/>
              </a:spcBef>
              <a:buFont typeface="Monotype Sorts" charset="2"/>
              <a:buNone/>
              <a:defRPr/>
            </a:pPr>
            <a:r>
              <a:rPr lang="en-US" sz="1400" dirty="0">
                <a:solidFill>
                  <a:prstClr val="black"/>
                </a:solidFill>
              </a:rPr>
              <a:t>			</a:t>
            </a:r>
            <a:endParaRPr lang="en-US" sz="3200" dirty="0">
              <a:solidFill>
                <a:prstClr val="black"/>
              </a:solidFill>
            </a:endParaRPr>
          </a:p>
          <a:p>
            <a:pPr>
              <a:spcBef>
                <a:spcPct val="20000"/>
              </a:spcBef>
              <a:defRPr/>
            </a:pPr>
            <a:endParaRPr lang="en-US" sz="3200" dirty="0">
              <a:solidFill>
                <a:prstClr val="black"/>
              </a:solidFill>
            </a:endParaRPr>
          </a:p>
        </p:txBody>
      </p:sp>
      <p:sp>
        <p:nvSpPr>
          <p:cNvPr id="3078" name="Rectangle 5"/>
          <p:cNvSpPr>
            <a:spLocks noChangeArrowheads="1"/>
          </p:cNvSpPr>
          <p:nvPr/>
        </p:nvSpPr>
        <p:spPr bwMode="auto">
          <a:xfrm>
            <a:off x="1905000" y="6581775"/>
            <a:ext cx="7239000" cy="276225"/>
          </a:xfrm>
          <a:prstGeom prst="rect">
            <a:avLst/>
          </a:prstGeom>
          <a:noFill/>
          <a:ln w="9525">
            <a:noFill/>
            <a:miter lim="800000"/>
            <a:headEnd/>
            <a:tailEnd/>
          </a:ln>
        </p:spPr>
        <p:txBody>
          <a:bodyPr>
            <a:spAutoFit/>
          </a:bodyPr>
          <a:lstStyle/>
          <a:p>
            <a:pPr algn="r"/>
            <a:r>
              <a:rPr lang="en-US" sz="1200" dirty="0">
                <a:solidFill>
                  <a:schemeClr val="tx1">
                    <a:lumMod val="75000"/>
                    <a:lumOff val="25000"/>
                  </a:schemeClr>
                </a:solidFill>
                <a:latin typeface="Arial"/>
                <a:cs typeface="Arial"/>
              </a:rPr>
              <a:t>Epstein &amp; </a:t>
            </a:r>
            <a:r>
              <a:rPr lang="en-US" sz="1200" dirty="0" smtClean="0">
                <a:solidFill>
                  <a:schemeClr val="tx1">
                    <a:lumMod val="75000"/>
                    <a:lumOff val="25000"/>
                  </a:schemeClr>
                </a:solidFill>
                <a:latin typeface="Arial"/>
                <a:cs typeface="Arial"/>
              </a:rPr>
              <a:t>Wilfley, </a:t>
            </a:r>
            <a:r>
              <a:rPr lang="en-US" sz="1200" dirty="0">
                <a:solidFill>
                  <a:schemeClr val="tx1">
                    <a:lumMod val="75000"/>
                    <a:lumOff val="25000"/>
                  </a:schemeClr>
                </a:solidFill>
                <a:latin typeface="Arial"/>
                <a:cs typeface="Arial"/>
              </a:rPr>
              <a:t>2005</a:t>
            </a:r>
          </a:p>
        </p:txBody>
      </p:sp>
      <p:pic>
        <p:nvPicPr>
          <p:cNvPr id="236546" name="Picture 1" descr="image001"/>
          <p:cNvPicPr>
            <a:picLocks noChangeAspect="1" noChangeArrowheads="1"/>
          </p:cNvPicPr>
          <p:nvPr/>
        </p:nvPicPr>
        <p:blipFill>
          <a:blip r:embed="rId3"/>
          <a:srcRect l="9859" r="7512"/>
          <a:stretch>
            <a:fillRect/>
          </a:stretch>
        </p:blipFill>
        <p:spPr bwMode="auto">
          <a:xfrm>
            <a:off x="4233041" y="1840379"/>
            <a:ext cx="1549400" cy="3195637"/>
          </a:xfrm>
          <a:prstGeom prst="rect">
            <a:avLst/>
          </a:prstGeom>
          <a:noFill/>
          <a:ln w="9525">
            <a:noFill/>
            <a:miter lim="800000"/>
            <a:headEnd/>
            <a:tailEnd/>
          </a:ln>
        </p:spPr>
      </p:pic>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504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0" y="-8468"/>
            <a:ext cx="2153188" cy="6866467"/>
          </a:xfrm>
          <a:prstGeom prst="rect">
            <a:avLst/>
          </a:prstGeom>
        </p:spPr>
      </p:pic>
      <p:sp>
        <p:nvSpPr>
          <p:cNvPr id="9" name="Title 8"/>
          <p:cNvSpPr>
            <a:spLocks noGrp="1"/>
          </p:cNvSpPr>
          <p:nvPr>
            <p:ph type="title"/>
          </p:nvPr>
        </p:nvSpPr>
        <p:spPr>
          <a:xfrm>
            <a:off x="1371600" y="274638"/>
            <a:ext cx="7772400" cy="914400"/>
          </a:xfrm>
          <a:solidFill>
            <a:schemeClr val="bg1"/>
          </a:solidFill>
        </p:spPr>
        <p:txBody>
          <a:bodyPr>
            <a:normAutofit fontScale="90000"/>
          </a:bodyPr>
          <a:lstStyle/>
          <a:p>
            <a:pPr algn="l"/>
            <a:r>
              <a:rPr lang="en-US" sz="4000" b="1" dirty="0" smtClean="0">
                <a:solidFill>
                  <a:srgbClr val="595959"/>
                </a:solidFill>
              </a:rPr>
              <a:t>Family-Based Treatment is Efficacious</a:t>
            </a:r>
            <a:endParaRPr lang="en-US" sz="4000" b="1" dirty="0">
              <a:solidFill>
                <a:srgbClr val="595959"/>
              </a:solidFill>
            </a:endParaRPr>
          </a:p>
        </p:txBody>
      </p:sp>
      <p:sp>
        <p:nvSpPr>
          <p:cNvPr id="12291" name="Content Placeholder 2"/>
          <p:cNvSpPr>
            <a:spLocks noGrp="1"/>
          </p:cNvSpPr>
          <p:nvPr>
            <p:ph sz="half" idx="4294967295"/>
          </p:nvPr>
        </p:nvSpPr>
        <p:spPr>
          <a:xfrm>
            <a:off x="0" y="1544638"/>
            <a:ext cx="7196138" cy="1122362"/>
          </a:xfrm>
        </p:spPr>
        <p:txBody>
          <a:bodyPr rtlCol="0">
            <a:noAutofit/>
          </a:bodyPr>
          <a:lstStyle/>
          <a:p>
            <a:pPr marL="0" lvl="1" indent="7938" algn="ctr" eaLnBrk="1" fontAlgn="auto" hangingPunct="1">
              <a:spcBef>
                <a:spcPts val="1800"/>
              </a:spcBef>
              <a:spcAft>
                <a:spcPts val="0"/>
              </a:spcAft>
              <a:buClr>
                <a:srgbClr val="000000"/>
              </a:buClr>
              <a:buSzPct val="120000"/>
              <a:buNone/>
              <a:defRPr/>
            </a:pPr>
            <a:r>
              <a:rPr lang="en-US" sz="3200" dirty="0" smtClean="0">
                <a:solidFill>
                  <a:schemeClr val="tx1">
                    <a:lumMod val="50000"/>
                  </a:schemeClr>
                </a:solidFill>
                <a:sym typeface="Wingdings" pitchFamily="2" charset="2"/>
              </a:rPr>
              <a:t>With treatment, children </a:t>
            </a:r>
            <a:r>
              <a:rPr lang="en-US" sz="3200" b="1" dirty="0" smtClean="0">
                <a:solidFill>
                  <a:srgbClr val="00B0F0"/>
                </a:solidFill>
                <a:sym typeface="Wingdings" pitchFamily="2" charset="2"/>
              </a:rPr>
              <a:t>successfully maintain their weight loss</a:t>
            </a:r>
            <a:endParaRPr lang="en-US" sz="4400" dirty="0" smtClean="0">
              <a:solidFill>
                <a:srgbClr val="002060"/>
              </a:solidFill>
            </a:endParaRPr>
          </a:p>
          <a:p>
            <a:pPr marL="342900" lvl="1" indent="-342900" eaLnBrk="1" fontAlgn="auto" hangingPunct="1">
              <a:spcAft>
                <a:spcPts val="0"/>
              </a:spcAft>
              <a:buFontTx/>
              <a:buNone/>
              <a:defRPr/>
            </a:pPr>
            <a:endParaRPr lang="en-US" sz="4000" dirty="0" smtClean="0">
              <a:solidFill>
                <a:srgbClr val="002060"/>
              </a:solidFill>
            </a:endParaRPr>
          </a:p>
          <a:p>
            <a:pPr eaLnBrk="1" fontAlgn="auto" hangingPunct="1">
              <a:spcAft>
                <a:spcPts val="0"/>
              </a:spcAft>
              <a:buFont typeface="Arial" charset="0"/>
              <a:buChar char="•"/>
              <a:defRPr/>
            </a:pPr>
            <a:endParaRPr lang="en-US" sz="4400" dirty="0" smtClean="0">
              <a:solidFill>
                <a:srgbClr val="002060"/>
              </a:solidFill>
            </a:endParaRPr>
          </a:p>
        </p:txBody>
      </p:sp>
      <p:sp useBgFill="1">
        <p:nvSpPr>
          <p:cNvPr id="26627" name="Rectangle 9"/>
          <p:cNvSpPr>
            <a:spLocks noChangeArrowheads="1"/>
          </p:cNvSpPr>
          <p:nvPr/>
        </p:nvSpPr>
        <p:spPr bwMode="auto">
          <a:xfrm>
            <a:off x="8915400" y="1524000"/>
            <a:ext cx="152400" cy="3733800"/>
          </a:xfrm>
          <a:prstGeom prst="rect">
            <a:avLst/>
          </a:prstGeom>
          <a:ln w="9525" algn="ctr">
            <a:noFill/>
            <a:round/>
            <a:headEnd/>
            <a:tailEnd/>
          </a:ln>
        </p:spPr>
        <p:txBody>
          <a:bodyPr/>
          <a:lstStyle/>
          <a:p>
            <a:pPr defTabSz="1217613" eaLnBrk="0" hangingPunct="0"/>
            <a:endParaRPr lang="en-US" sz="1200" smtClean="0">
              <a:solidFill>
                <a:srgbClr val="000000"/>
              </a:solidFill>
              <a:latin typeface="Times New Roman" pitchFamily="18" charset="0"/>
              <a:ea typeface="+mn-ea"/>
            </a:endParaRPr>
          </a:p>
        </p:txBody>
      </p:sp>
      <p:grpSp>
        <p:nvGrpSpPr>
          <p:cNvPr id="2" name="Group 11"/>
          <p:cNvGrpSpPr/>
          <p:nvPr/>
        </p:nvGrpSpPr>
        <p:grpSpPr>
          <a:xfrm>
            <a:off x="4724400" y="3037367"/>
            <a:ext cx="4343400" cy="3829634"/>
            <a:chOff x="4495800" y="1676400"/>
            <a:chExt cx="4648200" cy="4340252"/>
          </a:xfrm>
        </p:grpSpPr>
        <p:grpSp>
          <p:nvGrpSpPr>
            <p:cNvPr id="3" name="Group 9"/>
            <p:cNvGrpSpPr/>
            <p:nvPr/>
          </p:nvGrpSpPr>
          <p:grpSpPr>
            <a:xfrm>
              <a:off x="4587802" y="1752600"/>
              <a:ext cx="4556198" cy="4262699"/>
              <a:chOff x="4587802" y="1752600"/>
              <a:chExt cx="4556198" cy="4262699"/>
            </a:xfrm>
          </p:grpSpPr>
          <p:pic>
            <p:nvPicPr>
              <p:cNvPr id="1026" name="Picture 2"/>
              <p:cNvPicPr>
                <a:picLocks noChangeAspect="1" noChangeArrowheads="1"/>
              </p:cNvPicPr>
              <p:nvPr/>
            </p:nvPicPr>
            <p:blipFill>
              <a:blip r:embed="rId4" cstate="print"/>
              <a:srcRect b="18062"/>
              <a:stretch>
                <a:fillRect/>
              </a:stretch>
            </p:blipFill>
            <p:spPr bwMode="auto">
              <a:xfrm>
                <a:off x="4587802" y="2192337"/>
                <a:ext cx="4556198" cy="382296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4348" r="8696"/>
              <a:stretch>
                <a:fillRect/>
              </a:stretch>
            </p:blipFill>
            <p:spPr bwMode="auto">
              <a:xfrm>
                <a:off x="4674358" y="1752600"/>
                <a:ext cx="4469642" cy="542802"/>
              </a:xfrm>
              <a:prstGeom prst="rect">
                <a:avLst/>
              </a:prstGeom>
              <a:noFill/>
              <a:ln w="9525">
                <a:noFill/>
                <a:miter lim="800000"/>
                <a:headEnd/>
                <a:tailEnd/>
              </a:ln>
            </p:spPr>
          </p:pic>
        </p:grpSp>
        <p:sp>
          <p:nvSpPr>
            <p:cNvPr id="11" name="Rectangle 10"/>
            <p:cNvSpPr/>
            <p:nvPr/>
          </p:nvSpPr>
          <p:spPr>
            <a:xfrm>
              <a:off x="4495800" y="1676400"/>
              <a:ext cx="4648200" cy="434025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3"/>
          <p:cNvGrpSpPr/>
          <p:nvPr/>
        </p:nvGrpSpPr>
        <p:grpSpPr>
          <a:xfrm>
            <a:off x="7162800" y="1295401"/>
            <a:ext cx="1790700" cy="2286000"/>
            <a:chOff x="7162800" y="1295401"/>
            <a:chExt cx="1790700" cy="2286000"/>
          </a:xfrm>
        </p:grpSpPr>
        <p:pic>
          <p:nvPicPr>
            <p:cNvPr id="5122" name="Picture 2"/>
            <p:cNvPicPr>
              <a:picLocks noChangeAspect="1" noChangeArrowheads="1"/>
            </p:cNvPicPr>
            <p:nvPr/>
          </p:nvPicPr>
          <p:blipFill>
            <a:blip r:embed="rId6" cstate="print"/>
            <a:srcRect/>
            <a:stretch>
              <a:fillRect/>
            </a:stretch>
          </p:blipFill>
          <p:spPr bwMode="auto">
            <a:xfrm>
              <a:off x="7162800" y="1295401"/>
              <a:ext cx="1790700" cy="2286000"/>
            </a:xfrm>
            <a:prstGeom prst="rect">
              <a:avLst/>
            </a:prstGeom>
            <a:noFill/>
            <a:ln w="9525">
              <a:noFill/>
              <a:miter lim="800000"/>
              <a:headEnd/>
              <a:tailEnd/>
            </a:ln>
          </p:spPr>
        </p:pic>
        <p:pic>
          <p:nvPicPr>
            <p:cNvPr id="15" name="Picture 5"/>
            <p:cNvPicPr>
              <a:picLocks noChangeAspect="1" noChangeArrowheads="1"/>
            </p:cNvPicPr>
            <p:nvPr/>
          </p:nvPicPr>
          <p:blipFill>
            <a:blip r:embed="rId7" cstate="print"/>
            <a:srcRect/>
            <a:stretch>
              <a:fillRect/>
            </a:stretch>
          </p:blipFill>
          <p:spPr bwMode="auto">
            <a:xfrm>
              <a:off x="7679370" y="1905000"/>
              <a:ext cx="869990" cy="1034544"/>
            </a:xfrm>
            <a:prstGeom prst="rect">
              <a:avLst/>
            </a:prstGeom>
            <a:noFill/>
            <a:ln w="9525">
              <a:noFill/>
              <a:miter lim="800000"/>
              <a:headEnd/>
              <a:tailEnd/>
            </a:ln>
          </p:spPr>
        </p:pic>
      </p:grpSp>
      <p:sp>
        <p:nvSpPr>
          <p:cNvPr id="13" name="Content Placeholder 2"/>
          <p:cNvSpPr txBox="1">
            <a:spLocks/>
          </p:cNvSpPr>
          <p:nvPr/>
        </p:nvSpPr>
        <p:spPr bwMode="auto">
          <a:xfrm>
            <a:off x="609599" y="2971800"/>
            <a:ext cx="3505201" cy="329609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lvl="1" algn="ctr" fontAlgn="auto">
              <a:spcBef>
                <a:spcPts val="600"/>
              </a:spcBef>
              <a:spcAft>
                <a:spcPts val="0"/>
              </a:spcAft>
              <a:buClr>
                <a:srgbClr val="000000"/>
              </a:buClr>
              <a:buSzPct val="120000"/>
              <a:defRPr/>
            </a:pPr>
            <a:r>
              <a:rPr kumimoji="0" lang="en-US" sz="3200" b="0" i="0" u="none" strike="noStrike" kern="1200" cap="none" spc="0" normalizeH="0" baseline="0" noProof="0" dirty="0" smtClean="0">
                <a:ln>
                  <a:noFill/>
                </a:ln>
                <a:solidFill>
                  <a:schemeClr val="tx1">
                    <a:lumMod val="50000"/>
                  </a:schemeClr>
                </a:solidFill>
                <a:effectLst/>
                <a:uLnTx/>
                <a:uFillTx/>
                <a:latin typeface="+mn-lt"/>
                <a:ea typeface="+mn-ea"/>
                <a:cs typeface="+mn-cs"/>
                <a:sym typeface="Wingdings" pitchFamily="2" charset="2"/>
              </a:rPr>
              <a:t>Parent success associated with </a:t>
            </a:r>
            <a:r>
              <a:rPr kumimoji="0" lang="en-US" sz="3200" b="0" i="0" u="none" strike="noStrike" kern="1200" cap="none" spc="0" normalizeH="0" baseline="0" noProof="0" dirty="0" smtClean="0">
                <a:ln>
                  <a:noFill/>
                </a:ln>
                <a:solidFill>
                  <a:srgbClr val="000000"/>
                </a:solidFill>
                <a:effectLst/>
                <a:uLnTx/>
                <a:uFillTx/>
                <a:latin typeface="+mn-lt"/>
                <a:ea typeface="+mn-ea"/>
                <a:cs typeface="+mn-cs"/>
                <a:sym typeface="Wingdings" pitchFamily="2" charset="2"/>
              </a:rPr>
              <a:t>child success</a:t>
            </a:r>
          </a:p>
          <a:p>
            <a:pPr marL="0" lvl="1" algn="ctr" fontAlgn="auto">
              <a:spcBef>
                <a:spcPts val="2400"/>
              </a:spcBef>
              <a:spcAft>
                <a:spcPts val="0"/>
              </a:spcAft>
              <a:buClr>
                <a:srgbClr val="000000"/>
              </a:buClr>
              <a:buSzPct val="120000"/>
              <a:defRPr/>
            </a:pPr>
            <a:r>
              <a:rPr kumimoji="0" lang="en-US" sz="3200" b="0" i="0" u="none" strike="noStrike" kern="1200" cap="none" spc="0" normalizeH="0" baseline="0" noProof="0" dirty="0" smtClean="0">
                <a:ln>
                  <a:noFill/>
                </a:ln>
                <a:solidFill>
                  <a:schemeClr val="tx1">
                    <a:lumMod val="50000"/>
                  </a:schemeClr>
                </a:solidFill>
                <a:effectLst/>
                <a:uLnTx/>
                <a:uFillTx/>
                <a:latin typeface="+mn-lt"/>
                <a:ea typeface="+mn-ea"/>
                <a:cs typeface="+mn-cs"/>
                <a:sym typeface="Wingdings" pitchFamily="2" charset="2"/>
              </a:rPr>
              <a:t>Treating the family is cost-effective</a:t>
            </a:r>
          </a:p>
          <a:p>
            <a:pPr marL="40005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32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smtClean="0">
              <a:ln>
                <a:noFill/>
              </a:ln>
              <a:solidFill>
                <a:srgbClr val="002060"/>
              </a:solidFill>
              <a:effectLst/>
              <a:uLnTx/>
              <a:uFillTx/>
              <a:latin typeface="+mn-lt"/>
              <a:ea typeface="+mn-ea"/>
              <a:cs typeface="+mn-cs"/>
            </a:endParaRPr>
          </a:p>
        </p:txBody>
      </p:sp>
    </p:spTree>
    <p:extLst>
      <p:ext uri="{BB962C8B-B14F-4D97-AF65-F5344CB8AC3E}">
        <p14:creationId xmlns:p14="http://schemas.microsoft.com/office/powerpoint/2010/main" xmlns="" val="1438813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8468"/>
            <a:ext cx="2153188" cy="6866467"/>
          </a:xfrm>
          <a:prstGeom prst="rect">
            <a:avLst/>
          </a:prstGeom>
        </p:spPr>
      </p:pic>
      <p:sp>
        <p:nvSpPr>
          <p:cNvPr id="2" name="Title 1"/>
          <p:cNvSpPr>
            <a:spLocks noGrp="1"/>
          </p:cNvSpPr>
          <p:nvPr>
            <p:ph type="title"/>
          </p:nvPr>
        </p:nvSpPr>
        <p:spPr>
          <a:xfrm>
            <a:off x="1371600" y="274638"/>
            <a:ext cx="7772400" cy="1371600"/>
          </a:xfrm>
          <a:solidFill>
            <a:srgbClr val="FFFFFF"/>
          </a:solidFill>
        </p:spPr>
        <p:txBody>
          <a:bodyPr/>
          <a:lstStyle/>
          <a:p>
            <a:pPr algn="l"/>
            <a:r>
              <a:rPr lang="en-US" sz="4000" b="1" dirty="0" smtClean="0">
                <a:solidFill>
                  <a:srgbClr val="595959"/>
                </a:solidFill>
              </a:rPr>
              <a:t>Engineer the Environment </a:t>
            </a:r>
            <a:br>
              <a:rPr lang="en-US" sz="4000" b="1" dirty="0" smtClean="0">
                <a:solidFill>
                  <a:srgbClr val="595959"/>
                </a:solidFill>
              </a:rPr>
            </a:br>
            <a:r>
              <a:rPr lang="en-US" sz="4000" b="1" dirty="0" smtClean="0">
                <a:solidFill>
                  <a:srgbClr val="595959"/>
                </a:solidFill>
              </a:rPr>
              <a:t>to Support Health</a:t>
            </a:r>
            <a:endParaRPr lang="en-US" sz="4000" b="1" dirty="0">
              <a:solidFill>
                <a:srgbClr val="595959"/>
              </a:solidFill>
            </a:endParaRPr>
          </a:p>
        </p:txBody>
      </p:sp>
      <p:pic>
        <p:nvPicPr>
          <p:cNvPr id="1026" name="Picture 2"/>
          <p:cNvPicPr>
            <a:picLocks noChangeAspect="1" noChangeArrowheads="1"/>
          </p:cNvPicPr>
          <p:nvPr/>
        </p:nvPicPr>
        <p:blipFill>
          <a:blip r:embed="rId4" cstate="print"/>
          <a:srcRect/>
          <a:stretch>
            <a:fillRect/>
          </a:stretch>
        </p:blipFill>
        <p:spPr bwMode="auto">
          <a:xfrm>
            <a:off x="828675" y="1828800"/>
            <a:ext cx="2423229" cy="2133600"/>
          </a:xfrm>
          <a:prstGeom prst="rect">
            <a:avLst/>
          </a:prstGeom>
          <a:noFill/>
          <a:ln w="9525">
            <a:noFill/>
            <a:miter lim="800000"/>
            <a:headEnd/>
            <a:tailEnd/>
          </a:ln>
        </p:spPr>
      </p:pic>
      <p:pic>
        <p:nvPicPr>
          <p:cNvPr id="12" name="Picture 1" descr="MP900446488[1]"/>
          <p:cNvPicPr>
            <a:picLocks noChangeAspect="1" noChangeArrowheads="1"/>
          </p:cNvPicPr>
          <p:nvPr/>
        </p:nvPicPr>
        <p:blipFill>
          <a:blip r:embed="rId5" cstate="print"/>
          <a:stretch>
            <a:fillRect/>
          </a:stretch>
        </p:blipFill>
        <p:spPr bwMode="auto">
          <a:xfrm>
            <a:off x="5095874" y="1828800"/>
            <a:ext cx="3219451" cy="2146300"/>
          </a:xfrm>
          <a:prstGeom prst="rect">
            <a:avLst/>
          </a:prstGeom>
          <a:noFill/>
          <a:ln>
            <a:noFill/>
          </a:ln>
        </p:spPr>
      </p:pic>
      <p:pic>
        <p:nvPicPr>
          <p:cNvPr id="4" name="Picture 2"/>
          <p:cNvPicPr>
            <a:picLocks noChangeAspect="1" noChangeArrowheads="1"/>
          </p:cNvPicPr>
          <p:nvPr/>
        </p:nvPicPr>
        <p:blipFill>
          <a:blip r:embed="rId6" cstate="print"/>
          <a:srcRect/>
          <a:stretch>
            <a:fillRect/>
          </a:stretch>
        </p:blipFill>
        <p:spPr bwMode="auto">
          <a:xfrm>
            <a:off x="3571875" y="1828800"/>
            <a:ext cx="1263176" cy="2133600"/>
          </a:xfrm>
          <a:prstGeom prst="rect">
            <a:avLst/>
          </a:prstGeom>
          <a:noFill/>
          <a:ln w="9525">
            <a:noFill/>
            <a:miter lim="800000"/>
            <a:headEnd/>
            <a:tailEnd/>
          </a:ln>
          <a:effectLst/>
        </p:spPr>
      </p:pic>
      <p:pic>
        <p:nvPicPr>
          <p:cNvPr id="13" name="Picture 12" descr="field day.JPG"/>
          <p:cNvPicPr>
            <a:picLocks noChangeAspect="1"/>
          </p:cNvPicPr>
          <p:nvPr/>
        </p:nvPicPr>
        <p:blipFill>
          <a:blip r:embed="rId7" cstate="print"/>
          <a:srcRect l="14341" b="10211"/>
          <a:stretch>
            <a:fillRect/>
          </a:stretch>
        </p:blipFill>
        <p:spPr>
          <a:xfrm>
            <a:off x="3276601" y="4267200"/>
            <a:ext cx="3012765" cy="2101702"/>
          </a:xfrm>
          <a:prstGeom prst="rect">
            <a:avLst/>
          </a:prstGeom>
        </p:spPr>
      </p:pic>
      <p:pic>
        <p:nvPicPr>
          <p:cNvPr id="17" name="Picture 16" descr="238258593bb8276e_shutterstock_81178291.preview.jpg"/>
          <p:cNvPicPr>
            <a:picLocks noChangeAspect="1"/>
          </p:cNvPicPr>
          <p:nvPr/>
        </p:nvPicPr>
        <p:blipFill>
          <a:blip r:embed="rId8" cstate="print"/>
          <a:srcRect r="3573"/>
          <a:stretch>
            <a:fillRect/>
          </a:stretch>
        </p:blipFill>
        <p:spPr>
          <a:xfrm>
            <a:off x="139996" y="4267200"/>
            <a:ext cx="3048000" cy="2109216"/>
          </a:xfrm>
          <a:prstGeom prst="rect">
            <a:avLst/>
          </a:prstGeom>
        </p:spPr>
      </p:pic>
      <p:pic>
        <p:nvPicPr>
          <p:cNvPr id="19" name="Picture 18" descr="FunRunWEB_t670.jpg"/>
          <p:cNvPicPr>
            <a:picLocks noChangeAspect="1"/>
          </p:cNvPicPr>
          <p:nvPr/>
        </p:nvPicPr>
        <p:blipFill>
          <a:blip r:embed="rId9" cstate="print"/>
          <a:srcRect l="3582" t="9867" r="24776" b="2921"/>
          <a:stretch>
            <a:fillRect/>
          </a:stretch>
        </p:blipFill>
        <p:spPr>
          <a:xfrm>
            <a:off x="6388396" y="4267200"/>
            <a:ext cx="2615609" cy="2114791"/>
          </a:xfrm>
          <a:prstGeom prst="rect">
            <a:avLst/>
          </a:prstGeom>
        </p:spPr>
      </p:pic>
    </p:spTree>
    <p:extLst>
      <p:ext uri="{BB962C8B-B14F-4D97-AF65-F5344CB8AC3E}">
        <p14:creationId xmlns:p14="http://schemas.microsoft.com/office/powerpoint/2010/main" xmlns="" val="13686204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514350" y="1066800"/>
            <a:ext cx="8115300" cy="5535613"/>
          </a:xfrm>
          <a:prstGeom prst="ellipse">
            <a:avLst/>
          </a:prstGeom>
          <a:solidFill>
            <a:schemeClr val="accent2"/>
          </a:solidFill>
          <a:ln w="9525">
            <a:solidFill>
              <a:schemeClr val="tx1"/>
            </a:solidFill>
            <a:prstDash val="dash"/>
            <a:round/>
            <a:headEnd/>
            <a:tailEnd/>
          </a:ln>
        </p:spPr>
        <p:txBody>
          <a:bodyPr wrap="none" anchor="ctr"/>
          <a:lstStyle/>
          <a:p>
            <a:pPr algn="ctr" defTabSz="914400" eaLnBrk="0" hangingPunct="0"/>
            <a:endParaRPr lang="en-US" dirty="0">
              <a:solidFill>
                <a:prstClr val="black"/>
              </a:solidFill>
              <a:latin typeface="Times New Roman" pitchFamily="18" charset="0"/>
            </a:endParaRPr>
          </a:p>
        </p:txBody>
      </p:sp>
      <p:sp>
        <p:nvSpPr>
          <p:cNvPr id="38916" name="Oval 4"/>
          <p:cNvSpPr>
            <a:spLocks noChangeArrowheads="1"/>
          </p:cNvSpPr>
          <p:nvPr/>
        </p:nvSpPr>
        <p:spPr bwMode="auto">
          <a:xfrm>
            <a:off x="1527176" y="1601788"/>
            <a:ext cx="6088063" cy="4159250"/>
          </a:xfrm>
          <a:prstGeom prst="ellipse">
            <a:avLst/>
          </a:prstGeom>
          <a:solidFill>
            <a:schemeClr val="accent1"/>
          </a:solidFill>
          <a:ln w="9525">
            <a:solidFill>
              <a:schemeClr val="tx1"/>
            </a:solidFill>
            <a:prstDash val="dash"/>
            <a:round/>
            <a:headEnd/>
            <a:tailEnd/>
          </a:ln>
        </p:spPr>
        <p:txBody>
          <a:bodyPr wrap="none" anchor="ctr"/>
          <a:lstStyle/>
          <a:p>
            <a:pPr algn="ctr" defTabSz="914400" eaLnBrk="0" hangingPunct="0"/>
            <a:endParaRPr lang="en-US" dirty="0">
              <a:solidFill>
                <a:prstClr val="black"/>
              </a:solidFill>
            </a:endParaRPr>
          </a:p>
        </p:txBody>
      </p:sp>
      <p:sp>
        <p:nvSpPr>
          <p:cNvPr id="38917" name="Oval 5"/>
          <p:cNvSpPr>
            <a:spLocks noChangeArrowheads="1"/>
          </p:cNvSpPr>
          <p:nvPr/>
        </p:nvSpPr>
        <p:spPr bwMode="auto">
          <a:xfrm>
            <a:off x="2286001" y="2133600"/>
            <a:ext cx="4570413" cy="3117850"/>
          </a:xfrm>
          <a:prstGeom prst="ellipse">
            <a:avLst/>
          </a:prstGeom>
          <a:solidFill>
            <a:schemeClr val="accent4"/>
          </a:solidFill>
          <a:ln w="9525">
            <a:solidFill>
              <a:schemeClr val="tx1"/>
            </a:solidFill>
            <a:prstDash val="dash"/>
            <a:round/>
            <a:headEnd/>
            <a:tailEnd/>
          </a:ln>
        </p:spPr>
        <p:txBody>
          <a:bodyPr wrap="none" anchor="ctr"/>
          <a:lstStyle/>
          <a:p>
            <a:pPr algn="ctr" defTabSz="914400" eaLnBrk="0" hangingPunct="0"/>
            <a:endParaRPr lang="en-US" dirty="0">
              <a:solidFill>
                <a:prstClr val="black"/>
              </a:solidFill>
              <a:latin typeface="Times New Roman" pitchFamily="18" charset="0"/>
            </a:endParaRPr>
          </a:p>
        </p:txBody>
      </p:sp>
      <p:sp>
        <p:nvSpPr>
          <p:cNvPr id="38918" name="Oval 6"/>
          <p:cNvSpPr>
            <a:spLocks noChangeArrowheads="1"/>
          </p:cNvSpPr>
          <p:nvPr/>
        </p:nvSpPr>
        <p:spPr bwMode="auto">
          <a:xfrm>
            <a:off x="3055939" y="2649540"/>
            <a:ext cx="3032125" cy="2065337"/>
          </a:xfrm>
          <a:prstGeom prst="ellipse">
            <a:avLst/>
          </a:prstGeom>
          <a:solidFill>
            <a:schemeClr val="accent3"/>
          </a:solidFill>
          <a:ln w="9525">
            <a:solidFill>
              <a:schemeClr val="tx1"/>
            </a:solidFill>
            <a:prstDash val="dash"/>
            <a:round/>
            <a:headEnd/>
            <a:tailEnd/>
          </a:ln>
        </p:spPr>
        <p:txBody>
          <a:bodyPr wrap="none" anchor="ctr"/>
          <a:lstStyle/>
          <a:p>
            <a:pPr algn="ctr" defTabSz="914400" eaLnBrk="0" hangingPunct="0"/>
            <a:endParaRPr lang="en-US" dirty="0">
              <a:solidFill>
                <a:prstClr val="black"/>
              </a:solidFill>
              <a:latin typeface="Times New Roman" pitchFamily="18" charset="0"/>
            </a:endParaRPr>
          </a:p>
        </p:txBody>
      </p:sp>
      <p:sp>
        <p:nvSpPr>
          <p:cNvPr id="38919" name="Oval 7"/>
          <p:cNvSpPr>
            <a:spLocks noChangeArrowheads="1"/>
          </p:cNvSpPr>
          <p:nvPr/>
        </p:nvSpPr>
        <p:spPr bwMode="auto">
          <a:xfrm>
            <a:off x="3681683" y="3110122"/>
            <a:ext cx="1673225" cy="1143000"/>
          </a:xfrm>
          <a:prstGeom prst="ellipse">
            <a:avLst/>
          </a:prstGeom>
          <a:solidFill>
            <a:schemeClr val="accent2"/>
          </a:solidFill>
          <a:ln w="9525">
            <a:solidFill>
              <a:schemeClr val="tx1"/>
            </a:solidFill>
            <a:prstDash val="dash"/>
            <a:round/>
            <a:headEnd/>
            <a:tailEnd/>
          </a:ln>
        </p:spPr>
        <p:txBody>
          <a:bodyPr wrap="none" anchor="ctr"/>
          <a:lstStyle/>
          <a:p>
            <a:pPr algn="ctr" defTabSz="914400" eaLnBrk="0" hangingPunct="0"/>
            <a:endParaRPr lang="en-US" dirty="0">
              <a:solidFill>
                <a:prstClr val="black"/>
              </a:solidFill>
              <a:latin typeface="Times New Roman" pitchFamily="18" charset="0"/>
            </a:endParaRPr>
          </a:p>
        </p:txBody>
      </p:sp>
      <p:sp>
        <p:nvSpPr>
          <p:cNvPr id="38920" name="Text Box 8"/>
          <p:cNvSpPr txBox="1">
            <a:spLocks noChangeArrowheads="1"/>
          </p:cNvSpPr>
          <p:nvPr/>
        </p:nvSpPr>
        <p:spPr bwMode="auto">
          <a:xfrm>
            <a:off x="3764347" y="2771568"/>
            <a:ext cx="1621658" cy="338554"/>
          </a:xfrm>
          <a:prstGeom prst="rect">
            <a:avLst/>
          </a:prstGeom>
          <a:noFill/>
          <a:ln w="9525">
            <a:noFill/>
            <a:prstDash val="dash"/>
            <a:miter lim="800000"/>
            <a:headEnd/>
            <a:tailEnd/>
          </a:ln>
        </p:spPr>
        <p:txBody>
          <a:bodyPr wrap="none" anchor="ctr">
            <a:spAutoFit/>
          </a:bodyPr>
          <a:lstStyle/>
          <a:p>
            <a:pPr algn="ctr" defTabSz="914400"/>
            <a:r>
              <a:rPr lang="en-US" sz="1600" dirty="0">
                <a:solidFill>
                  <a:prstClr val="white"/>
                </a:solidFill>
                <a:latin typeface="Arial"/>
                <a:cs typeface="Arial"/>
              </a:rPr>
              <a:t>Child Behaviors</a:t>
            </a:r>
          </a:p>
        </p:txBody>
      </p:sp>
      <p:sp>
        <p:nvSpPr>
          <p:cNvPr id="38921" name="Text Box 9"/>
          <p:cNvSpPr txBox="1">
            <a:spLocks noChangeArrowheads="1"/>
          </p:cNvSpPr>
          <p:nvPr/>
        </p:nvSpPr>
        <p:spPr bwMode="auto">
          <a:xfrm>
            <a:off x="3983638" y="2223881"/>
            <a:ext cx="1176724" cy="338554"/>
          </a:xfrm>
          <a:prstGeom prst="rect">
            <a:avLst/>
          </a:prstGeom>
          <a:noFill/>
          <a:ln w="9525">
            <a:noFill/>
            <a:prstDash val="dash"/>
            <a:miter lim="800000"/>
            <a:headEnd/>
            <a:tailEnd/>
          </a:ln>
        </p:spPr>
        <p:txBody>
          <a:bodyPr wrap="none" anchor="ctr">
            <a:spAutoFit/>
          </a:bodyPr>
          <a:lstStyle/>
          <a:p>
            <a:pPr algn="ctr" defTabSz="914400"/>
            <a:r>
              <a:rPr lang="en-US" sz="1600" dirty="0">
                <a:solidFill>
                  <a:prstClr val="white"/>
                </a:solidFill>
                <a:latin typeface="Arial"/>
                <a:cs typeface="Arial"/>
              </a:rPr>
              <a:t>Caregivers</a:t>
            </a:r>
          </a:p>
        </p:txBody>
      </p:sp>
      <p:sp>
        <p:nvSpPr>
          <p:cNvPr id="38922" name="Text Box 10"/>
          <p:cNvSpPr txBox="1">
            <a:spLocks noChangeArrowheads="1"/>
          </p:cNvSpPr>
          <p:nvPr/>
        </p:nvSpPr>
        <p:spPr bwMode="auto">
          <a:xfrm>
            <a:off x="4211666" y="1690481"/>
            <a:ext cx="720670" cy="338554"/>
          </a:xfrm>
          <a:prstGeom prst="rect">
            <a:avLst/>
          </a:prstGeom>
          <a:noFill/>
          <a:ln w="9525">
            <a:noFill/>
            <a:prstDash val="dash"/>
            <a:miter lim="800000"/>
            <a:headEnd/>
            <a:tailEnd/>
          </a:ln>
        </p:spPr>
        <p:txBody>
          <a:bodyPr wrap="none" anchor="ctr">
            <a:spAutoFit/>
          </a:bodyPr>
          <a:lstStyle/>
          <a:p>
            <a:pPr algn="ctr" defTabSz="914400"/>
            <a:r>
              <a:rPr lang="en-US" sz="1600" dirty="0">
                <a:solidFill>
                  <a:prstClr val="white"/>
                </a:solidFill>
                <a:latin typeface="Arial"/>
                <a:cs typeface="Arial"/>
              </a:rPr>
              <a:t>Peers</a:t>
            </a:r>
          </a:p>
        </p:txBody>
      </p:sp>
      <p:sp>
        <p:nvSpPr>
          <p:cNvPr id="38923" name="Text Box 11"/>
          <p:cNvSpPr txBox="1">
            <a:spLocks noChangeArrowheads="1"/>
          </p:cNvSpPr>
          <p:nvPr/>
        </p:nvSpPr>
        <p:spPr bwMode="auto">
          <a:xfrm>
            <a:off x="3960895" y="1200091"/>
            <a:ext cx="1222210" cy="338554"/>
          </a:xfrm>
          <a:prstGeom prst="rect">
            <a:avLst/>
          </a:prstGeom>
          <a:noFill/>
          <a:ln w="9525">
            <a:noFill/>
            <a:prstDash val="dash"/>
            <a:miter lim="800000"/>
            <a:headEnd/>
            <a:tailEnd/>
          </a:ln>
        </p:spPr>
        <p:txBody>
          <a:bodyPr wrap="none" anchor="ctr">
            <a:spAutoFit/>
          </a:bodyPr>
          <a:lstStyle/>
          <a:p>
            <a:pPr algn="ctr" defTabSz="914400"/>
            <a:r>
              <a:rPr lang="en-US" sz="1600" dirty="0">
                <a:solidFill>
                  <a:prstClr val="white"/>
                </a:solidFill>
                <a:latin typeface="Arial"/>
                <a:cs typeface="Arial"/>
              </a:rPr>
              <a:t>Community</a:t>
            </a:r>
          </a:p>
        </p:txBody>
      </p:sp>
      <p:sp>
        <p:nvSpPr>
          <p:cNvPr id="38925" name="Text Box 13"/>
          <p:cNvSpPr txBox="1">
            <a:spLocks noChangeArrowheads="1"/>
          </p:cNvSpPr>
          <p:nvPr/>
        </p:nvSpPr>
        <p:spPr bwMode="auto">
          <a:xfrm>
            <a:off x="3262950" y="4441697"/>
            <a:ext cx="2619687" cy="2031325"/>
          </a:xfrm>
          <a:prstGeom prst="rect">
            <a:avLst/>
          </a:prstGeom>
          <a:solidFill>
            <a:schemeClr val="accent6">
              <a:lumMod val="75000"/>
            </a:schemeClr>
          </a:solidFill>
          <a:ln w="9525">
            <a:solidFill>
              <a:schemeClr val="tx1"/>
            </a:solidFill>
            <a:miter lim="800000"/>
            <a:headEnd/>
            <a:tailEnd/>
          </a:ln>
        </p:spPr>
        <p:txBody>
          <a:bodyPr wrap="square" anchor="ctr">
            <a:spAutoFit/>
          </a:bodyPr>
          <a:lstStyle/>
          <a:p>
            <a:pPr defTabSz="914400"/>
            <a:r>
              <a:rPr lang="en-US" sz="1400" u="sng" dirty="0">
                <a:solidFill>
                  <a:prstClr val="white"/>
                </a:solidFill>
                <a:latin typeface="Arial"/>
                <a:cs typeface="Arial"/>
              </a:rPr>
              <a:t>Phase 2 Targets</a:t>
            </a:r>
          </a:p>
          <a:p>
            <a:pPr defTabSz="914400">
              <a:buFont typeface="Wingdings" pitchFamily="2" charset="2"/>
              <a:buChar char="§"/>
            </a:pPr>
            <a:r>
              <a:rPr lang="en-US" sz="1400" dirty="0" smtClean="0">
                <a:solidFill>
                  <a:prstClr val="white"/>
                </a:solidFill>
                <a:latin typeface="Arial"/>
                <a:cs typeface="Arial"/>
              </a:rPr>
              <a:t>Strengthen </a:t>
            </a:r>
            <a:r>
              <a:rPr lang="en-US" sz="1400" dirty="0">
                <a:solidFill>
                  <a:prstClr val="white"/>
                </a:solidFill>
                <a:latin typeface="Arial"/>
                <a:cs typeface="Arial"/>
              </a:rPr>
              <a:t>the </a:t>
            </a:r>
            <a:r>
              <a:rPr lang="en-US" sz="1400" b="1" u="sng" dirty="0">
                <a:solidFill>
                  <a:prstClr val="white"/>
                </a:solidFill>
                <a:latin typeface="Arial"/>
                <a:cs typeface="Arial"/>
              </a:rPr>
              <a:t>Peer</a:t>
            </a:r>
            <a:r>
              <a:rPr lang="en-US" sz="1400" dirty="0">
                <a:solidFill>
                  <a:prstClr val="white"/>
                </a:solidFill>
                <a:latin typeface="Arial"/>
                <a:cs typeface="Arial"/>
              </a:rPr>
              <a:t> context </a:t>
            </a:r>
            <a:r>
              <a:rPr lang="en-US" sz="1400" dirty="0" smtClean="0">
                <a:solidFill>
                  <a:prstClr val="white"/>
                </a:solidFill>
                <a:latin typeface="Arial"/>
                <a:cs typeface="Arial"/>
              </a:rPr>
              <a:t>to support healthy </a:t>
            </a:r>
            <a:r>
              <a:rPr lang="en-US" sz="1400" dirty="0">
                <a:solidFill>
                  <a:prstClr val="white"/>
                </a:solidFill>
                <a:latin typeface="Arial"/>
                <a:cs typeface="Arial"/>
              </a:rPr>
              <a:t>eating </a:t>
            </a:r>
            <a:r>
              <a:rPr lang="en-US" sz="1400" dirty="0" smtClean="0">
                <a:solidFill>
                  <a:prstClr val="white"/>
                </a:solidFill>
                <a:latin typeface="Arial"/>
                <a:cs typeface="Arial"/>
              </a:rPr>
              <a:t>and </a:t>
            </a:r>
            <a:r>
              <a:rPr lang="en-US" sz="1400" dirty="0">
                <a:solidFill>
                  <a:prstClr val="white"/>
                </a:solidFill>
                <a:latin typeface="Arial"/>
                <a:cs typeface="Arial"/>
              </a:rPr>
              <a:t>physical </a:t>
            </a:r>
            <a:r>
              <a:rPr lang="en-US" sz="1400" dirty="0" smtClean="0">
                <a:solidFill>
                  <a:prstClr val="white"/>
                </a:solidFill>
                <a:latin typeface="Arial"/>
                <a:cs typeface="Arial"/>
              </a:rPr>
              <a:t>activity</a:t>
            </a:r>
          </a:p>
          <a:p>
            <a:pPr defTabSz="914400">
              <a:buFont typeface="Wingdings" pitchFamily="2" charset="2"/>
              <a:buChar char="§"/>
            </a:pPr>
            <a:r>
              <a:rPr lang="en-US" sz="1400" dirty="0" smtClean="0">
                <a:solidFill>
                  <a:prstClr val="white"/>
                </a:solidFill>
                <a:latin typeface="Arial"/>
                <a:cs typeface="Arial"/>
              </a:rPr>
              <a:t>Strengthen </a:t>
            </a:r>
            <a:r>
              <a:rPr lang="en-US" sz="1400" dirty="0">
                <a:solidFill>
                  <a:prstClr val="white"/>
                </a:solidFill>
                <a:latin typeface="Arial"/>
                <a:cs typeface="Arial"/>
              </a:rPr>
              <a:t>navigation of </a:t>
            </a:r>
            <a:r>
              <a:rPr lang="en-US" sz="1400" dirty="0" smtClean="0">
                <a:solidFill>
                  <a:prstClr val="white"/>
                </a:solidFill>
                <a:latin typeface="Arial"/>
                <a:cs typeface="Arial"/>
              </a:rPr>
              <a:t>the </a:t>
            </a:r>
            <a:r>
              <a:rPr lang="en-US" sz="1400" b="1" u="sng" dirty="0" smtClean="0">
                <a:solidFill>
                  <a:prstClr val="white"/>
                </a:solidFill>
                <a:latin typeface="Arial"/>
                <a:cs typeface="Arial"/>
              </a:rPr>
              <a:t>Community</a:t>
            </a:r>
            <a:r>
              <a:rPr lang="en-US" sz="1400" u="sng" dirty="0" smtClean="0">
                <a:solidFill>
                  <a:prstClr val="white"/>
                </a:solidFill>
                <a:latin typeface="Arial"/>
                <a:cs typeface="Arial"/>
              </a:rPr>
              <a:t> </a:t>
            </a:r>
            <a:r>
              <a:rPr lang="en-US" sz="1400" dirty="0">
                <a:solidFill>
                  <a:prstClr val="white"/>
                </a:solidFill>
                <a:latin typeface="Arial"/>
                <a:cs typeface="Arial"/>
              </a:rPr>
              <a:t>context; </a:t>
            </a:r>
            <a:r>
              <a:rPr lang="en-US" sz="1400" dirty="0" smtClean="0">
                <a:solidFill>
                  <a:prstClr val="white"/>
                </a:solidFill>
                <a:latin typeface="Arial"/>
                <a:cs typeface="Arial"/>
              </a:rPr>
              <a:t>utilizing  </a:t>
            </a:r>
            <a:r>
              <a:rPr lang="en-US" sz="1400" dirty="0">
                <a:solidFill>
                  <a:prstClr val="white"/>
                </a:solidFill>
                <a:latin typeface="Arial"/>
                <a:cs typeface="Arial"/>
              </a:rPr>
              <a:t>opportunities for physical </a:t>
            </a:r>
            <a:r>
              <a:rPr lang="en-US" sz="1400" dirty="0" smtClean="0">
                <a:solidFill>
                  <a:prstClr val="white"/>
                </a:solidFill>
                <a:latin typeface="Arial"/>
                <a:cs typeface="Arial"/>
              </a:rPr>
              <a:t>activity </a:t>
            </a:r>
            <a:r>
              <a:rPr lang="en-US" sz="1400" dirty="0">
                <a:solidFill>
                  <a:prstClr val="white"/>
                </a:solidFill>
                <a:latin typeface="Arial"/>
                <a:cs typeface="Arial"/>
              </a:rPr>
              <a:t>and healthy eating </a:t>
            </a:r>
            <a:r>
              <a:rPr lang="en-US" sz="1400" dirty="0" smtClean="0">
                <a:solidFill>
                  <a:prstClr val="white"/>
                </a:solidFill>
                <a:latin typeface="Arial"/>
                <a:cs typeface="Arial"/>
              </a:rPr>
              <a:t>and problem-solving constraints</a:t>
            </a:r>
            <a:endParaRPr lang="en-US" sz="800" dirty="0">
              <a:solidFill>
                <a:prstClr val="white"/>
              </a:solidFill>
              <a:latin typeface="Arial"/>
              <a:cs typeface="Arial"/>
            </a:endParaRPr>
          </a:p>
        </p:txBody>
      </p:sp>
      <p:sp>
        <p:nvSpPr>
          <p:cNvPr id="38926" name="Text Box 14"/>
          <p:cNvSpPr txBox="1">
            <a:spLocks noChangeArrowheads="1"/>
          </p:cNvSpPr>
          <p:nvPr/>
        </p:nvSpPr>
        <p:spPr bwMode="auto">
          <a:xfrm>
            <a:off x="6100670" y="4424069"/>
            <a:ext cx="2877697" cy="2031325"/>
          </a:xfrm>
          <a:prstGeom prst="rect">
            <a:avLst/>
          </a:prstGeom>
          <a:solidFill>
            <a:schemeClr val="accent6">
              <a:lumMod val="75000"/>
            </a:schemeClr>
          </a:solidFill>
          <a:ln w="9525">
            <a:solidFill>
              <a:schemeClr val="tx1"/>
            </a:solidFill>
            <a:miter lim="800000"/>
            <a:headEnd/>
            <a:tailEnd/>
          </a:ln>
        </p:spPr>
        <p:txBody>
          <a:bodyPr wrap="square" anchor="ctr">
            <a:spAutoFit/>
          </a:bodyPr>
          <a:lstStyle/>
          <a:p>
            <a:pPr marL="228600" indent="-228600" defTabSz="914400"/>
            <a:r>
              <a:rPr lang="en-US" sz="1400" u="sng" dirty="0">
                <a:solidFill>
                  <a:prstClr val="white"/>
                </a:solidFill>
                <a:latin typeface="Arial"/>
                <a:cs typeface="Arial"/>
              </a:rPr>
              <a:t>Phase 3 Targets</a:t>
            </a:r>
          </a:p>
          <a:p>
            <a:pPr indent="-90488" defTabSz="914400">
              <a:buFont typeface="Wingdings" pitchFamily="2" charset="2"/>
              <a:buChar char="§"/>
            </a:pPr>
            <a:r>
              <a:rPr lang="en-US" sz="1400" dirty="0" smtClean="0">
                <a:solidFill>
                  <a:prstClr val="white"/>
                </a:solidFill>
                <a:latin typeface="Arial"/>
                <a:cs typeface="Arial"/>
              </a:rPr>
              <a:t>Use self-regulatory skills to prevent relapse</a:t>
            </a:r>
            <a:endParaRPr lang="en-US" sz="1400" dirty="0">
              <a:solidFill>
                <a:prstClr val="white"/>
              </a:solidFill>
              <a:latin typeface="Arial"/>
              <a:cs typeface="Arial"/>
            </a:endParaRPr>
          </a:p>
          <a:p>
            <a:pPr indent="-111125" defTabSz="914400">
              <a:buFont typeface="Wingdings" pitchFamily="2" charset="2"/>
              <a:buChar char="§"/>
            </a:pPr>
            <a:r>
              <a:rPr lang="en-US" sz="1400" dirty="0">
                <a:solidFill>
                  <a:prstClr val="white"/>
                </a:solidFill>
                <a:latin typeface="Arial"/>
                <a:cs typeface="Arial"/>
              </a:rPr>
              <a:t>Solidify social network </a:t>
            </a:r>
            <a:r>
              <a:rPr lang="en-US" sz="1400" dirty="0" smtClean="0">
                <a:solidFill>
                  <a:prstClr val="white"/>
                </a:solidFill>
                <a:latin typeface="Arial"/>
                <a:cs typeface="Arial"/>
              </a:rPr>
              <a:t>and </a:t>
            </a:r>
            <a:r>
              <a:rPr lang="en-US" sz="1400" dirty="0">
                <a:solidFill>
                  <a:prstClr val="white"/>
                </a:solidFill>
                <a:latin typeface="Arial"/>
                <a:cs typeface="Arial"/>
              </a:rPr>
              <a:t>community resources </a:t>
            </a:r>
            <a:r>
              <a:rPr lang="en-US" sz="1400" dirty="0" smtClean="0">
                <a:solidFill>
                  <a:prstClr val="white"/>
                </a:solidFill>
                <a:latin typeface="Arial"/>
                <a:cs typeface="Arial"/>
              </a:rPr>
              <a:t>to </a:t>
            </a:r>
            <a:r>
              <a:rPr lang="en-US" sz="1400" dirty="0">
                <a:solidFill>
                  <a:prstClr val="white"/>
                </a:solidFill>
                <a:latin typeface="Arial"/>
                <a:cs typeface="Arial"/>
              </a:rPr>
              <a:t>promote healthy weight-related </a:t>
            </a:r>
            <a:r>
              <a:rPr lang="en-US" sz="1400" dirty="0" smtClean="0">
                <a:solidFill>
                  <a:prstClr val="white"/>
                </a:solidFill>
                <a:latin typeface="Arial"/>
                <a:cs typeface="Arial"/>
              </a:rPr>
              <a:t>behaviors</a:t>
            </a:r>
          </a:p>
          <a:p>
            <a:pPr indent="-111125" defTabSz="914400">
              <a:buFont typeface="Wingdings" pitchFamily="2" charset="2"/>
              <a:buChar char="§"/>
            </a:pPr>
            <a:r>
              <a:rPr lang="en-US" sz="1400" dirty="0" smtClean="0">
                <a:solidFill>
                  <a:prstClr val="white"/>
                </a:solidFill>
                <a:latin typeface="Arial"/>
                <a:cs typeface="Arial"/>
              </a:rPr>
              <a:t>Strengthen </a:t>
            </a:r>
            <a:r>
              <a:rPr lang="en-US" sz="1400" dirty="0">
                <a:solidFill>
                  <a:prstClr val="white"/>
                </a:solidFill>
                <a:latin typeface="Arial"/>
                <a:cs typeface="Arial"/>
              </a:rPr>
              <a:t>and consolidate the </a:t>
            </a:r>
            <a:r>
              <a:rPr lang="en-US" sz="1400" dirty="0" smtClean="0">
                <a:solidFill>
                  <a:prstClr val="white"/>
                </a:solidFill>
                <a:latin typeface="Arial"/>
                <a:cs typeface="Arial"/>
              </a:rPr>
              <a:t>use </a:t>
            </a:r>
            <a:r>
              <a:rPr lang="en-US" sz="1400" dirty="0">
                <a:solidFill>
                  <a:prstClr val="white"/>
                </a:solidFill>
                <a:latin typeface="Arial"/>
                <a:cs typeface="Arial"/>
              </a:rPr>
              <a:t>of weight maintenance </a:t>
            </a:r>
            <a:r>
              <a:rPr lang="en-US" sz="1400" dirty="0" smtClean="0">
                <a:solidFill>
                  <a:prstClr val="white"/>
                </a:solidFill>
                <a:latin typeface="Arial"/>
                <a:cs typeface="Arial"/>
              </a:rPr>
              <a:t> skills </a:t>
            </a:r>
            <a:r>
              <a:rPr lang="en-US" sz="1400" dirty="0">
                <a:solidFill>
                  <a:prstClr val="white"/>
                </a:solidFill>
                <a:latin typeface="Arial"/>
                <a:cs typeface="Arial"/>
              </a:rPr>
              <a:t>across all contexts </a:t>
            </a:r>
          </a:p>
        </p:txBody>
      </p:sp>
      <p:sp>
        <p:nvSpPr>
          <p:cNvPr id="38927" name="Text Box 15"/>
          <p:cNvSpPr txBox="1">
            <a:spLocks noChangeArrowheads="1"/>
          </p:cNvSpPr>
          <p:nvPr/>
        </p:nvSpPr>
        <p:spPr bwMode="auto">
          <a:xfrm>
            <a:off x="4104557" y="3382318"/>
            <a:ext cx="936475" cy="461665"/>
          </a:xfrm>
          <a:prstGeom prst="rect">
            <a:avLst/>
          </a:prstGeom>
          <a:noFill/>
          <a:ln w="9525">
            <a:noFill/>
            <a:prstDash val="dash"/>
            <a:miter lim="800000"/>
            <a:headEnd/>
            <a:tailEnd/>
          </a:ln>
        </p:spPr>
        <p:txBody>
          <a:bodyPr wrap="none" anchor="ctr">
            <a:spAutoFit/>
          </a:bodyPr>
          <a:lstStyle/>
          <a:p>
            <a:pPr algn="ctr" defTabSz="914400">
              <a:spcBef>
                <a:spcPct val="50000"/>
              </a:spcBef>
            </a:pPr>
            <a:r>
              <a:rPr lang="en-US" sz="2400" dirty="0">
                <a:solidFill>
                  <a:prstClr val="white"/>
                </a:solidFill>
              </a:rPr>
              <a:t>CHILD</a:t>
            </a:r>
            <a:endParaRPr lang="en-US" dirty="0">
              <a:solidFill>
                <a:prstClr val="black"/>
              </a:solidFill>
            </a:endParaRPr>
          </a:p>
        </p:txBody>
      </p:sp>
      <p:sp>
        <p:nvSpPr>
          <p:cNvPr id="38928" name="Text Box 16"/>
          <p:cNvSpPr txBox="1">
            <a:spLocks noChangeArrowheads="1"/>
          </p:cNvSpPr>
          <p:nvPr/>
        </p:nvSpPr>
        <p:spPr bwMode="auto">
          <a:xfrm>
            <a:off x="3983638" y="3236893"/>
            <a:ext cx="1121762" cy="954107"/>
          </a:xfrm>
          <a:prstGeom prst="rect">
            <a:avLst/>
          </a:prstGeom>
          <a:noFill/>
          <a:ln w="9525">
            <a:noFill/>
            <a:prstDash val="dash"/>
            <a:miter lim="800000"/>
            <a:headEnd/>
            <a:tailEnd/>
          </a:ln>
        </p:spPr>
        <p:txBody>
          <a:bodyPr wrap="square" anchor="ctr">
            <a:spAutoFit/>
          </a:bodyPr>
          <a:lstStyle/>
          <a:p>
            <a:pPr algn="ctr" defTabSz="914400">
              <a:lnSpc>
                <a:spcPct val="50000"/>
              </a:lnSpc>
              <a:spcBef>
                <a:spcPct val="50000"/>
              </a:spcBef>
            </a:pPr>
            <a:r>
              <a:rPr lang="en-US" sz="1600" dirty="0">
                <a:solidFill>
                  <a:prstClr val="black"/>
                </a:solidFill>
                <a:latin typeface="Arial"/>
                <a:cs typeface="Arial"/>
              </a:rPr>
              <a:t>Weight</a:t>
            </a:r>
          </a:p>
          <a:p>
            <a:pPr algn="ctr" defTabSz="914400">
              <a:spcBef>
                <a:spcPct val="50000"/>
              </a:spcBef>
            </a:pPr>
            <a:r>
              <a:rPr lang="en-US" sz="1600" dirty="0">
                <a:solidFill>
                  <a:prstClr val="black"/>
                </a:solidFill>
                <a:latin typeface="Arial"/>
                <a:cs typeface="Arial"/>
              </a:rPr>
              <a:t> </a:t>
            </a:r>
            <a:endParaRPr lang="en-US" sz="1600" dirty="0" smtClean="0">
              <a:solidFill>
                <a:prstClr val="black"/>
              </a:solidFill>
              <a:latin typeface="Arial"/>
              <a:cs typeface="Arial"/>
            </a:endParaRPr>
          </a:p>
          <a:p>
            <a:pPr algn="ctr" defTabSz="914400">
              <a:spcBef>
                <a:spcPct val="50000"/>
              </a:spcBef>
            </a:pPr>
            <a:r>
              <a:rPr lang="en-US" sz="1600" dirty="0" smtClean="0">
                <a:solidFill>
                  <a:prstClr val="black"/>
                </a:solidFill>
                <a:latin typeface="Arial"/>
                <a:cs typeface="Arial"/>
              </a:rPr>
              <a:t>Status</a:t>
            </a:r>
            <a:endParaRPr lang="en-US" sz="1600" dirty="0">
              <a:solidFill>
                <a:prstClr val="black"/>
              </a:solidFill>
              <a:latin typeface="Arial"/>
              <a:cs typeface="Arial"/>
            </a:endParaRPr>
          </a:p>
        </p:txBody>
      </p:sp>
      <p:sp>
        <p:nvSpPr>
          <p:cNvPr id="38929" name="Text Box 17"/>
          <p:cNvSpPr txBox="1">
            <a:spLocks noChangeArrowheads="1"/>
          </p:cNvSpPr>
          <p:nvPr/>
        </p:nvSpPr>
        <p:spPr bwMode="auto">
          <a:xfrm rot="-988190">
            <a:off x="2743200" y="1359577"/>
            <a:ext cx="819150" cy="338554"/>
          </a:xfrm>
          <a:prstGeom prst="rect">
            <a:avLst/>
          </a:prstGeom>
          <a:noFill/>
          <a:ln w="9525">
            <a:noFill/>
            <a:prstDash val="dash"/>
            <a:miter lim="800000"/>
            <a:headEnd/>
            <a:tailEnd/>
          </a:ln>
        </p:spPr>
        <p:txBody>
          <a:bodyPr anchor="ctr">
            <a:spAutoFit/>
          </a:bodyPr>
          <a:lstStyle/>
          <a:p>
            <a:pPr algn="ctr" defTabSz="914400"/>
            <a:r>
              <a:rPr lang="en-US" sz="1600" dirty="0">
                <a:solidFill>
                  <a:prstClr val="white"/>
                </a:solidFill>
                <a:latin typeface="Arial"/>
                <a:cs typeface="Arial"/>
              </a:rPr>
              <a:t>School</a:t>
            </a:r>
          </a:p>
        </p:txBody>
      </p:sp>
      <p:sp>
        <p:nvSpPr>
          <p:cNvPr id="38930" name="Text Box 18"/>
          <p:cNvSpPr txBox="1">
            <a:spLocks noChangeArrowheads="1"/>
          </p:cNvSpPr>
          <p:nvPr/>
        </p:nvSpPr>
        <p:spPr bwMode="auto">
          <a:xfrm rot="1147224">
            <a:off x="5501985" y="1496040"/>
            <a:ext cx="1473781" cy="338554"/>
          </a:xfrm>
          <a:prstGeom prst="rect">
            <a:avLst/>
          </a:prstGeom>
          <a:noFill/>
          <a:ln w="9525">
            <a:noFill/>
            <a:prstDash val="dash"/>
            <a:miter lim="800000"/>
            <a:headEnd/>
            <a:tailEnd/>
          </a:ln>
        </p:spPr>
        <p:txBody>
          <a:bodyPr wrap="none" anchor="ctr">
            <a:spAutoFit/>
          </a:bodyPr>
          <a:lstStyle/>
          <a:p>
            <a:pPr algn="ctr" defTabSz="914400"/>
            <a:r>
              <a:rPr lang="en-US" sz="1600" dirty="0">
                <a:solidFill>
                  <a:prstClr val="white"/>
                </a:solidFill>
                <a:latin typeface="Arial"/>
                <a:cs typeface="Arial"/>
              </a:rPr>
              <a:t>Neighborhood</a:t>
            </a:r>
          </a:p>
        </p:txBody>
      </p:sp>
      <p:grpSp>
        <p:nvGrpSpPr>
          <p:cNvPr id="2" name="Group 20"/>
          <p:cNvGrpSpPr>
            <a:grpSpLocks/>
          </p:cNvGrpSpPr>
          <p:nvPr/>
        </p:nvGrpSpPr>
        <p:grpSpPr bwMode="auto">
          <a:xfrm>
            <a:off x="892131" y="1893884"/>
            <a:ext cx="3350199" cy="1692859"/>
            <a:chOff x="892131" y="2046284"/>
            <a:chExt cx="3350199" cy="1692859"/>
          </a:xfrm>
        </p:grpSpPr>
        <p:sp>
          <p:nvSpPr>
            <p:cNvPr id="38932" name="AutoShape 14"/>
            <p:cNvSpPr>
              <a:spLocks noChangeArrowheads="1"/>
            </p:cNvSpPr>
            <p:nvPr/>
          </p:nvSpPr>
          <p:spPr bwMode="auto">
            <a:xfrm rot="7104946">
              <a:off x="1791825" y="1288637"/>
              <a:ext cx="1550812" cy="3350199"/>
            </a:xfrm>
            <a:prstGeom prst="flowChartExtract">
              <a:avLst/>
            </a:prstGeom>
            <a:solidFill>
              <a:schemeClr val="bg1"/>
            </a:solidFill>
            <a:ln w="19050">
              <a:solidFill>
                <a:schemeClr val="accent6">
                  <a:lumMod val="75000"/>
                </a:schemeClr>
              </a:solidFill>
              <a:miter lim="800000"/>
              <a:headEnd/>
              <a:tailEnd/>
            </a:ln>
          </p:spPr>
          <p:txBody>
            <a:bodyPr wrap="none" anchor="ctr"/>
            <a:lstStyle/>
            <a:p>
              <a:pPr algn="ctr" defTabSz="914400" eaLnBrk="0" hangingPunct="0"/>
              <a:endParaRPr lang="en-US" dirty="0">
                <a:solidFill>
                  <a:prstClr val="black"/>
                </a:solidFill>
              </a:endParaRPr>
            </a:p>
          </p:txBody>
        </p:sp>
        <p:sp>
          <p:nvSpPr>
            <p:cNvPr id="38933" name="Text Box 15"/>
            <p:cNvSpPr txBox="1">
              <a:spLocks noChangeArrowheads="1"/>
            </p:cNvSpPr>
            <p:nvPr/>
          </p:nvSpPr>
          <p:spPr bwMode="auto">
            <a:xfrm rot="21429451">
              <a:off x="1010417" y="2046284"/>
              <a:ext cx="1280535" cy="830997"/>
            </a:xfrm>
            <a:prstGeom prst="rect">
              <a:avLst/>
            </a:prstGeom>
            <a:noFill/>
            <a:ln w="9525">
              <a:noFill/>
              <a:miter lim="800000"/>
              <a:headEnd/>
              <a:tailEnd/>
            </a:ln>
          </p:spPr>
          <p:txBody>
            <a:bodyPr wrap="square">
              <a:spAutoFit/>
            </a:bodyPr>
            <a:lstStyle/>
            <a:p>
              <a:pPr defTabSz="914400"/>
              <a:r>
                <a:rPr lang="en-US" sz="1600" b="1" dirty="0">
                  <a:solidFill>
                    <a:srgbClr val="777C84">
                      <a:lumMod val="50000"/>
                    </a:srgbClr>
                  </a:solidFill>
                  <a:latin typeface="Arial"/>
                  <a:cs typeface="Arial"/>
                </a:rPr>
                <a:t>Caregivers </a:t>
              </a:r>
              <a:endParaRPr lang="en-US" sz="1600" b="1" dirty="0" smtClean="0">
                <a:solidFill>
                  <a:srgbClr val="777C84">
                    <a:lumMod val="50000"/>
                  </a:srgbClr>
                </a:solidFill>
                <a:latin typeface="Arial"/>
                <a:cs typeface="Arial"/>
              </a:endParaRPr>
            </a:p>
            <a:p>
              <a:pPr defTabSz="914400"/>
              <a:r>
                <a:rPr lang="en-US" sz="1600" b="1" dirty="0" smtClean="0">
                  <a:solidFill>
                    <a:srgbClr val="777C84">
                      <a:lumMod val="50000"/>
                    </a:srgbClr>
                  </a:solidFill>
                  <a:latin typeface="Arial"/>
                  <a:cs typeface="Arial"/>
                </a:rPr>
                <a:t>relevant </a:t>
              </a:r>
              <a:r>
                <a:rPr lang="en-US" sz="1600" b="1" dirty="0">
                  <a:solidFill>
                    <a:srgbClr val="777C84">
                      <a:lumMod val="50000"/>
                    </a:srgbClr>
                  </a:solidFill>
                  <a:latin typeface="Arial"/>
                  <a:cs typeface="Arial"/>
                </a:rPr>
                <a:t>at </a:t>
              </a:r>
              <a:endParaRPr lang="en-US" sz="1600" b="1" dirty="0" smtClean="0">
                <a:solidFill>
                  <a:srgbClr val="777C84">
                    <a:lumMod val="50000"/>
                  </a:srgbClr>
                </a:solidFill>
                <a:latin typeface="Arial"/>
                <a:cs typeface="Arial"/>
              </a:endParaRPr>
            </a:p>
            <a:p>
              <a:pPr defTabSz="914400"/>
              <a:r>
                <a:rPr lang="en-US" sz="1600" b="1" dirty="0" smtClean="0">
                  <a:solidFill>
                    <a:srgbClr val="777C84">
                      <a:lumMod val="50000"/>
                    </a:srgbClr>
                  </a:solidFill>
                  <a:latin typeface="Arial"/>
                  <a:cs typeface="Arial"/>
                </a:rPr>
                <a:t>all </a:t>
              </a:r>
              <a:r>
                <a:rPr lang="en-US" sz="1600" b="1" dirty="0">
                  <a:solidFill>
                    <a:srgbClr val="777C84">
                      <a:lumMod val="50000"/>
                    </a:srgbClr>
                  </a:solidFill>
                  <a:latin typeface="Arial"/>
                  <a:cs typeface="Arial"/>
                </a:rPr>
                <a:t>levels</a:t>
              </a:r>
            </a:p>
          </p:txBody>
        </p:sp>
      </p:grpSp>
      <p:sp>
        <p:nvSpPr>
          <p:cNvPr id="22" name="TextBox 21"/>
          <p:cNvSpPr txBox="1"/>
          <p:nvPr/>
        </p:nvSpPr>
        <p:spPr>
          <a:xfrm>
            <a:off x="6643458" y="6607794"/>
            <a:ext cx="2500542" cy="276999"/>
          </a:xfrm>
          <a:prstGeom prst="rect">
            <a:avLst/>
          </a:prstGeom>
          <a:noFill/>
        </p:spPr>
        <p:txBody>
          <a:bodyPr wrap="square" rtlCol="0">
            <a:spAutoFit/>
          </a:bodyPr>
          <a:lstStyle/>
          <a:p>
            <a:pPr algn="r" defTabSz="914400"/>
            <a:r>
              <a:rPr lang="en-US" sz="1200" dirty="0" smtClean="0">
                <a:solidFill>
                  <a:prstClr val="black">
                    <a:lumMod val="75000"/>
                    <a:lumOff val="25000"/>
                  </a:prstClr>
                </a:solidFill>
                <a:latin typeface="Arial"/>
                <a:cs typeface="Arial"/>
              </a:rPr>
              <a:t>Wilfley et al., 2010, </a:t>
            </a:r>
            <a:r>
              <a:rPr lang="en-US" sz="1200" i="1" dirty="0" smtClean="0">
                <a:solidFill>
                  <a:prstClr val="black">
                    <a:lumMod val="75000"/>
                    <a:lumOff val="25000"/>
                  </a:prstClr>
                </a:solidFill>
                <a:latin typeface="Arial"/>
                <a:cs typeface="Arial"/>
              </a:rPr>
              <a:t>Obesity</a:t>
            </a:r>
            <a:endParaRPr lang="en-US" sz="1200" i="1" dirty="0">
              <a:solidFill>
                <a:prstClr val="black">
                  <a:lumMod val="75000"/>
                  <a:lumOff val="25000"/>
                </a:prstClr>
              </a:solidFill>
              <a:latin typeface="Arial"/>
              <a:cs typeface="Arial"/>
            </a:endParaRPr>
          </a:p>
        </p:txBody>
      </p:sp>
      <p:sp>
        <p:nvSpPr>
          <p:cNvPr id="26" name="Text Box 13"/>
          <p:cNvSpPr txBox="1">
            <a:spLocks noChangeArrowheads="1"/>
          </p:cNvSpPr>
          <p:nvPr/>
        </p:nvSpPr>
        <p:spPr bwMode="auto">
          <a:xfrm>
            <a:off x="457200" y="4482405"/>
            <a:ext cx="2619687" cy="1384995"/>
          </a:xfrm>
          <a:prstGeom prst="rect">
            <a:avLst/>
          </a:prstGeom>
          <a:solidFill>
            <a:schemeClr val="accent6">
              <a:lumMod val="75000"/>
            </a:schemeClr>
          </a:solidFill>
          <a:ln w="9525">
            <a:solidFill>
              <a:schemeClr val="tx1"/>
            </a:solidFill>
            <a:miter lim="800000"/>
            <a:headEnd/>
            <a:tailEnd/>
          </a:ln>
        </p:spPr>
        <p:txBody>
          <a:bodyPr wrap="square" anchor="ctr">
            <a:spAutoFit/>
          </a:bodyPr>
          <a:lstStyle/>
          <a:p>
            <a:pPr defTabSz="914400"/>
            <a:r>
              <a:rPr lang="en-US" sz="1400" u="sng" dirty="0">
                <a:solidFill>
                  <a:prstClr val="white"/>
                </a:solidFill>
                <a:latin typeface="Arial"/>
                <a:cs typeface="Arial"/>
              </a:rPr>
              <a:t>Phase </a:t>
            </a:r>
            <a:r>
              <a:rPr lang="en-US" sz="1400" u="sng" dirty="0" smtClean="0">
                <a:solidFill>
                  <a:prstClr val="white"/>
                </a:solidFill>
                <a:latin typeface="Arial"/>
                <a:cs typeface="Arial"/>
              </a:rPr>
              <a:t>1 </a:t>
            </a:r>
            <a:r>
              <a:rPr lang="en-US" sz="1400" u="sng" dirty="0">
                <a:solidFill>
                  <a:prstClr val="white"/>
                </a:solidFill>
                <a:latin typeface="Arial"/>
                <a:cs typeface="Arial"/>
              </a:rPr>
              <a:t>Targets</a:t>
            </a:r>
          </a:p>
          <a:p>
            <a:pPr defTabSz="914400">
              <a:buFont typeface="Wingdings" pitchFamily="2" charset="2"/>
              <a:buChar char="§"/>
            </a:pPr>
            <a:r>
              <a:rPr lang="en-US" sz="1400" dirty="0" smtClean="0">
                <a:solidFill>
                  <a:prstClr val="white"/>
                </a:solidFill>
                <a:latin typeface="Arial"/>
                <a:cs typeface="Arial"/>
              </a:rPr>
              <a:t>Application of self-regulatory skills to weight maintenance</a:t>
            </a:r>
            <a:endParaRPr lang="en-US" sz="1400" dirty="0">
              <a:solidFill>
                <a:prstClr val="white"/>
              </a:solidFill>
              <a:latin typeface="Arial"/>
              <a:cs typeface="Arial"/>
            </a:endParaRPr>
          </a:p>
          <a:p>
            <a:pPr defTabSz="914400">
              <a:buFont typeface="Wingdings" pitchFamily="2" charset="2"/>
              <a:buChar char="§"/>
            </a:pPr>
            <a:r>
              <a:rPr lang="en-US" sz="1400" dirty="0" smtClean="0">
                <a:solidFill>
                  <a:prstClr val="white"/>
                </a:solidFill>
                <a:latin typeface="Arial"/>
                <a:cs typeface="Arial"/>
              </a:rPr>
              <a:t>Strengthen the </a:t>
            </a:r>
            <a:r>
              <a:rPr lang="en-US" sz="1400" b="1" u="sng" dirty="0" smtClean="0">
                <a:solidFill>
                  <a:prstClr val="white"/>
                </a:solidFill>
                <a:latin typeface="Arial"/>
                <a:cs typeface="Arial"/>
              </a:rPr>
              <a:t>Home</a:t>
            </a:r>
            <a:r>
              <a:rPr lang="en-US" sz="1400" dirty="0" smtClean="0">
                <a:solidFill>
                  <a:prstClr val="white"/>
                </a:solidFill>
                <a:latin typeface="Arial"/>
                <a:cs typeface="Arial"/>
              </a:rPr>
              <a:t> context to support healthy eating and physical activity</a:t>
            </a:r>
            <a:endParaRPr lang="en-US" sz="800" dirty="0">
              <a:solidFill>
                <a:prstClr val="white"/>
              </a:solidFill>
              <a:latin typeface="Arial"/>
              <a:cs typeface="Arial"/>
            </a:endParaRPr>
          </a:p>
        </p:txBody>
      </p:sp>
      <p:sp>
        <p:nvSpPr>
          <p:cNvPr id="23" name="Content Placeholder 22"/>
          <p:cNvSpPr txBox="1">
            <a:spLocks/>
          </p:cNvSpPr>
          <p:nvPr/>
        </p:nvSpPr>
        <p:spPr>
          <a:xfrm>
            <a:off x="1047070" y="458315"/>
            <a:ext cx="7944530" cy="1065685"/>
          </a:xfrm>
          <a:prstGeom prst="rect">
            <a:avLst/>
          </a:prstGeom>
        </p:spPr>
        <p:txBody>
          <a:bodyPr>
            <a:normAutofit/>
          </a:bodyPr>
          <a:lstStyle/>
          <a:p>
            <a:pPr>
              <a:lnSpc>
                <a:spcPct val="80000"/>
              </a:lnSpc>
              <a:spcAft>
                <a:spcPts val="600"/>
              </a:spcAft>
              <a:buSzPct val="100000"/>
              <a:defRPr sz="2160" b="1" i="0" u="none" strike="noStrike" kern="1200" baseline="0">
                <a:solidFill>
                  <a:prstClr val="black"/>
                </a:solidFill>
                <a:latin typeface="+mn-lt"/>
                <a:ea typeface="+mn-ea"/>
                <a:cs typeface="+mn-cs"/>
              </a:defRPr>
            </a:pPr>
            <a:r>
              <a:rPr lang="en-US" sz="3000" b="1" dirty="0" smtClean="0">
                <a:solidFill>
                  <a:schemeClr val="tx1">
                    <a:lumMod val="65000"/>
                    <a:lumOff val="35000"/>
                  </a:schemeClr>
                </a:solidFill>
                <a:latin typeface="Arial" pitchFamily="34" charset="0"/>
                <a:ea typeface="+mj-ea"/>
                <a:cs typeface="Arial" pitchFamily="34" charset="0"/>
              </a:rPr>
              <a:t>Enhanced Social Facilitation Maintenance Treatment</a:t>
            </a:r>
          </a:p>
        </p:txBody>
      </p:sp>
      <p:sp>
        <p:nvSpPr>
          <p:cNvPr id="24" name="Rectangle 23"/>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436097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54198" y="274637"/>
            <a:ext cx="6953930" cy="5821363"/>
          </a:xfrm>
        </p:spPr>
        <p:txBody>
          <a:bodyPr>
            <a:noAutofit/>
          </a:bodyPr>
          <a:lstStyle/>
          <a:p>
            <a:pPr>
              <a:spcBef>
                <a:spcPts val="0"/>
              </a:spcBef>
              <a:buClrTx/>
              <a:buSzPct val="101000"/>
              <a:buNone/>
            </a:pPr>
            <a:r>
              <a:rPr lang="en-US" sz="3200" b="1" dirty="0" smtClean="0">
                <a:solidFill>
                  <a:schemeClr val="tx1">
                    <a:lumMod val="65000"/>
                    <a:lumOff val="35000"/>
                  </a:schemeClr>
                </a:solidFill>
                <a:latin typeface="Arial" pitchFamily="34" charset="0"/>
                <a:ea typeface="+mj-ea"/>
                <a:cs typeface="Arial" pitchFamily="34" charset="0"/>
              </a:rPr>
              <a:t>Healthy Self and Home</a:t>
            </a:r>
            <a:endParaRPr lang="en-US" b="1" dirty="0" smtClean="0">
              <a:solidFill>
                <a:schemeClr val="tx1">
                  <a:lumMod val="65000"/>
                  <a:lumOff val="35000"/>
                </a:schemeClr>
              </a:solidFill>
              <a:latin typeface="Arial" pitchFamily="34" charset="0"/>
              <a:ea typeface="+mj-ea"/>
              <a:cs typeface="Arial" pitchFamily="34" charset="0"/>
            </a:endParaRPr>
          </a:p>
          <a:p>
            <a:pPr>
              <a:spcBef>
                <a:spcPts val="0"/>
              </a:spcBef>
              <a:buClrTx/>
              <a:buSzPct val="101000"/>
              <a:buNone/>
            </a:pPr>
            <a:endParaRPr lang="en-US" sz="2100" b="1" dirty="0" smtClean="0">
              <a:solidFill>
                <a:schemeClr val="tx1">
                  <a:lumMod val="65000"/>
                  <a:lumOff val="35000"/>
                </a:schemeClr>
              </a:solidFill>
              <a:latin typeface="Arial" pitchFamily="34" charset="0"/>
              <a:ea typeface="+mj-ea"/>
              <a:cs typeface="Arial" pitchFamily="34" charset="0"/>
              <a:sym typeface="Wingdings" pitchFamily="2" charset="2"/>
            </a:endParaRPr>
          </a:p>
          <a:p>
            <a:pPr marL="342900" lvl="1" indent="-342900">
              <a:spcBef>
                <a:spcPts val="0"/>
              </a:spcBef>
              <a:buClr>
                <a:schemeClr val="accent2">
                  <a:lumMod val="75000"/>
                </a:schemeClr>
              </a:buClr>
              <a:buSzPct val="101000"/>
              <a:buFont typeface="Wingdings" pitchFamily="2" charset="2"/>
              <a:buChar char="§"/>
              <a:defRPr/>
            </a:pPr>
            <a:r>
              <a:rPr lang="en-US" dirty="0">
                <a:sym typeface="Wingdings" pitchFamily="2" charset="2"/>
              </a:rPr>
              <a:t>Healthy routines</a:t>
            </a:r>
          </a:p>
          <a:p>
            <a:pPr lvl="1">
              <a:spcBef>
                <a:spcPts val="0"/>
              </a:spcBef>
              <a:buClr>
                <a:schemeClr val="accent2">
                  <a:lumMod val="75000"/>
                </a:schemeClr>
              </a:buClr>
              <a:buSzPct val="101000"/>
              <a:defRPr/>
            </a:pPr>
            <a:r>
              <a:rPr lang="en-US" sz="2000" dirty="0">
                <a:sym typeface="Wingdings" pitchFamily="2" charset="2"/>
              </a:rPr>
              <a:t>Meals: 3 </a:t>
            </a:r>
            <a:r>
              <a:rPr lang="en-US" sz="2000" dirty="0" smtClean="0">
                <a:sym typeface="Wingdings" pitchFamily="2" charset="2"/>
              </a:rPr>
              <a:t>per day </a:t>
            </a:r>
            <a:r>
              <a:rPr lang="en-US" sz="2000" dirty="0">
                <a:sym typeface="Wingdings" pitchFamily="2" charset="2"/>
              </a:rPr>
              <a:t>and planned </a:t>
            </a:r>
            <a:r>
              <a:rPr lang="en-US" sz="2000" dirty="0" smtClean="0">
                <a:sym typeface="Wingdings" pitchFamily="2" charset="2"/>
              </a:rPr>
              <a:t>snacks</a:t>
            </a:r>
          </a:p>
          <a:p>
            <a:pPr lvl="2">
              <a:spcBef>
                <a:spcPts val="0"/>
              </a:spcBef>
              <a:buClr>
                <a:schemeClr val="accent2">
                  <a:lumMod val="75000"/>
                </a:schemeClr>
              </a:buClr>
              <a:buSzPct val="101000"/>
              <a:defRPr/>
            </a:pPr>
            <a:r>
              <a:rPr lang="en-US" sz="2000" dirty="0" smtClean="0">
                <a:sym typeface="Wingdings" pitchFamily="2" charset="2"/>
              </a:rPr>
              <a:t>Plan and eat meals at home</a:t>
            </a:r>
            <a:endParaRPr lang="en-US" sz="2000" dirty="0">
              <a:sym typeface="Wingdings" pitchFamily="2" charset="2"/>
            </a:endParaRPr>
          </a:p>
          <a:p>
            <a:pPr lvl="1">
              <a:spcBef>
                <a:spcPts val="0"/>
              </a:spcBef>
              <a:buClr>
                <a:schemeClr val="accent2">
                  <a:lumMod val="75000"/>
                </a:schemeClr>
              </a:buClr>
              <a:buSzPct val="101000"/>
              <a:defRPr/>
            </a:pPr>
            <a:r>
              <a:rPr lang="en-US" sz="2000" dirty="0">
                <a:sym typeface="Wingdings" pitchFamily="2" charset="2"/>
              </a:rPr>
              <a:t>Sleep: 7-9 hours for adults, 9-11 </a:t>
            </a:r>
            <a:r>
              <a:rPr lang="en-US" sz="2000" dirty="0" smtClean="0">
                <a:sym typeface="Wingdings" pitchFamily="2" charset="2"/>
              </a:rPr>
              <a:t>hours for children</a:t>
            </a:r>
          </a:p>
          <a:p>
            <a:pPr lvl="1">
              <a:spcBef>
                <a:spcPts val="0"/>
              </a:spcBef>
              <a:buClr>
                <a:schemeClr val="accent2">
                  <a:lumMod val="75000"/>
                </a:schemeClr>
              </a:buClr>
              <a:buSzPct val="101000"/>
              <a:defRPr/>
            </a:pPr>
            <a:endParaRPr lang="en-US" sz="800" dirty="0">
              <a:sym typeface="Wingdings" pitchFamily="2" charset="2"/>
            </a:endParaRPr>
          </a:p>
          <a:p>
            <a:pPr marL="342900" lvl="1" indent="-342900">
              <a:spcBef>
                <a:spcPts val="0"/>
              </a:spcBef>
              <a:buClr>
                <a:schemeClr val="accent2">
                  <a:lumMod val="75000"/>
                </a:schemeClr>
              </a:buClr>
              <a:buSzPct val="101000"/>
              <a:buFont typeface="Wingdings" pitchFamily="2" charset="2"/>
              <a:buChar char="§"/>
              <a:defRPr/>
            </a:pPr>
            <a:r>
              <a:rPr lang="en-US" dirty="0">
                <a:sym typeface="Wingdings" pitchFamily="2" charset="2"/>
              </a:rPr>
              <a:t>Healthy home environment</a:t>
            </a:r>
          </a:p>
          <a:p>
            <a:pPr lvl="1">
              <a:spcBef>
                <a:spcPts val="0"/>
              </a:spcBef>
              <a:buClr>
                <a:schemeClr val="accent2">
                  <a:lumMod val="75000"/>
                </a:schemeClr>
              </a:buClr>
              <a:buSzPct val="101000"/>
              <a:defRPr/>
            </a:pPr>
            <a:r>
              <a:rPr lang="en-US" sz="2000" dirty="0">
                <a:sym typeface="Wingdings" pitchFamily="2" charset="2"/>
              </a:rPr>
              <a:t>Enlist the cooperation of all members of the home to support healthy eating  and physical activity</a:t>
            </a:r>
          </a:p>
          <a:p>
            <a:pPr lvl="1">
              <a:spcBef>
                <a:spcPts val="0"/>
              </a:spcBef>
              <a:buClr>
                <a:schemeClr val="accent2">
                  <a:lumMod val="75000"/>
                </a:schemeClr>
              </a:buClr>
              <a:buSzPct val="101000"/>
              <a:defRPr/>
            </a:pPr>
            <a:r>
              <a:rPr lang="en-US" sz="2000" dirty="0">
                <a:sym typeface="Wingdings" pitchFamily="2" charset="2"/>
              </a:rPr>
              <a:t>Evaluate “environmental” barriers to healthy eating and physical activity within the </a:t>
            </a:r>
            <a:r>
              <a:rPr lang="en-US" sz="2000" dirty="0" smtClean="0">
                <a:sym typeface="Wingdings" pitchFamily="2" charset="2"/>
              </a:rPr>
              <a:t>home</a:t>
            </a:r>
          </a:p>
          <a:p>
            <a:pPr lvl="1">
              <a:spcBef>
                <a:spcPts val="0"/>
              </a:spcBef>
              <a:buClr>
                <a:schemeClr val="accent2">
                  <a:lumMod val="75000"/>
                </a:schemeClr>
              </a:buClr>
              <a:buSzPct val="101000"/>
              <a:defRPr/>
            </a:pPr>
            <a:endParaRPr lang="en-US" sz="800" dirty="0">
              <a:sym typeface="Wingdings" pitchFamily="2" charset="2"/>
            </a:endParaRPr>
          </a:p>
          <a:p>
            <a:pPr marL="342900" lvl="1" indent="-342900">
              <a:spcBef>
                <a:spcPts val="0"/>
              </a:spcBef>
              <a:buClr>
                <a:schemeClr val="accent2">
                  <a:lumMod val="75000"/>
                </a:schemeClr>
              </a:buClr>
              <a:buSzPct val="101000"/>
              <a:buFont typeface="Wingdings" pitchFamily="2" charset="2"/>
              <a:buChar char="§"/>
              <a:defRPr/>
            </a:pPr>
            <a:r>
              <a:rPr lang="en-US" dirty="0">
                <a:sym typeface="Wingdings" pitchFamily="2" charset="2"/>
              </a:rPr>
              <a:t>Healthy “self talk”</a:t>
            </a:r>
          </a:p>
          <a:p>
            <a:pPr lvl="1">
              <a:spcBef>
                <a:spcPts val="0"/>
              </a:spcBef>
              <a:buClr>
                <a:schemeClr val="accent2">
                  <a:lumMod val="75000"/>
                </a:schemeClr>
              </a:buClr>
              <a:buSzPct val="101000"/>
              <a:defRPr/>
            </a:pPr>
            <a:r>
              <a:rPr lang="en-US" sz="2000" dirty="0">
                <a:sym typeface="Wingdings" pitchFamily="2" charset="2"/>
              </a:rPr>
              <a:t>Identify negative thoughts (called “thought bugs”)</a:t>
            </a:r>
          </a:p>
          <a:p>
            <a:pPr lvl="2">
              <a:spcBef>
                <a:spcPts val="0"/>
              </a:spcBef>
              <a:buClr>
                <a:schemeClr val="accent2">
                  <a:lumMod val="75000"/>
                </a:schemeClr>
              </a:buClr>
              <a:buSzPct val="101000"/>
              <a:defRPr/>
            </a:pPr>
            <a:r>
              <a:rPr lang="en-US" sz="2000" dirty="0"/>
              <a:t>“Negative thoughts are a lot like bugs: They are around us often, can sneak up on us, and we want to stomp them out!”</a:t>
            </a:r>
          </a:p>
          <a:p>
            <a:pPr lvl="1">
              <a:buNone/>
            </a:pPr>
            <a:endParaRPr lang="en-US" dirty="0" smtClean="0">
              <a:solidFill>
                <a:srgbClr val="002060"/>
              </a:solidFill>
              <a:sym typeface="Wingdings" pitchFamily="2" charset="2"/>
            </a:endParaRPr>
          </a:p>
        </p:txBody>
      </p:sp>
      <p:pic>
        <p:nvPicPr>
          <p:cNvPr id="5" name="Picture 4" descr="healthy study.jpg"/>
          <p:cNvPicPr>
            <a:picLocks noChangeAspect="1"/>
          </p:cNvPicPr>
          <p:nvPr/>
        </p:nvPicPr>
        <p:blipFill>
          <a:blip r:embed="rId3" cstate="print"/>
          <a:stretch>
            <a:fillRect/>
          </a:stretch>
        </p:blipFill>
        <p:spPr>
          <a:xfrm>
            <a:off x="6754211" y="277850"/>
            <a:ext cx="2209800" cy="1550950"/>
          </a:xfrm>
          <a:prstGeom prst="rect">
            <a:avLst/>
          </a:prstGeom>
        </p:spPr>
      </p:pic>
      <p:sp>
        <p:nvSpPr>
          <p:cNvPr id="6" name="Rectangle 5"/>
          <p:cNvSpPr/>
          <p:nvPr/>
        </p:nvSpPr>
        <p:spPr>
          <a:xfrm>
            <a:off x="4572000" y="6553200"/>
            <a:ext cx="4572000" cy="276999"/>
          </a:xfrm>
          <a:prstGeom prst="rect">
            <a:avLst/>
          </a:prstGeom>
        </p:spPr>
        <p:txBody>
          <a:bodyPr>
            <a:spAutoFit/>
          </a:bodyPr>
          <a:lstStyle/>
          <a:p>
            <a:pPr algn="r"/>
            <a:r>
              <a:rPr lang="en-US" sz="1200" dirty="0" smtClean="0">
                <a:solidFill>
                  <a:schemeClr val="tx1">
                    <a:lumMod val="75000"/>
                    <a:lumOff val="25000"/>
                  </a:schemeClr>
                </a:solidFill>
                <a:latin typeface="Arial"/>
                <a:cs typeface="Arial"/>
              </a:rPr>
              <a:t>Image Source: Yale Rudd Center for Food Policy &amp; Obesity</a:t>
            </a:r>
            <a:endParaRPr lang="en-US" sz="1200" dirty="0">
              <a:solidFill>
                <a:schemeClr val="tx1">
                  <a:lumMod val="75000"/>
                  <a:lumOff val="25000"/>
                </a:schemeClr>
              </a:solidFill>
              <a:latin typeface="Arial"/>
              <a:cs typeface="Arial"/>
            </a:endParaRPr>
          </a:p>
        </p:txBody>
      </p:sp>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063064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lvl="1" indent="0">
              <a:lnSpc>
                <a:spcPct val="90000"/>
              </a:lnSpc>
              <a:spcBef>
                <a:spcPts val="0"/>
              </a:spcBef>
              <a:spcAft>
                <a:spcPts val="600"/>
              </a:spcAft>
              <a:buClr>
                <a:schemeClr val="accent1"/>
              </a:buClr>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“Stomping Out” Negative Thought Bugs</a:t>
            </a:r>
          </a:p>
        </p:txBody>
      </p:sp>
      <p:graphicFrame>
        <p:nvGraphicFramePr>
          <p:cNvPr id="5" name="Content Placeholder 13"/>
          <p:cNvGraphicFramePr>
            <a:graphicFrameLocks/>
          </p:cNvGraphicFramePr>
          <p:nvPr>
            <p:extLst>
              <p:ext uri="{D42A27DB-BD31-4B8C-83A1-F6EECF244321}">
                <p14:modId xmlns:p14="http://schemas.microsoft.com/office/powerpoint/2010/main" xmlns="" val="661218482"/>
              </p:ext>
            </p:extLst>
          </p:nvPr>
        </p:nvGraphicFramePr>
        <p:xfrm>
          <a:off x="1524001" y="1237032"/>
          <a:ext cx="7238999" cy="4709164"/>
        </p:xfrm>
        <a:graphic>
          <a:graphicData uri="http://schemas.openxmlformats.org/drawingml/2006/table">
            <a:tbl>
              <a:tblPr firstRow="1" bandRow="1">
                <a:tableStyleId>{93296810-A885-4BE3-A3E7-6D5BEEA58F35}</a:tableStyleId>
              </a:tblPr>
              <a:tblGrid>
                <a:gridCol w="1830154"/>
                <a:gridCol w="1830154"/>
                <a:gridCol w="1830154"/>
                <a:gridCol w="1748537"/>
              </a:tblGrid>
              <a:tr h="353112">
                <a:tc>
                  <a:txBody>
                    <a:bodyPr/>
                    <a:lstStyle/>
                    <a:p>
                      <a:r>
                        <a:rPr lang="en-US" dirty="0" smtClean="0">
                          <a:latin typeface="Arial"/>
                          <a:cs typeface="Arial"/>
                        </a:rPr>
                        <a:t>Bug</a:t>
                      </a:r>
                      <a:endParaRPr lang="en-US" dirty="0">
                        <a:latin typeface="Arial"/>
                        <a:cs typeface="Arial"/>
                      </a:endParaRPr>
                    </a:p>
                  </a:txBody>
                  <a:tcPr/>
                </a:tc>
                <a:tc>
                  <a:txBody>
                    <a:bodyPr/>
                    <a:lstStyle/>
                    <a:p>
                      <a:r>
                        <a:rPr lang="en-US" dirty="0" smtClean="0">
                          <a:latin typeface="Arial"/>
                          <a:cs typeface="Arial"/>
                        </a:rPr>
                        <a:t>Distortion</a:t>
                      </a:r>
                      <a:endParaRPr lang="en-US" dirty="0">
                        <a:latin typeface="Arial"/>
                        <a:cs typeface="Arial"/>
                      </a:endParaRPr>
                    </a:p>
                  </a:txBody>
                  <a:tcPr/>
                </a:tc>
                <a:tc>
                  <a:txBody>
                    <a:bodyPr/>
                    <a:lstStyle/>
                    <a:p>
                      <a:r>
                        <a:rPr lang="en-US" dirty="0" smtClean="0">
                          <a:latin typeface="Arial"/>
                          <a:cs typeface="Arial"/>
                        </a:rPr>
                        <a:t>Example Thought</a:t>
                      </a:r>
                      <a:endParaRPr lang="en-US" dirty="0">
                        <a:latin typeface="Arial"/>
                        <a:cs typeface="Arial"/>
                      </a:endParaRPr>
                    </a:p>
                  </a:txBody>
                  <a:tcPr/>
                </a:tc>
                <a:tc>
                  <a:txBody>
                    <a:bodyPr/>
                    <a:lstStyle/>
                    <a:p>
                      <a:r>
                        <a:rPr lang="en-US" dirty="0" smtClean="0">
                          <a:latin typeface="Arial"/>
                          <a:cs typeface="Arial"/>
                        </a:rPr>
                        <a:t>Stomp it Out!</a:t>
                      </a:r>
                      <a:endParaRPr lang="en-US" dirty="0">
                        <a:latin typeface="Arial"/>
                        <a:cs typeface="Arial"/>
                      </a:endParaRPr>
                    </a:p>
                  </a:txBody>
                  <a:tcPr/>
                </a:tc>
              </a:tr>
              <a:tr h="995443">
                <a:tc>
                  <a:txBody>
                    <a:bodyPr/>
                    <a:lstStyle/>
                    <a:p>
                      <a:r>
                        <a:rPr lang="en-US" sz="1400" dirty="0" smtClean="0">
                          <a:latin typeface="Arial"/>
                          <a:cs typeface="Arial"/>
                        </a:rPr>
                        <a:t>The Stinging</a:t>
                      </a:r>
                      <a:r>
                        <a:rPr lang="en-US" sz="1400" baseline="0" dirty="0" smtClean="0">
                          <a:latin typeface="Arial"/>
                          <a:cs typeface="Arial"/>
                        </a:rPr>
                        <a:t> Bee</a:t>
                      </a:r>
                      <a:endParaRPr lang="en-US" sz="1400" b="1" dirty="0">
                        <a:solidFill>
                          <a:schemeClr val="tx1"/>
                        </a:solidFill>
                        <a:latin typeface="Arial"/>
                        <a:cs typeface="Arial"/>
                      </a:endParaRPr>
                    </a:p>
                  </a:txBody>
                  <a:tcPr/>
                </a:tc>
                <a:tc>
                  <a:txBody>
                    <a:bodyPr/>
                    <a:lstStyle/>
                    <a:p>
                      <a:r>
                        <a:rPr lang="en-US" sz="1400" dirty="0" smtClean="0">
                          <a:latin typeface="Arial"/>
                          <a:cs typeface="Arial"/>
                        </a:rPr>
                        <a:t>Something negative based on only one event.</a:t>
                      </a:r>
                      <a:endParaRPr lang="en-US" sz="1400" dirty="0">
                        <a:solidFill>
                          <a:schemeClr val="tx1"/>
                        </a:solidFill>
                        <a:latin typeface="Arial"/>
                        <a:cs typeface="Arial"/>
                      </a:endParaRPr>
                    </a:p>
                  </a:txBody>
                  <a:tcPr/>
                </a:tc>
                <a:tc>
                  <a:txBody>
                    <a:bodyPr/>
                    <a:lstStyle/>
                    <a:p>
                      <a:r>
                        <a:rPr lang="en-US" sz="1400" dirty="0" smtClean="0">
                          <a:latin typeface="Arial"/>
                          <a:cs typeface="Arial"/>
                        </a:rPr>
                        <a:t>“I ate too much, I must be bad</a:t>
                      </a:r>
                      <a:r>
                        <a:rPr lang="en-US" sz="1400" baseline="0" dirty="0" smtClean="0">
                          <a:latin typeface="Arial"/>
                          <a:cs typeface="Arial"/>
                        </a:rPr>
                        <a:t> at eating healthy.”</a:t>
                      </a:r>
                      <a:endParaRPr lang="en-US" sz="1400" dirty="0">
                        <a:solidFill>
                          <a:schemeClr val="tx1"/>
                        </a:solidFill>
                        <a:latin typeface="Arial"/>
                        <a:cs typeface="Arial"/>
                      </a:endParaRPr>
                    </a:p>
                  </a:txBody>
                  <a:tcPr/>
                </a:tc>
                <a:tc>
                  <a:txBody>
                    <a:bodyPr/>
                    <a:lstStyle/>
                    <a:p>
                      <a:r>
                        <a:rPr lang="en-US" sz="1400" dirty="0" smtClean="0">
                          <a:latin typeface="Arial"/>
                          <a:cs typeface="Arial"/>
                        </a:rPr>
                        <a:t>Every day is a new day; you</a:t>
                      </a:r>
                      <a:r>
                        <a:rPr lang="en-US" sz="1400" baseline="0" dirty="0" smtClean="0">
                          <a:latin typeface="Arial"/>
                          <a:cs typeface="Arial"/>
                        </a:rPr>
                        <a:t> are free to make a better choice tomorrow.</a:t>
                      </a:r>
                      <a:endParaRPr lang="en-US" sz="1400" dirty="0">
                        <a:solidFill>
                          <a:schemeClr val="tx1"/>
                        </a:solidFill>
                        <a:latin typeface="Arial"/>
                        <a:cs typeface="Arial"/>
                      </a:endParaRPr>
                    </a:p>
                  </a:txBody>
                  <a:tcPr/>
                </a:tc>
              </a:tr>
              <a:tr h="988513">
                <a:tc>
                  <a:txBody>
                    <a:bodyPr/>
                    <a:lstStyle/>
                    <a:p>
                      <a:r>
                        <a:rPr lang="en-US" sz="1400" dirty="0" smtClean="0">
                          <a:latin typeface="Arial"/>
                          <a:cs typeface="Arial"/>
                        </a:rPr>
                        <a:t>The Quitter</a:t>
                      </a:r>
                      <a:r>
                        <a:rPr lang="en-US" sz="1400" baseline="0" dirty="0" smtClean="0">
                          <a:latin typeface="Arial"/>
                          <a:cs typeface="Arial"/>
                        </a:rPr>
                        <a:t> Critter</a:t>
                      </a:r>
                      <a:endParaRPr lang="en-US" sz="1400" b="1" dirty="0">
                        <a:solidFill>
                          <a:schemeClr val="tx1"/>
                        </a:solidFill>
                        <a:latin typeface="Arial"/>
                        <a:cs typeface="Arial"/>
                      </a:endParaRPr>
                    </a:p>
                  </a:txBody>
                  <a:tcPr/>
                </a:tc>
                <a:tc>
                  <a:txBody>
                    <a:bodyPr/>
                    <a:lstStyle/>
                    <a:p>
                      <a:r>
                        <a:rPr lang="en-US" sz="1400" dirty="0" smtClean="0">
                          <a:latin typeface="Arial"/>
                          <a:cs typeface="Arial"/>
                        </a:rPr>
                        <a:t>Say something negative about self and think it will never change.</a:t>
                      </a:r>
                      <a:endParaRPr lang="en-US" sz="1400" dirty="0">
                        <a:solidFill>
                          <a:schemeClr val="tx1"/>
                        </a:solidFill>
                        <a:latin typeface="Arial"/>
                        <a:cs typeface="Arial"/>
                      </a:endParaRPr>
                    </a:p>
                  </a:txBody>
                  <a:tcPr/>
                </a:tc>
                <a:tc>
                  <a:txBody>
                    <a:bodyPr/>
                    <a:lstStyle/>
                    <a:p>
                      <a:r>
                        <a:rPr lang="en-US" sz="1400" dirty="0" smtClean="0">
                          <a:latin typeface="Arial"/>
                          <a:cs typeface="Arial"/>
                        </a:rPr>
                        <a:t>“I had too many</a:t>
                      </a:r>
                      <a:r>
                        <a:rPr lang="en-US" sz="1400" baseline="0" dirty="0" smtClean="0">
                          <a:latin typeface="Arial"/>
                          <a:cs typeface="Arial"/>
                        </a:rPr>
                        <a:t> RED foods this week- I will never meet my goal!”</a:t>
                      </a:r>
                      <a:endParaRPr lang="en-US" sz="1400" dirty="0">
                        <a:solidFill>
                          <a:schemeClr val="tx1"/>
                        </a:solidFill>
                        <a:latin typeface="Arial"/>
                        <a:cs typeface="Arial"/>
                      </a:endParaRPr>
                    </a:p>
                  </a:txBody>
                  <a:tcPr/>
                </a:tc>
                <a:tc>
                  <a:txBody>
                    <a:bodyPr/>
                    <a:lstStyle/>
                    <a:p>
                      <a:r>
                        <a:rPr lang="en-US" sz="1400" dirty="0" smtClean="0">
                          <a:latin typeface="Arial"/>
                          <a:cs typeface="Arial"/>
                        </a:rPr>
                        <a:t>Remember not to give up; little changes add up to big results.</a:t>
                      </a:r>
                      <a:endParaRPr lang="en-US" sz="1400" dirty="0">
                        <a:solidFill>
                          <a:schemeClr val="tx1"/>
                        </a:solidFill>
                        <a:latin typeface="Arial"/>
                        <a:cs typeface="Arial"/>
                      </a:endParaRPr>
                    </a:p>
                  </a:txBody>
                  <a:tcPr/>
                </a:tc>
              </a:tr>
              <a:tr h="1222971">
                <a:tc>
                  <a:txBody>
                    <a:bodyPr/>
                    <a:lstStyle/>
                    <a:p>
                      <a:r>
                        <a:rPr lang="en-US" sz="1400" dirty="0" smtClean="0">
                          <a:latin typeface="Arial"/>
                          <a:cs typeface="Arial"/>
                        </a:rPr>
                        <a:t>The Why</a:t>
                      </a:r>
                      <a:r>
                        <a:rPr lang="en-US" sz="1400" baseline="0" dirty="0" smtClean="0">
                          <a:latin typeface="Arial"/>
                          <a:cs typeface="Arial"/>
                        </a:rPr>
                        <a:t> Fly</a:t>
                      </a:r>
                      <a:endParaRPr lang="en-US" sz="1400" b="1" dirty="0">
                        <a:solidFill>
                          <a:schemeClr val="tx1"/>
                        </a:solidFill>
                        <a:latin typeface="Arial"/>
                        <a:cs typeface="Arial"/>
                      </a:endParaRPr>
                    </a:p>
                  </a:txBody>
                  <a:tcPr/>
                </a:tc>
                <a:tc>
                  <a:txBody>
                    <a:bodyPr/>
                    <a:lstStyle/>
                    <a:p>
                      <a:r>
                        <a:rPr lang="en-US" sz="1400" dirty="0" smtClean="0">
                          <a:latin typeface="Arial"/>
                          <a:cs typeface="Arial"/>
                        </a:rPr>
                        <a:t>Feel</a:t>
                      </a:r>
                      <a:r>
                        <a:rPr lang="en-US" sz="1400" baseline="0" dirty="0" smtClean="0">
                          <a:latin typeface="Arial"/>
                          <a:cs typeface="Arial"/>
                        </a:rPr>
                        <a:t>ing sorry for yourself: “Why me?”</a:t>
                      </a:r>
                      <a:endParaRPr lang="en-US" sz="1400" dirty="0">
                        <a:solidFill>
                          <a:schemeClr val="tx1"/>
                        </a:solidFill>
                        <a:latin typeface="Arial"/>
                        <a:cs typeface="Arial"/>
                      </a:endParaRPr>
                    </a:p>
                  </a:txBody>
                  <a:tcPr/>
                </a:tc>
                <a:tc>
                  <a:txBody>
                    <a:bodyPr/>
                    <a:lstStyle/>
                    <a:p>
                      <a:r>
                        <a:rPr lang="en-US" sz="1400" dirty="0" smtClean="0">
                          <a:latin typeface="Arial"/>
                          <a:cs typeface="Arial"/>
                        </a:rPr>
                        <a:t>“It’s not fair that I have to eat healthy; everyone around me is eating</a:t>
                      </a:r>
                      <a:r>
                        <a:rPr lang="en-US" sz="1400" baseline="0" dirty="0" smtClean="0">
                          <a:latin typeface="Arial"/>
                          <a:cs typeface="Arial"/>
                        </a:rPr>
                        <a:t> RED foods.”</a:t>
                      </a:r>
                      <a:endParaRPr lang="en-US" sz="1400" dirty="0">
                        <a:solidFill>
                          <a:schemeClr val="tx1"/>
                        </a:solidFill>
                        <a:latin typeface="Arial"/>
                        <a:cs typeface="Arial"/>
                      </a:endParaRPr>
                    </a:p>
                  </a:txBody>
                  <a:tcPr/>
                </a:tc>
                <a:tc>
                  <a:txBody>
                    <a:bodyPr/>
                    <a:lstStyle/>
                    <a:p>
                      <a:r>
                        <a:rPr lang="en-US" sz="1400" dirty="0" smtClean="0">
                          <a:latin typeface="Arial"/>
                          <a:cs typeface="Arial"/>
                        </a:rPr>
                        <a:t>Remember that you always have a choice and feel proud for choosing healthier options.</a:t>
                      </a:r>
                      <a:endParaRPr lang="en-US" sz="1400" dirty="0">
                        <a:solidFill>
                          <a:schemeClr val="tx1"/>
                        </a:solidFill>
                        <a:latin typeface="Arial"/>
                        <a:cs typeface="Arial"/>
                      </a:endParaRPr>
                    </a:p>
                  </a:txBody>
                  <a:tcPr/>
                </a:tc>
              </a:tr>
              <a:tr h="862157">
                <a:tc>
                  <a:txBody>
                    <a:bodyPr/>
                    <a:lstStyle/>
                    <a:p>
                      <a:r>
                        <a:rPr lang="en-US" sz="1400" dirty="0" smtClean="0">
                          <a:latin typeface="Arial"/>
                          <a:cs typeface="Arial"/>
                        </a:rPr>
                        <a:t>The Can’t Ant</a:t>
                      </a:r>
                      <a:endParaRPr lang="en-US" sz="1400" b="1" dirty="0">
                        <a:solidFill>
                          <a:schemeClr val="tx1"/>
                        </a:solidFill>
                        <a:latin typeface="Arial"/>
                        <a:cs typeface="Arial"/>
                      </a:endParaRPr>
                    </a:p>
                  </a:txBody>
                  <a:tcPr/>
                </a:tc>
                <a:tc>
                  <a:txBody>
                    <a:bodyPr/>
                    <a:lstStyle/>
                    <a:p>
                      <a:r>
                        <a:rPr lang="en-US" sz="1400" dirty="0" smtClean="0">
                          <a:latin typeface="Arial"/>
                          <a:cs typeface="Arial"/>
                        </a:rPr>
                        <a:t>Telling</a:t>
                      </a:r>
                      <a:r>
                        <a:rPr lang="en-US" sz="1400" baseline="0" dirty="0" smtClean="0">
                          <a:latin typeface="Arial"/>
                          <a:cs typeface="Arial"/>
                        </a:rPr>
                        <a:t> yourself you can’t accomplish a goal.</a:t>
                      </a:r>
                      <a:endParaRPr lang="en-US" sz="1400" dirty="0">
                        <a:solidFill>
                          <a:schemeClr val="tx1"/>
                        </a:solidFill>
                        <a:latin typeface="Arial"/>
                        <a:cs typeface="Arial"/>
                      </a:endParaRPr>
                    </a:p>
                  </a:txBody>
                  <a:tcPr/>
                </a:tc>
                <a:tc>
                  <a:txBody>
                    <a:bodyPr/>
                    <a:lstStyle/>
                    <a:p>
                      <a:r>
                        <a:rPr lang="en-US" sz="1400" dirty="0" smtClean="0">
                          <a:latin typeface="Arial"/>
                          <a:cs typeface="Arial"/>
                        </a:rPr>
                        <a:t>“I can’t lose</a:t>
                      </a:r>
                      <a:r>
                        <a:rPr lang="en-US" sz="1400" baseline="0" dirty="0" smtClean="0">
                          <a:latin typeface="Arial"/>
                          <a:cs typeface="Arial"/>
                        </a:rPr>
                        <a:t> ½ a pound by next week.”</a:t>
                      </a:r>
                      <a:endParaRPr lang="en-US" sz="1400" dirty="0">
                        <a:solidFill>
                          <a:schemeClr val="tx1"/>
                        </a:solidFill>
                        <a:latin typeface="Arial"/>
                        <a:cs typeface="Arial"/>
                      </a:endParaRPr>
                    </a:p>
                  </a:txBody>
                  <a:tcPr/>
                </a:tc>
                <a:tc>
                  <a:txBody>
                    <a:bodyPr/>
                    <a:lstStyle/>
                    <a:p>
                      <a:r>
                        <a:rPr lang="en-US" sz="1400" dirty="0" smtClean="0">
                          <a:latin typeface="Arial"/>
                          <a:cs typeface="Arial"/>
                        </a:rPr>
                        <a:t>Give it a try!</a:t>
                      </a:r>
                      <a:endParaRPr lang="en-US" sz="1400" dirty="0">
                        <a:solidFill>
                          <a:schemeClr val="tx1"/>
                        </a:solidFill>
                        <a:latin typeface="Arial"/>
                        <a:cs typeface="Arial"/>
                      </a:endParaRPr>
                    </a:p>
                  </a:txBody>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2760133" y="2209800"/>
            <a:ext cx="440267" cy="6096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2577662" y="3115408"/>
            <a:ext cx="622738" cy="694592"/>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2581275" y="4191000"/>
            <a:ext cx="542925" cy="685800"/>
          </a:xfrm>
          <a:prstGeom prst="rect">
            <a:avLst/>
          </a:prstGeom>
          <a:noFill/>
          <a:ln w="9525">
            <a:noFill/>
            <a:miter lim="800000"/>
            <a:headEnd/>
            <a:tailEnd/>
          </a:ln>
        </p:spPr>
      </p:pic>
      <p:pic>
        <p:nvPicPr>
          <p:cNvPr id="9" name="Picture 10"/>
          <p:cNvPicPr>
            <a:picLocks noChangeAspect="1" noChangeArrowheads="1"/>
          </p:cNvPicPr>
          <p:nvPr/>
        </p:nvPicPr>
        <p:blipFill>
          <a:blip r:embed="rId5" cstate="print"/>
          <a:srcRect/>
          <a:stretch>
            <a:fillRect/>
          </a:stretch>
        </p:blipFill>
        <p:spPr bwMode="auto">
          <a:xfrm>
            <a:off x="2743200" y="5151331"/>
            <a:ext cx="533400" cy="716069"/>
          </a:xfrm>
          <a:prstGeom prst="rect">
            <a:avLst/>
          </a:prstGeom>
          <a:noFill/>
          <a:ln w="9525">
            <a:noFill/>
            <a:miter lim="800000"/>
            <a:headEnd/>
            <a:tailEnd/>
          </a:ln>
        </p:spPr>
      </p:pic>
      <p:sp>
        <p:nvSpPr>
          <p:cNvPr id="10" name="Rectangle 9"/>
          <p:cNvSpPr/>
          <p:nvPr/>
        </p:nvSpPr>
        <p:spPr>
          <a:xfrm>
            <a:off x="1524001" y="2895600"/>
            <a:ext cx="7239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834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468"/>
            <a:ext cx="2153188" cy="6866467"/>
          </a:xfrm>
          <a:prstGeom prst="rect">
            <a:avLst/>
          </a:prstGeom>
        </p:spPr>
      </p:pic>
      <p:sp>
        <p:nvSpPr>
          <p:cNvPr id="2" name="Title 1"/>
          <p:cNvSpPr>
            <a:spLocks noGrp="1"/>
          </p:cNvSpPr>
          <p:nvPr>
            <p:ph type="title"/>
          </p:nvPr>
        </p:nvSpPr>
        <p:spPr>
          <a:xfrm>
            <a:off x="1333500" y="274638"/>
            <a:ext cx="7810500" cy="1371600"/>
          </a:xfrm>
          <a:solidFill>
            <a:srgbClr val="FFFFFF"/>
          </a:solidFill>
        </p:spPr>
        <p:txBody>
          <a:bodyPr/>
          <a:lstStyle/>
          <a:p>
            <a:pPr algn="l"/>
            <a:r>
              <a:rPr lang="en-US" sz="4000" b="1" dirty="0" smtClean="0">
                <a:solidFill>
                  <a:srgbClr val="595959"/>
                </a:solidFill>
                <a:cs typeface="Arial" pitchFamily="34" charset="0"/>
              </a:rPr>
              <a:t>Prevalence of Obesity among </a:t>
            </a:r>
            <a:br>
              <a:rPr lang="en-US" sz="4000" b="1" dirty="0" smtClean="0">
                <a:solidFill>
                  <a:srgbClr val="595959"/>
                </a:solidFill>
                <a:cs typeface="Arial" pitchFamily="34" charset="0"/>
              </a:rPr>
            </a:br>
            <a:r>
              <a:rPr lang="en-US" sz="4000" b="1" dirty="0" smtClean="0">
                <a:solidFill>
                  <a:srgbClr val="595959"/>
                </a:solidFill>
                <a:cs typeface="Arial" pitchFamily="34" charset="0"/>
              </a:rPr>
              <a:t>U.S. Children and Adolescents</a:t>
            </a:r>
            <a:endParaRPr lang="en-US" sz="4000" dirty="0">
              <a:solidFill>
                <a:srgbClr val="595959"/>
              </a:solidFill>
            </a:endParaRPr>
          </a:p>
        </p:txBody>
      </p:sp>
      <p:graphicFrame>
        <p:nvGraphicFramePr>
          <p:cNvPr id="4" name="Chart 3"/>
          <p:cNvGraphicFramePr/>
          <p:nvPr>
            <p:extLst>
              <p:ext uri="{D42A27DB-BD31-4B8C-83A1-F6EECF244321}">
                <p14:modId xmlns:p14="http://schemas.microsoft.com/office/powerpoint/2010/main" xmlns="" val="3854541886"/>
              </p:ext>
            </p:extLst>
          </p:nvPr>
        </p:nvGraphicFramePr>
        <p:xfrm>
          <a:off x="1761337" y="2718375"/>
          <a:ext cx="6477000" cy="38100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descr="sugar--spice-childhood-obesity-in-america_50290bf47b721_w1500.png"/>
          <p:cNvPicPr>
            <a:picLocks noChangeAspect="1"/>
          </p:cNvPicPr>
          <p:nvPr/>
        </p:nvPicPr>
        <p:blipFill>
          <a:blip r:embed="rId5" cstate="print">
            <a:lum bright="6000"/>
          </a:blip>
          <a:srcRect l="53333" t="74235" r="27500" b="5782"/>
          <a:stretch>
            <a:fillRect/>
          </a:stretch>
        </p:blipFill>
        <p:spPr>
          <a:xfrm>
            <a:off x="5410200" y="3352800"/>
            <a:ext cx="2908570" cy="1981200"/>
          </a:xfrm>
          <a:prstGeom prst="rect">
            <a:avLst/>
          </a:prstGeom>
        </p:spPr>
      </p:pic>
      <p:pic>
        <p:nvPicPr>
          <p:cNvPr id="10" name="Picture 3"/>
          <p:cNvPicPr>
            <a:picLocks noChangeAspect="1" noChangeArrowheads="1"/>
          </p:cNvPicPr>
          <p:nvPr/>
        </p:nvPicPr>
        <p:blipFill>
          <a:blip r:embed="rId6" cstate="print">
            <a:lum contrast="40000"/>
          </a:blip>
          <a:srcRect/>
          <a:stretch>
            <a:fillRect/>
          </a:stretch>
        </p:blipFill>
        <p:spPr bwMode="auto">
          <a:xfrm>
            <a:off x="1371600" y="1676401"/>
            <a:ext cx="1752600" cy="498031"/>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pic>
      <p:sp>
        <p:nvSpPr>
          <p:cNvPr id="12" name="TextBox 11"/>
          <p:cNvSpPr txBox="1"/>
          <p:nvPr/>
        </p:nvSpPr>
        <p:spPr>
          <a:xfrm>
            <a:off x="1371600" y="2133600"/>
            <a:ext cx="5791200" cy="584775"/>
          </a:xfrm>
          <a:prstGeom prst="rect">
            <a:avLst/>
          </a:prstGeom>
          <a:solidFill>
            <a:schemeClr val="bg1"/>
          </a:solidFill>
        </p:spPr>
        <p:txBody>
          <a:bodyPr wrap="square" rtlCol="0">
            <a:spAutoFit/>
          </a:bodyPr>
          <a:lstStyle/>
          <a:p>
            <a:r>
              <a:rPr lang="en-US" sz="1600" b="1" dirty="0" smtClean="0"/>
              <a:t>The Good and Bad News about Obesity: It’s No Longer Rising, But It’s More Dangerous than Ever</a:t>
            </a:r>
            <a:endParaRPr lang="en-US" sz="1600" b="1" dirty="0"/>
          </a:p>
        </p:txBody>
      </p:sp>
    </p:spTree>
    <p:extLst>
      <p:ext uri="{BB962C8B-B14F-4D97-AF65-F5344CB8AC3E}">
        <p14:creationId xmlns:p14="http://schemas.microsoft.com/office/powerpoint/2010/main" xmlns="" val="1939335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noAutofit/>
          </a:bodyPr>
          <a:lstStyle/>
          <a:p>
            <a:pPr marL="0" lvl="1" indent="0">
              <a:lnSpc>
                <a:spcPct val="90000"/>
              </a:lnSpc>
              <a:spcBef>
                <a:spcPts val="0"/>
              </a:spcBef>
              <a:spcAft>
                <a:spcPts val="600"/>
              </a:spcAft>
              <a:buClr>
                <a:schemeClr val="accent1"/>
              </a:buClr>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Stigma and the Media</a:t>
            </a:r>
            <a:endParaRPr lang="en-US" b="1" dirty="0" smtClean="0">
              <a:solidFill>
                <a:schemeClr val="tx1">
                  <a:lumMod val="65000"/>
                  <a:lumOff val="35000"/>
                </a:schemeClr>
              </a:solidFill>
              <a:latin typeface="Arial" pitchFamily="34" charset="0"/>
              <a:ea typeface="+mj-ea"/>
              <a:cs typeface="Arial" pitchFamily="34" charset="0"/>
            </a:endParaRPr>
          </a:p>
          <a:p>
            <a:pPr marL="0" lvl="1" indent="0">
              <a:lnSpc>
                <a:spcPct val="90000"/>
              </a:lnSpc>
              <a:spcBef>
                <a:spcPts val="0"/>
              </a:spcBef>
              <a:spcAft>
                <a:spcPts val="600"/>
              </a:spcAft>
              <a:buClr>
                <a:schemeClr val="accent1"/>
              </a:buClr>
              <a:buSzPct val="100000"/>
              <a:buNone/>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ea typeface="+mj-ea"/>
              <a:cs typeface="Arial" pitchFamily="34" charset="0"/>
              <a:sym typeface="Wingdings" pitchFamily="2" charset="2"/>
            </a:endParaRPr>
          </a:p>
          <a:p>
            <a:pPr marL="342900" lvl="1" indent="-342900">
              <a:lnSpc>
                <a:spcPct val="90000"/>
              </a:lnSpc>
              <a:spcBef>
                <a:spcPts val="0"/>
              </a:spcBef>
              <a:spcAft>
                <a:spcPts val="600"/>
              </a:spcAft>
              <a:buClr>
                <a:schemeClr val="accent1"/>
              </a:buClr>
              <a:buSzPct val="101000"/>
              <a:buFont typeface="Wingdings" pitchFamily="2" charset="2"/>
              <a:buChar char="§"/>
              <a:defRPr/>
            </a:pPr>
            <a:r>
              <a:rPr lang="en-US" dirty="0" smtClean="0">
                <a:sym typeface="Wingdings" pitchFamily="2" charset="2"/>
              </a:rPr>
              <a:t>Explain </a:t>
            </a:r>
            <a:r>
              <a:rPr lang="en-US" dirty="0">
                <a:sym typeface="Wingdings" pitchFamily="2" charset="2"/>
              </a:rPr>
              <a:t>how media impacts weight-related behaviors, and appearance related </a:t>
            </a:r>
            <a:r>
              <a:rPr lang="en-US" dirty="0" smtClean="0">
                <a:sym typeface="Wingdings" pitchFamily="2" charset="2"/>
              </a:rPr>
              <a:t>judgments</a:t>
            </a:r>
          </a:p>
          <a:p>
            <a:pPr marL="342900" lvl="1" indent="-342900">
              <a:lnSpc>
                <a:spcPct val="90000"/>
              </a:lnSpc>
              <a:spcBef>
                <a:spcPts val="0"/>
              </a:spcBef>
              <a:spcAft>
                <a:spcPts val="600"/>
              </a:spcAft>
              <a:buClr>
                <a:schemeClr val="accent1"/>
              </a:buClr>
              <a:buSzPct val="101000"/>
              <a:buFont typeface="Wingdings" pitchFamily="2" charset="2"/>
              <a:buChar char="§"/>
              <a:defRPr/>
            </a:pPr>
            <a:endParaRPr lang="en-US" sz="800" dirty="0" smtClean="0">
              <a:cs typeface="ＭＳ Ｐゴシック"/>
              <a:sym typeface="Wingdings" pitchFamily="2" charset="2"/>
            </a:endParaRPr>
          </a:p>
          <a:p>
            <a:pPr marL="342900" lvl="1" indent="-342900">
              <a:lnSpc>
                <a:spcPct val="90000"/>
              </a:lnSpc>
              <a:spcBef>
                <a:spcPts val="0"/>
              </a:spcBef>
              <a:spcAft>
                <a:spcPts val="600"/>
              </a:spcAft>
              <a:buClr>
                <a:schemeClr val="accent1"/>
              </a:buClr>
              <a:buSzPct val="101000"/>
              <a:buFont typeface="Wingdings" pitchFamily="2" charset="2"/>
              <a:buChar char="§"/>
              <a:defRPr/>
            </a:pPr>
            <a:r>
              <a:rPr lang="en-US" dirty="0">
                <a:sym typeface="Wingdings" pitchFamily="2" charset="2"/>
              </a:rPr>
              <a:t>Challenge the myth that heavy people cannot be healthy or </a:t>
            </a:r>
            <a:r>
              <a:rPr lang="en-US" dirty="0" smtClean="0">
                <a:sym typeface="Wingdings" pitchFamily="2" charset="2"/>
              </a:rPr>
              <a:t>beautiful</a:t>
            </a:r>
          </a:p>
          <a:p>
            <a:pPr marL="342900" lvl="1" indent="-342900">
              <a:lnSpc>
                <a:spcPct val="90000"/>
              </a:lnSpc>
              <a:spcBef>
                <a:spcPts val="0"/>
              </a:spcBef>
              <a:spcAft>
                <a:spcPts val="600"/>
              </a:spcAft>
              <a:buClr>
                <a:schemeClr val="accent1"/>
              </a:buClr>
              <a:buSzPct val="101000"/>
              <a:buFont typeface="Wingdings" pitchFamily="2" charset="2"/>
              <a:buChar char="§"/>
              <a:defRPr/>
            </a:pPr>
            <a:endParaRPr lang="en-US" sz="800" dirty="0" smtClean="0">
              <a:cs typeface="ＭＳ Ｐゴシック"/>
              <a:sym typeface="Wingdings" pitchFamily="2" charset="2"/>
            </a:endParaRPr>
          </a:p>
          <a:p>
            <a:pPr marL="342900" lvl="1" indent="-342900">
              <a:lnSpc>
                <a:spcPct val="90000"/>
              </a:lnSpc>
              <a:spcBef>
                <a:spcPts val="0"/>
              </a:spcBef>
              <a:spcAft>
                <a:spcPts val="600"/>
              </a:spcAft>
              <a:buClr>
                <a:schemeClr val="accent1"/>
              </a:buClr>
              <a:buSzPct val="101000"/>
              <a:buFont typeface="Wingdings" pitchFamily="2" charset="2"/>
              <a:buChar char="§"/>
              <a:defRPr/>
            </a:pPr>
            <a:r>
              <a:rPr lang="en-US" dirty="0">
                <a:sym typeface="Wingdings" pitchFamily="2" charset="2"/>
              </a:rPr>
              <a:t>“You can’t judge a book by its cover</a:t>
            </a:r>
            <a:r>
              <a:rPr lang="en-US" dirty="0" smtClean="0">
                <a:sym typeface="Wingdings" pitchFamily="2" charset="2"/>
              </a:rPr>
              <a:t>”</a:t>
            </a:r>
          </a:p>
          <a:p>
            <a:pPr marL="342900" lvl="1" indent="-342900">
              <a:lnSpc>
                <a:spcPct val="90000"/>
              </a:lnSpc>
              <a:spcBef>
                <a:spcPts val="0"/>
              </a:spcBef>
              <a:spcAft>
                <a:spcPts val="600"/>
              </a:spcAft>
              <a:buClr>
                <a:schemeClr val="accent1"/>
              </a:buClr>
              <a:buSzPct val="101000"/>
              <a:buFont typeface="Wingdings" pitchFamily="2" charset="2"/>
              <a:buChar char="§"/>
              <a:defRPr/>
            </a:pPr>
            <a:endParaRPr lang="en-US" sz="800" dirty="0" smtClean="0">
              <a:cs typeface="ＭＳ Ｐゴシック"/>
              <a:sym typeface="Wingdings" pitchFamily="2" charset="2"/>
            </a:endParaRPr>
          </a:p>
          <a:p>
            <a:pPr marL="342900" lvl="1" indent="-342900">
              <a:lnSpc>
                <a:spcPct val="90000"/>
              </a:lnSpc>
              <a:spcBef>
                <a:spcPts val="0"/>
              </a:spcBef>
              <a:spcAft>
                <a:spcPts val="600"/>
              </a:spcAft>
              <a:buClr>
                <a:schemeClr val="accent1"/>
              </a:buClr>
              <a:buSzPct val="101000"/>
              <a:buFont typeface="Wingdings" pitchFamily="2" charset="2"/>
              <a:buChar char="§"/>
              <a:defRPr/>
            </a:pPr>
            <a:r>
              <a:rPr lang="en-US" dirty="0">
                <a:sym typeface="Wingdings" pitchFamily="2" charset="2"/>
              </a:rPr>
              <a:t>Find multiple ways to evaluate the self that are not related to appearance or weight</a:t>
            </a:r>
          </a:p>
          <a:p>
            <a:pPr>
              <a:defRPr/>
            </a:pPr>
            <a:endParaRPr lang="en-US" sz="2200" dirty="0" smtClean="0">
              <a:solidFill>
                <a:schemeClr val="bg1"/>
              </a:solidFill>
              <a:cs typeface="ＭＳ Ｐゴシック"/>
              <a:sym typeface="Wingdings" pitchFamily="2" charset="2"/>
            </a:endParaRPr>
          </a:p>
          <a:p>
            <a:pPr>
              <a:defRPr/>
            </a:pPr>
            <a:endParaRPr lang="en-US" sz="2200" dirty="0" smtClean="0">
              <a:solidFill>
                <a:schemeClr val="bg1"/>
              </a:solidFill>
              <a:cs typeface="ＭＳ Ｐゴシック"/>
              <a:sym typeface="Wingdings" pitchFamily="2" charset="2"/>
            </a:endParaRPr>
          </a:p>
          <a:p>
            <a:endParaRPr lang="en-US" sz="2400" dirty="0" smtClean="0"/>
          </a:p>
          <a:p>
            <a:pPr eaLnBrk="1" hangingPunct="1"/>
            <a:endParaRPr lang="en-US" sz="4000" dirty="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3933302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Autofit/>
          </a:bodyPr>
          <a:lstStyle/>
          <a:p>
            <a:pPr marL="0" lvl="1" indent="0">
              <a:lnSpc>
                <a:spcPct val="90000"/>
              </a:lnSpc>
              <a:spcBef>
                <a:spcPts val="0"/>
              </a:spcBef>
              <a:buClr>
                <a:schemeClr val="accent1"/>
              </a:buClr>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Peer Support</a:t>
            </a:r>
            <a:endParaRPr lang="en-US" b="1" dirty="0" smtClean="0">
              <a:solidFill>
                <a:schemeClr val="tx1">
                  <a:lumMod val="65000"/>
                  <a:lumOff val="35000"/>
                </a:schemeClr>
              </a:solidFill>
              <a:latin typeface="Arial" pitchFamily="34" charset="0"/>
              <a:ea typeface="+mj-ea"/>
              <a:cs typeface="Arial" pitchFamily="34" charset="0"/>
            </a:endParaRPr>
          </a:p>
          <a:p>
            <a:pPr marL="0" lvl="1" indent="0">
              <a:spcBef>
                <a:spcPts val="0"/>
              </a:spcBef>
              <a:buClr>
                <a:schemeClr val="accent1"/>
              </a:buClr>
              <a:buSzPct val="100000"/>
              <a:buNone/>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ea typeface="+mj-ea"/>
              <a:cs typeface="Arial" pitchFamily="34" charset="0"/>
            </a:endParaRPr>
          </a:p>
          <a:p>
            <a:pPr marL="342900" lvl="1" indent="-342900">
              <a:spcBef>
                <a:spcPts val="0"/>
              </a:spcBef>
              <a:buClr>
                <a:schemeClr val="accent1"/>
              </a:buClr>
              <a:buSzPct val="101000"/>
              <a:buFont typeface="Wingdings" pitchFamily="2" charset="2"/>
              <a:buChar char="§"/>
              <a:defRPr/>
            </a:pPr>
            <a:r>
              <a:rPr lang="en-US" sz="2000" dirty="0" smtClean="0">
                <a:sym typeface="Wingdings" pitchFamily="2" charset="2"/>
              </a:rPr>
              <a:t> </a:t>
            </a:r>
            <a:r>
              <a:rPr lang="en-US" dirty="0">
                <a:sym typeface="Wingdings" pitchFamily="2" charset="2"/>
              </a:rPr>
              <a:t>Build healthy peer </a:t>
            </a:r>
            <a:r>
              <a:rPr lang="en-US" dirty="0" smtClean="0">
                <a:sym typeface="Wingdings" pitchFamily="2" charset="2"/>
              </a:rPr>
              <a:t>networks</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lvl="1">
              <a:spcBef>
                <a:spcPts val="0"/>
              </a:spcBef>
              <a:buClr>
                <a:schemeClr val="accent1"/>
              </a:buClr>
              <a:buSzPct val="101000"/>
              <a:defRPr/>
            </a:pPr>
            <a:r>
              <a:rPr lang="en-US" sz="2000" dirty="0">
                <a:sym typeface="Wingdings" pitchFamily="2" charset="2"/>
              </a:rPr>
              <a:t>“Map” social networks that promote or inhibit  healthy eating and physical </a:t>
            </a:r>
            <a:r>
              <a:rPr lang="en-US" sz="2000" dirty="0" smtClean="0">
                <a:sym typeface="Wingdings" pitchFamily="2" charset="2"/>
              </a:rPr>
              <a:t>activity</a:t>
            </a:r>
          </a:p>
          <a:p>
            <a:pPr lvl="1">
              <a:spcBef>
                <a:spcPts val="0"/>
              </a:spcBef>
              <a:buClr>
                <a:schemeClr val="accent1"/>
              </a:buClr>
              <a:buSzPct val="101000"/>
              <a:defRPr/>
            </a:pPr>
            <a:endParaRPr lang="en-US" sz="800" dirty="0" smtClean="0">
              <a:sym typeface="Wingdings" pitchFamily="2" charset="2"/>
            </a:endParaRPr>
          </a:p>
          <a:p>
            <a:pPr lvl="1">
              <a:spcBef>
                <a:spcPts val="0"/>
              </a:spcBef>
              <a:buClr>
                <a:schemeClr val="accent1"/>
              </a:buClr>
              <a:buSzPct val="101000"/>
              <a:defRPr/>
            </a:pPr>
            <a:r>
              <a:rPr lang="en-US" sz="2000" dirty="0">
                <a:sym typeface="Wingdings" pitchFamily="2" charset="2"/>
              </a:rPr>
              <a:t>Promote active get-togethers with peers as alternative </a:t>
            </a:r>
            <a:r>
              <a:rPr lang="en-US" sz="2000" dirty="0" err="1">
                <a:sym typeface="Wingdings" pitchFamily="2" charset="2"/>
              </a:rPr>
              <a:t>reinforcers</a:t>
            </a:r>
            <a:r>
              <a:rPr lang="en-US" sz="2000" dirty="0">
                <a:sym typeface="Wingdings" pitchFamily="2" charset="2"/>
              </a:rPr>
              <a:t> to food and sedentary activity</a:t>
            </a:r>
          </a:p>
          <a:p>
            <a:pPr marL="621792" lvl="1" indent="-228600">
              <a:spcBef>
                <a:spcPts val="0"/>
              </a:spcBef>
              <a:buSzPct val="100000"/>
              <a:buFont typeface="Arial" pitchFamily="34" charset="0"/>
              <a:buChar char="•"/>
            </a:pPr>
            <a:endParaRPr lang="en-US" sz="800" dirty="0" smtClean="0">
              <a:sym typeface="Wingdings" pitchFamily="2" charset="2"/>
            </a:endParaRPr>
          </a:p>
          <a:p>
            <a:pPr lvl="1">
              <a:spcBef>
                <a:spcPts val="0"/>
              </a:spcBef>
              <a:buClr>
                <a:schemeClr val="accent1"/>
              </a:buClr>
              <a:buSzPct val="101000"/>
              <a:defRPr/>
            </a:pPr>
            <a:r>
              <a:rPr lang="en-US" sz="2000" dirty="0">
                <a:sym typeface="Wingdings" pitchFamily="2" charset="2"/>
              </a:rPr>
              <a:t>Use effective strategies for coping with teasing or getting along with others</a:t>
            </a:r>
            <a:endParaRPr lang="en-US" sz="2000" dirty="0"/>
          </a:p>
        </p:txBody>
      </p:sp>
      <p:sp>
        <p:nvSpPr>
          <p:cNvPr id="7" name="Rectangle 6"/>
          <p:cNvSpPr/>
          <p:nvPr/>
        </p:nvSpPr>
        <p:spPr>
          <a:xfrm>
            <a:off x="304800" y="1524000"/>
            <a:ext cx="5334000" cy="707886"/>
          </a:xfrm>
          <a:prstGeom prst="rect">
            <a:avLst/>
          </a:prstGeom>
        </p:spPr>
        <p:txBody>
          <a:bodyPr wrap="square">
            <a:spAutoFit/>
          </a:bodyPr>
          <a:lstStyle/>
          <a:p>
            <a:pPr>
              <a:buSzPct val="101000"/>
            </a:pPr>
            <a:endParaRPr lang="en-US" sz="2000" dirty="0" smtClean="0">
              <a:latin typeface="+mn-lt"/>
              <a:ea typeface="+mn-ea"/>
              <a:sym typeface="Wingdings" pitchFamily="2" charset="2"/>
            </a:endParaRPr>
          </a:p>
          <a:p>
            <a:pPr lvl="1"/>
            <a:endParaRPr lang="en-US" sz="2000" dirty="0" smtClean="0">
              <a:solidFill>
                <a:srgbClr val="002060"/>
              </a:solidFill>
              <a:latin typeface="+mn-lt"/>
            </a:endParaRPr>
          </a:p>
        </p:txBody>
      </p:sp>
      <p:pic>
        <p:nvPicPr>
          <p:cNvPr id="8" name="Picture 7" descr="soccer 2.jpg"/>
          <p:cNvPicPr>
            <a:picLocks noChangeAspect="1"/>
          </p:cNvPicPr>
          <p:nvPr/>
        </p:nvPicPr>
        <p:blipFill>
          <a:blip r:embed="rId3" cstate="print"/>
          <a:stretch>
            <a:fillRect/>
          </a:stretch>
        </p:blipFill>
        <p:spPr>
          <a:xfrm>
            <a:off x="4800600" y="3867962"/>
            <a:ext cx="4038600" cy="2685238"/>
          </a:xfrm>
          <a:prstGeom prst="rect">
            <a:avLst/>
          </a:prstGeom>
        </p:spPr>
      </p:pic>
      <p:sp>
        <p:nvSpPr>
          <p:cNvPr id="5" name="Rectangle 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372419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199470" y="337119"/>
            <a:ext cx="7944530" cy="577282"/>
          </a:xfrm>
        </p:spPr>
        <p:txBody>
          <a:bodyPr>
            <a:normAutofit/>
          </a:bodyPr>
          <a:lstStyle/>
          <a:p>
            <a:pPr marL="0" lvl="1" indent="0">
              <a:lnSpc>
                <a:spcPct val="90000"/>
              </a:lnSpc>
              <a:spcBef>
                <a:spcPts val="0"/>
              </a:spcBef>
              <a:buClr>
                <a:schemeClr val="accent1"/>
              </a:buClr>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Social Skills Training</a:t>
            </a:r>
          </a:p>
        </p:txBody>
      </p:sp>
      <p:graphicFrame>
        <p:nvGraphicFramePr>
          <p:cNvPr id="3" name="Content Placeholder 3"/>
          <p:cNvGraphicFramePr>
            <a:graphicFrameLocks/>
          </p:cNvGraphicFramePr>
          <p:nvPr>
            <p:extLst>
              <p:ext uri="{D42A27DB-BD31-4B8C-83A1-F6EECF244321}">
                <p14:modId xmlns:p14="http://schemas.microsoft.com/office/powerpoint/2010/main" xmlns="" val="351715986"/>
              </p:ext>
            </p:extLst>
          </p:nvPr>
        </p:nvGraphicFramePr>
        <p:xfrm>
          <a:off x="1199469" y="914400"/>
          <a:ext cx="7715931" cy="5161872"/>
        </p:xfrm>
        <a:graphic>
          <a:graphicData uri="http://schemas.openxmlformats.org/drawingml/2006/table">
            <a:tbl>
              <a:tblPr firstRow="1" bandRow="1">
                <a:tableStyleId>{93296810-A885-4BE3-A3E7-6D5BEEA58F35}</a:tableStyleId>
              </a:tblPr>
              <a:tblGrid>
                <a:gridCol w="1924731"/>
                <a:gridCol w="2895600"/>
                <a:gridCol w="2895600"/>
              </a:tblGrid>
              <a:tr h="305415">
                <a:tc>
                  <a:txBody>
                    <a:bodyPr/>
                    <a:lstStyle/>
                    <a:p>
                      <a:pPr algn="ctr"/>
                      <a:r>
                        <a:rPr lang="en-US" sz="1400" dirty="0" smtClean="0">
                          <a:latin typeface="Arial"/>
                          <a:cs typeface="Arial"/>
                        </a:rPr>
                        <a:t>Top Skills</a:t>
                      </a:r>
                      <a:endParaRPr lang="en-US" sz="1400" dirty="0">
                        <a:solidFill>
                          <a:schemeClr val="bg2"/>
                        </a:solidFill>
                        <a:latin typeface="Arial"/>
                        <a:cs typeface="Arial"/>
                      </a:endParaRPr>
                    </a:p>
                  </a:txBody>
                  <a:tcPr/>
                </a:tc>
                <a:tc>
                  <a:txBody>
                    <a:bodyPr/>
                    <a:lstStyle/>
                    <a:p>
                      <a:pPr algn="ctr"/>
                      <a:r>
                        <a:rPr lang="en-US" sz="1400" dirty="0" smtClean="0">
                          <a:latin typeface="Arial"/>
                          <a:cs typeface="Arial"/>
                        </a:rPr>
                        <a:t>Parental</a:t>
                      </a:r>
                      <a:r>
                        <a:rPr lang="en-US" sz="1400" baseline="0" dirty="0" smtClean="0">
                          <a:latin typeface="Arial"/>
                          <a:cs typeface="Arial"/>
                        </a:rPr>
                        <a:t> Role</a:t>
                      </a:r>
                      <a:endParaRPr lang="en-US" sz="1400" dirty="0">
                        <a:solidFill>
                          <a:schemeClr val="bg2"/>
                        </a:solidFill>
                        <a:latin typeface="Arial"/>
                        <a:cs typeface="Arial"/>
                      </a:endParaRPr>
                    </a:p>
                  </a:txBody>
                  <a:tcPr/>
                </a:tc>
                <a:tc>
                  <a:txBody>
                    <a:bodyPr/>
                    <a:lstStyle/>
                    <a:p>
                      <a:pPr algn="ctr"/>
                      <a:r>
                        <a:rPr lang="en-US" sz="1400" dirty="0" smtClean="0">
                          <a:latin typeface="Arial"/>
                          <a:cs typeface="Arial"/>
                        </a:rPr>
                        <a:t>Give</a:t>
                      </a:r>
                      <a:r>
                        <a:rPr lang="en-US" sz="1400" baseline="0" dirty="0" smtClean="0">
                          <a:latin typeface="Arial"/>
                          <a:cs typeface="Arial"/>
                        </a:rPr>
                        <a:t> it a try!</a:t>
                      </a:r>
                      <a:endParaRPr lang="en-US" sz="1400" dirty="0">
                        <a:solidFill>
                          <a:schemeClr val="bg2"/>
                        </a:solidFill>
                        <a:latin typeface="Arial"/>
                        <a:cs typeface="Arial"/>
                      </a:endParaRPr>
                    </a:p>
                  </a:txBody>
                  <a:tcPr/>
                </a:tc>
              </a:tr>
              <a:tr h="416475">
                <a:tc>
                  <a:txBody>
                    <a:bodyPr/>
                    <a:lstStyle/>
                    <a:p>
                      <a:pPr algn="l"/>
                      <a:r>
                        <a:rPr lang="en-US" sz="1100" dirty="0" smtClean="0">
                          <a:latin typeface="Arial"/>
                          <a:cs typeface="Arial"/>
                        </a:rPr>
                        <a:t>Develop interests</a:t>
                      </a:r>
                      <a:endParaRPr lang="en-US" sz="1100" b="1" dirty="0">
                        <a:latin typeface="Arial"/>
                        <a:cs typeface="Arial"/>
                      </a:endParaRPr>
                    </a:p>
                  </a:txBody>
                  <a:tcPr/>
                </a:tc>
                <a:tc>
                  <a:txBody>
                    <a:bodyPr/>
                    <a:lstStyle/>
                    <a:p>
                      <a:r>
                        <a:rPr lang="en-US" sz="1100" dirty="0" smtClean="0">
                          <a:latin typeface="Arial"/>
                          <a:cs typeface="Arial"/>
                        </a:rPr>
                        <a:t>Play games and go on outings with child; encourage</a:t>
                      </a:r>
                      <a:r>
                        <a:rPr lang="en-US" sz="1100" baseline="0" dirty="0" smtClean="0">
                          <a:latin typeface="Arial"/>
                          <a:cs typeface="Arial"/>
                        </a:rPr>
                        <a:t> trying new things.</a:t>
                      </a:r>
                      <a:endParaRPr lang="en-US" sz="1100" dirty="0">
                        <a:latin typeface="Arial"/>
                        <a:cs typeface="Arial"/>
                      </a:endParaRPr>
                    </a:p>
                  </a:txBody>
                  <a:tcPr/>
                </a:tc>
                <a:tc>
                  <a:txBody>
                    <a:bodyPr/>
                    <a:lstStyle/>
                    <a:p>
                      <a:r>
                        <a:rPr lang="en-US" sz="1100" dirty="0" smtClean="0">
                          <a:latin typeface="Arial"/>
                          <a:cs typeface="Arial"/>
                        </a:rPr>
                        <a:t>Try a new GREEN</a:t>
                      </a:r>
                      <a:r>
                        <a:rPr lang="en-US" sz="1100" baseline="0" dirty="0" smtClean="0">
                          <a:latin typeface="Arial"/>
                          <a:cs typeface="Arial"/>
                        </a:rPr>
                        <a:t> activity: </a:t>
                      </a:r>
                      <a:r>
                        <a:rPr lang="en-US" sz="1100" baseline="0" dirty="0" err="1" smtClean="0">
                          <a:latin typeface="Arial"/>
                          <a:cs typeface="Arial"/>
                        </a:rPr>
                        <a:t>Zumba</a:t>
                      </a:r>
                      <a:r>
                        <a:rPr lang="en-US" sz="1100" baseline="0" dirty="0" smtClean="0">
                          <a:latin typeface="Arial"/>
                          <a:cs typeface="Arial"/>
                        </a:rPr>
                        <a:t> anyone?</a:t>
                      </a:r>
                      <a:endParaRPr lang="en-US" sz="1100" dirty="0">
                        <a:latin typeface="Arial"/>
                        <a:cs typeface="Arial"/>
                      </a:endParaRPr>
                    </a:p>
                  </a:txBody>
                  <a:tcPr/>
                </a:tc>
              </a:tr>
              <a:tr h="583065">
                <a:tc>
                  <a:txBody>
                    <a:bodyPr/>
                    <a:lstStyle/>
                    <a:p>
                      <a:r>
                        <a:rPr lang="en-US" sz="1100" dirty="0" smtClean="0">
                          <a:latin typeface="Arial"/>
                          <a:cs typeface="Arial"/>
                        </a:rPr>
                        <a:t>Join</a:t>
                      </a:r>
                      <a:r>
                        <a:rPr lang="en-US" sz="1100" baseline="0" dirty="0" smtClean="0">
                          <a:latin typeface="Arial"/>
                          <a:cs typeface="Arial"/>
                        </a:rPr>
                        <a:t> organized activities</a:t>
                      </a:r>
                      <a:endParaRPr lang="en-US" sz="1100" b="1" dirty="0">
                        <a:latin typeface="Arial"/>
                        <a:cs typeface="Arial"/>
                      </a:endParaRPr>
                    </a:p>
                  </a:txBody>
                  <a:tcPr/>
                </a:tc>
                <a:tc>
                  <a:txBody>
                    <a:bodyPr/>
                    <a:lstStyle/>
                    <a:p>
                      <a:r>
                        <a:rPr lang="en-US" sz="1100" dirty="0" smtClean="0">
                          <a:latin typeface="Arial"/>
                          <a:cs typeface="Arial"/>
                        </a:rPr>
                        <a:t>Find clubs or organized sports teams</a:t>
                      </a:r>
                      <a:r>
                        <a:rPr lang="en-US" sz="1100" baseline="0" dirty="0" smtClean="0">
                          <a:latin typeface="Arial"/>
                          <a:cs typeface="Arial"/>
                        </a:rPr>
                        <a:t> in which to involve child and get to know other parents.</a:t>
                      </a:r>
                      <a:endParaRPr lang="en-US" sz="1100" dirty="0">
                        <a:latin typeface="Arial"/>
                        <a:cs typeface="Arial"/>
                      </a:endParaRPr>
                    </a:p>
                  </a:txBody>
                  <a:tcPr/>
                </a:tc>
                <a:tc>
                  <a:txBody>
                    <a:bodyPr/>
                    <a:lstStyle/>
                    <a:p>
                      <a:r>
                        <a:rPr lang="en-US" sz="1100" dirty="0" smtClean="0">
                          <a:latin typeface="Arial"/>
                          <a:cs typeface="Arial"/>
                        </a:rPr>
                        <a:t>Try going for a mother and daughter walk in the park. If that</a:t>
                      </a:r>
                      <a:r>
                        <a:rPr lang="en-US" sz="1100" baseline="0" dirty="0" smtClean="0">
                          <a:latin typeface="Arial"/>
                          <a:cs typeface="Arial"/>
                        </a:rPr>
                        <a:t> isn’t your speed, what about a bike ride?</a:t>
                      </a:r>
                      <a:endParaRPr lang="en-US" sz="1100" dirty="0">
                        <a:latin typeface="Arial"/>
                        <a:cs typeface="Arial"/>
                      </a:endParaRPr>
                    </a:p>
                  </a:txBody>
                  <a:tcPr/>
                </a:tc>
              </a:tr>
              <a:tr h="583065">
                <a:tc>
                  <a:txBody>
                    <a:bodyPr/>
                    <a:lstStyle/>
                    <a:p>
                      <a:r>
                        <a:rPr lang="en-US" sz="1100" dirty="0" smtClean="0">
                          <a:latin typeface="Arial"/>
                          <a:cs typeface="Arial"/>
                        </a:rPr>
                        <a:t>Be a good sport</a:t>
                      </a:r>
                      <a:endParaRPr lang="en-US" sz="1100" b="1" dirty="0">
                        <a:latin typeface="Arial"/>
                        <a:cs typeface="Arial"/>
                      </a:endParaRPr>
                    </a:p>
                  </a:txBody>
                  <a:tcPr/>
                </a:tc>
                <a:tc>
                  <a:txBody>
                    <a:bodyPr/>
                    <a:lstStyle/>
                    <a:p>
                      <a:r>
                        <a:rPr lang="en-US" sz="1100" dirty="0" smtClean="0">
                          <a:latin typeface="Arial"/>
                          <a:cs typeface="Arial"/>
                        </a:rPr>
                        <a:t>Point</a:t>
                      </a:r>
                      <a:r>
                        <a:rPr lang="en-US" sz="1100" baseline="0" dirty="0" smtClean="0">
                          <a:latin typeface="Arial"/>
                          <a:cs typeface="Arial"/>
                        </a:rPr>
                        <a:t> out examples of good and bad sportsmanship when watching sporting events with child</a:t>
                      </a:r>
                      <a:r>
                        <a:rPr lang="en-US" sz="1100" dirty="0" smtClean="0">
                          <a:latin typeface="Arial"/>
                          <a:cs typeface="Arial"/>
                        </a:rPr>
                        <a:t>.</a:t>
                      </a:r>
                      <a:endParaRPr lang="en-US" sz="1100" dirty="0">
                        <a:latin typeface="Arial"/>
                        <a:cs typeface="Arial"/>
                      </a:endParaRPr>
                    </a:p>
                  </a:txBody>
                  <a:tcPr/>
                </a:tc>
                <a:tc>
                  <a:txBody>
                    <a:bodyPr/>
                    <a:lstStyle/>
                    <a:p>
                      <a:r>
                        <a:rPr lang="en-US" sz="1100" dirty="0" smtClean="0">
                          <a:latin typeface="Arial"/>
                          <a:cs typeface="Arial"/>
                        </a:rPr>
                        <a:t>Have children role play “good sport” and “bad sport” behaviors.</a:t>
                      </a:r>
                      <a:endParaRPr lang="en-US" sz="1100" dirty="0">
                        <a:latin typeface="Arial"/>
                        <a:cs typeface="Arial"/>
                      </a:endParaRPr>
                    </a:p>
                  </a:txBody>
                  <a:tcPr/>
                </a:tc>
              </a:tr>
              <a:tr h="749655">
                <a:tc>
                  <a:txBody>
                    <a:bodyPr/>
                    <a:lstStyle/>
                    <a:p>
                      <a:r>
                        <a:rPr lang="en-US" sz="1100" dirty="0" smtClean="0">
                          <a:latin typeface="Arial"/>
                          <a:cs typeface="Arial"/>
                        </a:rPr>
                        <a:t>Have active get-togethers</a:t>
                      </a:r>
                      <a:endParaRPr lang="en-US" sz="1100" b="1" dirty="0">
                        <a:latin typeface="Arial"/>
                        <a:cs typeface="Arial"/>
                      </a:endParaRPr>
                    </a:p>
                  </a:txBody>
                  <a:tcPr/>
                </a:tc>
                <a:tc>
                  <a:txBody>
                    <a:bodyPr/>
                    <a:lstStyle/>
                    <a:p>
                      <a:r>
                        <a:rPr lang="en-US" sz="1100" dirty="0" smtClean="0">
                          <a:latin typeface="Arial"/>
                          <a:cs typeface="Arial"/>
                        </a:rPr>
                        <a:t>Help child choose healthy</a:t>
                      </a:r>
                      <a:r>
                        <a:rPr lang="en-US" sz="1100" baseline="0" dirty="0" smtClean="0">
                          <a:latin typeface="Arial"/>
                          <a:cs typeface="Arial"/>
                        </a:rPr>
                        <a:t> </a:t>
                      </a:r>
                      <a:r>
                        <a:rPr lang="en-US" sz="1100" dirty="0" smtClean="0">
                          <a:latin typeface="Arial"/>
                          <a:cs typeface="Arial"/>
                        </a:rPr>
                        <a:t>friends and support good friendship choices. Talk to other parents when dropping</a:t>
                      </a:r>
                      <a:r>
                        <a:rPr lang="en-US" sz="1100" baseline="0" dirty="0" smtClean="0">
                          <a:latin typeface="Arial"/>
                          <a:cs typeface="Arial"/>
                        </a:rPr>
                        <a:t> off or picking up child from get-togethers.</a:t>
                      </a:r>
                      <a:endParaRPr lang="en-US" sz="1100" dirty="0">
                        <a:latin typeface="Arial"/>
                        <a:cs typeface="Arial"/>
                      </a:endParaRPr>
                    </a:p>
                  </a:txBody>
                  <a:tcPr/>
                </a:tc>
                <a:tc>
                  <a:txBody>
                    <a:bodyPr/>
                    <a:lstStyle/>
                    <a:p>
                      <a:r>
                        <a:rPr lang="en-US" sz="1100" dirty="0" smtClean="0">
                          <a:latin typeface="Arial"/>
                          <a:cs typeface="Arial"/>
                        </a:rPr>
                        <a:t>Plan a get-together</a:t>
                      </a:r>
                      <a:r>
                        <a:rPr lang="en-US" sz="1100" baseline="0" dirty="0" smtClean="0">
                          <a:latin typeface="Arial"/>
                          <a:cs typeface="Arial"/>
                        </a:rPr>
                        <a:t> with a friend ahead of time: choose three fun, ACTIVE, things for your child to do with friends.</a:t>
                      </a:r>
                      <a:endParaRPr lang="en-US" sz="1100" dirty="0">
                        <a:latin typeface="Arial"/>
                        <a:cs typeface="Arial"/>
                      </a:endParaRPr>
                    </a:p>
                  </a:txBody>
                  <a:tcPr/>
                </a:tc>
              </a:tr>
              <a:tr h="583065">
                <a:tc>
                  <a:txBody>
                    <a:bodyPr/>
                    <a:lstStyle/>
                    <a:p>
                      <a:r>
                        <a:rPr lang="en-US" sz="1100" dirty="0" smtClean="0">
                          <a:latin typeface="Arial"/>
                          <a:cs typeface="Arial"/>
                        </a:rPr>
                        <a:t>Become a healthy host</a:t>
                      </a:r>
                      <a:endParaRPr lang="en-US" sz="1100" b="1" dirty="0">
                        <a:latin typeface="Arial"/>
                        <a:cs typeface="Arial"/>
                      </a:endParaRPr>
                    </a:p>
                  </a:txBody>
                  <a:tcPr/>
                </a:tc>
                <a:tc>
                  <a:txBody>
                    <a:bodyPr/>
                    <a:lstStyle/>
                    <a:p>
                      <a:r>
                        <a:rPr lang="en-US" sz="1100" dirty="0" smtClean="0">
                          <a:latin typeface="Arial"/>
                          <a:cs typeface="Arial"/>
                        </a:rPr>
                        <a:t>Set up a</a:t>
                      </a:r>
                      <a:r>
                        <a:rPr lang="en-US" sz="1100" baseline="0" dirty="0" smtClean="0">
                          <a:latin typeface="Arial"/>
                          <a:cs typeface="Arial"/>
                        </a:rPr>
                        <a:t> “healthy </a:t>
                      </a:r>
                      <a:r>
                        <a:rPr lang="en-US" sz="1100" dirty="0" smtClean="0">
                          <a:latin typeface="Arial"/>
                          <a:cs typeface="Arial"/>
                        </a:rPr>
                        <a:t>house” for guests.</a:t>
                      </a:r>
                      <a:r>
                        <a:rPr lang="en-US" sz="1100" baseline="0" dirty="0" smtClean="0">
                          <a:latin typeface="Arial"/>
                          <a:cs typeface="Arial"/>
                        </a:rPr>
                        <a:t> K</a:t>
                      </a:r>
                      <a:r>
                        <a:rPr lang="en-US" sz="1100" dirty="0" smtClean="0">
                          <a:latin typeface="Arial"/>
                          <a:cs typeface="Arial"/>
                        </a:rPr>
                        <a:t>eep GREEN</a:t>
                      </a:r>
                      <a:r>
                        <a:rPr lang="en-US" sz="1100" baseline="0" dirty="0" smtClean="0">
                          <a:latin typeface="Arial"/>
                          <a:cs typeface="Arial"/>
                        </a:rPr>
                        <a:t> foods accessible and keep RED foods out of sight.</a:t>
                      </a:r>
                      <a:endParaRPr lang="en-US" sz="1100" dirty="0">
                        <a:latin typeface="Arial"/>
                        <a:cs typeface="Arial"/>
                      </a:endParaRPr>
                    </a:p>
                  </a:txBody>
                  <a:tcPr/>
                </a:tc>
                <a:tc>
                  <a:txBody>
                    <a:bodyPr/>
                    <a:lstStyle/>
                    <a:p>
                      <a:r>
                        <a:rPr lang="en-US" sz="1100" dirty="0" smtClean="0">
                          <a:latin typeface="Arial"/>
                          <a:cs typeface="Arial"/>
                        </a:rPr>
                        <a:t>Ask</a:t>
                      </a:r>
                      <a:r>
                        <a:rPr lang="en-US" sz="1100" baseline="0" dirty="0" smtClean="0">
                          <a:latin typeface="Arial"/>
                          <a:cs typeface="Arial"/>
                        </a:rPr>
                        <a:t> friends to tell you what their favorite fruits are and serve those when they visit.</a:t>
                      </a:r>
                      <a:endParaRPr lang="en-US" sz="1100" dirty="0">
                        <a:latin typeface="Arial"/>
                        <a:cs typeface="Arial"/>
                      </a:endParaRPr>
                    </a:p>
                  </a:txBody>
                  <a:tcPr/>
                </a:tc>
              </a:tr>
              <a:tr h="583065">
                <a:tc>
                  <a:txBody>
                    <a:bodyPr/>
                    <a:lstStyle/>
                    <a:p>
                      <a:r>
                        <a:rPr lang="en-US" sz="1100" dirty="0" smtClean="0">
                          <a:latin typeface="Arial"/>
                          <a:cs typeface="Arial"/>
                        </a:rPr>
                        <a:t>Join others at play</a:t>
                      </a:r>
                      <a:endParaRPr lang="en-US" sz="1100" b="1" dirty="0">
                        <a:latin typeface="Arial"/>
                        <a:cs typeface="Arial"/>
                      </a:endParaRPr>
                    </a:p>
                  </a:txBody>
                  <a:tcPr/>
                </a:tc>
                <a:tc>
                  <a:txBody>
                    <a:bodyPr/>
                    <a:lstStyle/>
                    <a:p>
                      <a:r>
                        <a:rPr lang="en-US" sz="1100" dirty="0" smtClean="0">
                          <a:latin typeface="Arial"/>
                          <a:cs typeface="Arial"/>
                        </a:rPr>
                        <a:t>Observe children playing</a:t>
                      </a:r>
                      <a:r>
                        <a:rPr lang="en-US" sz="1100" baseline="0" dirty="0" smtClean="0">
                          <a:latin typeface="Arial"/>
                          <a:cs typeface="Arial"/>
                        </a:rPr>
                        <a:t>, and teach child how to join in when others are playing.</a:t>
                      </a:r>
                      <a:endParaRPr lang="en-US" sz="1100" dirty="0">
                        <a:latin typeface="Arial"/>
                        <a:cs typeface="Arial"/>
                      </a:endParaRPr>
                    </a:p>
                  </a:txBody>
                  <a:tcPr/>
                </a:tc>
                <a:tc>
                  <a:txBody>
                    <a:bodyPr/>
                    <a:lstStyle/>
                    <a:p>
                      <a:r>
                        <a:rPr lang="en-US" sz="1100" dirty="0" smtClean="0">
                          <a:latin typeface="Arial"/>
                          <a:cs typeface="Arial"/>
                        </a:rPr>
                        <a:t>Find</a:t>
                      </a:r>
                      <a:r>
                        <a:rPr lang="en-US" sz="1100" baseline="0" dirty="0" smtClean="0">
                          <a:latin typeface="Arial"/>
                          <a:cs typeface="Arial"/>
                        </a:rPr>
                        <a:t> a creative way to join an activity—maybe offer to hold the jump rope?</a:t>
                      </a:r>
                      <a:endParaRPr lang="en-US" sz="1100" dirty="0">
                        <a:latin typeface="Arial"/>
                        <a:cs typeface="Arial"/>
                      </a:endParaRPr>
                    </a:p>
                  </a:txBody>
                  <a:tcPr/>
                </a:tc>
              </a:tr>
              <a:tr h="749655">
                <a:tc>
                  <a:txBody>
                    <a:bodyPr/>
                    <a:lstStyle/>
                    <a:p>
                      <a:r>
                        <a:rPr lang="en-US" sz="1100" dirty="0" smtClean="0">
                          <a:latin typeface="Arial"/>
                          <a:cs typeface="Arial"/>
                        </a:rPr>
                        <a:t>Start a conversation</a:t>
                      </a:r>
                      <a:endParaRPr lang="en-US" sz="1100" b="1" dirty="0">
                        <a:latin typeface="Arial"/>
                        <a:cs typeface="Arial"/>
                      </a:endParaRPr>
                    </a:p>
                  </a:txBody>
                  <a:tcPr/>
                </a:tc>
                <a:tc>
                  <a:txBody>
                    <a:bodyPr/>
                    <a:lstStyle/>
                    <a:p>
                      <a:r>
                        <a:rPr lang="en-US" sz="1100" dirty="0" smtClean="0">
                          <a:latin typeface="Arial"/>
                          <a:cs typeface="Arial"/>
                        </a:rPr>
                        <a:t>Practice conversation starters with child.</a:t>
                      </a:r>
                      <a:endParaRPr lang="en-US" sz="1100" dirty="0">
                        <a:latin typeface="Arial"/>
                        <a:cs typeface="Arial"/>
                      </a:endParaRPr>
                    </a:p>
                  </a:txBody>
                  <a:tcPr/>
                </a:tc>
                <a:tc>
                  <a:txBody>
                    <a:bodyPr/>
                    <a:lstStyle/>
                    <a:p>
                      <a:r>
                        <a:rPr lang="en-US" sz="1100" baseline="0" dirty="0" smtClean="0">
                          <a:latin typeface="Arial"/>
                          <a:cs typeface="Arial"/>
                        </a:rPr>
                        <a:t>Come up with some good questions to get conversations started— “I like to watch the Cardinals. Do you like baseball?”</a:t>
                      </a:r>
                      <a:endParaRPr lang="en-US" sz="1100" dirty="0">
                        <a:latin typeface="Arial"/>
                        <a:cs typeface="Arial"/>
                      </a:endParaRPr>
                    </a:p>
                  </a:txBody>
                  <a:tcPr/>
                </a:tc>
              </a:tr>
              <a:tr h="551937">
                <a:tc>
                  <a:txBody>
                    <a:bodyPr/>
                    <a:lstStyle/>
                    <a:p>
                      <a:r>
                        <a:rPr lang="en-US" sz="1100" dirty="0" smtClean="0">
                          <a:latin typeface="Arial"/>
                          <a:cs typeface="Arial"/>
                        </a:rPr>
                        <a:t>Take the fun out of teasing</a:t>
                      </a:r>
                      <a:endParaRPr lang="en-US" sz="1100" b="1" dirty="0">
                        <a:latin typeface="Arial"/>
                        <a:cs typeface="Arial"/>
                      </a:endParaRPr>
                    </a:p>
                  </a:txBody>
                  <a:tcPr/>
                </a:tc>
                <a:tc>
                  <a:txBody>
                    <a:bodyPr/>
                    <a:lstStyle/>
                    <a:p>
                      <a:r>
                        <a:rPr lang="en-US" sz="1100" dirty="0" smtClean="0">
                          <a:latin typeface="Arial"/>
                          <a:cs typeface="Arial"/>
                        </a:rPr>
                        <a:t>Listen</a:t>
                      </a:r>
                      <a:r>
                        <a:rPr lang="en-US" sz="1100" baseline="0" dirty="0" smtClean="0">
                          <a:latin typeface="Arial"/>
                          <a:cs typeface="Arial"/>
                        </a:rPr>
                        <a:t> and help develop appropriate responses to teasing.</a:t>
                      </a:r>
                      <a:endParaRPr lang="en-US" sz="1100" dirty="0">
                        <a:latin typeface="Arial"/>
                        <a:cs typeface="Arial"/>
                      </a:endParaRPr>
                    </a:p>
                  </a:txBody>
                  <a:tcPr/>
                </a:tc>
                <a:tc>
                  <a:txBody>
                    <a:bodyPr/>
                    <a:lstStyle/>
                    <a:p>
                      <a:r>
                        <a:rPr lang="en-US" sz="1100" dirty="0" smtClean="0">
                          <a:latin typeface="Arial"/>
                          <a:cs typeface="Arial"/>
                        </a:rPr>
                        <a:t>Tease</a:t>
                      </a:r>
                      <a:r>
                        <a:rPr lang="en-US" sz="1100" baseline="0" dirty="0" smtClean="0">
                          <a:latin typeface="Arial"/>
                          <a:cs typeface="Arial"/>
                        </a:rPr>
                        <a:t> the tease: “That joke is so old it’s got dust on it!”</a:t>
                      </a:r>
                      <a:endParaRPr lang="en-US" sz="1100" dirty="0">
                        <a:latin typeface="Arial"/>
                        <a:cs typeface="Arial"/>
                      </a:endParaRPr>
                    </a:p>
                  </a:txBody>
                  <a:tcPr/>
                </a:tc>
              </a:tr>
            </a:tbl>
          </a:graphicData>
        </a:graphic>
      </p:graphicFrame>
      <p:sp>
        <p:nvSpPr>
          <p:cNvPr id="4" name="Rectangle 3"/>
          <p:cNvSpPr/>
          <p:nvPr/>
        </p:nvSpPr>
        <p:spPr>
          <a:xfrm>
            <a:off x="1199469" y="1627632"/>
            <a:ext cx="1924731" cy="658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99469" y="2819400"/>
            <a:ext cx="1924732" cy="810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93824" y="5552463"/>
            <a:ext cx="1930377" cy="543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947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1" indent="0">
              <a:spcBef>
                <a:spcPts val="0"/>
              </a:spcBef>
              <a:buClr>
                <a:schemeClr val="accent1"/>
              </a:buClr>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Community Support</a:t>
            </a:r>
            <a:endParaRPr lang="en-US" b="1" dirty="0" smtClean="0">
              <a:solidFill>
                <a:schemeClr val="tx1">
                  <a:lumMod val="65000"/>
                  <a:lumOff val="35000"/>
                </a:schemeClr>
              </a:solidFill>
              <a:latin typeface="Arial" pitchFamily="34" charset="0"/>
              <a:ea typeface="+mj-ea"/>
              <a:cs typeface="Arial" pitchFamily="34" charset="0"/>
            </a:endParaRPr>
          </a:p>
          <a:p>
            <a:pPr marL="0" lvl="1" indent="0">
              <a:spcBef>
                <a:spcPts val="0"/>
              </a:spcBef>
              <a:buClr>
                <a:schemeClr val="accent1"/>
              </a:buClr>
              <a:buSzPct val="100000"/>
              <a:buNone/>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ea typeface="+mj-ea"/>
              <a:cs typeface="Arial" pitchFamily="34" charset="0"/>
              <a:sym typeface="Wingdings" pitchFamily="2" charset="2"/>
            </a:endParaRPr>
          </a:p>
          <a:p>
            <a:pPr marL="342900" lvl="1" indent="-342900">
              <a:spcBef>
                <a:spcPts val="0"/>
              </a:spcBef>
              <a:buClr>
                <a:schemeClr val="accent1"/>
              </a:buClr>
              <a:buSzPct val="101000"/>
              <a:buFont typeface="Wingdings" pitchFamily="2" charset="2"/>
              <a:buChar char="§"/>
              <a:defRPr/>
            </a:pPr>
            <a:r>
              <a:rPr lang="en-US" sz="2600" dirty="0">
                <a:sym typeface="Wingdings" pitchFamily="2" charset="2"/>
              </a:rPr>
              <a:t>Assess the community environment</a:t>
            </a:r>
          </a:p>
          <a:p>
            <a:pPr>
              <a:buClrTx/>
              <a:buSzPct val="100000"/>
              <a:buFont typeface="Arial" pitchFamily="34" charset="0"/>
              <a:buChar char="•"/>
            </a:pPr>
            <a:endParaRPr lang="en-US" sz="900" dirty="0" smtClean="0">
              <a:sym typeface="Wingdings" pitchFamily="2" charset="2"/>
            </a:endParaRPr>
          </a:p>
          <a:p>
            <a:pPr lvl="1">
              <a:spcBef>
                <a:spcPts val="0"/>
              </a:spcBef>
              <a:buClr>
                <a:schemeClr val="accent1"/>
              </a:buClr>
              <a:buSzPct val="101000"/>
              <a:defRPr/>
            </a:pPr>
            <a:r>
              <a:rPr lang="en-US" sz="2000" dirty="0">
                <a:sym typeface="Wingdings" pitchFamily="2" charset="2"/>
              </a:rPr>
              <a:t>Identify and utilize community resources </a:t>
            </a:r>
            <a:r>
              <a:rPr lang="en-US" sz="2000" dirty="0" smtClean="0">
                <a:sym typeface="Wingdings" pitchFamily="2" charset="2"/>
              </a:rPr>
              <a:t>(</a:t>
            </a:r>
            <a:r>
              <a:rPr lang="en-US" sz="2000" dirty="0">
                <a:sym typeface="Wingdings" pitchFamily="2" charset="2"/>
              </a:rPr>
              <a:t>e.g., parks, recreation centers, farmers markets)</a:t>
            </a:r>
          </a:p>
          <a:p>
            <a:pPr lvl="1">
              <a:buClrTx/>
              <a:buSzPct val="100000"/>
              <a:buFont typeface="Arial" pitchFamily="34" charset="0"/>
              <a:buChar char="•"/>
            </a:pPr>
            <a:endParaRPr lang="en-US" sz="900" dirty="0" smtClean="0">
              <a:sym typeface="Wingdings" pitchFamily="2" charset="2"/>
            </a:endParaRPr>
          </a:p>
          <a:p>
            <a:pPr lvl="1">
              <a:spcBef>
                <a:spcPts val="0"/>
              </a:spcBef>
              <a:buClr>
                <a:schemeClr val="accent1"/>
              </a:buClr>
              <a:buSzPct val="101000"/>
              <a:defRPr/>
            </a:pPr>
            <a:r>
              <a:rPr lang="en-US" sz="2000" dirty="0">
                <a:sym typeface="Wingdings" pitchFamily="2" charset="2"/>
              </a:rPr>
              <a:t>I</a:t>
            </a:r>
            <a:r>
              <a:rPr lang="en-US" sz="2000" dirty="0" smtClean="0">
                <a:sym typeface="Wingdings" pitchFamily="2" charset="2"/>
              </a:rPr>
              <a:t>dentify barriers </a:t>
            </a:r>
            <a:r>
              <a:rPr lang="en-US" sz="2000" dirty="0">
                <a:sym typeface="Wingdings" pitchFamily="2" charset="2"/>
              </a:rPr>
              <a:t>to and opportunities for </a:t>
            </a:r>
            <a:endParaRPr lang="en-US" sz="2000" dirty="0" smtClean="0">
              <a:sym typeface="Wingdings" pitchFamily="2" charset="2"/>
            </a:endParaRPr>
          </a:p>
          <a:p>
            <a:pPr marL="457200" lvl="1" indent="234950">
              <a:spcBef>
                <a:spcPts val="0"/>
              </a:spcBef>
              <a:buClr>
                <a:schemeClr val="accent1"/>
              </a:buClr>
              <a:buSzPct val="101000"/>
              <a:buNone/>
              <a:defRPr/>
            </a:pPr>
            <a:r>
              <a:rPr lang="en-US" sz="2000" dirty="0" smtClean="0">
                <a:sym typeface="Wingdings" pitchFamily="2" charset="2"/>
              </a:rPr>
              <a:t>physical activity </a:t>
            </a:r>
            <a:r>
              <a:rPr lang="en-US" sz="2000" dirty="0">
                <a:sym typeface="Wingdings" pitchFamily="2" charset="2"/>
              </a:rPr>
              <a:t>and healthy eating </a:t>
            </a:r>
          </a:p>
          <a:p>
            <a:pPr lvl="1">
              <a:buClrTx/>
              <a:buSzPct val="100000"/>
              <a:buFont typeface="Arial" pitchFamily="34" charset="0"/>
              <a:buChar char="•"/>
            </a:pPr>
            <a:endParaRPr lang="en-US" sz="900" dirty="0" smtClean="0">
              <a:sym typeface="Wingdings" pitchFamily="2" charset="2"/>
            </a:endParaRPr>
          </a:p>
          <a:p>
            <a:pPr lvl="1">
              <a:spcBef>
                <a:spcPts val="0"/>
              </a:spcBef>
              <a:buClr>
                <a:schemeClr val="accent1"/>
              </a:buClr>
              <a:buSzPct val="101000"/>
              <a:defRPr/>
            </a:pPr>
            <a:r>
              <a:rPr lang="en-US" sz="2000" dirty="0">
                <a:sym typeface="Wingdings" pitchFamily="2" charset="2"/>
              </a:rPr>
              <a:t>Participate in healthy &amp; active teams, </a:t>
            </a:r>
            <a:endParaRPr lang="en-US" sz="2000" dirty="0" smtClean="0">
              <a:sym typeface="Wingdings" pitchFamily="2" charset="2"/>
            </a:endParaRPr>
          </a:p>
          <a:p>
            <a:pPr marL="457200" lvl="1" indent="290513">
              <a:spcBef>
                <a:spcPts val="0"/>
              </a:spcBef>
              <a:buClr>
                <a:schemeClr val="accent1"/>
              </a:buClr>
              <a:buSzPct val="101000"/>
              <a:buNone/>
              <a:defRPr/>
            </a:pPr>
            <a:r>
              <a:rPr lang="en-US" sz="2000" dirty="0" smtClean="0">
                <a:sym typeface="Wingdings" pitchFamily="2" charset="2"/>
              </a:rPr>
              <a:t>organized events </a:t>
            </a:r>
            <a:r>
              <a:rPr lang="en-US" sz="2000" dirty="0">
                <a:sym typeface="Wingdings" pitchFamily="2" charset="2"/>
              </a:rPr>
              <a:t>and activities</a:t>
            </a:r>
          </a:p>
          <a:p>
            <a:pPr lvl="1">
              <a:buClrTx/>
              <a:buSzPct val="100000"/>
              <a:buFont typeface="Arial" pitchFamily="34" charset="0"/>
              <a:buChar char="•"/>
            </a:pPr>
            <a:endParaRPr lang="en-US" sz="9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a:sym typeface="Wingdings" pitchFamily="2" charset="2"/>
              </a:rPr>
              <a:t>Advocate for healthier options </a:t>
            </a:r>
            <a:r>
              <a:rPr lang="en-US" dirty="0" smtClean="0">
                <a:sym typeface="Wingdings" pitchFamily="2" charset="2"/>
              </a:rPr>
              <a:t>in </a:t>
            </a:r>
          </a:p>
          <a:p>
            <a:pPr marL="0" lvl="1" indent="0">
              <a:spcBef>
                <a:spcPts val="0"/>
              </a:spcBef>
              <a:buClr>
                <a:schemeClr val="accent1"/>
              </a:buClr>
              <a:buSzPct val="101000"/>
              <a:buNone/>
              <a:defRPr/>
            </a:pPr>
            <a:r>
              <a:rPr lang="en-US" dirty="0">
                <a:sym typeface="Wingdings" pitchFamily="2" charset="2"/>
              </a:rPr>
              <a:t>	</a:t>
            </a:r>
            <a:r>
              <a:rPr lang="en-US" dirty="0" smtClean="0">
                <a:sym typeface="Wingdings" pitchFamily="2" charset="2"/>
              </a:rPr>
              <a:t>school and workplace </a:t>
            </a:r>
          </a:p>
          <a:p>
            <a:pPr marL="0" lvl="1" indent="0">
              <a:spcBef>
                <a:spcPts val="0"/>
              </a:spcBef>
              <a:buClr>
                <a:schemeClr val="accent1"/>
              </a:buClr>
              <a:buSzPct val="101000"/>
              <a:buNone/>
              <a:defRPr/>
            </a:pPr>
            <a:r>
              <a:rPr lang="en-US" dirty="0">
                <a:sym typeface="Wingdings" pitchFamily="2" charset="2"/>
              </a:rPr>
              <a:t>	</a:t>
            </a:r>
            <a:r>
              <a:rPr lang="en-US" dirty="0" smtClean="0">
                <a:sym typeface="Wingdings" pitchFamily="2" charset="2"/>
              </a:rPr>
              <a:t>environments</a:t>
            </a:r>
            <a:endParaRPr lang="en-US" dirty="0">
              <a:sym typeface="Wingdings" pitchFamily="2" charset="2"/>
            </a:endParaRPr>
          </a:p>
        </p:txBody>
      </p:sp>
      <p:pic>
        <p:nvPicPr>
          <p:cNvPr id="149517" name="Picture 13" descr="http://www.yaleruddcenter.org/resources/upload/images/press/ImageGallery/jpeg/254.jpg"/>
          <p:cNvPicPr>
            <a:picLocks noChangeAspect="1" noChangeArrowheads="1"/>
          </p:cNvPicPr>
          <p:nvPr/>
        </p:nvPicPr>
        <p:blipFill>
          <a:blip r:embed="rId2" cstate="print"/>
          <a:srcRect b="9933"/>
          <a:stretch>
            <a:fillRect/>
          </a:stretch>
        </p:blipFill>
        <p:spPr bwMode="auto">
          <a:xfrm>
            <a:off x="5257800" y="4675375"/>
            <a:ext cx="3026965" cy="1864106"/>
          </a:xfrm>
          <a:prstGeom prst="rect">
            <a:avLst/>
          </a:prstGeom>
          <a:noFill/>
        </p:spPr>
      </p:pic>
      <p:pic>
        <p:nvPicPr>
          <p:cNvPr id="149519" name="Picture 15" descr="http://www.yaleruddcenter.org/resources/upload/images/press/ImageGallery/jpeg/53.jpg"/>
          <p:cNvPicPr>
            <a:picLocks noChangeAspect="1" noChangeArrowheads="1"/>
          </p:cNvPicPr>
          <p:nvPr/>
        </p:nvPicPr>
        <p:blipFill>
          <a:blip r:embed="rId3" cstate="print"/>
          <a:srcRect/>
          <a:stretch>
            <a:fillRect/>
          </a:stretch>
        </p:blipFill>
        <p:spPr bwMode="auto">
          <a:xfrm>
            <a:off x="6781800" y="2321508"/>
            <a:ext cx="1654112" cy="2250492"/>
          </a:xfrm>
          <a:prstGeom prst="rect">
            <a:avLst/>
          </a:prstGeom>
          <a:noFill/>
        </p:spPr>
      </p:pic>
      <p:sp>
        <p:nvSpPr>
          <p:cNvPr id="6" name="Rectangle 5"/>
          <p:cNvSpPr/>
          <p:nvPr/>
        </p:nvSpPr>
        <p:spPr>
          <a:xfrm>
            <a:off x="4572000" y="6553200"/>
            <a:ext cx="4572000" cy="276999"/>
          </a:xfrm>
          <a:prstGeom prst="rect">
            <a:avLst/>
          </a:prstGeom>
        </p:spPr>
        <p:txBody>
          <a:bodyPr>
            <a:spAutoFit/>
          </a:bodyPr>
          <a:lstStyle/>
          <a:p>
            <a:pPr algn="r"/>
            <a:r>
              <a:rPr lang="en-US" sz="1200" dirty="0" smtClean="0">
                <a:solidFill>
                  <a:schemeClr val="tx1">
                    <a:lumMod val="75000"/>
                    <a:lumOff val="25000"/>
                  </a:schemeClr>
                </a:solidFill>
                <a:latin typeface="Arial"/>
                <a:cs typeface="Arial"/>
              </a:rPr>
              <a:t>Image Source: Yale Rudd Center for Food Policy &amp; Obesity</a:t>
            </a:r>
            <a:endParaRPr lang="en-US" sz="1200" dirty="0">
              <a:solidFill>
                <a:schemeClr val="tx1">
                  <a:lumMod val="75000"/>
                  <a:lumOff val="25000"/>
                </a:schemeClr>
              </a:solidFill>
              <a:latin typeface="Arial"/>
              <a:cs typeface="Arial"/>
            </a:endParaRPr>
          </a:p>
        </p:txBody>
      </p:sp>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9463715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70" y="413318"/>
            <a:ext cx="7944530" cy="6063682"/>
          </a:xfrm>
        </p:spPr>
        <p:txBody>
          <a:bodyPr>
            <a:noAutofit/>
          </a:bodyPr>
          <a:lstStyle/>
          <a:p>
            <a:pPr marL="0" lvl="1" indent="0">
              <a:lnSpc>
                <a:spcPct val="80000"/>
              </a:lnSpc>
              <a:spcBef>
                <a:spcPts val="0"/>
              </a:spcBef>
              <a:buClr>
                <a:schemeClr val="accent1"/>
              </a:buClr>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Weight Maintenance Across Contexts</a:t>
            </a:r>
          </a:p>
          <a:p>
            <a:pPr marL="0" lvl="1" indent="0">
              <a:lnSpc>
                <a:spcPct val="80000"/>
              </a:lnSpc>
              <a:spcBef>
                <a:spcPts val="0"/>
              </a:spcBef>
              <a:buClr>
                <a:schemeClr val="accent1"/>
              </a:buClr>
              <a:buSzPct val="100000"/>
              <a:buNone/>
              <a:defRPr sz="2160" b="1" i="0" u="none" strike="noStrike" kern="1200" baseline="0">
                <a:solidFill>
                  <a:prstClr val="black"/>
                </a:solidFill>
                <a:latin typeface="+mn-lt"/>
                <a:ea typeface="+mn-ea"/>
                <a:cs typeface="+mn-cs"/>
              </a:defRPr>
            </a:pPr>
            <a:endParaRPr lang="en-US" b="1" dirty="0" smtClean="0">
              <a:solidFill>
                <a:schemeClr val="tx1">
                  <a:lumMod val="65000"/>
                  <a:lumOff val="35000"/>
                </a:schemeClr>
              </a:solidFill>
              <a:latin typeface="Arial" pitchFamily="34" charset="0"/>
              <a:ea typeface="+mj-ea"/>
              <a:cs typeface="Arial" pitchFamily="34" charset="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Self-regulatory skills to identify lapses and to present relapse</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lvl="1">
              <a:spcBef>
                <a:spcPts val="0"/>
              </a:spcBef>
              <a:buClr>
                <a:schemeClr val="accent1"/>
              </a:buClr>
              <a:buSzPct val="101000"/>
              <a:defRPr/>
            </a:pPr>
            <a:r>
              <a:rPr lang="en-US" sz="2000" dirty="0" smtClean="0">
                <a:sym typeface="Wingdings" pitchFamily="2" charset="2"/>
              </a:rPr>
              <a:t>Maintain regular self-weighing</a:t>
            </a:r>
          </a:p>
          <a:p>
            <a:pPr lvl="1">
              <a:spcBef>
                <a:spcPts val="0"/>
              </a:spcBef>
              <a:buClr>
                <a:schemeClr val="accent1"/>
              </a:buClr>
              <a:buSzPct val="101000"/>
              <a:defRPr/>
            </a:pPr>
            <a:endParaRPr lang="en-US" sz="800" dirty="0" smtClean="0">
              <a:sym typeface="Wingdings" pitchFamily="2" charset="2"/>
            </a:endParaRPr>
          </a:p>
          <a:p>
            <a:pPr lvl="1">
              <a:spcBef>
                <a:spcPts val="0"/>
              </a:spcBef>
              <a:buClr>
                <a:schemeClr val="accent1"/>
              </a:buClr>
              <a:buSzPct val="101000"/>
              <a:defRPr/>
            </a:pPr>
            <a:r>
              <a:rPr lang="en-US" sz="2000" dirty="0" smtClean="0">
                <a:sym typeface="Wingdings" pitchFamily="2" charset="2"/>
              </a:rPr>
              <a:t>Recognize that small changes in weight sign need to return to self-monitoring</a:t>
            </a:r>
          </a:p>
          <a:p>
            <a:pPr lvl="1">
              <a:spcBef>
                <a:spcPts val="0"/>
              </a:spcBef>
              <a:buClr>
                <a:schemeClr val="accent1"/>
              </a:buClr>
              <a:buSzPct val="101000"/>
              <a:defRPr/>
            </a:pPr>
            <a:endParaRPr lang="en-US" sz="800" dirty="0" smtClean="0">
              <a:sym typeface="Wingdings" pitchFamily="2" charset="2"/>
            </a:endParaRPr>
          </a:p>
          <a:p>
            <a:pPr marL="342900" lvl="1" indent="-342900">
              <a:spcBef>
                <a:spcPts val="0"/>
              </a:spcBef>
              <a:buClr>
                <a:schemeClr val="accent1"/>
              </a:buClr>
              <a:buSzPct val="101000"/>
              <a:buFont typeface="Wingdings" pitchFamily="2" charset="2"/>
              <a:buChar char="§"/>
              <a:defRPr/>
            </a:pPr>
            <a:r>
              <a:rPr lang="en-US" dirty="0" smtClean="0">
                <a:sym typeface="Wingdings" pitchFamily="2" charset="2"/>
              </a:rPr>
              <a:t>Build or identify prompts for healthy behaviors across multiple contexts</a:t>
            </a:r>
          </a:p>
          <a:p>
            <a:pPr marL="342900" lvl="1" indent="-342900">
              <a:spcBef>
                <a:spcPts val="0"/>
              </a:spcBef>
              <a:buClr>
                <a:schemeClr val="accent1"/>
              </a:buClr>
              <a:buSzPct val="101000"/>
              <a:buFont typeface="Wingdings" pitchFamily="2" charset="2"/>
              <a:buChar char="§"/>
              <a:defRPr/>
            </a:pPr>
            <a:endParaRPr lang="en-US" sz="800" dirty="0" smtClean="0">
              <a:sym typeface="Wingdings" pitchFamily="2" charset="2"/>
            </a:endParaRPr>
          </a:p>
          <a:p>
            <a:pPr lvl="1">
              <a:spcBef>
                <a:spcPts val="0"/>
              </a:spcBef>
              <a:buClr>
                <a:schemeClr val="accent1"/>
              </a:buClr>
              <a:buSzPct val="101000"/>
              <a:defRPr/>
            </a:pPr>
            <a:r>
              <a:rPr lang="en-US" sz="2000" dirty="0" smtClean="0">
                <a:sym typeface="Wingdings" pitchFamily="2" charset="2"/>
              </a:rPr>
              <a:t>In the home (e.g., sports equipment out and accessible)</a:t>
            </a:r>
          </a:p>
          <a:p>
            <a:pPr lvl="1">
              <a:spcBef>
                <a:spcPts val="0"/>
              </a:spcBef>
              <a:buClr>
                <a:schemeClr val="accent1"/>
              </a:buClr>
              <a:buSzPct val="101000"/>
              <a:defRPr/>
            </a:pPr>
            <a:endParaRPr lang="en-US" sz="800" dirty="0" smtClean="0">
              <a:sym typeface="Wingdings" pitchFamily="2" charset="2"/>
            </a:endParaRPr>
          </a:p>
          <a:p>
            <a:pPr lvl="1">
              <a:spcBef>
                <a:spcPts val="0"/>
              </a:spcBef>
              <a:buClr>
                <a:schemeClr val="accent1"/>
              </a:buClr>
              <a:buSzPct val="101000"/>
              <a:defRPr/>
            </a:pPr>
            <a:r>
              <a:rPr lang="en-US" sz="2000" dirty="0" smtClean="0">
                <a:sym typeface="Wingdings" pitchFamily="2" charset="2"/>
              </a:rPr>
              <a:t>Within social networks (e.g., certain friends associated with walking at lunch time)</a:t>
            </a:r>
          </a:p>
          <a:p>
            <a:pPr lvl="1">
              <a:spcBef>
                <a:spcPts val="0"/>
              </a:spcBef>
              <a:buClr>
                <a:schemeClr val="accent1"/>
              </a:buClr>
              <a:buSzPct val="101000"/>
              <a:defRPr/>
            </a:pPr>
            <a:endParaRPr lang="en-US" sz="800" dirty="0" smtClean="0">
              <a:sym typeface="Wingdings" pitchFamily="2" charset="2"/>
            </a:endParaRPr>
          </a:p>
          <a:p>
            <a:pPr lvl="1">
              <a:spcBef>
                <a:spcPts val="0"/>
              </a:spcBef>
              <a:buClr>
                <a:schemeClr val="accent1"/>
              </a:buClr>
              <a:buSzPct val="101000"/>
              <a:defRPr/>
            </a:pPr>
            <a:r>
              <a:rPr lang="en-US" sz="2000" dirty="0" smtClean="0">
                <a:sym typeface="Wingdings" pitchFamily="2" charset="2"/>
              </a:rPr>
              <a:t>In the community (e.g., announcements from local recreation centers serve as reminders to stay physically active)</a:t>
            </a:r>
          </a:p>
          <a:p>
            <a:pPr>
              <a:spcBef>
                <a:spcPts val="600"/>
              </a:spcBef>
              <a:buClrTx/>
              <a:buFont typeface="Arial" pitchFamily="34" charset="0"/>
              <a:buChar char="•"/>
            </a:pPr>
            <a:endParaRPr lang="en-US" sz="1800" b="0" dirty="0" smtClean="0">
              <a:solidFill>
                <a:srgbClr val="002060"/>
              </a:solidFill>
            </a:endParaRPr>
          </a:p>
        </p:txBody>
      </p:sp>
      <p:sp>
        <p:nvSpPr>
          <p:cNvPr id="4" name="Rectangle 3"/>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6913370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6684" y="337118"/>
            <a:ext cx="7182530" cy="5073082"/>
          </a:xfrm>
        </p:spPr>
        <p:txBody>
          <a:bodyPr>
            <a:noAutofit/>
          </a:bodyPr>
          <a:lstStyle/>
          <a:p>
            <a:pPr marL="0" indent="0">
              <a:spcBef>
                <a:spcPts val="0"/>
              </a:spcBef>
              <a:buNone/>
              <a:defRPr sz="2160" b="1" i="0" u="none" strike="noStrike" kern="1200" baseline="0">
                <a:solidFill>
                  <a:prstClr val="black"/>
                </a:solidFill>
                <a:latin typeface="+mn-lt"/>
                <a:ea typeface="+mn-ea"/>
                <a:cs typeface="+mn-cs"/>
              </a:defRPr>
            </a:pPr>
            <a:r>
              <a:rPr lang="en-US" sz="3200" b="1" dirty="0">
                <a:solidFill>
                  <a:schemeClr val="tx1">
                    <a:lumMod val="65000"/>
                    <a:lumOff val="35000"/>
                  </a:schemeClr>
                </a:solidFill>
                <a:latin typeface="Arial" pitchFamily="34" charset="0"/>
                <a:ea typeface="+mj-ea"/>
                <a:cs typeface="Arial" pitchFamily="34" charset="0"/>
              </a:rPr>
              <a:t>Polling Question</a:t>
            </a:r>
          </a:p>
          <a:p>
            <a:pPr lvl="0">
              <a:buNone/>
            </a:pPr>
            <a:endParaRPr lang="en-US" sz="1600" dirty="0" smtClean="0"/>
          </a:p>
          <a:p>
            <a:pPr marL="0" lvl="0" indent="0">
              <a:spcBef>
                <a:spcPts val="0"/>
              </a:spcBef>
              <a:buNone/>
            </a:pPr>
            <a:r>
              <a:rPr lang="en-US" b="1" dirty="0" smtClean="0"/>
              <a:t>Which of the following parenting styles are most effective at helping a child manage obesity?</a:t>
            </a:r>
          </a:p>
          <a:p>
            <a:pPr lvl="0">
              <a:spcBef>
                <a:spcPts val="0"/>
              </a:spcBef>
              <a:buNone/>
            </a:pPr>
            <a:endParaRPr lang="en-US" sz="1600" dirty="0" smtClean="0"/>
          </a:p>
          <a:p>
            <a:pPr marL="457200" lvl="0" indent="-457200">
              <a:spcBef>
                <a:spcPts val="0"/>
              </a:spcBef>
              <a:buFont typeface="+mj-lt"/>
              <a:buAutoNum type="alphaUcPeriod"/>
            </a:pPr>
            <a:r>
              <a:rPr lang="en-US" dirty="0" smtClean="0"/>
              <a:t>Permissive style—allowing a child to make their own choices about food/activity.</a:t>
            </a:r>
          </a:p>
          <a:p>
            <a:pPr marL="457200" lvl="0" indent="-457200">
              <a:spcBef>
                <a:spcPts val="0"/>
              </a:spcBef>
              <a:buFont typeface="+mj-lt"/>
              <a:buAutoNum type="alphaUcPeriod"/>
            </a:pPr>
            <a:r>
              <a:rPr lang="en-US" dirty="0" smtClean="0"/>
              <a:t>Coercive style—heavily restricting and controlling a child’s food/activity choices.</a:t>
            </a:r>
          </a:p>
          <a:p>
            <a:pPr marL="457200" lvl="0" indent="-457200">
              <a:spcBef>
                <a:spcPts val="0"/>
              </a:spcBef>
              <a:buFont typeface="+mj-lt"/>
              <a:buAutoNum type="alphaUcPeriod"/>
            </a:pPr>
            <a:r>
              <a:rPr lang="en-US" b="1" dirty="0" smtClean="0"/>
              <a:t>Authoritative style—setting limits with a child regarding food/activity choices.</a:t>
            </a:r>
            <a:endParaRPr lang="en-US" dirty="0" smtClean="0"/>
          </a:p>
          <a:p>
            <a:pPr marL="457200" lvl="0" indent="-457200">
              <a:spcBef>
                <a:spcPts val="0"/>
              </a:spcBef>
              <a:buFont typeface="+mj-lt"/>
              <a:buAutoNum type="alphaUcPeriod"/>
            </a:pPr>
            <a:r>
              <a:rPr lang="en-US" dirty="0" smtClean="0"/>
              <a:t>None of the above. Parenting style does not have a significant impact on weight status.</a:t>
            </a:r>
          </a:p>
          <a:p>
            <a:pPr marL="0" lvl="0" indent="0">
              <a:buNone/>
            </a:pPr>
            <a:endParaRPr lang="en-US" dirty="0" smtClean="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64425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6684" y="337118"/>
            <a:ext cx="7182530" cy="5073082"/>
          </a:xfrm>
        </p:spPr>
        <p:txBody>
          <a:bodyPr>
            <a:noAutofit/>
          </a:bodyPr>
          <a:lstStyle/>
          <a:p>
            <a:pPr marL="0" indent="0">
              <a:spcBef>
                <a:spcPts val="0"/>
              </a:spcBef>
              <a:buNone/>
              <a:defRPr sz="2160" b="1" i="0" u="none" strike="noStrike" kern="1200" baseline="0">
                <a:solidFill>
                  <a:prstClr val="black"/>
                </a:solidFill>
                <a:latin typeface="+mn-lt"/>
                <a:ea typeface="+mn-ea"/>
                <a:cs typeface="+mn-cs"/>
              </a:defRPr>
            </a:pPr>
            <a:r>
              <a:rPr lang="en-US" sz="3200" b="1" dirty="0">
                <a:solidFill>
                  <a:schemeClr val="tx1">
                    <a:lumMod val="65000"/>
                    <a:lumOff val="35000"/>
                  </a:schemeClr>
                </a:solidFill>
                <a:latin typeface="Arial" pitchFamily="34" charset="0"/>
                <a:ea typeface="+mj-ea"/>
                <a:cs typeface="Arial" pitchFamily="34" charset="0"/>
              </a:rPr>
              <a:t>Polling Question</a:t>
            </a:r>
          </a:p>
          <a:p>
            <a:pPr lvl="0">
              <a:buNone/>
            </a:pPr>
            <a:endParaRPr lang="en-US" sz="1600" dirty="0" smtClean="0"/>
          </a:p>
          <a:p>
            <a:pPr marL="0" lvl="0" indent="0">
              <a:spcBef>
                <a:spcPts val="0"/>
              </a:spcBef>
              <a:buNone/>
            </a:pPr>
            <a:r>
              <a:rPr lang="en-US" b="1" dirty="0" smtClean="0"/>
              <a:t>Which of the following parenting styles are most effective at helping a child manage obesity?</a:t>
            </a:r>
          </a:p>
          <a:p>
            <a:pPr lvl="0">
              <a:spcBef>
                <a:spcPts val="0"/>
              </a:spcBef>
              <a:buNone/>
            </a:pPr>
            <a:endParaRPr lang="en-US" sz="1600" dirty="0" smtClean="0"/>
          </a:p>
          <a:p>
            <a:pPr marL="457200" lvl="0" indent="-457200">
              <a:spcBef>
                <a:spcPts val="0"/>
              </a:spcBef>
              <a:buFont typeface="+mj-lt"/>
              <a:buAutoNum type="alphaUcPeriod"/>
            </a:pPr>
            <a:r>
              <a:rPr lang="en-US" dirty="0" smtClean="0"/>
              <a:t>Permissive style—allowing a child to make their own choices about food/activity.</a:t>
            </a:r>
          </a:p>
          <a:p>
            <a:pPr marL="457200" lvl="0" indent="-457200">
              <a:spcBef>
                <a:spcPts val="0"/>
              </a:spcBef>
              <a:buFont typeface="+mj-lt"/>
              <a:buAutoNum type="alphaUcPeriod"/>
            </a:pPr>
            <a:r>
              <a:rPr lang="en-US" dirty="0" smtClean="0"/>
              <a:t>Coercive style—heavily restricting and controlling a child’s food/activity choices.</a:t>
            </a:r>
          </a:p>
          <a:p>
            <a:pPr marL="457200" lvl="0" indent="-457200">
              <a:spcBef>
                <a:spcPts val="0"/>
              </a:spcBef>
              <a:buFont typeface="+mj-lt"/>
              <a:buAutoNum type="alphaUcPeriod"/>
            </a:pPr>
            <a:r>
              <a:rPr lang="en-US" dirty="0" smtClean="0"/>
              <a:t>Authoritative style—setting limits with a </a:t>
            </a:r>
          </a:p>
          <a:p>
            <a:pPr marL="0" lvl="0" indent="0">
              <a:spcBef>
                <a:spcPts val="0"/>
              </a:spcBef>
              <a:buNone/>
            </a:pPr>
            <a:r>
              <a:rPr lang="en-US" dirty="0"/>
              <a:t>	</a:t>
            </a:r>
            <a:r>
              <a:rPr lang="en-US" dirty="0" smtClean="0"/>
              <a:t>child regarding food/activity choices.</a:t>
            </a:r>
          </a:p>
          <a:p>
            <a:pPr marL="0" lvl="0" indent="0">
              <a:spcBef>
                <a:spcPts val="0"/>
              </a:spcBef>
              <a:buNone/>
            </a:pPr>
            <a:r>
              <a:rPr lang="en-US" dirty="0" smtClean="0"/>
              <a:t>D.	None of the above. Parenting style does not 	have a significant impact on weight status.</a:t>
            </a:r>
          </a:p>
          <a:p>
            <a:pPr marL="0" lvl="0" indent="0">
              <a:buNone/>
            </a:pPr>
            <a:endParaRPr lang="en-US" dirty="0" smtClean="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1110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9470" y="337118"/>
            <a:ext cx="7944530" cy="491557"/>
          </a:xfrm>
        </p:spPr>
        <p:txBody>
          <a:bodyPr>
            <a:noAutofit/>
          </a:bodyPr>
          <a:lstStyle/>
          <a:p>
            <a:pPr marL="0" indent="0">
              <a:buNone/>
            </a:pPr>
            <a:r>
              <a:rPr lang="en-US" sz="3200" b="1" dirty="0" smtClean="0">
                <a:solidFill>
                  <a:schemeClr val="tx1">
                    <a:lumMod val="65000"/>
                    <a:lumOff val="35000"/>
                  </a:schemeClr>
                </a:solidFill>
              </a:rPr>
              <a:t>Small Changes Can Have a Big Impact</a:t>
            </a:r>
            <a:endParaRPr lang="en-US" sz="3200" b="1" dirty="0">
              <a:solidFill>
                <a:schemeClr val="tx1">
                  <a:lumMod val="65000"/>
                  <a:lumOff val="35000"/>
                </a:schemeClr>
              </a:solidFill>
            </a:endParaRPr>
          </a:p>
        </p:txBody>
      </p:sp>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Wilfley- Nancy video.wmv">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cstate="print"/>
          <a:srcRect/>
          <a:stretch>
            <a:fillRect/>
          </a:stretch>
        </p:blipFill>
        <p:spPr bwMode="auto">
          <a:xfrm>
            <a:off x="1219200" y="1600200"/>
            <a:ext cx="7391400" cy="4927600"/>
          </a:xfrm>
          <a:prstGeom prst="rect">
            <a:avLst/>
          </a:prstGeom>
          <a:noFill/>
          <a:ln w="9525">
            <a:noFill/>
            <a:miter lim="800000"/>
            <a:headEnd/>
            <a:tailEnd/>
          </a:ln>
        </p:spPr>
      </p:pic>
    </p:spTree>
    <p:extLst>
      <p:ext uri="{BB962C8B-B14F-4D97-AF65-F5344CB8AC3E}">
        <p14:creationId xmlns:p14="http://schemas.microsoft.com/office/powerpoint/2010/main" xmlns="" val="2901178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mages\MP900442525.JPG"/>
          <p:cNvPicPr>
            <a:picLocks noChangeAspect="1" noChangeArrowheads="1"/>
          </p:cNvPicPr>
          <p:nvPr/>
        </p:nvPicPr>
        <p:blipFill>
          <a:blip r:embed="rId3" cstate="print"/>
          <a:srcRect l="1433" r="8333"/>
          <a:stretch>
            <a:fillRect/>
          </a:stretch>
        </p:blipFill>
        <p:spPr bwMode="auto">
          <a:xfrm>
            <a:off x="898417" y="4032070"/>
            <a:ext cx="1828800" cy="1328945"/>
          </a:xfrm>
          <a:prstGeom prst="rect">
            <a:avLst/>
          </a:prstGeom>
          <a:noFill/>
        </p:spPr>
      </p:pic>
      <p:pic>
        <p:nvPicPr>
          <p:cNvPr id="13" name="Picture 4" descr="http://prod.static.rams.clubs.nfl.com/assets/images/imported/STL/photos/centerpiece-home-660x405/Hometown_Huddle_660_405_102113.jpg"/>
          <p:cNvPicPr>
            <a:picLocks noChangeAspect="1" noChangeArrowheads="1"/>
          </p:cNvPicPr>
          <p:nvPr/>
        </p:nvPicPr>
        <p:blipFill>
          <a:blip r:embed="rId4" cstate="print"/>
          <a:srcRect l="29023" t="21953" r="17241" b="9053"/>
          <a:stretch>
            <a:fillRect/>
          </a:stretch>
        </p:blipFill>
        <p:spPr bwMode="auto">
          <a:xfrm>
            <a:off x="905608" y="1268828"/>
            <a:ext cx="1837592" cy="1447800"/>
          </a:xfrm>
          <a:prstGeom prst="rect">
            <a:avLst/>
          </a:prstGeom>
          <a:noFill/>
        </p:spPr>
      </p:pic>
      <p:pic>
        <p:nvPicPr>
          <p:cNvPr id="14" name="Picture 4" descr="C:\Documents and Settings\yeea\Local Settings\Temporary Internet Files\Content.IE5\C3AD4QZZ\MP900442486[1].jpg"/>
          <p:cNvPicPr>
            <a:picLocks noChangeAspect="1" noChangeArrowheads="1"/>
          </p:cNvPicPr>
          <p:nvPr/>
        </p:nvPicPr>
        <p:blipFill>
          <a:blip r:embed="rId5" cstate="print"/>
          <a:srcRect/>
          <a:stretch>
            <a:fillRect/>
          </a:stretch>
        </p:blipFill>
        <p:spPr bwMode="auto">
          <a:xfrm>
            <a:off x="898417" y="2766348"/>
            <a:ext cx="1828800" cy="1215875"/>
          </a:xfrm>
          <a:prstGeom prst="rect">
            <a:avLst/>
          </a:prstGeom>
          <a:noFill/>
        </p:spPr>
      </p:pic>
      <p:sp>
        <p:nvSpPr>
          <p:cNvPr id="17" name="Content Placeholder 2"/>
          <p:cNvSpPr>
            <a:spLocks noGrp="1"/>
          </p:cNvSpPr>
          <p:nvPr>
            <p:ph idx="1"/>
          </p:nvPr>
        </p:nvSpPr>
        <p:spPr>
          <a:xfrm>
            <a:off x="2743200" y="1263046"/>
            <a:ext cx="6248400" cy="2710882"/>
          </a:xfrm>
        </p:spPr>
        <p:txBody>
          <a:bodyPr rIns="0">
            <a:noAutofit/>
          </a:bodyPr>
          <a:lstStyle/>
          <a:p>
            <a:pPr marL="342900" lvl="1" indent="-342900">
              <a:spcBef>
                <a:spcPts val="0"/>
              </a:spcBef>
              <a:buClr>
                <a:schemeClr val="accent1"/>
              </a:buClr>
              <a:buSzPct val="101000"/>
              <a:buFont typeface="Wingdings" pitchFamily="2" charset="2"/>
              <a:buChar char="§"/>
              <a:defRPr/>
            </a:pPr>
            <a:r>
              <a:rPr lang="en-US" sz="2000" dirty="0"/>
              <a:t>Evidence-based prevention and early intervention strategies for children and families</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sz="2000" dirty="0"/>
              <a:t>Intervene across homes, schools, and communities where children and adults live, work, learn, and play</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sz="2000" dirty="0"/>
              <a:t>Harness social support for lasting behavior change </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sz="2000" dirty="0"/>
              <a:t>Use the Traffic Light Plan to anchor healthy eating and activity behaviors</a:t>
            </a:r>
          </a:p>
          <a:p>
            <a:pPr marL="282575" lvl="1" indent="-107950">
              <a:spcBef>
                <a:spcPts val="0"/>
              </a:spcBef>
              <a:buFont typeface="Arial" pitchFamily="34" charset="0"/>
              <a:buChar char="•"/>
            </a:pPr>
            <a:endParaRPr lang="en-US" sz="800" dirty="0" smtClean="0">
              <a:solidFill>
                <a:srgbClr val="000000"/>
              </a:solidFill>
            </a:endParaRPr>
          </a:p>
          <a:p>
            <a:pPr marL="282575" lvl="1" indent="-107950">
              <a:spcBef>
                <a:spcPts val="0"/>
              </a:spcBef>
              <a:buNone/>
            </a:pPr>
            <a:endParaRPr lang="en-US" sz="2000" dirty="0" smtClean="0">
              <a:solidFill>
                <a:srgbClr val="000000"/>
              </a:solidFill>
            </a:endParaRPr>
          </a:p>
          <a:p>
            <a:pPr marL="682625" lvl="2" indent="-107950">
              <a:spcBef>
                <a:spcPts val="0"/>
              </a:spcBef>
            </a:pPr>
            <a:endParaRPr lang="en-US" sz="1600" dirty="0" smtClean="0">
              <a:solidFill>
                <a:srgbClr val="000000"/>
              </a:solidFill>
            </a:endParaRPr>
          </a:p>
          <a:p>
            <a:pPr marL="1092200" lvl="1" indent="-339725">
              <a:spcBef>
                <a:spcPts val="0"/>
              </a:spcBef>
              <a:buNone/>
            </a:pPr>
            <a:endParaRPr lang="en-US" sz="2400" dirty="0" smtClean="0"/>
          </a:p>
        </p:txBody>
      </p:sp>
      <p:sp>
        <p:nvSpPr>
          <p:cNvPr id="32" name="Left Brace 31"/>
          <p:cNvSpPr/>
          <p:nvPr/>
        </p:nvSpPr>
        <p:spPr>
          <a:xfrm>
            <a:off x="5638800" y="4175760"/>
            <a:ext cx="609600" cy="237744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3352800" y="4480560"/>
            <a:ext cx="2133600" cy="1569660"/>
          </a:xfrm>
          <a:prstGeom prst="rect">
            <a:avLst/>
          </a:prstGeom>
          <a:noFill/>
          <a:ln w="12700">
            <a:solidFill>
              <a:schemeClr val="tx1"/>
            </a:solidFill>
          </a:ln>
        </p:spPr>
        <p:txBody>
          <a:bodyPr wrap="square" rtlCol="0">
            <a:spAutoFit/>
          </a:bodyPr>
          <a:lstStyle/>
          <a:p>
            <a:pPr algn="r"/>
            <a:r>
              <a:rPr lang="en-US" sz="1600" dirty="0" smtClean="0">
                <a:solidFill>
                  <a:srgbClr val="000000"/>
                </a:solidFill>
              </a:rPr>
              <a:t>Increasing support resources for </a:t>
            </a:r>
            <a:r>
              <a:rPr lang="en-US" sz="1600" b="1" dirty="0" smtClean="0">
                <a:solidFill>
                  <a:srgbClr val="34B233"/>
                </a:solidFill>
              </a:rPr>
              <a:t>GREEN</a:t>
            </a:r>
            <a:r>
              <a:rPr lang="en-US" sz="1600" dirty="0" smtClean="0">
                <a:solidFill>
                  <a:srgbClr val="000000"/>
                </a:solidFill>
              </a:rPr>
              <a:t> behaviors and </a:t>
            </a:r>
          </a:p>
          <a:p>
            <a:pPr algn="r"/>
            <a:r>
              <a:rPr lang="en-US" sz="1600" dirty="0" smtClean="0">
                <a:solidFill>
                  <a:srgbClr val="000000"/>
                </a:solidFill>
              </a:rPr>
              <a:t>reducing </a:t>
            </a:r>
            <a:r>
              <a:rPr lang="en-US" sz="1600" b="1" dirty="0" smtClean="0">
                <a:solidFill>
                  <a:srgbClr val="D74201"/>
                </a:solidFill>
              </a:rPr>
              <a:t>RED</a:t>
            </a:r>
            <a:r>
              <a:rPr lang="en-US" sz="1600" dirty="0" smtClean="0">
                <a:solidFill>
                  <a:srgbClr val="000000"/>
                </a:solidFill>
              </a:rPr>
              <a:t> </a:t>
            </a:r>
          </a:p>
          <a:p>
            <a:pPr algn="r"/>
            <a:r>
              <a:rPr lang="en-US" sz="1600" dirty="0" smtClean="0">
                <a:solidFill>
                  <a:srgbClr val="000000"/>
                </a:solidFill>
              </a:rPr>
              <a:t>behaviors across </a:t>
            </a:r>
          </a:p>
          <a:p>
            <a:pPr algn="r"/>
            <a:r>
              <a:rPr lang="en-US" sz="1600" dirty="0" smtClean="0">
                <a:solidFill>
                  <a:srgbClr val="000000"/>
                </a:solidFill>
              </a:rPr>
              <a:t>all levels</a:t>
            </a:r>
            <a:endParaRPr lang="en-US" sz="1600" dirty="0"/>
          </a:p>
        </p:txBody>
      </p:sp>
      <p:pic>
        <p:nvPicPr>
          <p:cNvPr id="34" name="Picture 1" descr="image001"/>
          <p:cNvPicPr>
            <a:picLocks noChangeAspect="1" noChangeArrowheads="1"/>
          </p:cNvPicPr>
          <p:nvPr/>
        </p:nvPicPr>
        <p:blipFill>
          <a:blip r:embed="rId6" cstate="print"/>
          <a:srcRect l="21399" r="21000"/>
          <a:stretch>
            <a:fillRect/>
          </a:stretch>
        </p:blipFill>
        <p:spPr bwMode="auto">
          <a:xfrm flipH="1">
            <a:off x="3400355" y="5233035"/>
            <a:ext cx="562045" cy="762000"/>
          </a:xfrm>
          <a:prstGeom prst="rect">
            <a:avLst/>
          </a:prstGeom>
          <a:noFill/>
          <a:ln w="9525">
            <a:noFill/>
            <a:miter lim="800000"/>
            <a:headEnd/>
            <a:tailEnd/>
          </a:ln>
        </p:spPr>
      </p:pic>
      <p:pic>
        <p:nvPicPr>
          <p:cNvPr id="18" name="Picture 17" descr="Picture1.png"/>
          <p:cNvPicPr>
            <a:picLocks noChangeAspect="1"/>
          </p:cNvPicPr>
          <p:nvPr/>
        </p:nvPicPr>
        <p:blipFill>
          <a:blip r:embed="rId7" cstate="print"/>
          <a:stretch>
            <a:fillRect/>
          </a:stretch>
        </p:blipFill>
        <p:spPr>
          <a:xfrm>
            <a:off x="5440387" y="4038600"/>
            <a:ext cx="4090526" cy="2667000"/>
          </a:xfrm>
          <a:prstGeom prst="rect">
            <a:avLst/>
          </a:prstGeom>
        </p:spPr>
      </p:pic>
      <p:sp>
        <p:nvSpPr>
          <p:cNvPr id="16" name="Rectangle 15"/>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txBox="1">
            <a:spLocks/>
          </p:cNvSpPr>
          <p:nvPr/>
        </p:nvSpPr>
        <p:spPr>
          <a:xfrm>
            <a:off x="1199470" y="337118"/>
            <a:ext cx="7944530" cy="4915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200" b="1" dirty="0" smtClean="0">
                <a:solidFill>
                  <a:schemeClr val="tx1">
                    <a:lumMod val="65000"/>
                    <a:lumOff val="35000"/>
                  </a:schemeClr>
                </a:solidFill>
              </a:rPr>
              <a:t>Promoting Health Across All Levels</a:t>
            </a:r>
            <a:endParaRPr lang="en-US" sz="3200" b="1" dirty="0">
              <a:solidFill>
                <a:schemeClr val="tx1">
                  <a:lumMod val="65000"/>
                  <a:lumOff val="35000"/>
                </a:schemeClr>
              </a:solidFill>
            </a:endParaRPr>
          </a:p>
        </p:txBody>
      </p:sp>
      <p:pic>
        <p:nvPicPr>
          <p:cNvPr id="15" name="Picture 6" descr="http://www.sj39.com/sites/www.sj39.com/files/images/Play60.jpeg"/>
          <p:cNvPicPr>
            <a:picLocks noChangeAspect="1" noChangeArrowheads="1"/>
          </p:cNvPicPr>
          <p:nvPr/>
        </p:nvPicPr>
        <p:blipFill>
          <a:blip r:embed="rId8" cstate="print"/>
          <a:srcRect l="33939" t="34925" r="29697" b="18939"/>
          <a:stretch>
            <a:fillRect/>
          </a:stretch>
        </p:blipFill>
        <p:spPr bwMode="auto">
          <a:xfrm>
            <a:off x="898416" y="5411321"/>
            <a:ext cx="1828799" cy="1414730"/>
          </a:xfrm>
          <a:prstGeom prst="rect">
            <a:avLst/>
          </a:prstGeom>
          <a:noFill/>
        </p:spPr>
      </p:pic>
    </p:spTree>
    <p:extLst>
      <p:ext uri="{BB962C8B-B14F-4D97-AF65-F5344CB8AC3E}">
        <p14:creationId xmlns:p14="http://schemas.microsoft.com/office/powerpoint/2010/main" xmlns="" val="4289047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37118"/>
            <a:ext cx="8001000" cy="6520882"/>
          </a:xfrm>
        </p:spPr>
        <p:txBody>
          <a:bodyPr>
            <a:normAutofit/>
          </a:bodyPr>
          <a:lstStyle/>
          <a:p>
            <a:pPr marL="0" indent="0">
              <a:buNone/>
            </a:pPr>
            <a:r>
              <a:rPr lang="en-US" sz="3200" b="1" dirty="0" smtClean="0"/>
              <a:t>Harnessing Technology for Scale-Up</a:t>
            </a:r>
          </a:p>
          <a:p>
            <a:r>
              <a:rPr lang="en-US" sz="2600" dirty="0" smtClean="0"/>
              <a:t>Internet-based tools facilitate expansion and growth without using significant person-based resources</a:t>
            </a:r>
          </a:p>
          <a:p>
            <a:r>
              <a:rPr lang="en-US" sz="2600" b="1" dirty="0" err="1" smtClean="0"/>
              <a:t>StayingFit</a:t>
            </a:r>
            <a:r>
              <a:rPr lang="en-US" sz="2600" b="1" dirty="0" smtClean="0"/>
              <a:t>: </a:t>
            </a:r>
            <a:r>
              <a:rPr lang="en-US" sz="2600" dirty="0" smtClean="0"/>
              <a:t>A Prevention-based Program</a:t>
            </a:r>
          </a:p>
          <a:p>
            <a:pPr lvl="1"/>
            <a:r>
              <a:rPr lang="en-US" dirty="0" smtClean="0"/>
              <a:t>Online program (16 weekly sessions + booster)</a:t>
            </a:r>
          </a:p>
          <a:p>
            <a:pPr lvl="1"/>
            <a:r>
              <a:rPr lang="en-US" dirty="0" smtClean="0"/>
              <a:t>Teaches skills and behavioral strategies to:</a:t>
            </a:r>
          </a:p>
          <a:p>
            <a:pPr lvl="2"/>
            <a:r>
              <a:rPr lang="en-US" sz="2200" dirty="0" smtClean="0"/>
              <a:t>Adopt healthy eating and </a:t>
            </a:r>
          </a:p>
          <a:p>
            <a:pPr marL="914400" lvl="2" indent="0">
              <a:buNone/>
            </a:pPr>
            <a:r>
              <a:rPr lang="en-US" sz="2200" dirty="0" smtClean="0"/>
              <a:t>   activity behaviors</a:t>
            </a:r>
          </a:p>
          <a:p>
            <a:pPr lvl="2"/>
            <a:r>
              <a:rPr lang="en-US" sz="2200" dirty="0" smtClean="0"/>
              <a:t>Overcome barriers in </a:t>
            </a:r>
          </a:p>
          <a:p>
            <a:pPr marL="914400" lvl="2" indent="0">
              <a:buNone/>
            </a:pPr>
            <a:r>
              <a:rPr lang="en-US" sz="2200" dirty="0" smtClean="0"/>
              <a:t>   making healthy changes</a:t>
            </a:r>
          </a:p>
          <a:p>
            <a:pPr lvl="2"/>
            <a:r>
              <a:rPr lang="en-US" sz="2200" dirty="0" smtClean="0"/>
              <a:t>Improve body esteem</a:t>
            </a:r>
          </a:p>
          <a:p>
            <a:pPr lvl="2"/>
            <a:r>
              <a:rPr lang="en-US" sz="2200" dirty="0" smtClean="0"/>
              <a:t>Reduce unhealthy eating </a:t>
            </a:r>
          </a:p>
          <a:p>
            <a:pPr marL="914400" lvl="2" indent="0">
              <a:buNone/>
            </a:pPr>
            <a:r>
              <a:rPr lang="en-US" sz="2200" dirty="0" smtClean="0"/>
              <a:t>    attitudes and behaviors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5562600" y="4114800"/>
            <a:ext cx="2846587" cy="2083447"/>
          </a:xfrm>
          <a:prstGeom prst="rect">
            <a:avLst/>
          </a:prstGeom>
          <a:ln>
            <a:solidFill>
              <a:schemeClr val="tx1"/>
            </a:solidFill>
          </a:ln>
        </p:spPr>
      </p:pic>
      <p:pic>
        <p:nvPicPr>
          <p:cNvPr id="5" name="Picture 2"/>
          <p:cNvPicPr>
            <a:picLocks noChangeAspect="1" noChangeArrowheads="1"/>
          </p:cNvPicPr>
          <p:nvPr/>
        </p:nvPicPr>
        <p:blipFill>
          <a:blip r:embed="rId3" cstate="print"/>
          <a:srcRect/>
          <a:stretch>
            <a:fillRect/>
          </a:stretch>
        </p:blipFill>
        <p:spPr bwMode="auto">
          <a:xfrm>
            <a:off x="7162800" y="3657600"/>
            <a:ext cx="1577407" cy="1098792"/>
          </a:xfrm>
          <a:prstGeom prst="rect">
            <a:avLst/>
          </a:prstGeom>
          <a:noFill/>
          <a:ln w="9525">
            <a:noFill/>
            <a:miter lim="800000"/>
            <a:headEnd/>
            <a:tailEnd/>
          </a:ln>
        </p:spPr>
      </p:pic>
      <p:pic>
        <p:nvPicPr>
          <p:cNvPr id="6" name="Picture 5"/>
          <p:cNvPicPr>
            <a:picLocks noChangeAspect="1"/>
          </p:cNvPicPr>
          <p:nvPr/>
        </p:nvPicPr>
        <p:blipFill>
          <a:blip r:embed="rId4" cstate="print"/>
          <a:srcRect l="8993" t="7317" r="8993" b="4878"/>
          <a:stretch>
            <a:fillRect/>
          </a:stretch>
        </p:blipFill>
        <p:spPr>
          <a:xfrm rot="20191069">
            <a:off x="7815055" y="4585359"/>
            <a:ext cx="1021955" cy="1936336"/>
          </a:xfrm>
          <a:prstGeom prst="rect">
            <a:avLst/>
          </a:prstGeom>
          <a:effectLst>
            <a:softEdge rad="76200"/>
          </a:effectLst>
        </p:spPr>
      </p:pic>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9669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stretch>
            <a:fillRect/>
          </a:stretch>
        </p:blipFill>
        <p:spPr>
          <a:xfrm>
            <a:off x="0" y="-8468"/>
            <a:ext cx="2153188" cy="6866467"/>
          </a:xfrm>
          <a:prstGeom prst="rect">
            <a:avLst/>
          </a:prstGeom>
        </p:spPr>
      </p:pic>
      <p:grpSp>
        <p:nvGrpSpPr>
          <p:cNvPr id="40" name="Group 39"/>
          <p:cNvGrpSpPr/>
          <p:nvPr/>
        </p:nvGrpSpPr>
        <p:grpSpPr>
          <a:xfrm>
            <a:off x="1578934" y="1981200"/>
            <a:ext cx="5736266" cy="4620561"/>
            <a:chOff x="1578934" y="1981200"/>
            <a:chExt cx="5736266" cy="4620561"/>
          </a:xfrm>
        </p:grpSpPr>
        <p:pic>
          <p:nvPicPr>
            <p:cNvPr id="41" name="Picture 3" descr="bat10421_fm-1.gif"/>
            <p:cNvPicPr>
              <a:picLocks noChangeAspect="1"/>
            </p:cNvPicPr>
            <p:nvPr/>
          </p:nvPicPr>
          <p:blipFill>
            <a:blip r:embed="rId4" cstate="print"/>
            <a:srcRect l="38089" r="28231"/>
            <a:stretch>
              <a:fillRect/>
            </a:stretch>
          </p:blipFill>
          <p:spPr bwMode="auto">
            <a:xfrm>
              <a:off x="3955312" y="1981200"/>
              <a:ext cx="1743739" cy="4473245"/>
            </a:xfrm>
            <a:prstGeom prst="rect">
              <a:avLst/>
            </a:prstGeom>
            <a:noFill/>
            <a:ln w="9525">
              <a:noFill/>
              <a:miter lim="800000"/>
              <a:headEnd/>
              <a:tailEnd/>
            </a:ln>
          </p:spPr>
        </p:pic>
        <p:sp>
          <p:nvSpPr>
            <p:cNvPr id="42" name="TextBox 41"/>
            <p:cNvSpPr txBox="1"/>
            <p:nvPr/>
          </p:nvSpPr>
          <p:spPr>
            <a:xfrm>
              <a:off x="1578934" y="2058215"/>
              <a:ext cx="2438400" cy="1015663"/>
            </a:xfrm>
            <a:prstGeom prst="rect">
              <a:avLst/>
            </a:prstGeom>
            <a:noFill/>
          </p:spPr>
          <p:txBody>
            <a:bodyPr wrap="square" rtlCol="0">
              <a:spAutoFit/>
            </a:bodyPr>
            <a:lstStyle/>
            <a:p>
              <a:pPr algn="r"/>
              <a:r>
                <a:rPr lang="en-US" sz="1200" b="1" dirty="0" smtClean="0">
                  <a:latin typeface="Arial Narrow" pitchFamily="34" charset="0"/>
                </a:rPr>
                <a:t>Psychosocial</a:t>
              </a:r>
            </a:p>
            <a:p>
              <a:pPr algn="r"/>
              <a:r>
                <a:rPr lang="en-US" sz="1200" dirty="0" smtClean="0">
                  <a:latin typeface="Arial Narrow" pitchFamily="34" charset="0"/>
                </a:rPr>
                <a:t>Eating disorders</a:t>
              </a:r>
            </a:p>
            <a:p>
              <a:pPr algn="r"/>
              <a:r>
                <a:rPr lang="en-US" sz="1200" dirty="0" smtClean="0">
                  <a:latin typeface="Arial Narrow" pitchFamily="34" charset="0"/>
                </a:rPr>
                <a:t>Poor self-esteem</a:t>
              </a:r>
            </a:p>
            <a:p>
              <a:pPr algn="r"/>
              <a:r>
                <a:rPr lang="en-US" sz="1200" dirty="0" smtClean="0">
                  <a:latin typeface="Arial Narrow" pitchFamily="34" charset="0"/>
                </a:rPr>
                <a:t>Social isolation and stigmatisation</a:t>
              </a:r>
            </a:p>
            <a:p>
              <a:pPr algn="r"/>
              <a:r>
                <a:rPr lang="en-US" sz="1200" dirty="0" smtClean="0">
                  <a:latin typeface="Arial Narrow" pitchFamily="34" charset="0"/>
                </a:rPr>
                <a:t>Depression</a:t>
              </a:r>
              <a:endParaRPr lang="en-US" sz="1200" dirty="0">
                <a:latin typeface="Arial Narrow" pitchFamily="34" charset="0"/>
              </a:endParaRPr>
            </a:p>
          </p:txBody>
        </p:sp>
        <p:sp>
          <p:nvSpPr>
            <p:cNvPr id="43" name="TextBox 42"/>
            <p:cNvSpPr txBox="1"/>
            <p:nvPr/>
          </p:nvSpPr>
          <p:spPr>
            <a:xfrm>
              <a:off x="2417134" y="3113567"/>
              <a:ext cx="1600200" cy="861774"/>
            </a:xfrm>
            <a:prstGeom prst="rect">
              <a:avLst/>
            </a:prstGeom>
            <a:noFill/>
          </p:spPr>
          <p:txBody>
            <a:bodyPr wrap="square" rtlCol="0">
              <a:spAutoFit/>
            </a:bodyPr>
            <a:lstStyle/>
            <a:p>
              <a:pPr algn="r"/>
              <a:r>
                <a:rPr lang="en-US" sz="1200" b="1" dirty="0" smtClean="0">
                  <a:latin typeface="Arial Narrow" pitchFamily="34" charset="0"/>
                </a:rPr>
                <a:t>Pulmonary</a:t>
              </a:r>
            </a:p>
            <a:p>
              <a:pPr algn="r"/>
              <a:r>
                <a:rPr lang="en-US" sz="1200" dirty="0" smtClean="0">
                  <a:latin typeface="Arial Narrow" pitchFamily="34" charset="0"/>
                </a:rPr>
                <a:t>Exercise intolerance</a:t>
              </a:r>
            </a:p>
            <a:p>
              <a:pPr algn="r"/>
              <a:r>
                <a:rPr lang="en-US" sz="1200" dirty="0" smtClean="0">
                  <a:latin typeface="Arial Narrow" pitchFamily="34" charset="0"/>
                </a:rPr>
                <a:t>Obstructive sleep apnea</a:t>
              </a:r>
            </a:p>
            <a:p>
              <a:pPr algn="r"/>
              <a:r>
                <a:rPr lang="en-US" sz="1200" dirty="0" smtClean="0">
                  <a:latin typeface="Arial Narrow" pitchFamily="34" charset="0"/>
                </a:rPr>
                <a:t>Asthma</a:t>
              </a:r>
            </a:p>
          </p:txBody>
        </p:sp>
        <p:sp>
          <p:nvSpPr>
            <p:cNvPr id="44" name="TextBox 43"/>
            <p:cNvSpPr txBox="1"/>
            <p:nvPr/>
          </p:nvSpPr>
          <p:spPr>
            <a:xfrm>
              <a:off x="1958165" y="3973033"/>
              <a:ext cx="2057400" cy="861774"/>
            </a:xfrm>
            <a:prstGeom prst="rect">
              <a:avLst/>
            </a:prstGeom>
            <a:noFill/>
          </p:spPr>
          <p:txBody>
            <a:bodyPr wrap="square" rtlCol="0">
              <a:spAutoFit/>
            </a:bodyPr>
            <a:lstStyle/>
            <a:p>
              <a:pPr algn="r"/>
              <a:r>
                <a:rPr lang="en-US" sz="1200" b="1" dirty="0" smtClean="0">
                  <a:latin typeface="Arial Narrow" pitchFamily="34" charset="0"/>
                </a:rPr>
                <a:t>Gastrointestinal</a:t>
              </a:r>
            </a:p>
            <a:p>
              <a:pPr algn="r"/>
              <a:r>
                <a:rPr lang="en-US" sz="1200" dirty="0" smtClean="0">
                  <a:latin typeface="Arial Narrow" pitchFamily="34" charset="0"/>
                </a:rPr>
                <a:t>Gallstones</a:t>
              </a:r>
            </a:p>
            <a:p>
              <a:pPr algn="r"/>
              <a:r>
                <a:rPr lang="en-US" sz="1200" dirty="0" smtClean="0">
                  <a:latin typeface="Arial Narrow" pitchFamily="34" charset="0"/>
                </a:rPr>
                <a:t>Gastro-</a:t>
              </a:r>
              <a:r>
                <a:rPr lang="en-US" sz="1200" dirty="0" err="1" smtClean="0">
                  <a:latin typeface="Arial Narrow" pitchFamily="34" charset="0"/>
                </a:rPr>
                <a:t>oesophageal</a:t>
              </a:r>
              <a:r>
                <a:rPr lang="en-US" sz="1200" dirty="0" smtClean="0">
                  <a:latin typeface="Arial Narrow" pitchFamily="34" charset="0"/>
                </a:rPr>
                <a:t> reflux</a:t>
              </a:r>
            </a:p>
            <a:p>
              <a:pPr algn="r"/>
              <a:r>
                <a:rPr lang="en-US" sz="1200" dirty="0" smtClean="0">
                  <a:latin typeface="Arial Narrow" pitchFamily="34" charset="0"/>
                </a:rPr>
                <a:t>Non-alcoholic fatty liver disease</a:t>
              </a:r>
            </a:p>
          </p:txBody>
        </p:sp>
        <p:sp>
          <p:nvSpPr>
            <p:cNvPr id="45" name="TextBox 44"/>
            <p:cNvSpPr txBox="1"/>
            <p:nvPr/>
          </p:nvSpPr>
          <p:spPr>
            <a:xfrm>
              <a:off x="2415365" y="4846313"/>
              <a:ext cx="1600200" cy="477054"/>
            </a:xfrm>
            <a:prstGeom prst="rect">
              <a:avLst/>
            </a:prstGeom>
            <a:noFill/>
          </p:spPr>
          <p:txBody>
            <a:bodyPr wrap="square" rtlCol="0">
              <a:spAutoFit/>
            </a:bodyPr>
            <a:lstStyle/>
            <a:p>
              <a:pPr algn="r"/>
              <a:r>
                <a:rPr lang="en-US" sz="1200" b="1" dirty="0" smtClean="0">
                  <a:latin typeface="Arial Narrow" pitchFamily="34" charset="0"/>
                </a:rPr>
                <a:t>Renal</a:t>
              </a:r>
            </a:p>
            <a:p>
              <a:pPr algn="r"/>
              <a:r>
                <a:rPr lang="en-US" sz="1200" dirty="0" smtClean="0">
                  <a:latin typeface="Arial Narrow" pitchFamily="34" charset="0"/>
                </a:rPr>
                <a:t>Glomerulosclerosis</a:t>
              </a:r>
            </a:p>
          </p:txBody>
        </p:sp>
        <p:sp>
          <p:nvSpPr>
            <p:cNvPr id="46" name="TextBox 45"/>
            <p:cNvSpPr txBox="1"/>
            <p:nvPr/>
          </p:nvSpPr>
          <p:spPr>
            <a:xfrm>
              <a:off x="1796901" y="5355266"/>
              <a:ext cx="2209800" cy="1246495"/>
            </a:xfrm>
            <a:prstGeom prst="rect">
              <a:avLst/>
            </a:prstGeom>
            <a:noFill/>
          </p:spPr>
          <p:txBody>
            <a:bodyPr wrap="square" rtlCol="0">
              <a:spAutoFit/>
            </a:bodyPr>
            <a:lstStyle/>
            <a:p>
              <a:pPr algn="r"/>
              <a:r>
                <a:rPr lang="en-US" sz="1200" b="1" dirty="0" smtClean="0">
                  <a:latin typeface="Arial Narrow" pitchFamily="34" charset="0"/>
                </a:rPr>
                <a:t>Musculoskeletal</a:t>
              </a:r>
            </a:p>
            <a:p>
              <a:pPr algn="r"/>
              <a:r>
                <a:rPr lang="en-US" sz="1200" dirty="0" smtClean="0">
                  <a:latin typeface="Arial Narrow" pitchFamily="34" charset="0"/>
                </a:rPr>
                <a:t>Ankle sprains</a:t>
              </a:r>
            </a:p>
            <a:p>
              <a:pPr algn="r"/>
              <a:r>
                <a:rPr lang="en-US" sz="1200" dirty="0" smtClean="0">
                  <a:latin typeface="Arial Narrow" pitchFamily="34" charset="0"/>
                </a:rPr>
                <a:t>Flat feet</a:t>
              </a:r>
            </a:p>
            <a:p>
              <a:pPr algn="r"/>
              <a:r>
                <a:rPr lang="en-US" sz="1200" dirty="0" smtClean="0">
                  <a:latin typeface="Arial Narrow" pitchFamily="34" charset="0"/>
                </a:rPr>
                <a:t>Tibia vara</a:t>
              </a:r>
            </a:p>
            <a:p>
              <a:pPr algn="r"/>
              <a:r>
                <a:rPr lang="en-US" sz="1200" dirty="0" smtClean="0">
                  <a:latin typeface="Arial Narrow" pitchFamily="34" charset="0"/>
                </a:rPr>
                <a:t>Slipped capital femoral epiphysis</a:t>
              </a:r>
            </a:p>
            <a:p>
              <a:pPr algn="r"/>
              <a:r>
                <a:rPr lang="en-US" sz="1200" dirty="0" smtClean="0">
                  <a:latin typeface="Arial Narrow" pitchFamily="34" charset="0"/>
                </a:rPr>
                <a:t>Forearm  fracture</a:t>
              </a:r>
            </a:p>
          </p:txBody>
        </p:sp>
        <p:sp>
          <p:nvSpPr>
            <p:cNvPr id="47" name="TextBox 46"/>
            <p:cNvSpPr txBox="1"/>
            <p:nvPr/>
          </p:nvSpPr>
          <p:spPr>
            <a:xfrm>
              <a:off x="5638800" y="2372833"/>
              <a:ext cx="1600200" cy="861774"/>
            </a:xfrm>
            <a:prstGeom prst="rect">
              <a:avLst/>
            </a:prstGeom>
            <a:noFill/>
          </p:spPr>
          <p:txBody>
            <a:bodyPr wrap="square" rtlCol="0">
              <a:spAutoFit/>
            </a:bodyPr>
            <a:lstStyle/>
            <a:p>
              <a:r>
                <a:rPr lang="en-US" sz="1200" b="1" dirty="0" smtClean="0">
                  <a:latin typeface="Arial Narrow" pitchFamily="34" charset="0"/>
                </a:rPr>
                <a:t>Neurological</a:t>
              </a:r>
            </a:p>
            <a:p>
              <a:r>
                <a:rPr lang="en-US" sz="1200" dirty="0" smtClean="0">
                  <a:latin typeface="Arial Narrow" pitchFamily="34" charset="0"/>
                </a:rPr>
                <a:t>Pseudotumour cerebri</a:t>
              </a:r>
            </a:p>
            <a:p>
              <a:pPr marL="117475" indent="-117475"/>
              <a:r>
                <a:rPr lang="en-US" sz="1200" dirty="0" smtClean="0">
                  <a:latin typeface="Arial Narrow" pitchFamily="34" charset="0"/>
                </a:rPr>
                <a:t>(idiopathic intracranial hypertension)</a:t>
              </a:r>
            </a:p>
          </p:txBody>
        </p:sp>
        <p:sp>
          <p:nvSpPr>
            <p:cNvPr id="48" name="TextBox 47"/>
            <p:cNvSpPr txBox="1"/>
            <p:nvPr/>
          </p:nvSpPr>
          <p:spPr>
            <a:xfrm>
              <a:off x="5626398" y="3249305"/>
              <a:ext cx="1600200" cy="1246495"/>
            </a:xfrm>
            <a:prstGeom prst="rect">
              <a:avLst/>
            </a:prstGeom>
            <a:noFill/>
          </p:spPr>
          <p:txBody>
            <a:bodyPr wrap="square" rtlCol="0">
              <a:spAutoFit/>
            </a:bodyPr>
            <a:lstStyle/>
            <a:p>
              <a:r>
                <a:rPr lang="en-US" sz="1200" b="1" dirty="0" smtClean="0">
                  <a:latin typeface="Arial Narrow" pitchFamily="34" charset="0"/>
                </a:rPr>
                <a:t>Cardiovascular</a:t>
              </a:r>
            </a:p>
            <a:p>
              <a:r>
                <a:rPr lang="en-US" sz="1200" dirty="0" smtClean="0">
                  <a:latin typeface="Arial Narrow" pitchFamily="34" charset="0"/>
                </a:rPr>
                <a:t>Hypertension</a:t>
              </a:r>
            </a:p>
            <a:p>
              <a:r>
                <a:rPr lang="en-US" sz="1200" dirty="0" smtClean="0">
                  <a:latin typeface="Arial Narrow" pitchFamily="34" charset="0"/>
                </a:rPr>
                <a:t>Dyslipidaemia</a:t>
              </a:r>
            </a:p>
            <a:p>
              <a:r>
                <a:rPr lang="en-US" sz="1200" dirty="0" smtClean="0">
                  <a:latin typeface="Arial Narrow" pitchFamily="34" charset="0"/>
                </a:rPr>
                <a:t>Coagulopathy</a:t>
              </a:r>
            </a:p>
            <a:p>
              <a:r>
                <a:rPr lang="en-US" sz="1200" dirty="0" smtClean="0">
                  <a:latin typeface="Arial Narrow" pitchFamily="34" charset="0"/>
                </a:rPr>
                <a:t>Chronic inflammation</a:t>
              </a:r>
            </a:p>
            <a:p>
              <a:r>
                <a:rPr lang="en-US" sz="1200" dirty="0" smtClean="0">
                  <a:latin typeface="Arial Narrow" pitchFamily="34" charset="0"/>
                </a:rPr>
                <a:t>Endothelial dysfunction</a:t>
              </a:r>
            </a:p>
          </p:txBody>
        </p:sp>
        <p:sp>
          <p:nvSpPr>
            <p:cNvPr id="49" name="TextBox 48"/>
            <p:cNvSpPr txBox="1"/>
            <p:nvPr/>
          </p:nvSpPr>
          <p:spPr>
            <a:xfrm>
              <a:off x="5638800" y="4440866"/>
              <a:ext cx="1676400" cy="1823576"/>
            </a:xfrm>
            <a:prstGeom prst="rect">
              <a:avLst/>
            </a:prstGeom>
            <a:noFill/>
          </p:spPr>
          <p:txBody>
            <a:bodyPr wrap="square" rtlCol="0">
              <a:spAutoFit/>
            </a:bodyPr>
            <a:lstStyle/>
            <a:p>
              <a:r>
                <a:rPr lang="en-US" sz="1200" b="1" dirty="0" smtClean="0">
                  <a:latin typeface="Arial Narrow" pitchFamily="34" charset="0"/>
                </a:rPr>
                <a:t>Endocrine</a:t>
              </a:r>
            </a:p>
            <a:p>
              <a:r>
                <a:rPr lang="en-US" sz="1200" dirty="0" smtClean="0">
                  <a:latin typeface="Arial Narrow" pitchFamily="34" charset="0"/>
                </a:rPr>
                <a:t>Insulin resistance</a:t>
              </a:r>
            </a:p>
            <a:p>
              <a:pPr marL="117475" indent="-117475"/>
              <a:r>
                <a:rPr lang="en-US" sz="1200" dirty="0" smtClean="0">
                  <a:latin typeface="Arial Narrow" pitchFamily="34" charset="0"/>
                </a:rPr>
                <a:t>Impaired fasting glucose or glucose intolerance</a:t>
              </a:r>
            </a:p>
            <a:p>
              <a:r>
                <a:rPr lang="en-US" sz="1200" dirty="0" smtClean="0">
                  <a:latin typeface="Arial Narrow" pitchFamily="34" charset="0"/>
                </a:rPr>
                <a:t>Type 2 diabetes</a:t>
              </a:r>
            </a:p>
            <a:p>
              <a:r>
                <a:rPr lang="en-US" sz="1200" dirty="0" smtClean="0">
                  <a:latin typeface="Arial Narrow" pitchFamily="34" charset="0"/>
                </a:rPr>
                <a:t>Precocious puberty</a:t>
              </a:r>
            </a:p>
            <a:p>
              <a:r>
                <a:rPr lang="en-US" sz="1200" dirty="0" smtClean="0">
                  <a:latin typeface="Arial Narrow" pitchFamily="34" charset="0"/>
                </a:rPr>
                <a:t>Menstrual irregularities</a:t>
              </a:r>
            </a:p>
            <a:p>
              <a:pPr marL="117475" indent="-117475"/>
              <a:r>
                <a:rPr lang="en-US" sz="1200" dirty="0" smtClean="0">
                  <a:latin typeface="Arial Narrow" pitchFamily="34" charset="0"/>
                </a:rPr>
                <a:t>Polycystic ovary syndrome (females)</a:t>
              </a:r>
            </a:p>
          </p:txBody>
        </p:sp>
      </p:grpSp>
      <p:sp>
        <p:nvSpPr>
          <p:cNvPr id="2" name="Title 1"/>
          <p:cNvSpPr>
            <a:spLocks noGrp="1"/>
          </p:cNvSpPr>
          <p:nvPr>
            <p:ph type="title"/>
          </p:nvPr>
        </p:nvSpPr>
        <p:spPr>
          <a:xfrm>
            <a:off x="1371600" y="274638"/>
            <a:ext cx="7772399" cy="1371600"/>
          </a:xfrm>
          <a:solidFill>
            <a:srgbClr val="FFFFFF"/>
          </a:solidFill>
        </p:spPr>
        <p:txBody>
          <a:bodyPr/>
          <a:lstStyle/>
          <a:p>
            <a:pPr algn="l"/>
            <a:r>
              <a:rPr lang="en-US" sz="4000" b="1" dirty="0" smtClean="0">
                <a:solidFill>
                  <a:schemeClr val="tx1">
                    <a:lumMod val="65000"/>
                    <a:lumOff val="35000"/>
                  </a:schemeClr>
                </a:solidFill>
              </a:rPr>
              <a:t>Childhood Obesity: </a:t>
            </a:r>
            <a:br>
              <a:rPr lang="en-US" sz="4000" b="1" dirty="0" smtClean="0">
                <a:solidFill>
                  <a:schemeClr val="tx1">
                    <a:lumMod val="65000"/>
                    <a:lumOff val="35000"/>
                  </a:schemeClr>
                </a:solidFill>
              </a:rPr>
            </a:br>
            <a:r>
              <a:rPr lang="en-US" sz="4000" b="1" dirty="0" smtClean="0">
                <a:solidFill>
                  <a:schemeClr val="tx1">
                    <a:lumMod val="65000"/>
                    <a:lumOff val="35000"/>
                  </a:schemeClr>
                </a:solidFill>
              </a:rPr>
              <a:t>Health Risks Now and Later</a:t>
            </a:r>
            <a:endParaRPr lang="en-US" sz="4000" b="1" dirty="0">
              <a:solidFill>
                <a:schemeClr val="tx1">
                  <a:lumMod val="65000"/>
                  <a:lumOff val="35000"/>
                </a:schemeClr>
              </a:solidFill>
            </a:endParaRPr>
          </a:p>
        </p:txBody>
      </p:sp>
      <p:sp>
        <p:nvSpPr>
          <p:cNvPr id="40962" name="AutoShape 2" descr="data:image/jpeg;base64,/9j/4AAQSkZJRgABAQAAAQABAAD/2wCEAAkGBxQTEhUUExQWFRUXGBwXGBgYGBsgGBwYHx0YHxgYHBYcICggICEnHRwaJDEhJSksLi4uHiAzODMsNygtLisBCgoKBQUFDgUFDisZExkrKysrKysrKysrKysrKysrKysrKysrKysrKysrKysrKysrKysrKysrKysrKysrKysrK//AABEIAFsCKwMBIgACEQEDEQH/xAAcAAEAAgMBAQEAAAAAAAAAAAAABwgBBQYEAwL/xABLEAACAQMBBgMEBgQMBAUFAAABAgMABBEhBQYHEjFBEyJRMmFxgQgUI0JSkSUzobEVJDQ1Q3JzdIKys8FikqLhU6PC0fAWRGOTw//EABQBAQAAAAAAAAAAAAAAAAAAAAD/xAAUEQEAAAAAAAAAAAAAAAAAAAAA/9oADAMBAAIRAxEAPwCcaUpQKUpQKUpQKUpQKUpQKUpQKUpQKUpQKUpQKUpQKUpQKUpQKUpQKUpQKUpQKUpQKUpQKUpQKwTWaUClKUClKUCsFenurNKDBFZpSgUpSgUpSgxms0rDMAMk4A6k9KDNK+FpeRyjmjkSQeqMGH5ivvQKVgN193Ws0CsVmlApSlApSlBjFZpSgUpSgUpSgUpSgUpWGOBQfiedUXmdlRR1LEAfma0Lb97Nzj69bZzj9amPzziq57y7wX+3LoiNJXQHMdugLLGvTmOABnXV29caDArQbS3ZvLcFprWeNR1Z4nC/8xGP20FyLa5SReaN1dfVSCPzFeDblrdSBRbXEcHXmLw+IT0xy/aKF75yD1HTGtO9n7Smgbmglkib1jdlP5qa62x4s7VjGPrRcDs8cbZ69WK837aCaNnbyXtptKLZ9+0c6XCkwXEacjcy5yrpkjt29RqcnEh1XvhZb3u1dppf3bs6Ww9sqqqWAPJGgUBdC3McDtrqRW44ycTZomaytVlgbUSSuhRiuSPss68pwftB17etBMdltCKbn8KRX8NzG/KQeVwASpx3GRpXpqL/AKO4/Rbn1uX/AMsdShQKUpQBSlKBSlefaDusUjRIHkCMUQnAZwDyqW7AnAzQeTbO8Fra8v1meKHm9kOwBPwHXHvr1bP2hFOgkhkSVD0ZGDL+Yqu/E7cC9ihbaN3cxzSMyiVACOTm0VUJ6gaDGBgetcnuHvlNs25WWMkxk4liz5XX4dmHUN2PuJBC3teC62zBHLHDJMiyy55ELDmbAycCtdtLe+3isRfAmSJ1BjCjLOzaJGAPvFtPdrnpVcuI9ttGa5kuby1nj5tVyC0ccWvKnOBy6A69NckjJoLTXl7HEheV0jQDJZ2AUDucmvPsTbEN3Cs9u3PExYK2CM8rFTgEA4yDrVdtxeGd7fsjXXiw2gw2ZCQzD0jRumR94jGDpnpVkLCySGNIolCRooVVHQAaAUHopSlApSlApSlApSlArhN9OKlns+XwW55phjmSPGFz2ZiQAfdqda7uoW4pcNrO22bNcRLI1wjiQys5LPzyDmDj2cANocA6DJ65CQ9yN97bacbPBzKyHDxvgOuehwCQQex91bG329E95LZrzeLFGkjHHlw5OAD1zoD0xr161XDgZetHtiBR0lWSNvevIzj/AKkU/KpT2ttKePbdzDaxlrie1hVHbHhRKGfnmfvhcjAA1Oneg6bePiDZ2VzDbTSfaSHDcuCIgfZMmvlBJHy16V1Waptvjs+a3vbiK4fxJVkPO/4ifNzfMEH51N/DLZNztFLW/vpiYoAFtYUJALR5Qzya6sSrD369BoQlulKUClYBrNBjmGcZ164rNKUCuVut+rddow7OT7SaTm5yp8sXKpYBvUkA6DppmvnxUurqLZs0tnII5EwzNgc3h/fCE6Bu+euhxrioD4Lyfpq1J1JMmpznJik16/voLVUpSgworNKUHg25tmG0haa4kEca9SepPYAdST6CoO2zx7uDKfqtvEsWfL4oYyEep5WAHwGfia3nFPYz3u2tn21w7x2cqEKQQB4g8QuoJyOdgIx/iGBW9uuCey2XCrNGfxLKSfybI/ZQcdsvj9ID/GLRWGesTlcDT7rA579xUg7H4m7KvUKtOkfMMNHcgJoexLeRvgCajzbfAKUZNrdI47JKpU9PxrkHX/hFcPt3hjtK0jeWWAeFGOZnWSMgDOOnNzfLHegkfittCysTbXWzmhivA4OIOXleAgkiRUIBUkKBnU9umRMkNwDGsjeUFQxzpjTJyT6VBPDLg+ZRDeXrKYWVZY4V1LggMviHoBj7oznvitj9IjeG4RY7NY+S3lAdpOviMpz4Y9ApCse5OOgGoTWDnpWajLgVvLdXdoyXCErBypHP05xj2CO7KAPMOoIzrqZNoFKUoFKUNApX5RgehzX6oFKwBWaBWG91ZrAOelBiPPfHy/8Aev1SlApSlArDKCCD0OlZpQRbujsB9gNdNNJA1gxD+MzsJlwGCr4YQh2JIGAR6jU8tdj/APWFulot3ck2kbgsizFRIy9VwiliSV15Rk+6oR3527LtjbEdnC/JDHN4UfNgrzqTzzFejdDgHsB0yaknafD6GOC5urmSS+uxBIwknwVVgjEeHCPKozgga47EUHJ7T4gbOvr63t4tnRTCSaOEzzIoblZwDyKBzdyQSR7xW2313EsILjZogtY18W8VZMlmVkwSUKsSCDj9lQpuKcbSsc6fxqH/AFE9anHjZt0W8+ysnRbnx2wdQqFB+0M35GglK3gVFCIqoo0CqAFA9ABoKgj6S0GJrN9fNHIvu8rKf/V+6p5jcMAQQQRkEdCD0INQf9JkfyA6f0/x/oKDo/o7n9Fv/eH/AMsdScDVdOG++Mtrsq6htYnmuRI8uikpFFyRgyse+oOF+fQVze5/EW5sbt5+ZpUmbmnR2yXP4ubGjDJwce7WgthSuN3R32baM5NvbstmqazyeVmlOMIiagga5Ofy785xG4uGwmktYrYmZQMSSMBH5gCrBVyWGvTK9KCSNr7ThtozLPKsUYIBZiAMkjA19a9tU83q2vfXXh3F5I7pLzNFk/Z4UlW5EHlXBGDoD3PXJnLhBxLF6otbpgLpR5WPSZR3H/GB1HcajvgJRrFZrx7Y2kltBLPJnkiQu2Bk4AzoKDkeL6MbW3x0+u2/NpnTmxrr6ketQxxk3KGz7vxIsC3uCzRqB7DDHOnpgFsj3HHavNtTiDeX95H4srJAZoyIVOI1UOCuR94jrzN39BgCw3EDdVNpWbwNgP7cT/hkGeU/A6qfcT3xQRL9H/e7lkOz5iCjkyQc3aQasgz0zjmHvB7tUp8VXxsi86/qsaDPUgf/AA9qql9rbT945oZP8SSI37wwqx15vMu0t3bm4AAfwHWVRryyKNfgCMMPcRQd9sb+Tw/2Sf5RXsrw7D/k0Hf7JP8AKKh7ivxQvrS7ls4BFEFCkS8vNIQyq2nN5R1I9k/Gglfb+89rZmIXEqoZXCICRnUgcxHZQTq3QVuKp7vRs+55Le8nladbpCyyMSSGUkPGSehB+WDp3Am7gjv79bhFnO38YhXyMTrJEPf+JRgH1GDrrQfDc/ixCbu9ivpfCHjn6uWzyBBleQkDC+yGyTglj00zK1tcJIivGyujDKspBUjsQw0IqtPG3c02V2bhDmG6Z3GnsSZBdCemCTke7I+7mtrwc2rftaXVpYKPE5g4mkI8OEMpBwNcuSo5VxjqT6ELAJdoXaMOpkUBmQMOYA55SV6gHBwfdXz2ptGK3ieaZwkaAszHsB7hqT6AanoKqGNq3tlfNKzyx3aP5y5PMTplXyfMpGPcRiu44sw7Tuba3vrnlFtIFZYYiSsPMo5GfTUsD7Rzgnl0yBQWJtblJEWSNg6MAyspyCpGQQfTFfUGqs8Mpru7kGy0u5ILaXLuF64UEsqHqObuAceoOoNnNmWCQRJDGMJGoVR6AUHqrh+L20rddm3MEk8ccskRMaMw52KkEAL1OSMV3FVh3l3P2ldtf7QmAVYpJebxCQxVM6RqRqqrgA6Zxpk0Gu4Oj9M2f9Z/9KSp+2Sh/hu9JPS1txj4mXv8j09ar9wgP6Ys/wCu3+R6krfqANtyQc18JGtIxGLIKZCCzB+bOgUYBySMevSgj/jdHjbFyfXwz/5UdTbwQz/Atr8Zcf8A7parlvnGq3koUXQ1HMLvHj82Bzc2Ce/T3Y69asbwQP6FtfcZf9aWg7utPvPvNbWEQluZORSwUDqxJPZRqcDU47Co54p8VbiwuWtIIIwwVW8VyWyGGdIxjBByNSenSuE3j3Pvb2xg2t4sl0zxsZ1b2kCu+DGo05AvVR0OT0J5QsnaXSSoskbK6MMqykFSPUEda+1VS4e7731o31W2dSJz4aLJqscrkKsq5BxgkEjUHuDU8XWwNoxbPS2trwyXDyfbXM2SyRtkyGIeoOAAToCcEaYDoYd4rZ7lrRZkNwi8zRg+YD92emmciv1tTbsFvJDHK4WSd/DiX7zN649Bpk9MkDuKqbvBZz7O2hIni800MmRKM5JOGV9dc4IJ66+tdLtPc7bO0HiuyGuvGjR0lDxqFBXPLy5Xk5TkHAAz8aCd+J0fNsq9Gv6hjp7tf9qrxwb/AJ5tP6z/AOlJUv22691a7H2gb26e5ne1l0aR2SNVjchVLHU5JJb4DtkwzwpvI4dqW8srBI08RmZugAikoLR7w7ft7KLxrmQRpzBQT1LE6AAanuTjoAT2r5ybz2Y8P+NQnxWVY8SKS7MQF5QCc5JGvSoG2xNcbyTkwzwx+GxENpIzK3h4H2oPKVZjrnXIx6V2PDjg4bSdLm8kR5IzzRxx5KBuzszAE46gADBxqelBL9KUoOe38v7OC0eW+jSWJcYR0VuZz7Kqracx117DJ6A1Hu6vEG5ui00VvPczvmOO3jylpbpkYMszYVpGwDnXTQcuSK5X6Q23Gkv0tgx5II1JXXHiv5iT/gKY+J9anLcdFGzrPkAC/V4iMdNUUk6e+grrvrxF2pLLNBLN4ISRkaOHygFTgjxB5yMj1wam/eU8278hYlibEEknJJ8MHJPfXU1WrfL+cLz+8zf6jVYffa4dd3gsaNI8tvFGAqkgKUVpGYj2QI1c5OmcDvQb3hk+dlWR/wDwIPyGP9q+fEqewWyYbSwYSRyqP1hcdPDxrzddR2znTNc/wO2nL9RjtponVkQyQuQTHJCzEgiQZGVYkFeoHL78cJxp3XuI4Iby7ujNO8pjZFGIY1IZlWIHUAcuMnU5yemoThuvLam0hNmU+rBPs+XoB3z6HOc51znOte63vY3jEqSI0ZBIdWBTA6nmGmNDrVZ+D+z5r2WWx+tSQ2rp4s8aHWQAqvKpI8ueYBiOoGDnSpm3k3BadIbW3mNrYheWaKPm52C+yqkkqAcnOmp1PMegfbYXEyxurx7OJyWHsOceHKR7QQ5ycdsjXBx2zt98d6oNnW7TzHXokYI5pG7Ko/eew1qqe9GyzY300CSEmCTCuNG0wVOnQjT51IO9+4l1Ns3+Fbq8M0/IkpQjyCJgnKq4wAwzk4AU/tITTuZvRFtG3FxCwwdHj+9G+BlWPf3HAyMVqN5OJ9jZ3aWsjksTiR11WL058a59w1A1NQLwrt7ya8NvaXBt/GjYSsD/AEQ9ogfiGfKRggnqNa+XE/dA7NvPD5zKkiiVHb2iCSGDHpzcwPTsQe9BauXaMSmMNIgMpxHlh5zjOF9dNdK9VQnwL3UhuIlvrktNJE5igRySkQTlIKg9wWJHYdtem04zb+3uzpI4rfwVSaMkSEFpVYHDYBPKBgrjIPeg7PfLfi02aga4clmxyxR4MrD8QUkAAepIHz0roLW4WRFkRgyOoZWByCpGQQfQiqlxbAur+1udoeI08kUgEqnJcoV/WA51A6cuNB7hXc8DN/ZI5E2fKrSROfsmVSxjJzlSAPYJOeb7uudDkBYCuE4ncRI9mRcicr3bj7OM6hR+N8HQdcDqT8yOb437631jJHDbukcc0eecL9qGViGAYkrggr2z1rjtxeHcW1bKS7lupIpVmdZHbDqVCI3M3Ngg+bU8xGBQdPtficktzYvs+5lMkskcc9s8f2YViB97GHyceRyPf6zTUE8Hdzrd9oS3cMhlt7VvDiL4DvKVGZeQdEwW5c6nQ9QRU7UClKwp9RigzXn2iT4UnL15Gxj1wcda9FKCnW4+1Rb7RtZ2ICrMpc6YCk4c+g8pNWy3lP8AE7nB/oJNf8DVVzffdtbPaktvKxihLF0cLzYjfJjPKDkgHynvoTg9K6ndbeCK9EVntDacsduihAiqI45ApOFkuOpBTl9oDo3QgFg4nh/C7bSs/DRnK3ETkKCcKrqWY46ADqe1T1xU2NBJdbMkaJXle8iiYkcwMI52aMqdCuTn867Td/YNraRhbSGONCOqDJb3s5yzfEk1x3FraUUMuzJJXVUjvA79SQAp83KuTgfDuKCQLO1SJFjjUIiAKqgYAUdABULfSXH835OBmfPr/Qa4zrUh7j72NtJ7iWNOS0RhHCzA88jjJkf0C4KgDr1yewir6RW245Li2hjdWeASGQYB5Wfw8Kc6ZwmcfCg6j6OSj6hcY73JGoGceHHjP51FHF7ZUdttW4jiUIh5HCjoCyqWAHYc2dBoKlD6OO0Yvqk1uGHjCZpSmdShWNQwHpkYqPuPA/TEv9nF/kFBN/B7+Z7P+o3+o9Q39IUfpUa//bx/LV6mLg3/ADNaag+V+n9rJp8ulQ39ICZH2p5GVisCLJy68r8z6Njvgr+YoNvsFIb3YVvs9IjcXhaR0CEfYHxHxLK50RSD7J1bsOhqQuHPDCDZoEsmJ7r/AMQjypkYKxg9O45up9wOK5f6P29NsIDYsFjuOdnB0HjA6+13ZRpynsBjviULzeOCO5itcs08gLBEUsVQffkx7C50yaDb1qN79ktd2VxboVDSxMils8oYjy5xk4zjXBrb1+XcAEkgADJJ6AdyTQRPvlu/HszYSRRogl57cSSKNXlEiszcxwx8wOMnQYGgqWqgvi1xNsrmB7SAPMRIjeJgCI8jAkAk5bTIzjGuRmuh2dxyspFfminSQD7OPl5jIx6IpXOCT6gD40HL/SB3N5HG0IVAVyEnA7P92THvAwfeB6mo83S3ra0iu4GBeG6geIr+GQqwikGfQnB9x74FWgtbOS82f4W0I0R54yJY0JwvNnlALZwwHKe+GGmcVU/efYclldS20oPNGxAOMcy/dcDXRhg9e9Bb/YJzbQH1ij/yiq08c3J2zcAjGFiA948NDn8yfyqye7RzaW39hH/kWqycZbuOXa1w8UiyL5BlTkBlRQy56dQeneg7bYAS/wBiW+zIIvrFxhnaQ+WK1PiyFWeTGebBICKCWGex1kHh/wANrbZg5x9tcEYaZh001WNfuj8yc9caVz3ATem3ezSyyEuIuc8pwPEUszcy+pAOCOumelSFsveO2uJpoYZBI8GBJyglQTnA58cpOhyAdKCMfpKSj6taLjUysc6dAuCPX7w/Ktd9GbrffCH/APt3r7fSR2lEUtoBIDKrs7IDqFKgAsO2e3zrlOCW+sOz7iSO48sdxyDxM6RsvNgsPwnm1OdMfHAaTi4P0xedf1g6/wBRP2VOO/8AIRu4+B1t4RgcugzHk+mAPT5VBfFWRW2tdsjq6lwQykEHyLoCPTp8qlGXeu3vd3J1j8ktvbpE8RboAYwHA6FTjQ401HxDguBL42xCPVJR/wCWx/2q0dVf4F27/wAKwyCN2QCRWdVJVSY2xzN0Hpr6irQUCud4itjZd9/dpB+akf710VcrxSfGyb3+xI/MgUFdeEZH8MWef/EPbvyPj9tWAsUxt64xgD6jFp3/AFknTXp8v+9fOFLY2vZ6kfa9vgdPn0qwtkv6duen8ih+P6yWghPj2uNrP6eFHj4cuPl0qYuB7Z2Nbe4y/wCrIf8AeoV433ok2vPynIjVI89shQWA+BJHxzU38FomTY1qGGNJGGfwtLIyn5gg0EO/SBjI2qT+KGMj/qH+1S9wqmX+ArYkhRySLqdM+JIvU+p7e/FQnxo2tFdbSaWBxJEEWMOoPIWX2grdGxzDUaaj4nuuDG+9q1qmzbgJG6FjEz48NyXZxqfZcMdPXAxrpQRBueP4/Z/3mH/UWrmVTXcyMttCzCgk/WIun9dT2q4G0toRW8TSzOscaDLMxwB/393U0FWuMgxtm71B8ydP7KP9tWC4US52TZ9dIgNRjuwGD0PSq3cRdq/W7+a6EbxxzcrRhwQWRVVFfp97lzp0zjJxUr8M+JlrBspYZOYzweRYVGXmLMSgjHfrgjtj3igkTiM2Nl3v93kH5qRVZeHO70d/fxW0rMqOHJK45shGIwTkdQO1WA4tbSI2HO7JJG0qRjkI8yF2TKuRkDGoOuM6Z1FV94f7U+p7StpmRn5JOUqmrHnBTygdT5tB3oPNt3Z02zL54g5EtvICsi6HsyOPTKlTj34q1O4m8H1+xgudAzrhwOgkUlX+WQSPcRUJfSL2eEv4ph/SwjP9ZGIz/wApUfKv1wi35mt7drC2t2nuZZueLJxEqlVDl2zkAcudB3OvagsVSsD31mgq5x0tWTbE7HpIsTr8PDVP3oa6zhzxQnWzjs4rOW8uY/KnJgJ4OnKWYAkYyV1GMAZPWt19IHdJp4UvYly8AKygDUw5yG+CHJ+DE9qgvd/bs9lMs9tIY3GmnRh3Vl6EH0PuPUCglix4LXN3PLc3si2yyyPL4SHxJAXYtyltFGM9RzdOlS5vDaLHsy4iXPKlpIgz1wsTAZPrio43c48wMgF7A8bjHmi8yN6nlJDL8Mt8a9O9fGTZz2k8UXjSPLE8YHJygFlIBYsRpk9smg67hhKF2PZs7AARDJJwAMnqTXK/SPP6OgGv8pX4fq5a5/hLaXm0lt1mwmzrIgqijAmmU8y834uViGPbONNSRs/pHbThNtBb+IpnEwkMY9oR8kg5j6akYz1oOW+jkP0jN0/kzd/+OLtVjaqpwh3pg2dfNNcBuRomj5lGeUkq2SvUjy409asJuZvQ99FLcG2eG3B+wZtZJUA8zcg6a9ME5+VBW/isf0vef2v+y1Oe9YLbsnOSfqcJPUnpGSSc/PP76rxvhtb63e3FwEKCSQsFPUDoAffprU2bV3lJ3WV5YXRniW2UEaH7qy57KVXmGe5A1yCQj/gL/O8en9HJ8vKa230kH/j8A10twfdrJJ3+Vcjws2tJbbTt3jjMpZvDKAZJV9GIx3A83yrufpKWhFxaS40aJkz71bOP+ug7T6Px/RQ6frpP/T1rk/pMIOexPcrMPkDFj95ry8Id/GgtRYw27T3LTlkXmCx+GQC7vJg45cHt3FeXjft6PaDRtaB5YrTmE0yqfCDSMgVQ/fVOvQ5GM0H74FPeMl3DaBEDmMyTyarEMOByRffdsnGcAcuucgVM+5+59ts6Lkt08x9uRseI5957D0UaD86r3wl3/Gy5pFlTmgm5ecr7aFc8rDsRhjlevQjpgzhsDf0X134VlA0tqgPjXTZVFbBKqisMsc4B6dc9OoR79ITY104t7gpzRp4qO0eSqAuTGW7jKYyenMCM6jPHbg7q7Svra6S1kMduQOZWYqkzjB8Mds46np7IOh07rjLxLUFtn2xLDJS6dSB5ejwI2DgkZDNg46a648G6/GyK3EVv9RWG2TyjwnJZV7tgjzHJydQSST1oIr3d29PZTrPbOUddPcy91ZehU46fA9QDVx9mzM8MbvgMyKzY6ZIBOM9s1SqG3dzhEZiSBhVJ1OcDA7nB09xq6Wx5g8ELAEBo0IBUqQCo0KnUfA9KD2UpSgUpSg4Tijw8TacYdCEuoxhHPRh18N/dnOD2JPqarPtvYlxaSeHcRPE/YOMZGcZU9CPeMirp18bu0jlUrIiup6q6gj8jQUxs9sXEYCxTzIuuFSRwNeuAD3zXbbmcLr3aMgluOeGEnLSy58Rx/wACtqe3mOnxxirG2OwraElobeGMnqUjRT+YFbGg8ex9lxWsKQQIEjjHKqj9pJ7knJJPUkmol4+bkGUJfW6FpARHMqKSWU6I+B3Bwp01BH4amalBx/C/c0bNswjYM8mHmYfi7ID6KNPjzHvUBcZrvxNsXRHRSif8qID+3NT9vlvlJaExW9jdXUxXKlIXMIJ6c0gGvbIX8xUZ7l8Jbm6uDebT8itIZWiOC8jFiSGA0VSe3UjTTrQSNunsWU7Dt7ZJHtpHtxiRR54y/mJwSMHzHoQR2wRX4v8AhfZNZm2jUxyYbluOs3O3ts7ac4boynQjQYwCO3ArNBVmHhbtJL9bZUZSGDC5XmEQUHIkEnYj8PtZqwu526cVhGQpMs0mDPO+TJK/qSSSB6LnT3kknoaUCoz+kDtKSHZgWNiommWKQjunJIxXPvKjPqMjoTUmVrt4dixXlvJbzrzRuMHpkHsykg4YHUGghLY/BNLiximjuz48sSyr5R4QLAMEb73Q45vjp2rd8IOFslrM11fIBLGxWFMqy++bIJ9cKD01OOmOt3H3JuNnNyLfvLaANywNEowxOc+JknqScDGSa7agVFfG7cKS+SK4tYw88fkdRgF4z0OTjJU9vRj6VKY99ZoOctdhmfZcVrcmSNmt445eRuVwQqhhlcjqCCNQRkaivJtzh1ZT2Is1iWFE1iZB5kfGOck6tn72T5vXOCOupQVr2PwmvZL9onja1hjYMZlJYcuuPCckFs4+K5GQOlWD2BsOCzhWC3QIi+nUnuzHux9TWxpQc1Zbi2Ua3KmLxPrTs8xkPMx5jnlDdQAencdc51qIrrgVcfXeRJF+psS3ikgyKunkMemW7AjTTJx7NWCpQRdvhwctprRI7JVhniHldv6T8QlYDJJ6hsadNB01G5PA5IyJNouJSDpDGTyf430J+Ax8T0qaKUHnsLGOFBHDGkaL0VFCqPkNK9FKUCox4u74Q+G+y4lae7uAIwiYwhYqU5mPc5BCjtqcZGZOqt/G7cueC7kvk5pIJmDFhkmN9Bysew08p6duwyHm2Bw523Z3EVzDaKZIzzLzTQ8ucEEMPEB6E9DW125Y7wSXEk8nhWkkkSxNyXMKZQEkAHxSw1zqCP31G0289645Wu7lh0wZpCMfAtXltLKe4Y+HHLM2RnlVnOT0zgHrg/lQSjunwbM8ge6vIGUnmZIJPEkYd8v0GfUc1Tftbd2Kezay88UJjEQ8JuVlQYwoOumBjByCMg5qrV5uTtK1j+sPbSxIo5i4IBUZxk4PMvXvU98FN5Li+sGa5IdopTEH+8wCo2X9WHN10zpnXJIbm73HtZbY2bwxi1UKIVUESRtrzP4mcliSDnvrzZzULvwPvfrjQhkFv7QuCdOXPTwxrz47aDTrVjyKzQcxufuJZ7OX7CIGTGGmfWQ+uv3QfRcCtjvFu5b3yJHcx+IiOJAvMwHMMjUAjIwSMH1rbUoOH4mcPo9pW6iPljuIVxC3RMaZjYD7pxoceX8wdNwl4Xix/jN2qtdH2FyGES+49C59R0Gg6nMo1jNB8ry1SVGjkUOjgqysMgg9QRUdbh8KI7C9luXdZACfqwwcopzktnqwGFBHbmPfSS6UHAcYNx5Np28Xgcgmickc5wCjDDLzdtQp+VbHh7uFBsyLC4knYYkmI1PflX8K9NO+Mn3ddSgUpSgVF++PBa0uiZLZvqshJJAHNE3+DI5dfwnHXSpQpQVvn4E7RDELJbMOx53GR2yCmhrpN1eA6qwe/mD4/oochT8ZSA3yAHxqbKUHwsbKOGNYokWONBhVUYAHuFaOx3IsonuXEId7ot4rSeYlX1ZATqFJ1x8PQY6OlBD2yOBkMd80ksgltF80cWvOWz7MhxgqPcfN3x3l6FMKoACgADlXoMdhoNB8K/VDQRlvNwdt7q/W6D+HEzc1xCAfOepKsCOXm+98yNTUgbR2VFNbvbOo8J4zGVA0C4wMemO3pgV7qUEf8NuGUWzHllZxNMxKxycuOWLTQLk4YnOT6YA753PEHc2Palt4Lt4bqweOQDPKehyuRkEEjGR2PaunpQcvuJuPb7Mg8OMc8jD7WVgOZz6Y7L6Ln8zk1t7DYVvDA1vFCiwtzc0YXykPnnBB6g5xg9tOlbGlBFW0eBtm90sscjxQ5y8AGQfckhOVBPXr7sV3O1bc2mz5VsYVDRQv4MaggcwBIwF1Jzrjqx765reUoIP4PbK2VcwGC4hWS/y5mWZW58ZOCpOg8uM4OQc57V624FRG+LiXlsdGWIFjKTjVOc6Bc682ScHGntVMIgUMWCjmIwWwMkdgT1r6UHi2RsmG2jEVvEsUY6Kox8z3J951Ne2lKBSlKBSlKBSlKBSlKBSlKBSlKBSlKBSlKBSlKDBNZpWAKDNKUoFKUoFKUoFKUoFKUoFKUoMUIzoelZpQaKfc2wdg7WVsWGMHwk7dNMYrV7xbSvbJ0jstnpdQvnlEbCLwiMZDaFSCckNp3HbJ7GlBEO09l7d2sPq91HDYWrYLlSrs2DnlwrknXBweUadexkndjYMVjbR20PsoOp6s33nPvJ1ra0oFKUoMGs0rBGaDNKUoFKUoFYIrNKAKUpQKxis0oFKUoPzHnA5sZxrjpnviv1SlApSlApSlApSlApSlApSlBjNZpSgxWaUoFKUoP//Z"/>
          <p:cNvSpPr>
            <a:spLocks noChangeAspect="1" noChangeArrowheads="1"/>
          </p:cNvSpPr>
          <p:nvPr/>
        </p:nvSpPr>
        <p:spPr bwMode="auto">
          <a:xfrm>
            <a:off x="155575" y="-661988"/>
            <a:ext cx="84010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TEhUUExQWFRUXGBwXGBgYGBsgGBwYHx0YHxgYHBYcICggICEnHRwaJDEhJSksLi4uHiAzODMsNygtLisBCgoKBQUFDgUFDisZExkrKysrKysrKysrKysrKysrKysrKysrKysrKysrKysrKysrKysrKysrKysrKysrKysrK//AABEIAFsCKwMBIgACEQEDEQH/xAAcAAEAAgMBAQEAAAAAAAAAAAAABwgBBQYEAwL/xABLEAACAQMBBgMEBgQMBAUFAAABAgMABBEhBQYHEjFBEyJRMmFxgQgUI0JSkSUzobEVJDQ1Q3JzdIKys8FikqLhU6PC0fAWRGOTw//EABQBAQAAAAAAAAAAAAAAAAAAAAD/xAAUEQEAAAAAAAAAAAAAAAAAAAAA/9oADAMBAAIRAxEAPwCcaUpQKUpQKUpQKUpQKUpQKUpQKUpQKUpQKUpQKUpQKUpQKUpQKUpQKUpQKUpQKUpQKUpQKUpQKwTWaUClKUClKUCsFenurNKDBFZpSgUpSgUpSgxms0rDMAMk4A6k9KDNK+FpeRyjmjkSQeqMGH5ivvQKVgN193Ws0CsVmlApSlApSlBjFZpSgUpSgUpSgUpSgUpWGOBQfiedUXmdlRR1LEAfma0Lb97Nzj69bZzj9amPzziq57y7wX+3LoiNJXQHMdugLLGvTmOABnXV29caDArQbS3ZvLcFprWeNR1Z4nC/8xGP20FyLa5SReaN1dfVSCPzFeDblrdSBRbXEcHXmLw+IT0xy/aKF75yD1HTGtO9n7Smgbmglkib1jdlP5qa62x4s7VjGPrRcDs8cbZ69WK837aCaNnbyXtptKLZ9+0c6XCkwXEacjcy5yrpkjt29RqcnEh1XvhZb3u1dppf3bs6Ww9sqqqWAPJGgUBdC3McDtrqRW44ycTZomaytVlgbUSSuhRiuSPss68pwftB17etBMdltCKbn8KRX8NzG/KQeVwASpx3GRpXpqL/AKO4/Rbn1uX/AMsdShQKUpQBSlKBSlefaDusUjRIHkCMUQnAZwDyqW7AnAzQeTbO8Fra8v1meKHm9kOwBPwHXHvr1bP2hFOgkhkSVD0ZGDL+Yqu/E7cC9ihbaN3cxzSMyiVACOTm0VUJ6gaDGBgetcnuHvlNs25WWMkxk4liz5XX4dmHUN2PuJBC3teC62zBHLHDJMiyy55ELDmbAycCtdtLe+3isRfAmSJ1BjCjLOzaJGAPvFtPdrnpVcuI9ttGa5kuby1nj5tVyC0ccWvKnOBy6A69NckjJoLTXl7HEheV0jQDJZ2AUDucmvPsTbEN3Cs9u3PExYK2CM8rFTgEA4yDrVdtxeGd7fsjXXiw2gw2ZCQzD0jRumR94jGDpnpVkLCySGNIolCRooVVHQAaAUHopSlApSlApSlApSlArhN9OKlns+XwW55phjmSPGFz2ZiQAfdqda7uoW4pcNrO22bNcRLI1wjiQys5LPzyDmDj2cANocA6DJ65CQ9yN97bacbPBzKyHDxvgOuehwCQQex91bG329E95LZrzeLFGkjHHlw5OAD1zoD0xr161XDgZetHtiBR0lWSNvevIzj/AKkU/KpT2ttKePbdzDaxlrie1hVHbHhRKGfnmfvhcjAA1Oneg6bePiDZ2VzDbTSfaSHDcuCIgfZMmvlBJHy16V1Waptvjs+a3vbiK4fxJVkPO/4ifNzfMEH51N/DLZNztFLW/vpiYoAFtYUJALR5Qzya6sSrD369BoQlulKUClYBrNBjmGcZ164rNKUCuVut+rddow7OT7SaTm5yp8sXKpYBvUkA6DppmvnxUurqLZs0tnII5EwzNgc3h/fCE6Bu+euhxrioD4Lyfpq1J1JMmpznJik16/voLVUpSgworNKUHg25tmG0haa4kEca9SepPYAdST6CoO2zx7uDKfqtvEsWfL4oYyEep5WAHwGfia3nFPYz3u2tn21w7x2cqEKQQB4g8QuoJyOdgIx/iGBW9uuCey2XCrNGfxLKSfybI/ZQcdsvj9ID/GLRWGesTlcDT7rA579xUg7H4m7KvUKtOkfMMNHcgJoexLeRvgCajzbfAKUZNrdI47JKpU9PxrkHX/hFcPt3hjtK0jeWWAeFGOZnWSMgDOOnNzfLHegkfittCysTbXWzmhivA4OIOXleAgkiRUIBUkKBnU9umRMkNwDGsjeUFQxzpjTJyT6VBPDLg+ZRDeXrKYWVZY4V1LggMviHoBj7oznvitj9IjeG4RY7NY+S3lAdpOviMpz4Y9ApCse5OOgGoTWDnpWajLgVvLdXdoyXCErBypHP05xj2CO7KAPMOoIzrqZNoFKUoFKUNApX5RgehzX6oFKwBWaBWG91ZrAOelBiPPfHy/8Aev1SlApSlArDKCCD0OlZpQRbujsB9gNdNNJA1gxD+MzsJlwGCr4YQh2JIGAR6jU8tdj/APWFulot3ck2kbgsizFRIy9VwiliSV15Rk+6oR3527LtjbEdnC/JDHN4UfNgrzqTzzFejdDgHsB0yaknafD6GOC5urmSS+uxBIwknwVVgjEeHCPKozgga47EUHJ7T4gbOvr63t4tnRTCSaOEzzIoblZwDyKBzdyQSR7xW2313EsILjZogtY18W8VZMlmVkwSUKsSCDj9lQpuKcbSsc6fxqH/AFE9anHjZt0W8+ysnRbnx2wdQqFB+0M35GglK3gVFCIqoo0CqAFA9ABoKgj6S0GJrN9fNHIvu8rKf/V+6p5jcMAQQQRkEdCD0INQf9JkfyA6f0/x/oKDo/o7n9Fv/eH/AMsdScDVdOG++Mtrsq6htYnmuRI8uikpFFyRgyse+oOF+fQVze5/EW5sbt5+ZpUmbmnR2yXP4ubGjDJwce7WgthSuN3R32baM5NvbstmqazyeVmlOMIiagga5Ofy785xG4uGwmktYrYmZQMSSMBH5gCrBVyWGvTK9KCSNr7ThtozLPKsUYIBZiAMkjA19a9tU83q2vfXXh3F5I7pLzNFk/Z4UlW5EHlXBGDoD3PXJnLhBxLF6otbpgLpR5WPSZR3H/GB1HcajvgJRrFZrx7Y2kltBLPJnkiQu2Bk4AzoKDkeL6MbW3x0+u2/NpnTmxrr6ketQxxk3KGz7vxIsC3uCzRqB7DDHOnpgFsj3HHavNtTiDeX95H4srJAZoyIVOI1UOCuR94jrzN39BgCw3EDdVNpWbwNgP7cT/hkGeU/A6qfcT3xQRL9H/e7lkOz5iCjkyQc3aQasgz0zjmHvB7tUp8VXxsi86/qsaDPUgf/AA9qql9rbT945oZP8SSI37wwqx15vMu0t3bm4AAfwHWVRryyKNfgCMMPcRQd9sb+Tw/2Sf5RXsrw7D/k0Hf7JP8AKKh7ivxQvrS7ls4BFEFCkS8vNIQyq2nN5R1I9k/Gglfb+89rZmIXEqoZXCICRnUgcxHZQTq3QVuKp7vRs+55Le8nladbpCyyMSSGUkPGSehB+WDp3Am7gjv79bhFnO38YhXyMTrJEPf+JRgH1GDrrQfDc/ixCbu9ivpfCHjn6uWzyBBleQkDC+yGyTglj00zK1tcJIivGyujDKspBUjsQw0IqtPG3c02V2bhDmG6Z3GnsSZBdCemCTke7I+7mtrwc2rftaXVpYKPE5g4mkI8OEMpBwNcuSo5VxjqT6ELAJdoXaMOpkUBmQMOYA55SV6gHBwfdXz2ptGK3ieaZwkaAszHsB7hqT6AanoKqGNq3tlfNKzyx3aP5y5PMTplXyfMpGPcRiu44sw7Tuba3vrnlFtIFZYYiSsPMo5GfTUsD7Rzgnl0yBQWJtblJEWSNg6MAyspyCpGQQfTFfUGqs8Mpru7kGy0u5ILaXLuF64UEsqHqObuAceoOoNnNmWCQRJDGMJGoVR6AUHqrh+L20rddm3MEk8ccskRMaMw52KkEAL1OSMV3FVh3l3P2ldtf7QmAVYpJebxCQxVM6RqRqqrgA6Zxpk0Gu4Oj9M2f9Z/9KSp+2Sh/hu9JPS1txj4mXv8j09ar9wgP6Ys/wCu3+R6krfqANtyQc18JGtIxGLIKZCCzB+bOgUYBySMevSgj/jdHjbFyfXwz/5UdTbwQz/Atr8Zcf8A7parlvnGq3koUXQ1HMLvHj82Bzc2Ce/T3Y69asbwQP6FtfcZf9aWg7utPvPvNbWEQluZORSwUDqxJPZRqcDU47Co54p8VbiwuWtIIIwwVW8VyWyGGdIxjBByNSenSuE3j3Pvb2xg2t4sl0zxsZ1b2kCu+DGo05AvVR0OT0J5QsnaXSSoskbK6MMqykFSPUEda+1VS4e7731o31W2dSJz4aLJqscrkKsq5BxgkEjUHuDU8XWwNoxbPS2trwyXDyfbXM2SyRtkyGIeoOAAToCcEaYDoYd4rZ7lrRZkNwi8zRg+YD92emmciv1tTbsFvJDHK4WSd/DiX7zN649Bpk9MkDuKqbvBZz7O2hIni800MmRKM5JOGV9dc4IJ66+tdLtPc7bO0HiuyGuvGjR0lDxqFBXPLy5Xk5TkHAAz8aCd+J0fNsq9Gv6hjp7tf9qrxwb/AJ5tP6z/AOlJUv22691a7H2gb26e5ne1l0aR2SNVjchVLHU5JJb4DtkwzwpvI4dqW8srBI08RmZugAikoLR7w7ft7KLxrmQRpzBQT1LE6AAanuTjoAT2r5ybz2Y8P+NQnxWVY8SKS7MQF5QCc5JGvSoG2xNcbyTkwzwx+GxENpIzK3h4H2oPKVZjrnXIx6V2PDjg4bSdLm8kR5IzzRxx5KBuzszAE46gADBxqelBL9KUoOe38v7OC0eW+jSWJcYR0VuZz7Kqracx117DJ6A1Hu6vEG5ui00VvPczvmOO3jylpbpkYMszYVpGwDnXTQcuSK5X6Q23Gkv0tgx5II1JXXHiv5iT/gKY+J9anLcdFGzrPkAC/V4iMdNUUk6e+grrvrxF2pLLNBLN4ISRkaOHygFTgjxB5yMj1wam/eU8278hYlibEEknJJ8MHJPfXU1WrfL+cLz+8zf6jVYffa4dd3gsaNI8tvFGAqkgKUVpGYj2QI1c5OmcDvQb3hk+dlWR/wDwIPyGP9q+fEqewWyYbSwYSRyqP1hcdPDxrzddR2znTNc/wO2nL9RjtponVkQyQuQTHJCzEgiQZGVYkFeoHL78cJxp3XuI4Iby7ujNO8pjZFGIY1IZlWIHUAcuMnU5yemoThuvLam0hNmU+rBPs+XoB3z6HOc51znOte63vY3jEqSI0ZBIdWBTA6nmGmNDrVZ+D+z5r2WWx+tSQ2rp4s8aHWQAqvKpI8ueYBiOoGDnSpm3k3BadIbW3mNrYheWaKPm52C+yqkkqAcnOmp1PMegfbYXEyxurx7OJyWHsOceHKR7QQ5ycdsjXBx2zt98d6oNnW7TzHXokYI5pG7Ko/eew1qqe9GyzY300CSEmCTCuNG0wVOnQjT51IO9+4l1Ns3+Fbq8M0/IkpQjyCJgnKq4wAwzk4AU/tITTuZvRFtG3FxCwwdHj+9G+BlWPf3HAyMVqN5OJ9jZ3aWsjksTiR11WL058a59w1A1NQLwrt7ya8NvaXBt/GjYSsD/AEQ9ogfiGfKRggnqNa+XE/dA7NvPD5zKkiiVHb2iCSGDHpzcwPTsQe9BauXaMSmMNIgMpxHlh5zjOF9dNdK9VQnwL3UhuIlvrktNJE5igRySkQTlIKg9wWJHYdtem04zb+3uzpI4rfwVSaMkSEFpVYHDYBPKBgrjIPeg7PfLfi02aga4clmxyxR4MrD8QUkAAepIHz0roLW4WRFkRgyOoZWByCpGQQfQiqlxbAur+1udoeI08kUgEqnJcoV/WA51A6cuNB7hXc8DN/ZI5E2fKrSROfsmVSxjJzlSAPYJOeb7uudDkBYCuE4ncRI9mRcicr3bj7OM6hR+N8HQdcDqT8yOb437631jJHDbukcc0eecL9qGViGAYkrggr2z1rjtxeHcW1bKS7lupIpVmdZHbDqVCI3M3Ngg+bU8xGBQdPtficktzYvs+5lMkskcc9s8f2YViB97GHyceRyPf6zTUE8Hdzrd9oS3cMhlt7VvDiL4DvKVGZeQdEwW5c6nQ9QRU7UClKwp9RigzXn2iT4UnL15Gxj1wcda9FKCnW4+1Rb7RtZ2ICrMpc6YCk4c+g8pNWy3lP8AE7nB/oJNf8DVVzffdtbPaktvKxihLF0cLzYjfJjPKDkgHynvoTg9K6ndbeCK9EVntDacsduihAiqI45ApOFkuOpBTl9oDo3QgFg4nh/C7bSs/DRnK3ETkKCcKrqWY46ADqe1T1xU2NBJdbMkaJXle8iiYkcwMI52aMqdCuTn867Td/YNraRhbSGONCOqDJb3s5yzfEk1x3FraUUMuzJJXVUjvA79SQAp83KuTgfDuKCQLO1SJFjjUIiAKqgYAUdABULfSXH835OBmfPr/Qa4zrUh7j72NtJ7iWNOS0RhHCzA88jjJkf0C4KgDr1yewir6RW245Li2hjdWeASGQYB5Wfw8Kc6ZwmcfCg6j6OSj6hcY73JGoGceHHjP51FHF7ZUdttW4jiUIh5HCjoCyqWAHYc2dBoKlD6OO0Yvqk1uGHjCZpSmdShWNQwHpkYqPuPA/TEv9nF/kFBN/B7+Z7P+o3+o9Q39IUfpUa//bx/LV6mLg3/ADNaag+V+n9rJp8ulQ39ICZH2p5GVisCLJy68r8z6Njvgr+YoNvsFIb3YVvs9IjcXhaR0CEfYHxHxLK50RSD7J1bsOhqQuHPDCDZoEsmJ7r/AMQjypkYKxg9O45up9wOK5f6P29NsIDYsFjuOdnB0HjA6+13ZRpynsBjviULzeOCO5itcs08gLBEUsVQffkx7C50yaDb1qN79ktd2VxboVDSxMils8oYjy5xk4zjXBrb1+XcAEkgADJJ6AdyTQRPvlu/HszYSRRogl57cSSKNXlEiszcxwx8wOMnQYGgqWqgvi1xNsrmB7SAPMRIjeJgCI8jAkAk5bTIzjGuRmuh2dxyspFfminSQD7OPl5jIx6IpXOCT6gD40HL/SB3N5HG0IVAVyEnA7P92THvAwfeB6mo83S3ra0iu4GBeG6geIr+GQqwikGfQnB9x74FWgtbOS82f4W0I0R54yJY0JwvNnlALZwwHKe+GGmcVU/efYclldS20oPNGxAOMcy/dcDXRhg9e9Bb/YJzbQH1ij/yiq08c3J2zcAjGFiA948NDn8yfyqye7RzaW39hH/kWqycZbuOXa1w8UiyL5BlTkBlRQy56dQeneg7bYAS/wBiW+zIIvrFxhnaQ+WK1PiyFWeTGebBICKCWGex1kHh/wANrbZg5x9tcEYaZh001WNfuj8yc9caVz3ATem3ezSyyEuIuc8pwPEUszcy+pAOCOumelSFsveO2uJpoYZBI8GBJyglQTnA58cpOhyAdKCMfpKSj6taLjUysc6dAuCPX7w/Ktd9GbrffCH/APt3r7fSR2lEUtoBIDKrs7IDqFKgAsO2e3zrlOCW+sOz7iSO48sdxyDxM6RsvNgsPwnm1OdMfHAaTi4P0xedf1g6/wBRP2VOO/8AIRu4+B1t4RgcugzHk+mAPT5VBfFWRW2tdsjq6lwQykEHyLoCPTp8qlGXeu3vd3J1j8ktvbpE8RboAYwHA6FTjQ401HxDguBL42xCPVJR/wCWx/2q0dVf4F27/wAKwyCN2QCRWdVJVSY2xzN0Hpr6irQUCud4itjZd9/dpB+akf710VcrxSfGyb3+xI/MgUFdeEZH8MWef/EPbvyPj9tWAsUxt64xgD6jFp3/AFknTXp8v+9fOFLY2vZ6kfa9vgdPn0qwtkv6duen8ih+P6yWghPj2uNrP6eFHj4cuPl0qYuB7Z2Nbe4y/wCrIf8AeoV433ok2vPynIjVI89shQWA+BJHxzU38FomTY1qGGNJGGfwtLIyn5gg0EO/SBjI2qT+KGMj/qH+1S9wqmX+ArYkhRySLqdM+JIvU+p7e/FQnxo2tFdbSaWBxJEEWMOoPIWX2grdGxzDUaaj4nuuDG+9q1qmzbgJG6FjEz48NyXZxqfZcMdPXAxrpQRBueP4/Z/3mH/UWrmVTXcyMttCzCgk/WIun9dT2q4G0toRW8TSzOscaDLMxwB/393U0FWuMgxtm71B8ydP7KP9tWC4US52TZ9dIgNRjuwGD0PSq3cRdq/W7+a6EbxxzcrRhwQWRVVFfp97lzp0zjJxUr8M+JlrBspYZOYzweRYVGXmLMSgjHfrgjtj3igkTiM2Nl3v93kH5qRVZeHO70d/fxW0rMqOHJK45shGIwTkdQO1WA4tbSI2HO7JJG0qRjkI8yF2TKuRkDGoOuM6Z1FV94f7U+p7StpmRn5JOUqmrHnBTygdT5tB3oPNt3Z02zL54g5EtvICsi6HsyOPTKlTj34q1O4m8H1+xgudAzrhwOgkUlX+WQSPcRUJfSL2eEv4ph/SwjP9ZGIz/wApUfKv1wi35mt7drC2t2nuZZueLJxEqlVDl2zkAcudB3OvagsVSsD31mgq5x0tWTbE7HpIsTr8PDVP3oa6zhzxQnWzjs4rOW8uY/KnJgJ4OnKWYAkYyV1GMAZPWt19IHdJp4UvYly8AKygDUw5yG+CHJ+DE9qgvd/bs9lMs9tIY3GmnRh3Vl6EH0PuPUCglix4LXN3PLc3si2yyyPL4SHxJAXYtyltFGM9RzdOlS5vDaLHsy4iXPKlpIgz1wsTAZPrio43c48wMgF7A8bjHmi8yN6nlJDL8Mt8a9O9fGTZz2k8UXjSPLE8YHJygFlIBYsRpk9smg67hhKF2PZs7AARDJJwAMnqTXK/SPP6OgGv8pX4fq5a5/hLaXm0lt1mwmzrIgqijAmmU8y834uViGPbONNSRs/pHbThNtBb+IpnEwkMY9oR8kg5j6akYz1oOW+jkP0jN0/kzd/+OLtVjaqpwh3pg2dfNNcBuRomj5lGeUkq2SvUjy409asJuZvQ99FLcG2eG3B+wZtZJUA8zcg6a9ME5+VBW/isf0vef2v+y1Oe9YLbsnOSfqcJPUnpGSSc/PP76rxvhtb63e3FwEKCSQsFPUDoAffprU2bV3lJ3WV5YXRniW2UEaH7qy57KVXmGe5A1yCQj/gL/O8en9HJ8vKa230kH/j8A10twfdrJJ3+Vcjws2tJbbTt3jjMpZvDKAZJV9GIx3A83yrufpKWhFxaS40aJkz71bOP+ug7T6Px/RQ6frpP/T1rk/pMIOexPcrMPkDFj95ry8Id/GgtRYw27T3LTlkXmCx+GQC7vJg45cHt3FeXjft6PaDRtaB5YrTmE0yqfCDSMgVQ/fVOvQ5GM0H74FPeMl3DaBEDmMyTyarEMOByRffdsnGcAcuucgVM+5+59ts6Lkt08x9uRseI5957D0UaD86r3wl3/Gy5pFlTmgm5ecr7aFc8rDsRhjlevQjpgzhsDf0X134VlA0tqgPjXTZVFbBKqisMsc4B6dc9OoR79ITY104t7gpzRp4qO0eSqAuTGW7jKYyenMCM6jPHbg7q7Svra6S1kMduQOZWYqkzjB8Mds46np7IOh07rjLxLUFtn2xLDJS6dSB5ejwI2DgkZDNg46a648G6/GyK3EVv9RWG2TyjwnJZV7tgjzHJydQSST1oIr3d29PZTrPbOUddPcy91ZehU46fA9QDVx9mzM8MbvgMyKzY6ZIBOM9s1SqG3dzhEZiSBhVJ1OcDA7nB09xq6Wx5g8ELAEBo0IBUqQCo0KnUfA9KD2UpSgUpSg4Tijw8TacYdCEuoxhHPRh18N/dnOD2JPqarPtvYlxaSeHcRPE/YOMZGcZU9CPeMirp18bu0jlUrIiup6q6gj8jQUxs9sXEYCxTzIuuFSRwNeuAD3zXbbmcLr3aMgluOeGEnLSy58Rx/wACtqe3mOnxxirG2OwraElobeGMnqUjRT+YFbGg8ex9lxWsKQQIEjjHKqj9pJ7knJJPUkmol4+bkGUJfW6FpARHMqKSWU6I+B3Bwp01BH4amalBx/C/c0bNswjYM8mHmYfi7ID6KNPjzHvUBcZrvxNsXRHRSif8qID+3NT9vlvlJaExW9jdXUxXKlIXMIJ6c0gGvbIX8xUZ7l8Jbm6uDebT8itIZWiOC8jFiSGA0VSe3UjTTrQSNunsWU7Dt7ZJHtpHtxiRR54y/mJwSMHzHoQR2wRX4v8AhfZNZm2jUxyYbluOs3O3ts7ac4boynQjQYwCO3ArNBVmHhbtJL9bZUZSGDC5XmEQUHIkEnYj8PtZqwu526cVhGQpMs0mDPO+TJK/qSSSB6LnT3kknoaUCoz+kDtKSHZgWNiommWKQjunJIxXPvKjPqMjoTUmVrt4dixXlvJbzrzRuMHpkHsykg4YHUGghLY/BNLiximjuz48sSyr5R4QLAMEb73Q45vjp2rd8IOFslrM11fIBLGxWFMqy++bIJ9cKD01OOmOt3H3JuNnNyLfvLaANywNEowxOc+JknqScDGSa7agVFfG7cKS+SK4tYw88fkdRgF4z0OTjJU9vRj6VKY99ZoOctdhmfZcVrcmSNmt445eRuVwQqhhlcjqCCNQRkaivJtzh1ZT2Is1iWFE1iZB5kfGOck6tn72T5vXOCOupQVr2PwmvZL9onja1hjYMZlJYcuuPCckFs4+K5GQOlWD2BsOCzhWC3QIi+nUnuzHux9TWxpQc1Zbi2Ua3KmLxPrTs8xkPMx5jnlDdQAencdc51qIrrgVcfXeRJF+psS3ikgyKunkMemW7AjTTJx7NWCpQRdvhwctprRI7JVhniHldv6T8QlYDJJ6hsadNB01G5PA5IyJNouJSDpDGTyf430J+Ax8T0qaKUHnsLGOFBHDGkaL0VFCqPkNK9FKUCox4u74Q+G+y4lae7uAIwiYwhYqU5mPc5BCjtqcZGZOqt/G7cueC7kvk5pIJmDFhkmN9Bysew08p6duwyHm2Bw523Z3EVzDaKZIzzLzTQ8ucEEMPEB6E9DW125Y7wSXEk8nhWkkkSxNyXMKZQEkAHxSw1zqCP31G0289645Wu7lh0wZpCMfAtXltLKe4Y+HHLM2RnlVnOT0zgHrg/lQSjunwbM8ge6vIGUnmZIJPEkYd8v0GfUc1Tftbd2Kezay88UJjEQ8JuVlQYwoOumBjByCMg5qrV5uTtK1j+sPbSxIo5i4IBUZxk4PMvXvU98FN5Li+sGa5IdopTEH+8wCo2X9WHN10zpnXJIbm73HtZbY2bwxi1UKIVUESRtrzP4mcliSDnvrzZzULvwPvfrjQhkFv7QuCdOXPTwxrz47aDTrVjyKzQcxufuJZ7OX7CIGTGGmfWQ+uv3QfRcCtjvFu5b3yJHcx+IiOJAvMwHMMjUAjIwSMH1rbUoOH4mcPo9pW6iPljuIVxC3RMaZjYD7pxoceX8wdNwl4Xix/jN2qtdH2FyGES+49C59R0Gg6nMo1jNB8ry1SVGjkUOjgqysMgg9QRUdbh8KI7C9luXdZACfqwwcopzktnqwGFBHbmPfSS6UHAcYNx5Np28Xgcgmickc5wCjDDLzdtQp+VbHh7uFBsyLC4knYYkmI1PflX8K9NO+Mn3ddSgUpSgVF++PBa0uiZLZvqshJJAHNE3+DI5dfwnHXSpQpQVvn4E7RDELJbMOx53GR2yCmhrpN1eA6qwe/mD4/oochT8ZSA3yAHxqbKUHwsbKOGNYokWONBhVUYAHuFaOx3IsonuXEId7ot4rSeYlX1ZATqFJ1x8PQY6OlBD2yOBkMd80ksgltF80cWvOWz7MhxgqPcfN3x3l6FMKoACgADlXoMdhoNB8K/VDQRlvNwdt7q/W6D+HEzc1xCAfOepKsCOXm+98yNTUgbR2VFNbvbOo8J4zGVA0C4wMemO3pgV7qUEf8NuGUWzHllZxNMxKxycuOWLTQLk4YnOT6YA753PEHc2Palt4Lt4bqweOQDPKehyuRkEEjGR2PaunpQcvuJuPb7Mg8OMc8jD7WVgOZz6Y7L6Ln8zk1t7DYVvDA1vFCiwtzc0YXykPnnBB6g5xg9tOlbGlBFW0eBtm90sscjxQ5y8AGQfckhOVBPXr7sV3O1bc2mz5VsYVDRQv4MaggcwBIwF1Jzrjqx765reUoIP4PbK2VcwGC4hWS/y5mWZW58ZOCpOg8uM4OQc57V624FRG+LiXlsdGWIFjKTjVOc6Bc682ScHGntVMIgUMWCjmIwWwMkdgT1r6UHi2RsmG2jEVvEsUY6Kox8z3J951Ne2lKBSlKBSlKBSlKBSlKBSlKBSlKBSlKBSlKBSlKDBNZpWAKDNKUoFKUoFKUoFKUoFKUoFKUoMUIzoelZpQaKfc2wdg7WVsWGMHwk7dNMYrV7xbSvbJ0jstnpdQvnlEbCLwiMZDaFSCckNp3HbJ7GlBEO09l7d2sPq91HDYWrYLlSrs2DnlwrknXBweUadexkndjYMVjbR20PsoOp6s33nPvJ1ra0oFKUoMGs0rBGaDNKUoFKUoFYIrNKAKUpQKxis0oFKUoPzHnA5sZxrjpnviv1SlApSlApSlApSlApSlApSlBjNZpSgxWaUoFKUoP//Z"/>
          <p:cNvSpPr>
            <a:spLocks noChangeAspect="1" noChangeArrowheads="1"/>
          </p:cNvSpPr>
          <p:nvPr/>
        </p:nvSpPr>
        <p:spPr bwMode="auto">
          <a:xfrm>
            <a:off x="155575" y="-661988"/>
            <a:ext cx="84010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QDxIUEA8SFhQVDQ8WFxcUGRcWGBsUFRQYFhgXGBocHSggGBslHBUVITElJSksLi4vFx8zODMsNygtLiwBCgoKDg0OGxAQGywgICItLCwsLCwsLCwsLCwsKywsLCwsLCwsLCwsLCwsLCwsLCwsLCwsLCwsLCwsLCwsLDcsLP/AABEIAOEA4QMBIgACEQEDEQH/xAAcAAEAAgMBAQEAAAAAAAAAAAAABwgBBQYEAwL/xABHEAABAwICBAkGCwcEAwAAAAABAAIDBBEFEgYHITETIjVBUWFxdLIUFXORsdEWIzIzNFRVgZKTs0JSU2KhweEXJILSJUPC/8QAGQEBAAMBAQAAAAAAAAAAAAAAAAEDBAIF/8QAJxEAAgIBBAICAQUBAAAAAAAAAAECAxEEEjEyIUETYVEUIkKhsfD/2gAMAwEAAhEDEQA/AIyREXqnmhERAEREAREQBERAEREAREQBERAEREAREQBERAEREAREQBERAEREAREQBERAEREAREQBERAEREAREQBERAEREAREQBERAEREAREQBERAEREAREQBERAEREAREQBERAEREAREQBERAEREAREQBERAEREAREQBERAEREAREQBERAEREAREQBERAEREAREQBERAEREAREQBERAEREAREQBERAEREAW3pdFq2WNskVFO9j2hzXNbcFp3Ebdy1Cs3q55HoO4weAKm2xwSwW1VqfJAHwNxD7PqPw/5WtxLDJqZ4ZUQvicW5g14sS29r9lwVbNQPr15Ti7iz9R64rucpYZ3ZUoxyR0ssaXEBoJJcAAN5JNgB1rClTUxofwjxXTt4jSRA0je7cZOwbh2kq6c1FZKoR3PBw/wNxD7PqPwj3p8DcQ+z6j8I96tCF58QrWQRPllcGsYwucTzALL+pl+DR8ESrWJ4FU0rWuqaaSJrnWBeLXNr2G1fPDMJnqi4U0EkpaAXBgvYHddbPTbSh+J1ZldcRtu2Jn7rOk/zHefuHMu11A/SKz0MPiK0SnKMNz5KVFOWEcP8DcQ+z6j8I96+NZoxWQxuklopmMaLuc5tgB17VahcprT5GrPQjxBULUSbxgtdCSK2IiLYZT7UlK+aRscTHPe42a1u0k2vYfcCtt8DcQ+z6j8I96++rjlih7w79J6s0s9trg8IvrqUlllXvgbiH2fUfhHvWke0gkEEEEgg8xG8K3qqTiXz83eJvGVNVrm3ki2tR4PxSUr5pGxxMc97jZrW7ST1Lb/AANxD7PqPwj3r76t+WKLvB8DlZtRba4PCJrrUlllXfgdiH2fUfh/ytGRYkHeCQR0EbwrfKEtcehnAvNdTs+LeRwzR+y87BJ2HYD1qK79zwyZ04WURciBFpM56KChlqJBHBE6R5BIawXNhvK2nwNxD7PqPwj3rc6m+WYvQVHhCsQs1tzhLCNFdSlHLKtT6J1zGOe+hna1rSXOLdgA3k7VplabTLk6r7pN4SqsM3DsC7psc85OLYKPB+llflFcVGVZvVzyPQdxg8AVZFZvVzyPQdxg8AWbU8I06f2dEoH168pxdxZ+o9TwoL12U7pcWp442lz30kbWtG8uMjgAqaO5Zd1OW0G0YdidY2IXETbOmcOZl9w/mduH3qzFJTMijZHG0NYxga1o3BoFgFodBNF2YbRtiFjI6zpX/vPI9g3BdGots3v6JrhtQKgfW5pr5XMaWnd8RE/juG6SUHd1tafWexdfrd018liNLTPtPK3juG+OI+xztw6tqgoBW0V/yZXdZ/FGVKmoH6RWehh8RUVqVNQP0is9DD4irb+jKqe5NS5PWnyNWehHiC6xcnrUP/hqz0I8QWKPZGyXBW1F+OEHSFnhB0hemeedLq45Yoe8O/SerNKsmrZ4OM0O0fSHfpPVm1i1HY10dTKqTiXz83eJvGVbZVJxL5+bvE3jKnTcs51HCN3q45You8HwOVm1WTVxyxRd4PgcrNqNT2Jo6hfGrpmyxujkaHMewtc07QWkWIK/GI1YhhklcCRGxzjboaLlfWCUPa1zTdrmhwPSCLgrOXlaNPNFXYZVmPaYX3dC87bt52E/vN9y5wK0OmOjUeJUjoZNjvlRv52SDcezmI5wqzYjQyU00kM7cskby1w/uOkHeCt9Nm5YfJjthteTrdTnLMXoKjwhWIVd9TfLMXoKjwhWIWfUdy6jqafTHk6r7pN4SqsR7h2BWn0x5Oq+6TeEqrEe4dgVmm4ZxqPRlERajMZVm9XPI9B3GDwBVkVm9XPI9B3GDwBZtTwjTp/Z0a0btHGOxLy1/Ge2lbFGLbG8Zxc7tNwOqx6Vu1pnaRRtxHyJ/FkdTNljJOx3GcHN7Rlv1g9SyLPo0M3IXPac6TtwyjdM4Znk5I2/vSEG1+gCxJ7F0K8GO4RFW08kE7bse23WDzOHQQUWM+Q848FV62rfPK+WV5dJI8uc485P9uZfFbXSjAJcOqnwTC9trH8z4zucP7jmK1S9OLTXg895z5ClTUD9IrPQw+IqK1KmoH6RWehh8RVV/RllPcmpfOaFr2lr2hzTvDgCD2gr6LyYpiMdNC+Wd4ZGwXc432C9uZYDafPzNT/VYPy2e5Z8zU/1aD8tnuWg/wBSsM+us/C//qn+pWGfXWfhf/1XW2X2c7onQxYXCxwcynia4bi1jQR2EBetc3h2nlBUTMihq2uke6zWgOFzYnnHQCukUNNckrHoyqk4l8/N3ibxlW2VScS+fm7xN4ytGm5ZRqOEbvVxyxRd4PgcrNqsmrjlii7wfA5WbUansTR1PJi0eanmB3GCUetpUe6ktJ+HpPJJXfG07RkvvdDzHrLTcepSLiHzMvopPCVVLBcTkpJo54HWkjdcdBHO09RGwrmqG+LR1ZPa0W0Uc63NC/LIfKYG/wC4hYcwG+SIbSOtw3j7wuu0U0gjxClZPFzizm87Hj5TStwVWm4M7aUkV31Ncsxd3qPCFYhRYzR0UGk8EkbbQ1TKgttubLkzPaO22b7ypTXdstzyc1xwsGn0x5Oq+6TeEqrEe4dgVp9MeTqvuk3hKqxHuHYFdpuGVaj0ZREWozGVZvVzyPQdxg8AVZFZvVzyPQdxg8AWbU8I06f2dEoL12VDosWgkjcWvZSRua4bw4SOIKnRQPr15Ti7iz9R6po7ll3UlPQHStmJ0gk2CVlmys6H23j+U7wulVXdDdJH4bVtmZcsPFlZ+9Hf2jeP8qzOG10dRCyWFwdHIwOaRzgqLa9j+ia57kaDT/RJmJ0pZsbMy7on9Dv3T/Kdx9arfVUz4ZHxysLXseWuad4IVuFGmt3QjyqM1dMz4+NnxjR/7I2//TR6xsXVFm14fBzbXlZRBqlTUD9IrPQw+IqKgVKuoH6RWehh8RWi/oyiruTUuT1p8jVnoR4gusXJ60+Rqz0I8QWKPZGyXDK2oiL0zzzo9W/LFD3h36T1ZpVl1ccsUPeHfpPVmli1HY10dTKqTiXz83eJvGVbZVJxL5+bvE3jKnTcs51HCN3q45You8HwOVm1WTVxyxRd4PgcrNqNT2Jo6nnxD5mX0UnhKqOzcFbjEPmZfRSeEqo7N33LrTeznUejrNXelrsMqruJNPLZsrejokA6R/UKyEErXta5jgWuaCCNoIIuCFUUqWdTOmeUigqH7Dfydx9ZiPtH3hTfXn9yFNnpks1+HtmdE53yophIw84dlLT6w4hetEWQ0mn0x5Oq+6TeEqrEe4dgVp9MeTqvuk3hKqwzcOwLXpuGZtR6MoiLUZjKs3q55HoO4weAKsi3tNV4jGxrY56trGtAa1r3BoaNwAvsCqtrc14La7FDktAoH168pxdxb+o9c55yxT6zW/mO968NdBVzuDp+HkcG2DpCXG3Rcncq66XGWTuy5SWDVqR9UGmXkswpJ3/ESv8Ai3HcyUnd1Nd7e1cJ5pm/gvQ4TP8AwXq6cVJYZTGe15LYhCqxjEcT+s1v5jves+csU+tVv5jvesv6aX5NH6iJ0+tzQjyWQ1dMz4iR3xrQPm5D+11Nd/Q9q9eoH6RWehh8RXEz1mJSNcySerc1ws5rnuII6CCdq89BHWU5JgM8RcACY3FtwN17Harvjk4bWyrfFT3ItQuT1p8jVnoR4goP85Yp9arfzHe9fKpqcRlY5ks1W9jhYte9zmkdYJ2qtaeSeclrvTRokXs80z/wX+pPNM/8F61mU2+rjlih7w79J6s0qpU9DUxva+NkrHtN2ubscDa1wQdm9bLzlin1mt/Md71ntqc3lF9dqisMs2qlYl9Im7xL4yt15yxT6zW/mO961TsLnJJMLySSSTvJPOVNVTg/JFlikbbVxyxRd4PgcrNqqNNQ1MT2vjZKx7Tdrm7HA9RB2LZecsU+s1v5jveotpc3lE12qKwyymIfMy+ik8JVR2bvuXRuxDEyCDU1pBFiOEdu9a1Xmmb+C9TVW4Zyc2WKZ41lry0gtJDg4EEbCCDcEda9fmqf+C9PNU38F6vKsk/6s9MBiVLaQjymIBso6RuEgHQfbddmqqUVPVwPzwCeN1rZoyWmx5rg7l7/ADlin1mt/Md71klp8vwaY3rHksHplydV90m8JVWGbh2BdDNW4k9pa+esc1wIIMjiCDvBF9y0L2FpIIsQbEdatprcM5K7LFPg/KyiyrSoBpO4E9gJ9i2bMdqNwfuFrZQTs6rXXVakmg4qbgEeSS7+1q3ga3CIcQr5GDyiprKiKla4bm8IeNbo2F3Y0KuVmHtLY15WSOhj1STbPt6Mov6rI7HqgGxfY9BaAf6hdHqmhDsQlqZuM2mpZ5nk87nAi/btcV7ddlK10lJVxtsyoowNnS3jD+jx6lO/9+0j4/27jjzj9SN77drAP7LIx2py5sxy/vBnF9drKS9PqSOSnwJklgySWJrzu4ro4wdq+2m2k1VhNW2OOih8gETA1uTiu2WILx8kjoI9a4VueEdOpLki1uPVJ3Ov2MB9gWTjtSN7iO1gH9lIWpuoznFJeDYCRwga1oyg8Zwa0dA2LmMW02q60RQ1MMbGGrpnXERYbtkad5XW95aS4I+NYz+TRux6pG9xHWWW/ssfCCo/iD8Lfcpm0r0nkpcVoqVsEUkVRG0PaWAu4z8tweodSjLWlhMVJikjKdoax0cb8jdzXOvcAcw2Xt1pCzc8NCVaSyafz9U2vm2dOQW9drJ5/qbXzbOnILeuy72lhzaHuysJdw7vki5+lDo2rGAwFuilfnYWu4Sb5TSDvb0i6j5P9wFX/hwgxypO4k9jP8LDsfqBvfbtaB7QpUqcbmodH8OlpYmOe5sTTmZn4pa4nYOsBR1PWzYvidOJ2Na98kURDGlgDA65uOy6mM858eCJQSPC7Hakb3EX3XYBfsuFgY9UWvm2dOQW9dlLWtRkdXhUz4Wi9HXBptbYG2Y77uMPUue0WaPgtiJsL8JJt+9ihW5jnHsl1YePo4cY7Unc4nsYD7Ahx2pG8kdrLf2XTasNKpoqimomtiMMlUcxc27+MLmxv1Lba0tKpm1ktC1kPAk023Jx+Nlcdvapc3u24IUI7cnBOx6oG91u1gHtCHHqgb3W7WAe0LutedK51RScHE4jySS+RpO3M3fYL6a7WgRYbsA+Jkvst+zGkbM4+xKvGfo4EY/UHc+/YwH2BG4/UHc+/Y0H2BSBqIDc1dwmXKI4L5rWtx7717dEtH/IcerosvxbqCSSK+7I94Nh2G4+5RK3Da/BKqykyMhjtSdziexl/YFnz5U9J/B/hSTojiUlJou6eBjXSsqJMoc3PvmAOwbTsK1eiemU9VjVH5XHG27JobNZk2SAOFweuMetPkfnxwPjXj7OJGP1F7Z9vRlF/VZPP9Re2fb0ZBf1WUmaN4U2HSbEHyACOJhkF916gtt/UuC/WH4SI9KquRzRwcdK6o3bAHxgX9bXp8y/rJPwkYjHqkmwcSegMBPqtda2oc4vcX3DiSTcWNz1KWdDnPOGV9dRQslrX1s3ygHOazMCA0dhJtzriNLdLZcQZCyop4mSxOfne1uV7r7ACDtaOkc5t0LqM23hI5cElk5pZWEXeTjBIGpHlU90l9rV1+kcgxvDq+MMAqKKtlyAbTaMnKf+TMw7VE2jOkMuHT8NAGF/BuZxwSLGxO4jbsXqwTTGoo6qeoi4PPOXcI1wJYczs2wX2WN/WVTOtuW5FsZpRwzr9X1FE3BK6SoqW07KqTgBK4Xs0DLYDpuXhbDTegil0ajNPUtqG0j2jhW7LgHI7ZzWDh6lHeJ6UTT0jKUsiZC2d8oEbSDncXON7ndd5WcM0qmp6KejaI3Qz582cEuGdoacpvs3X7Udcs7vslTjjB3WteMuw7CGtBLi0AAbyTEywHWmg2mNUapmG4lAZWvLozwjPjG2aTx7iz27LXO3dtXF4rprU1DKVrixhpSDE6MEOBDQ0E3JB2Acy3B1r12T5NNwmW3C8Hx7euyj43txgnet2cnaaCUTKKuxuOD5EWQsG+148+XrsTb7lGuK6V1WIS0oqsto6mMtyx5NrntBuedfnRvTWpoHzvi4N7p3ZpHSguJNyb7COlevGtYVTVw8FJFTBvCRPuxhBvG4PG2+64ClQkpZxkhzTRM1VjTGYxT0z4o7yULnslIGcPa75APQRcqA9MIZY8QqW1L3PlE7rudvcP2T2ZbL14vppU1NXBVP4NssAAZkBA2G+0E7edeLSXH5MQn4eZsbX5GtPBggENvYm5O3bZKq3FiyakiS9HMYkotFOHgLRIyd9swDhxqjKdh6iv2Mfmr9Ga6WpLS8GVvFaGiwLbbFHDdKphhxoLR8AXZr2Oe+fhN97b+pKPSmaKglomiPgZS4uJBz8a17G9uboUfF7+wrF/RJdfj89Bo7h0lNlzuETTmbnGUtcd33Bc7qwL6zGZauosDHBJM82ytDnDIDbmFg71LW4XrLq6enigZHTFkTA1udhJsOnjb18qrWLVScPxKdpnpxE8sYQcgzbtu/jlFXJJrHPsb4+HngkfRWhpZ6fEoIMRZVGqMsrgBbIZLjp2i9vUua0VYRotiLSDcSygjnuCwELhdF9IpcOnM1PkzGIsIeCW5SQdwI27Ft8F1h1VI2VsMdPllqJJnBzCRmkNyBt2C/MjrkuPolWRfJ49X7SMWobgj/AHTd4I/ZPStprX5dl7aTwtXjxLT2pqKimneyAPpnuczKwgEuFjmF9q1GPY5JW1TqiYM4Q8HfKCG8SwGy56F2otyy/wAHGUo4RLWtXTKqw6WmZSujAfTOc7OwO2hzQN+7etTr0kLmYc473Ryk9pbGVwelWk82JPjdUCMGOMsbwYI2Eg7bk9C/ek2lc+IthFQIwIWkMyAjYQAb3J/dC5jVjDOpWZydLqv+hYz3AeGRSFoBiTMQoYql30iGmlp5Dz7mu29tmuHaVCWB6RS0cdTHEIy2oiDH5gSctiOLt2HjFfXRbSuow3hfJywiVjQ5sgJGy9iLEWO1J1OWWIWJYRIWimKy0eirpoLcIyoktmbmG2YA7OfYVHlZpJPNXQ1c9uEZJAbtbkGWN193YStho7rAqqCmFPCyB0Ye93xjS43cbm+229eLSnSybEhGJ2Qt4MutwTcvyhY327dymMGm8rkiUk0sMlbWcBTUdXVxkZqplDG0joY/Pf1L06VvbHQVWINcA6fCIIW/8ibfqKIcd0wqK2lhp5uD4OHJlyghxytyDMb7dizX6Y1E9BHRP4PgY+DsQDnIYbtBN7f0XCpeF/3g7dq8mNF8ZrcOaailD+BLwx5LS6JzgL2d0G3OF2msF0WIYPT4iYBDOZWsPNmBcWkfzDZmBO1cjo1pxVUEZiiMb4SSeDlbmaCd9rWIuvhpPpdUYjkE5Y1jL5I4xlYDuvbnNti7cG5ZK1JKODQ2REV2WVYCIiAIiIAiIgCIiAIiIAiIgCIiAIiIAiIgCIiAIiIAiIgCIiAIiIAiIgCIiAIiIAiIgCIiAIiIAiIgCIiAIiIAiIgCIiAIiIAiIgCIiAIiIAiIgCIiAIiIAiIgCIiAIiIAiIgCIiAIiIAiIgCIiAIiIAiIgCIiAIiIAiIgCLKIDCLKIDCLKIDCLKIDCLKIDCLKIDCLKIDCLKIDCLKIDCLKIDCLKIDCLKIDCLKIDCLKIDCI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1371601" y="3584326"/>
            <a:ext cx="7708604" cy="473034"/>
            <a:chOff x="381001" y="2737262"/>
            <a:chExt cx="7859752" cy="473034"/>
          </a:xfrm>
          <a:solidFill>
            <a:srgbClr val="00B0F0"/>
          </a:solidFill>
        </p:grpSpPr>
        <p:sp>
          <p:nvSpPr>
            <p:cNvPr id="51" name="Rectangle 50"/>
            <p:cNvSpPr/>
            <p:nvPr/>
          </p:nvSpPr>
          <p:spPr>
            <a:xfrm>
              <a:off x="1219200" y="2737262"/>
              <a:ext cx="7021553" cy="473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Obesity Problems Fuel Rapid Surge of Type 2 Diabetes among Children </a:t>
              </a:r>
              <a:endParaRPr lang="en-US" b="1" dirty="0"/>
            </a:p>
          </p:txBody>
        </p:sp>
        <p:pic>
          <p:nvPicPr>
            <p:cNvPr id="40970" name="Picture 10" descr="http://timeforaffordability.org/wp-content/uploads/2013/07/kaiser-health-news-logo.png"/>
            <p:cNvPicPr>
              <a:picLocks noChangeAspect="1" noChangeArrowheads="1"/>
            </p:cNvPicPr>
            <p:nvPr/>
          </p:nvPicPr>
          <p:blipFill>
            <a:blip r:embed="rId5" cstate="print"/>
            <a:srcRect l="22222" t="27376" r="24074" b="26996"/>
            <a:stretch>
              <a:fillRect/>
            </a:stretch>
          </p:blipFill>
          <p:spPr bwMode="auto">
            <a:xfrm>
              <a:off x="381001" y="2743200"/>
              <a:ext cx="883921" cy="457200"/>
            </a:xfrm>
            <a:prstGeom prst="rect">
              <a:avLst/>
            </a:prstGeom>
            <a:grpFill/>
            <a:ln w="3175">
              <a:solidFill>
                <a:schemeClr val="tx1"/>
              </a:solidFill>
            </a:ln>
          </p:spPr>
        </p:pic>
      </p:grpSp>
      <p:grpSp>
        <p:nvGrpSpPr>
          <p:cNvPr id="27" name="Group 26"/>
          <p:cNvGrpSpPr/>
          <p:nvPr/>
        </p:nvGrpSpPr>
        <p:grpSpPr>
          <a:xfrm>
            <a:off x="762001" y="5178586"/>
            <a:ext cx="7802879" cy="475488"/>
            <a:chOff x="1" y="5093522"/>
            <a:chExt cx="7802879" cy="475488"/>
          </a:xfrm>
        </p:grpSpPr>
        <p:sp>
          <p:nvSpPr>
            <p:cNvPr id="23" name="Rectangle 22"/>
            <p:cNvSpPr/>
            <p:nvPr/>
          </p:nvSpPr>
          <p:spPr>
            <a:xfrm>
              <a:off x="1219200" y="5093522"/>
              <a:ext cx="6583680" cy="4754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Childhood Obesity Linked to Poorer Math Performance, Study Says </a:t>
              </a:r>
              <a:endParaRPr lang="en-US" b="1" dirty="0"/>
            </a:p>
          </p:txBody>
        </p:sp>
        <p:pic>
          <p:nvPicPr>
            <p:cNvPr id="40974" name="Picture 14" descr="http://4.bp.blogspot.com/-xEjoHZK4_Fc/Ty3MpS8_22I/AAAAAAAAAnE/-6pHsdg5968/s400/logo-huffington-post.jpg"/>
            <p:cNvPicPr>
              <a:picLocks noChangeAspect="1" noChangeArrowheads="1"/>
            </p:cNvPicPr>
            <p:nvPr/>
          </p:nvPicPr>
          <p:blipFill>
            <a:blip r:embed="rId6" cstate="print"/>
            <a:srcRect l="18000" t="22222" r="16000" b="24444"/>
            <a:stretch>
              <a:fillRect/>
            </a:stretch>
          </p:blipFill>
          <p:spPr bwMode="auto">
            <a:xfrm>
              <a:off x="1" y="5103420"/>
              <a:ext cx="1257299" cy="457200"/>
            </a:xfrm>
            <a:prstGeom prst="rect">
              <a:avLst/>
            </a:prstGeom>
            <a:noFill/>
            <a:ln w="3175">
              <a:solidFill>
                <a:schemeClr val="tx1"/>
              </a:solidFill>
            </a:ln>
          </p:spPr>
        </p:pic>
      </p:grpSp>
      <p:sp>
        <p:nvSpPr>
          <p:cNvPr id="40980" name="AutoShape 20" descr="data:image/jpeg;base64,/9j/4AAQSkZJRgABAQAAAQABAAD/2wCEAAkGBxQTEhUUExQWFRUXGBwXGBgYGBsgGBwYHx0YHxgYHBYcICggICEnHRwaJDEhJSksLi4uHiAzODMsNygtLisBCgoKBQUFDgUFDisZExkrKysrKysrKysrKysrKysrKysrKysrKysrKysrKysrKysrKysrKysrKysrKysrKysrK//AABEIAFsCKwMBIgACEQEDEQH/xAAcAAEAAgMBAQEAAAAAAAAAAAAABwgBBQYEAwL/xABLEAACAQMBBgMEBgQMBAUFAAABAgMABBEhBQYHEjFBEyJRMmFxgQgUI0JSkSUzobEVJDQ1Q3JzdIKys8FikqLhU6PC0fAWRGOTw//EABQBAQAAAAAAAAAAAAAAAAAAAAD/xAAUEQEAAAAAAAAAAAAAAAAAAAAA/9oADAMBAAIRAxEAPwCcaUpQKUpQKUpQKUpQKUpQKUpQKUpQKUpQKUpQKUpQKUpQKUpQKUpQKUpQKUpQKUpQKUpQKUpQKwTWaUClKUClKUCsFenurNKDBFZpSgUpSgUpSgxms0rDMAMk4A6k9KDNK+FpeRyjmjkSQeqMGH5ivvQKVgN193Ws0CsVmlApSlApSlBjFZpSgUpSgUpSgUpSgUpWGOBQfiedUXmdlRR1LEAfma0Lb97Nzj69bZzj9amPzziq57y7wX+3LoiNJXQHMdugLLGvTmOABnXV29caDArQbS3ZvLcFprWeNR1Z4nC/8xGP20FyLa5SReaN1dfVSCPzFeDblrdSBRbXEcHXmLw+IT0xy/aKF75yD1HTGtO9n7Smgbmglkib1jdlP5qa62x4s7VjGPrRcDs8cbZ69WK837aCaNnbyXtptKLZ9+0c6XCkwXEacjcy5yrpkjt29RqcnEh1XvhZb3u1dppf3bs6Ww9sqqqWAPJGgUBdC3McDtrqRW44ycTZomaytVlgbUSSuhRiuSPss68pwftB17etBMdltCKbn8KRX8NzG/KQeVwASpx3GRpXpqL/AKO4/Rbn1uX/AMsdShQKUpQBSlKBSlefaDusUjRIHkCMUQnAZwDyqW7AnAzQeTbO8Fra8v1meKHm9kOwBPwHXHvr1bP2hFOgkhkSVD0ZGDL+Yqu/E7cC9ihbaN3cxzSMyiVACOTm0VUJ6gaDGBgetcnuHvlNs25WWMkxk4liz5XX4dmHUN2PuJBC3teC62zBHLHDJMiyy55ELDmbAycCtdtLe+3isRfAmSJ1BjCjLOzaJGAPvFtPdrnpVcuI9ttGa5kuby1nj5tVyC0ccWvKnOBy6A69NckjJoLTXl7HEheV0jQDJZ2AUDucmvPsTbEN3Cs9u3PExYK2CM8rFTgEA4yDrVdtxeGd7fsjXXiw2gw2ZCQzD0jRumR94jGDpnpVkLCySGNIolCRooVVHQAaAUHopSlApSlApSlApSlArhN9OKlns+XwW55phjmSPGFz2ZiQAfdqda7uoW4pcNrO22bNcRLI1wjiQys5LPzyDmDj2cANocA6DJ65CQ9yN97bacbPBzKyHDxvgOuehwCQQex91bG329E95LZrzeLFGkjHHlw5OAD1zoD0xr161XDgZetHtiBR0lWSNvevIzj/AKkU/KpT2ttKePbdzDaxlrie1hVHbHhRKGfnmfvhcjAA1Oneg6bePiDZ2VzDbTSfaSHDcuCIgfZMmvlBJHy16V1Waptvjs+a3vbiK4fxJVkPO/4ifNzfMEH51N/DLZNztFLW/vpiYoAFtYUJALR5Qzya6sSrD369BoQlulKUClYBrNBjmGcZ164rNKUCuVut+rddow7OT7SaTm5yp8sXKpYBvUkA6DppmvnxUurqLZs0tnII5EwzNgc3h/fCE6Bu+euhxrioD4Lyfpq1J1JMmpznJik16/voLVUpSgworNKUHg25tmG0haa4kEca9SepPYAdST6CoO2zx7uDKfqtvEsWfL4oYyEep5WAHwGfia3nFPYz3u2tn21w7x2cqEKQQB4g8QuoJyOdgIx/iGBW9uuCey2XCrNGfxLKSfybI/ZQcdsvj9ID/GLRWGesTlcDT7rA579xUg7H4m7KvUKtOkfMMNHcgJoexLeRvgCajzbfAKUZNrdI47JKpU9PxrkHX/hFcPt3hjtK0jeWWAeFGOZnWSMgDOOnNzfLHegkfittCysTbXWzmhivA4OIOXleAgkiRUIBUkKBnU9umRMkNwDGsjeUFQxzpjTJyT6VBPDLg+ZRDeXrKYWVZY4V1LggMviHoBj7oznvitj9IjeG4RY7NY+S3lAdpOviMpz4Y9ApCse5OOgGoTWDnpWajLgVvLdXdoyXCErBypHP05xj2CO7KAPMOoIzrqZNoFKUoFKUNApX5RgehzX6oFKwBWaBWG91ZrAOelBiPPfHy/8Aev1SlApSlArDKCCD0OlZpQRbujsB9gNdNNJA1gxD+MzsJlwGCr4YQh2JIGAR6jU8tdj/APWFulot3ck2kbgsizFRIy9VwiliSV15Rk+6oR3527LtjbEdnC/JDHN4UfNgrzqTzzFejdDgHsB0yaknafD6GOC5urmSS+uxBIwknwVVgjEeHCPKozgga47EUHJ7T4gbOvr63t4tnRTCSaOEzzIoblZwDyKBzdyQSR7xW2313EsILjZogtY18W8VZMlmVkwSUKsSCDj9lQpuKcbSsc6fxqH/AFE9anHjZt0W8+ysnRbnx2wdQqFB+0M35GglK3gVFCIqoo0CqAFA9ABoKgj6S0GJrN9fNHIvu8rKf/V+6p5jcMAQQQRkEdCD0INQf9JkfyA6f0/x/oKDo/o7n9Fv/eH/AMsdScDVdOG++Mtrsq6htYnmuRI8uikpFFyRgyse+oOF+fQVze5/EW5sbt5+ZpUmbmnR2yXP4ubGjDJwce7WgthSuN3R32baM5NvbstmqazyeVmlOMIiagga5Ofy785xG4uGwmktYrYmZQMSSMBH5gCrBVyWGvTK9KCSNr7ThtozLPKsUYIBZiAMkjA19a9tU83q2vfXXh3F5I7pLzNFk/Z4UlW5EHlXBGDoD3PXJnLhBxLF6otbpgLpR5WPSZR3H/GB1HcajvgJRrFZrx7Y2kltBLPJnkiQu2Bk4AzoKDkeL6MbW3x0+u2/NpnTmxrr6ketQxxk3KGz7vxIsC3uCzRqB7DDHOnpgFsj3HHavNtTiDeX95H4srJAZoyIVOI1UOCuR94jrzN39BgCw3EDdVNpWbwNgP7cT/hkGeU/A6qfcT3xQRL9H/e7lkOz5iCjkyQc3aQasgz0zjmHvB7tUp8VXxsi86/qsaDPUgf/AA9qql9rbT945oZP8SSI37wwqx15vMu0t3bm4AAfwHWVRryyKNfgCMMPcRQd9sb+Tw/2Sf5RXsrw7D/k0Hf7JP8AKKh7ivxQvrS7ls4BFEFCkS8vNIQyq2nN5R1I9k/Gglfb+89rZmIXEqoZXCICRnUgcxHZQTq3QVuKp7vRs+55Le8nladbpCyyMSSGUkPGSehB+WDp3Am7gjv79bhFnO38YhXyMTrJEPf+JRgH1GDrrQfDc/ixCbu9ivpfCHjn6uWzyBBleQkDC+yGyTglj00zK1tcJIivGyujDKspBUjsQw0IqtPG3c02V2bhDmG6Z3GnsSZBdCemCTke7I+7mtrwc2rftaXVpYKPE5g4mkI8OEMpBwNcuSo5VxjqT6ELAJdoXaMOpkUBmQMOYA55SV6gHBwfdXz2ptGK3ieaZwkaAszHsB7hqT6AanoKqGNq3tlfNKzyx3aP5y5PMTplXyfMpGPcRiu44sw7Tuba3vrnlFtIFZYYiSsPMo5GfTUsD7Rzgnl0yBQWJtblJEWSNg6MAyspyCpGQQfTFfUGqs8Mpru7kGy0u5ILaXLuF64UEsqHqObuAceoOoNnNmWCQRJDGMJGoVR6AUHqrh+L20rddm3MEk8ccskRMaMw52KkEAL1OSMV3FVh3l3P2ldtf7QmAVYpJebxCQxVM6RqRqqrgA6Zxpk0Gu4Oj9M2f9Z/9KSp+2Sh/hu9JPS1txj4mXv8j09ar9wgP6Ys/wCu3+R6krfqANtyQc18JGtIxGLIKZCCzB+bOgUYBySMevSgj/jdHjbFyfXwz/5UdTbwQz/Atr8Zcf8A7parlvnGq3koUXQ1HMLvHj82Bzc2Ce/T3Y69asbwQP6FtfcZf9aWg7utPvPvNbWEQluZORSwUDqxJPZRqcDU47Co54p8VbiwuWtIIIwwVW8VyWyGGdIxjBByNSenSuE3j3Pvb2xg2t4sl0zxsZ1b2kCu+DGo05AvVR0OT0J5QsnaXSSoskbK6MMqykFSPUEda+1VS4e7731o31W2dSJz4aLJqscrkKsq5BxgkEjUHuDU8XWwNoxbPS2trwyXDyfbXM2SyRtkyGIeoOAAToCcEaYDoYd4rZ7lrRZkNwi8zRg+YD92emmciv1tTbsFvJDHK4WSd/DiX7zN649Bpk9MkDuKqbvBZz7O2hIni800MmRKM5JOGV9dc4IJ66+tdLtPc7bO0HiuyGuvGjR0lDxqFBXPLy5Xk5TkHAAz8aCd+J0fNsq9Gv6hjp7tf9qrxwb/AJ5tP6z/AOlJUv22691a7H2gb26e5ne1l0aR2SNVjchVLHU5JJb4DtkwzwpvI4dqW8srBI08RmZugAikoLR7w7ft7KLxrmQRpzBQT1LE6AAanuTjoAT2r5ybz2Y8P+NQnxWVY8SKS7MQF5QCc5JGvSoG2xNcbyTkwzwx+GxENpIzK3h4H2oPKVZjrnXIx6V2PDjg4bSdLm8kR5IzzRxx5KBuzszAE46gADBxqelBL9KUoOe38v7OC0eW+jSWJcYR0VuZz7Kqracx117DJ6A1Hu6vEG5ui00VvPczvmOO3jylpbpkYMszYVpGwDnXTQcuSK5X6Q23Gkv0tgx5II1JXXHiv5iT/gKY+J9anLcdFGzrPkAC/V4iMdNUUk6e+grrvrxF2pLLNBLN4ISRkaOHygFTgjxB5yMj1wam/eU8278hYlibEEknJJ8MHJPfXU1WrfL+cLz+8zf6jVYffa4dd3gsaNI8tvFGAqkgKUVpGYj2QI1c5OmcDvQb3hk+dlWR/wDwIPyGP9q+fEqewWyYbSwYSRyqP1hcdPDxrzddR2znTNc/wO2nL9RjtponVkQyQuQTHJCzEgiQZGVYkFeoHL78cJxp3XuI4Iby7ujNO8pjZFGIY1IZlWIHUAcuMnU5yemoThuvLam0hNmU+rBPs+XoB3z6HOc51znOte63vY3jEqSI0ZBIdWBTA6nmGmNDrVZ+D+z5r2WWx+tSQ2rp4s8aHWQAqvKpI8ueYBiOoGDnSpm3k3BadIbW3mNrYheWaKPm52C+yqkkqAcnOmp1PMegfbYXEyxurx7OJyWHsOceHKR7QQ5ycdsjXBx2zt98d6oNnW7TzHXokYI5pG7Ko/eew1qqe9GyzY300CSEmCTCuNG0wVOnQjT51IO9+4l1Ns3+Fbq8M0/IkpQjyCJgnKq4wAwzk4AU/tITTuZvRFtG3FxCwwdHj+9G+BlWPf3HAyMVqN5OJ9jZ3aWsjksTiR11WL058a59w1A1NQLwrt7ya8NvaXBt/GjYSsD/AEQ9ogfiGfKRggnqNa+XE/dA7NvPD5zKkiiVHb2iCSGDHpzcwPTsQe9BauXaMSmMNIgMpxHlh5zjOF9dNdK9VQnwL3UhuIlvrktNJE5igRySkQTlIKg9wWJHYdtem04zb+3uzpI4rfwVSaMkSEFpVYHDYBPKBgrjIPeg7PfLfi02aga4clmxyxR4MrD8QUkAAepIHz0roLW4WRFkRgyOoZWByCpGQQfQiqlxbAur+1udoeI08kUgEqnJcoV/WA51A6cuNB7hXc8DN/ZI5E2fKrSROfsmVSxjJzlSAPYJOeb7uudDkBYCuE4ncRI9mRcicr3bj7OM6hR+N8HQdcDqT8yOb437631jJHDbukcc0eecL9qGViGAYkrggr2z1rjtxeHcW1bKS7lupIpVmdZHbDqVCI3M3Ngg+bU8xGBQdPtficktzYvs+5lMkskcc9s8f2YViB97GHyceRyPf6zTUE8Hdzrd9oS3cMhlt7VvDiL4DvKVGZeQdEwW5c6nQ9QRU7UClKwp9RigzXn2iT4UnL15Gxj1wcda9FKCnW4+1Rb7RtZ2ICrMpc6YCk4c+g8pNWy3lP8AE7nB/oJNf8DVVzffdtbPaktvKxihLF0cLzYjfJjPKDkgHynvoTg9K6ndbeCK9EVntDacsduihAiqI45ApOFkuOpBTl9oDo3QgFg4nh/C7bSs/DRnK3ETkKCcKrqWY46ADqe1T1xU2NBJdbMkaJXle8iiYkcwMI52aMqdCuTn867Td/YNraRhbSGONCOqDJb3s5yzfEk1x3FraUUMuzJJXVUjvA79SQAp83KuTgfDuKCQLO1SJFjjUIiAKqgYAUdABULfSXH835OBmfPr/Qa4zrUh7j72NtJ7iWNOS0RhHCzA88jjJkf0C4KgDr1yewir6RW245Li2hjdWeASGQYB5Wfw8Kc6ZwmcfCg6j6OSj6hcY73JGoGceHHjP51FHF7ZUdttW4jiUIh5HCjoCyqWAHYc2dBoKlD6OO0Yvqk1uGHjCZpSmdShWNQwHpkYqPuPA/TEv9nF/kFBN/B7+Z7P+o3+o9Q39IUfpUa//bx/LV6mLg3/ADNaag+V+n9rJp8ulQ39ICZH2p5GVisCLJy68r8z6Njvgr+YoNvsFIb3YVvs9IjcXhaR0CEfYHxHxLK50RSD7J1bsOhqQuHPDCDZoEsmJ7r/AMQjypkYKxg9O45up9wOK5f6P29NsIDYsFjuOdnB0HjA6+13ZRpynsBjviULzeOCO5itcs08gLBEUsVQffkx7C50yaDb1qN79ktd2VxboVDSxMils8oYjy5xk4zjXBrb1+XcAEkgADJJ6AdyTQRPvlu/HszYSRRogl57cSSKNXlEiszcxwx8wOMnQYGgqWqgvi1xNsrmB7SAPMRIjeJgCI8jAkAk5bTIzjGuRmuh2dxyspFfminSQD7OPl5jIx6IpXOCT6gD40HL/SB3N5HG0IVAVyEnA7P92THvAwfeB6mo83S3ra0iu4GBeG6geIr+GQqwikGfQnB9x74FWgtbOS82f4W0I0R54yJY0JwvNnlALZwwHKe+GGmcVU/efYclldS20oPNGxAOMcy/dcDXRhg9e9Bb/YJzbQH1ij/yiq08c3J2zcAjGFiA948NDn8yfyqye7RzaW39hH/kWqycZbuOXa1w8UiyL5BlTkBlRQy56dQeneg7bYAS/wBiW+zIIvrFxhnaQ+WK1PiyFWeTGebBICKCWGex1kHh/wANrbZg5x9tcEYaZh001WNfuj8yc9caVz3ATem3ezSyyEuIuc8pwPEUszcy+pAOCOumelSFsveO2uJpoYZBI8GBJyglQTnA58cpOhyAdKCMfpKSj6taLjUysc6dAuCPX7w/Ktd9GbrffCH/APt3r7fSR2lEUtoBIDKrs7IDqFKgAsO2e3zrlOCW+sOz7iSO48sdxyDxM6RsvNgsPwnm1OdMfHAaTi4P0xedf1g6/wBRP2VOO/8AIRu4+B1t4RgcugzHk+mAPT5VBfFWRW2tdsjq6lwQykEHyLoCPTp8qlGXeu3vd3J1j8ktvbpE8RboAYwHA6FTjQ401HxDguBL42xCPVJR/wCWx/2q0dVf4F27/wAKwyCN2QCRWdVJVSY2xzN0Hpr6irQUCud4itjZd9/dpB+akf710VcrxSfGyb3+xI/MgUFdeEZH8MWef/EPbvyPj9tWAsUxt64xgD6jFp3/AFknTXp8v+9fOFLY2vZ6kfa9vgdPn0qwtkv6duen8ih+P6yWghPj2uNrP6eFHj4cuPl0qYuB7Z2Nbe4y/wCrIf8AeoV433ok2vPynIjVI89shQWA+BJHxzU38FomTY1qGGNJGGfwtLIyn5gg0EO/SBjI2qT+KGMj/qH+1S9wqmX+ArYkhRySLqdM+JIvU+p7e/FQnxo2tFdbSaWBxJEEWMOoPIWX2grdGxzDUaaj4nuuDG+9q1qmzbgJG6FjEz48NyXZxqfZcMdPXAxrpQRBueP4/Z/3mH/UWrmVTXcyMttCzCgk/WIun9dT2q4G0toRW8TSzOscaDLMxwB/393U0FWuMgxtm71B8ydP7KP9tWC4US52TZ9dIgNRjuwGD0PSq3cRdq/W7+a6EbxxzcrRhwQWRVVFfp97lzp0zjJxUr8M+JlrBspYZOYzweRYVGXmLMSgjHfrgjtj3igkTiM2Nl3v93kH5qRVZeHO70d/fxW0rMqOHJK45shGIwTkdQO1WA4tbSI2HO7JJG0qRjkI8yF2TKuRkDGoOuM6Z1FV94f7U+p7StpmRn5JOUqmrHnBTygdT5tB3oPNt3Z02zL54g5EtvICsi6HsyOPTKlTj34q1O4m8H1+xgudAzrhwOgkUlX+WQSPcRUJfSL2eEv4ph/SwjP9ZGIz/wApUfKv1wi35mt7drC2t2nuZZueLJxEqlVDl2zkAcudB3OvagsVSsD31mgq5x0tWTbE7HpIsTr8PDVP3oa6zhzxQnWzjs4rOW8uY/KnJgJ4OnKWYAkYyV1GMAZPWt19IHdJp4UvYly8AKygDUw5yG+CHJ+DE9qgvd/bs9lMs9tIY3GmnRh3Vl6EH0PuPUCglix4LXN3PLc3si2yyyPL4SHxJAXYtyltFGM9RzdOlS5vDaLHsy4iXPKlpIgz1wsTAZPrio43c48wMgF7A8bjHmi8yN6nlJDL8Mt8a9O9fGTZz2k8UXjSPLE8YHJygFlIBYsRpk9smg67hhKF2PZs7AARDJJwAMnqTXK/SPP6OgGv8pX4fq5a5/hLaXm0lt1mwmzrIgqijAmmU8y834uViGPbONNSRs/pHbThNtBb+IpnEwkMY9oR8kg5j6akYz1oOW+jkP0jN0/kzd/+OLtVjaqpwh3pg2dfNNcBuRomj5lGeUkq2SvUjy409asJuZvQ99FLcG2eG3B+wZtZJUA8zcg6a9ME5+VBW/isf0vef2v+y1Oe9YLbsnOSfqcJPUnpGSSc/PP76rxvhtb63e3FwEKCSQsFPUDoAffprU2bV3lJ3WV5YXRniW2UEaH7qy57KVXmGe5A1yCQj/gL/O8en9HJ8vKa230kH/j8A10twfdrJJ3+Vcjws2tJbbTt3jjMpZvDKAZJV9GIx3A83yrufpKWhFxaS40aJkz71bOP+ug7T6Px/RQ6frpP/T1rk/pMIOexPcrMPkDFj95ry8Id/GgtRYw27T3LTlkXmCx+GQC7vJg45cHt3FeXjft6PaDRtaB5YrTmE0yqfCDSMgVQ/fVOvQ5GM0H74FPeMl3DaBEDmMyTyarEMOByRffdsnGcAcuucgVM+5+59ts6Lkt08x9uRseI5957D0UaD86r3wl3/Gy5pFlTmgm5ecr7aFc8rDsRhjlevQjpgzhsDf0X134VlA0tqgPjXTZVFbBKqisMsc4B6dc9OoR79ITY104t7gpzRp4qO0eSqAuTGW7jKYyenMCM6jPHbg7q7Svra6S1kMduQOZWYqkzjB8Mds46np7IOh07rjLxLUFtn2xLDJS6dSB5ejwI2DgkZDNg46a648G6/GyK3EVv9RWG2TyjwnJZV7tgjzHJydQSST1oIr3d29PZTrPbOUddPcy91ZehU46fA9QDVx9mzM8MbvgMyKzY6ZIBOM9s1SqG3dzhEZiSBhVJ1OcDA7nB09xq6Wx5g8ELAEBo0IBUqQCo0KnUfA9KD2UpSgUpSg4Tijw8TacYdCEuoxhHPRh18N/dnOD2JPqarPtvYlxaSeHcRPE/YOMZGcZU9CPeMirp18bu0jlUrIiup6q6gj8jQUxs9sXEYCxTzIuuFSRwNeuAD3zXbbmcLr3aMgluOeGEnLSy58Rx/wACtqe3mOnxxirG2OwraElobeGMnqUjRT+YFbGg8ex9lxWsKQQIEjjHKqj9pJ7knJJPUkmol4+bkGUJfW6FpARHMqKSWU6I+B3Bwp01BH4amalBx/C/c0bNswjYM8mHmYfi7ID6KNPjzHvUBcZrvxNsXRHRSif8qID+3NT9vlvlJaExW9jdXUxXKlIXMIJ6c0gGvbIX8xUZ7l8Jbm6uDebT8itIZWiOC8jFiSGA0VSe3UjTTrQSNunsWU7Dt7ZJHtpHtxiRR54y/mJwSMHzHoQR2wRX4v8AhfZNZm2jUxyYbluOs3O3ts7ac4boynQjQYwCO3ArNBVmHhbtJL9bZUZSGDC5XmEQUHIkEnYj8PtZqwu526cVhGQpMs0mDPO+TJK/qSSSB6LnT3kknoaUCoz+kDtKSHZgWNiommWKQjunJIxXPvKjPqMjoTUmVrt4dixXlvJbzrzRuMHpkHsykg4YHUGghLY/BNLiximjuz48sSyr5R4QLAMEb73Q45vjp2rd8IOFslrM11fIBLGxWFMqy++bIJ9cKD01OOmOt3H3JuNnNyLfvLaANywNEowxOc+JknqScDGSa7agVFfG7cKS+SK4tYw88fkdRgF4z0OTjJU9vRj6VKY99ZoOctdhmfZcVrcmSNmt445eRuVwQqhhlcjqCCNQRkaivJtzh1ZT2Is1iWFE1iZB5kfGOck6tn72T5vXOCOupQVr2PwmvZL9onja1hjYMZlJYcuuPCckFs4+K5GQOlWD2BsOCzhWC3QIi+nUnuzHux9TWxpQc1Zbi2Ua3KmLxPrTs8xkPMx5jnlDdQAencdc51qIrrgVcfXeRJF+psS3ikgyKunkMemW7AjTTJx7NWCpQRdvhwctprRI7JVhniHldv6T8QlYDJJ6hsadNB01G5PA5IyJNouJSDpDGTyf430J+Ax8T0qaKUHnsLGOFBHDGkaL0VFCqPkNK9FKUCox4u74Q+G+y4lae7uAIwiYwhYqU5mPc5BCjtqcZGZOqt/G7cueC7kvk5pIJmDFhkmN9Bysew08p6duwyHm2Bw523Z3EVzDaKZIzzLzTQ8ucEEMPEB6E9DW125Y7wSXEk8nhWkkkSxNyXMKZQEkAHxSw1zqCP31G0289645Wu7lh0wZpCMfAtXltLKe4Y+HHLM2RnlVnOT0zgHrg/lQSjunwbM8ge6vIGUnmZIJPEkYd8v0GfUc1Tftbd2Kezay88UJjEQ8JuVlQYwoOumBjByCMg5qrV5uTtK1j+sPbSxIo5i4IBUZxk4PMvXvU98FN5Li+sGa5IdopTEH+8wCo2X9WHN10zpnXJIbm73HtZbY2bwxi1UKIVUESRtrzP4mcliSDnvrzZzULvwPvfrjQhkFv7QuCdOXPTwxrz47aDTrVjyKzQcxufuJZ7OX7CIGTGGmfWQ+uv3QfRcCtjvFu5b3yJHcx+IiOJAvMwHMMjUAjIwSMH1rbUoOH4mcPo9pW6iPljuIVxC3RMaZjYD7pxoceX8wdNwl4Xix/jN2qtdH2FyGES+49C59R0Gg6nMo1jNB8ry1SVGjkUOjgqysMgg9QRUdbh8KI7C9luXdZACfqwwcopzktnqwGFBHbmPfSS6UHAcYNx5Np28Xgcgmickc5wCjDDLzdtQp+VbHh7uFBsyLC4knYYkmI1PflX8K9NO+Mn3ddSgUpSgVF++PBa0uiZLZvqshJJAHNE3+DI5dfwnHXSpQpQVvn4E7RDELJbMOx53GR2yCmhrpN1eA6qwe/mD4/oochT8ZSA3yAHxqbKUHwsbKOGNYokWONBhVUYAHuFaOx3IsonuXEId7ot4rSeYlX1ZATqFJ1x8PQY6OlBD2yOBkMd80ksgltF80cWvOWz7MhxgqPcfN3x3l6FMKoACgADlXoMdhoNB8K/VDQRlvNwdt7q/W6D+HEzc1xCAfOepKsCOXm+98yNTUgbR2VFNbvbOo8J4zGVA0C4wMemO3pgV7qUEf8NuGUWzHllZxNMxKxycuOWLTQLk4YnOT6YA753PEHc2Palt4Lt4bqweOQDPKehyuRkEEjGR2PaunpQcvuJuPb7Mg8OMc8jD7WVgOZz6Y7L6Ln8zk1t7DYVvDA1vFCiwtzc0YXykPnnBB6g5xg9tOlbGlBFW0eBtm90sscjxQ5y8AGQfckhOVBPXr7sV3O1bc2mz5VsYVDRQv4MaggcwBIwF1Jzrjqx765reUoIP4PbK2VcwGC4hWS/y5mWZW58ZOCpOg8uM4OQc57V624FRG+LiXlsdGWIFjKTjVOc6Bc682ScHGntVMIgUMWCjmIwWwMkdgT1r6UHi2RsmG2jEVvEsUY6Kox8z3J951Ne2lKBSlKBSlKBSlKBSlKBSlKBSlKBSlKBSlKBSlKDBNZpWAKDNKUoFKUoFKUoFKUoFKUoFKUoMUIzoelZpQaKfc2wdg7WVsWGMHwk7dNMYrV7xbSvbJ0jstnpdQvnlEbCLwiMZDaFSCckNp3HbJ7GlBEO09l7d2sPq91HDYWrYLlSrs2DnlwrknXBweUadexkndjYMVjbR20PsoOp6s33nPvJ1ra0oFKUoMGs0rBGaDNKUoFKUoFYIrNKAKUpQKxis0oFKUoPzHnA5sZxrjpnviv1SlApSlApSlApSlApSlApSlBjNZpSgxWaUoFK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84" name="AutoShape 24" descr="data:image/jpeg;base64,/9j/4AAQSkZJRgABAQAAAQABAAD/2wCEAAkGBxQTEhUUExQWFRUXGBwXGBgYGBsgGBwYHx0YHxgYHBYcICggICEnHRwaJDEhJSksLi4uHiAzODMsNygtLisBCgoKBQUFDgUFDisZExkrKysrKysrKysrKysrKysrKysrKysrKysrKysrKysrKysrKysrKysrKysrKysrKysrK//AABEIAFsCKwMBIgACEQEDEQH/xAAcAAEAAgMBAQEAAAAAAAAAAAAABwgBBQYEAwL/xABLEAACAQMBBgMEBgQMBAUFAAABAgMABBEhBQYHEjFBEyJRMmFxgQgUI0JSkSUzobEVJDQ1Q3JzdIKys8FikqLhU6PC0fAWRGOTw//EABQBAQAAAAAAAAAAAAAAAAAAAAD/xAAUEQEAAAAAAAAAAAAAAAAAAAAA/9oADAMBAAIRAxEAPwCcaUpQKUpQKUpQKUpQKUpQKUpQKUpQKUpQKUpQKUpQKUpQKUpQKUpQKUpQKUpQKUpQKUpQKUpQKwTWaUClKUClKUCsFenurNKDBFZpSgUpSgUpSgxms0rDMAMk4A6k9KDNK+FpeRyjmjkSQeqMGH5ivvQKVgN193Ws0CsVmlApSlApSlBjFZpSgUpSgUpSgUpSgUpWGOBQfiedUXmdlRR1LEAfma0Lb97Nzj69bZzj9amPzziq57y7wX+3LoiNJXQHMdugLLGvTmOABnXV29caDArQbS3ZvLcFprWeNR1Z4nC/8xGP20FyLa5SReaN1dfVSCPzFeDblrdSBRbXEcHXmLw+IT0xy/aKF75yD1HTGtO9n7Smgbmglkib1jdlP5qa62x4s7VjGPrRcDs8cbZ69WK837aCaNnbyXtptKLZ9+0c6XCkwXEacjcy5yrpkjt29RqcnEh1XvhZb3u1dppf3bs6Ww9sqqqWAPJGgUBdC3McDtrqRW44ycTZomaytVlgbUSSuhRiuSPss68pwftB17etBMdltCKbn8KRX8NzG/KQeVwASpx3GRpXpqL/AKO4/Rbn1uX/AMsdShQKUpQBSlKBSlefaDusUjRIHkCMUQnAZwDyqW7AnAzQeTbO8Fra8v1meKHm9kOwBPwHXHvr1bP2hFOgkhkSVD0ZGDL+Yqu/E7cC9ihbaN3cxzSMyiVACOTm0VUJ6gaDGBgetcnuHvlNs25WWMkxk4liz5XX4dmHUN2PuJBC3teC62zBHLHDJMiyy55ELDmbAycCtdtLe+3isRfAmSJ1BjCjLOzaJGAPvFtPdrnpVcuI9ttGa5kuby1nj5tVyC0ccWvKnOBy6A69NckjJoLTXl7HEheV0jQDJZ2AUDucmvPsTbEN3Cs9u3PExYK2CM8rFTgEA4yDrVdtxeGd7fsjXXiw2gw2ZCQzD0jRumR94jGDpnpVkLCySGNIolCRooVVHQAaAUHopSlApSlApSlApSlArhN9OKlns+XwW55phjmSPGFz2ZiQAfdqda7uoW4pcNrO22bNcRLI1wjiQys5LPzyDmDj2cANocA6DJ65CQ9yN97bacbPBzKyHDxvgOuehwCQQex91bG329E95LZrzeLFGkjHHlw5OAD1zoD0xr161XDgZetHtiBR0lWSNvevIzj/AKkU/KpT2ttKePbdzDaxlrie1hVHbHhRKGfnmfvhcjAA1Oneg6bePiDZ2VzDbTSfaSHDcuCIgfZMmvlBJHy16V1Waptvjs+a3vbiK4fxJVkPO/4ifNzfMEH51N/DLZNztFLW/vpiYoAFtYUJALR5Qzya6sSrD369BoQlulKUClYBrNBjmGcZ164rNKUCuVut+rddow7OT7SaTm5yp8sXKpYBvUkA6DppmvnxUurqLZs0tnII5EwzNgc3h/fCE6Bu+euhxrioD4Lyfpq1J1JMmpznJik16/voLVUpSgworNKUHg25tmG0haa4kEca9SepPYAdST6CoO2zx7uDKfqtvEsWfL4oYyEep5WAHwGfia3nFPYz3u2tn21w7x2cqEKQQB4g8QuoJyOdgIx/iGBW9uuCey2XCrNGfxLKSfybI/ZQcdsvj9ID/GLRWGesTlcDT7rA579xUg7H4m7KvUKtOkfMMNHcgJoexLeRvgCajzbfAKUZNrdI47JKpU9PxrkHX/hFcPt3hjtK0jeWWAeFGOZnWSMgDOOnNzfLHegkfittCysTbXWzmhivA4OIOXleAgkiRUIBUkKBnU9umRMkNwDGsjeUFQxzpjTJyT6VBPDLg+ZRDeXrKYWVZY4V1LggMviHoBj7oznvitj9IjeG4RY7NY+S3lAdpOviMpz4Y9ApCse5OOgGoTWDnpWajLgVvLdXdoyXCErBypHP05xj2CO7KAPMOoIzrqZNoFKUoFKUNApX5RgehzX6oFKwBWaBWG91ZrAOelBiPPfHy/8Aev1SlApSlArDKCCD0OlZpQRbujsB9gNdNNJA1gxD+MzsJlwGCr4YQh2JIGAR6jU8tdj/APWFulot3ck2kbgsizFRIy9VwiliSV15Rk+6oR3527LtjbEdnC/JDHN4UfNgrzqTzzFejdDgHsB0yaknafD6GOC5urmSS+uxBIwknwVVgjEeHCPKozgga47EUHJ7T4gbOvr63t4tnRTCSaOEzzIoblZwDyKBzdyQSR7xW2313EsILjZogtY18W8VZMlmVkwSUKsSCDj9lQpuKcbSsc6fxqH/AFE9anHjZt0W8+ysnRbnx2wdQqFB+0M35GglK3gVFCIqoo0CqAFA9ABoKgj6S0GJrN9fNHIvu8rKf/V+6p5jcMAQQQRkEdCD0INQf9JkfyA6f0/x/oKDo/o7n9Fv/eH/AMsdScDVdOG++Mtrsq6htYnmuRI8uikpFFyRgyse+oOF+fQVze5/EW5sbt5+ZpUmbmnR2yXP4ubGjDJwce7WgthSuN3R32baM5NvbstmqazyeVmlOMIiagga5Ofy785xG4uGwmktYrYmZQMSSMBH5gCrBVyWGvTK9KCSNr7ThtozLPKsUYIBZiAMkjA19a9tU83q2vfXXh3F5I7pLzNFk/Z4UlW5EHlXBGDoD3PXJnLhBxLF6otbpgLpR5WPSZR3H/GB1HcajvgJRrFZrx7Y2kltBLPJnkiQu2Bk4AzoKDkeL6MbW3x0+u2/NpnTmxrr6ketQxxk3KGz7vxIsC3uCzRqB7DDHOnpgFsj3HHavNtTiDeX95H4srJAZoyIVOI1UOCuR94jrzN39BgCw3EDdVNpWbwNgP7cT/hkGeU/A6qfcT3xQRL9H/e7lkOz5iCjkyQc3aQasgz0zjmHvB7tUp8VXxsi86/qsaDPUgf/AA9qql9rbT945oZP8SSI37wwqx15vMu0t3bm4AAfwHWVRryyKNfgCMMPcRQd9sb+Tw/2Sf5RXsrw7D/k0Hf7JP8AKKh7ivxQvrS7ls4BFEFCkS8vNIQyq2nN5R1I9k/Gglfb+89rZmIXEqoZXCICRnUgcxHZQTq3QVuKp7vRs+55Le8nladbpCyyMSSGUkPGSehB+WDp3Am7gjv79bhFnO38YhXyMTrJEPf+JRgH1GDrrQfDc/ixCbu9ivpfCHjn6uWzyBBleQkDC+yGyTglj00zK1tcJIivGyujDKspBUjsQw0IqtPG3c02V2bhDmG6Z3GnsSZBdCemCTke7I+7mtrwc2rftaXVpYKPE5g4mkI8OEMpBwNcuSo5VxjqT6ELAJdoXaMOpkUBmQMOYA55SV6gHBwfdXz2ptGK3ieaZwkaAszHsB7hqT6AanoKqGNq3tlfNKzyx3aP5y5PMTplXyfMpGPcRiu44sw7Tuba3vrnlFtIFZYYiSsPMo5GfTUsD7Rzgnl0yBQWJtblJEWSNg6MAyspyCpGQQfTFfUGqs8Mpru7kGy0u5ILaXLuF64UEsqHqObuAceoOoNnNmWCQRJDGMJGoVR6AUHqrh+L20rddm3MEk8ccskRMaMw52KkEAL1OSMV3FVh3l3P2ldtf7QmAVYpJebxCQxVM6RqRqqrgA6Zxpk0Gu4Oj9M2f9Z/9KSp+2Sh/hu9JPS1txj4mXv8j09ar9wgP6Ys/wCu3+R6krfqANtyQc18JGtIxGLIKZCCzB+bOgUYBySMevSgj/jdHjbFyfXwz/5UdTbwQz/Atr8Zcf8A7parlvnGq3koUXQ1HMLvHj82Bzc2Ce/T3Y69asbwQP6FtfcZf9aWg7utPvPvNbWEQluZORSwUDqxJPZRqcDU47Co54p8VbiwuWtIIIwwVW8VyWyGGdIxjBByNSenSuE3j3Pvb2xg2t4sl0zxsZ1b2kCu+DGo05AvVR0OT0J5QsnaXSSoskbK6MMqykFSPUEda+1VS4e7731o31W2dSJz4aLJqscrkKsq5BxgkEjUHuDU8XWwNoxbPS2trwyXDyfbXM2SyRtkyGIeoOAAToCcEaYDoYd4rZ7lrRZkNwi8zRg+YD92emmciv1tTbsFvJDHK4WSd/DiX7zN649Bpk9MkDuKqbvBZz7O2hIni800MmRKM5JOGV9dc4IJ66+tdLtPc7bO0HiuyGuvGjR0lDxqFBXPLy5Xk5TkHAAz8aCd+J0fNsq9Gv6hjp7tf9qrxwb/AJ5tP6z/AOlJUv22691a7H2gb26e5ne1l0aR2SNVjchVLHU5JJb4DtkwzwpvI4dqW8srBI08RmZugAikoLR7w7ft7KLxrmQRpzBQT1LE6AAanuTjoAT2r5ybz2Y8P+NQnxWVY8SKS7MQF5QCc5JGvSoG2xNcbyTkwzwx+GxENpIzK3h4H2oPKVZjrnXIx6V2PDjg4bSdLm8kR5IzzRxx5KBuzszAE46gADBxqelBL9KUoOe38v7OC0eW+jSWJcYR0VuZz7Kqracx117DJ6A1Hu6vEG5ui00VvPczvmOO3jylpbpkYMszYVpGwDnXTQcuSK5X6Q23Gkv0tgx5II1JXXHiv5iT/gKY+J9anLcdFGzrPkAC/V4iMdNUUk6e+grrvrxF2pLLNBLN4ISRkaOHygFTgjxB5yMj1wam/eU8278hYlibEEknJJ8MHJPfXU1WrfL+cLz+8zf6jVYffa4dd3gsaNI8tvFGAqkgKUVpGYj2QI1c5OmcDvQb3hk+dlWR/wDwIPyGP9q+fEqewWyYbSwYSRyqP1hcdPDxrzddR2znTNc/wO2nL9RjtponVkQyQuQTHJCzEgiQZGVYkFeoHL78cJxp3XuI4Iby7ujNO8pjZFGIY1IZlWIHUAcuMnU5yemoThuvLam0hNmU+rBPs+XoB3z6HOc51znOte63vY3jEqSI0ZBIdWBTA6nmGmNDrVZ+D+z5r2WWx+tSQ2rp4s8aHWQAqvKpI8ueYBiOoGDnSpm3k3BadIbW3mNrYheWaKPm52C+yqkkqAcnOmp1PMegfbYXEyxurx7OJyWHsOceHKR7QQ5ycdsjXBx2zt98d6oNnW7TzHXokYI5pG7Ko/eew1qqe9GyzY300CSEmCTCuNG0wVOnQjT51IO9+4l1Ns3+Fbq8M0/IkpQjyCJgnKq4wAwzk4AU/tITTuZvRFtG3FxCwwdHj+9G+BlWPf3HAyMVqN5OJ9jZ3aWsjksTiR11WL058a59w1A1NQLwrt7ya8NvaXBt/GjYSsD/AEQ9ogfiGfKRggnqNa+XE/dA7NvPD5zKkiiVHb2iCSGDHpzcwPTsQe9BauXaMSmMNIgMpxHlh5zjOF9dNdK9VQnwL3UhuIlvrktNJE5igRySkQTlIKg9wWJHYdtem04zb+3uzpI4rfwVSaMkSEFpVYHDYBPKBgrjIPeg7PfLfi02aga4clmxyxR4MrD8QUkAAepIHz0roLW4WRFkRgyOoZWByCpGQQfQiqlxbAur+1udoeI08kUgEqnJcoV/WA51A6cuNB7hXc8DN/ZI5E2fKrSROfsmVSxjJzlSAPYJOeb7uudDkBYCuE4ncRI9mRcicr3bj7OM6hR+N8HQdcDqT8yOb437631jJHDbukcc0eecL9qGViGAYkrggr2z1rjtxeHcW1bKS7lupIpVmdZHbDqVCI3M3Ngg+bU8xGBQdPtficktzYvs+5lMkskcc9s8f2YViB97GHyceRyPf6zTUE8Hdzrd9oS3cMhlt7VvDiL4DvKVGZeQdEwW5c6nQ9QRU7UClKwp9RigzXn2iT4UnL15Gxj1wcda9FKCnW4+1Rb7RtZ2ICrMpc6YCk4c+g8pNWy3lP8AE7nB/oJNf8DVVzffdtbPaktvKxihLF0cLzYjfJjPKDkgHynvoTg9K6ndbeCK9EVntDacsduihAiqI45ApOFkuOpBTl9oDo3QgFg4nh/C7bSs/DRnK3ETkKCcKrqWY46ADqe1T1xU2NBJdbMkaJXle8iiYkcwMI52aMqdCuTn867Td/YNraRhbSGONCOqDJb3s5yzfEk1x3FraUUMuzJJXVUjvA79SQAp83KuTgfDuKCQLO1SJFjjUIiAKqgYAUdABULfSXH835OBmfPr/Qa4zrUh7j72NtJ7iWNOS0RhHCzA88jjJkf0C4KgDr1yewir6RW245Li2hjdWeASGQYB5Wfw8Kc6ZwmcfCg6j6OSj6hcY73JGoGceHHjP51FHF7ZUdttW4jiUIh5HCjoCyqWAHYc2dBoKlD6OO0Yvqk1uGHjCZpSmdShWNQwHpkYqPuPA/TEv9nF/kFBN/B7+Z7P+o3+o9Q39IUfpUa//bx/LV6mLg3/ADNaag+V+n9rJp8ulQ39ICZH2p5GVisCLJy68r8z6Njvgr+YoNvsFIb3YVvs9IjcXhaR0CEfYHxHxLK50RSD7J1bsOhqQuHPDCDZoEsmJ7r/AMQjypkYKxg9O45up9wOK5f6P29NsIDYsFjuOdnB0HjA6+13ZRpynsBjviULzeOCO5itcs08gLBEUsVQffkx7C50yaDb1qN79ktd2VxboVDSxMils8oYjy5xk4zjXBrb1+XcAEkgADJJ6AdyTQRPvlu/HszYSRRogl57cSSKNXlEiszcxwx8wOMnQYGgqWqgvi1xNsrmB7SAPMRIjeJgCI8jAkAk5bTIzjGuRmuh2dxyspFfminSQD7OPl5jIx6IpXOCT6gD40HL/SB3N5HG0IVAVyEnA7P92THvAwfeB6mo83S3ra0iu4GBeG6geIr+GQqwikGfQnB9x74FWgtbOS82f4W0I0R54yJY0JwvNnlALZwwHKe+GGmcVU/efYclldS20oPNGxAOMcy/dcDXRhg9e9Bb/YJzbQH1ij/yiq08c3J2zcAjGFiA948NDn8yfyqye7RzaW39hH/kWqycZbuOXa1w8UiyL5BlTkBlRQy56dQeneg7bYAS/wBiW+zIIvrFxhnaQ+WK1PiyFWeTGebBICKCWGex1kHh/wANrbZg5x9tcEYaZh001WNfuj8yc9caVz3ATem3ezSyyEuIuc8pwPEUszcy+pAOCOumelSFsveO2uJpoYZBI8GBJyglQTnA58cpOhyAdKCMfpKSj6taLjUysc6dAuCPX7w/Ktd9GbrffCH/APt3r7fSR2lEUtoBIDKrs7IDqFKgAsO2e3zrlOCW+sOz7iSO48sdxyDxM6RsvNgsPwnm1OdMfHAaTi4P0xedf1g6/wBRP2VOO/8AIRu4+B1t4RgcugzHk+mAPT5VBfFWRW2tdsjq6lwQykEHyLoCPTp8qlGXeu3vd3J1j8ktvbpE8RboAYwHA6FTjQ401HxDguBL42xCPVJR/wCWx/2q0dVf4F27/wAKwyCN2QCRWdVJVSY2xzN0Hpr6irQUCud4itjZd9/dpB+akf710VcrxSfGyb3+xI/MgUFdeEZH8MWef/EPbvyPj9tWAsUxt64xgD6jFp3/AFknTXp8v+9fOFLY2vZ6kfa9vgdPn0qwtkv6duen8ih+P6yWghPj2uNrP6eFHj4cuPl0qYuB7Z2Nbe4y/wCrIf8AeoV433ok2vPynIjVI89shQWA+BJHxzU38FomTY1qGGNJGGfwtLIyn5gg0EO/SBjI2qT+KGMj/qH+1S9wqmX+ArYkhRySLqdM+JIvU+p7e/FQnxo2tFdbSaWBxJEEWMOoPIWX2grdGxzDUaaj4nuuDG+9q1qmzbgJG6FjEz48NyXZxqfZcMdPXAxrpQRBueP4/Z/3mH/UWrmVTXcyMttCzCgk/WIun9dT2q4G0toRW8TSzOscaDLMxwB/393U0FWuMgxtm71B8ydP7KP9tWC4US52TZ9dIgNRjuwGD0PSq3cRdq/W7+a6EbxxzcrRhwQWRVVFfp97lzp0zjJxUr8M+JlrBspYZOYzweRYVGXmLMSgjHfrgjtj3igkTiM2Nl3v93kH5qRVZeHO70d/fxW0rMqOHJK45shGIwTkdQO1WA4tbSI2HO7JJG0qRjkI8yF2TKuRkDGoOuM6Z1FV94f7U+p7StpmRn5JOUqmrHnBTygdT5tB3oPNt3Z02zL54g5EtvICsi6HsyOPTKlTj34q1O4m8H1+xgudAzrhwOgkUlX+WQSPcRUJfSL2eEv4ph/SwjP9ZGIz/wApUfKv1wi35mt7drC2t2nuZZueLJxEqlVDl2zkAcudB3OvagsVSsD31mgq5x0tWTbE7HpIsTr8PDVP3oa6zhzxQnWzjs4rOW8uY/KnJgJ4OnKWYAkYyV1GMAZPWt19IHdJp4UvYly8AKygDUw5yG+CHJ+DE9qgvd/bs9lMs9tIY3GmnRh3Vl6EH0PuPUCglix4LXN3PLc3si2yyyPL4SHxJAXYtyltFGM9RzdOlS5vDaLHsy4iXPKlpIgz1wsTAZPrio43c48wMgF7A8bjHmi8yN6nlJDL8Mt8a9O9fGTZz2k8UXjSPLE8YHJygFlIBYsRpk9smg67hhKF2PZs7AARDJJwAMnqTXK/SPP6OgGv8pX4fq5a5/hLaXm0lt1mwmzrIgqijAmmU8y834uViGPbONNSRs/pHbThNtBb+IpnEwkMY9oR8kg5j6akYz1oOW+jkP0jN0/kzd/+OLtVjaqpwh3pg2dfNNcBuRomj5lGeUkq2SvUjy409asJuZvQ99FLcG2eG3B+wZtZJUA8zcg6a9ME5+VBW/isf0vef2v+y1Oe9YLbsnOSfqcJPUnpGSSc/PP76rxvhtb63e3FwEKCSQsFPUDoAffprU2bV3lJ3WV5YXRniW2UEaH7qy57KVXmGe5A1yCQj/gL/O8en9HJ8vKa230kH/j8A10twfdrJJ3+Vcjws2tJbbTt3jjMpZvDKAZJV9GIx3A83yrufpKWhFxaS40aJkz71bOP+ug7T6Px/RQ6frpP/T1rk/pMIOexPcrMPkDFj95ry8Id/GgtRYw27T3LTlkXmCx+GQC7vJg45cHt3FeXjft6PaDRtaB5YrTmE0yqfCDSMgVQ/fVOvQ5GM0H74FPeMl3DaBEDmMyTyarEMOByRffdsnGcAcuucgVM+5+59ts6Lkt08x9uRseI5957D0UaD86r3wl3/Gy5pFlTmgm5ecr7aFc8rDsRhjlevQjpgzhsDf0X134VlA0tqgPjXTZVFbBKqisMsc4B6dc9OoR79ITY104t7gpzRp4qO0eSqAuTGW7jKYyenMCM6jPHbg7q7Svra6S1kMduQOZWYqkzjB8Mds46np7IOh07rjLxLUFtn2xLDJS6dSB5ejwI2DgkZDNg46a648G6/GyK3EVv9RWG2TyjwnJZV7tgjzHJydQSST1oIr3d29PZTrPbOUddPcy91ZehU46fA9QDVx9mzM8MbvgMyKzY6ZIBOM9s1SqG3dzhEZiSBhVJ1OcDA7nB09xq6Wx5g8ELAEBo0IBUqQCo0KnUfA9KD2UpSgUpSg4Tijw8TacYdCEuoxhHPRh18N/dnOD2JPqarPtvYlxaSeHcRPE/YOMZGcZU9CPeMirp18bu0jlUrIiup6q6gj8jQUxs9sXEYCxTzIuuFSRwNeuAD3zXbbmcLr3aMgluOeGEnLSy58Rx/wACtqe3mOnxxirG2OwraElobeGMnqUjRT+YFbGg8ex9lxWsKQQIEjjHKqj9pJ7knJJPUkmol4+bkGUJfW6FpARHMqKSWU6I+B3Bwp01BH4amalBx/C/c0bNswjYM8mHmYfi7ID6KNPjzHvUBcZrvxNsXRHRSif8qID+3NT9vlvlJaExW9jdXUxXKlIXMIJ6c0gGvbIX8xUZ7l8Jbm6uDebT8itIZWiOC8jFiSGA0VSe3UjTTrQSNunsWU7Dt7ZJHtpHtxiRR54y/mJwSMHzHoQR2wRX4v8AhfZNZm2jUxyYbluOs3O3ts7ac4boynQjQYwCO3ArNBVmHhbtJL9bZUZSGDC5XmEQUHIkEnYj8PtZqwu526cVhGQpMs0mDPO+TJK/qSSSB6LnT3kknoaUCoz+kDtKSHZgWNiommWKQjunJIxXPvKjPqMjoTUmVrt4dixXlvJbzrzRuMHpkHsykg4YHUGghLY/BNLiximjuz48sSyr5R4QLAMEb73Q45vjp2rd8IOFslrM11fIBLGxWFMqy++bIJ9cKD01OOmOt3H3JuNnNyLfvLaANywNEowxOc+JknqScDGSa7agVFfG7cKS+SK4tYw88fkdRgF4z0OTjJU9vRj6VKY99ZoOctdhmfZcVrcmSNmt445eRuVwQqhhlcjqCCNQRkaivJtzh1ZT2Is1iWFE1iZB5kfGOck6tn72T5vXOCOupQVr2PwmvZL9onja1hjYMZlJYcuuPCckFs4+K5GQOlWD2BsOCzhWC3QIi+nUnuzHux9TWxpQc1Zbi2Ua3KmLxPrTs8xkPMx5jnlDdQAencdc51qIrrgVcfXeRJF+psS3ikgyKunkMemW7AjTTJx7NWCpQRdvhwctprRI7JVhniHldv6T8QlYDJJ6hsadNB01G5PA5IyJNouJSDpDGTyf430J+Ax8T0qaKUHnsLGOFBHDGkaL0VFCqPkNK9FKUCox4u74Q+G+y4lae7uAIwiYwhYqU5mPc5BCjtqcZGZOqt/G7cueC7kvk5pIJmDFhkmN9Bysew08p6duwyHm2Bw523Z3EVzDaKZIzzLzTQ8ucEEMPEB6E9DW125Y7wSXEk8nhWkkkSxNyXMKZQEkAHxSw1zqCP31G0289645Wu7lh0wZpCMfAtXltLKe4Y+HHLM2RnlVnOT0zgHrg/lQSjunwbM8ge6vIGUnmZIJPEkYd8v0GfUc1Tftbd2Kezay88UJjEQ8JuVlQYwoOumBjByCMg5qrV5uTtK1j+sPbSxIo5i4IBUZxk4PMvXvU98FN5Li+sGa5IdopTEH+8wCo2X9WHN10zpnXJIbm73HtZbY2bwxi1UKIVUESRtrzP4mcliSDnvrzZzULvwPvfrjQhkFv7QuCdOXPTwxrz47aDTrVjyKzQcxufuJZ7OX7CIGTGGmfWQ+uv3QfRcCtjvFu5b3yJHcx+IiOJAvMwHMMjUAjIwSMH1rbUoOH4mcPo9pW6iPljuIVxC3RMaZjYD7pxoceX8wdNwl4Xix/jN2qtdH2FyGES+49C59R0Gg6nMo1jNB8ry1SVGjkUOjgqysMgg9QRUdbh8KI7C9luXdZACfqwwcopzktnqwGFBHbmPfSS6UHAcYNx5Np28Xgcgmickc5wCjDDLzdtQp+VbHh7uFBsyLC4knYYkmI1PflX8K9NO+Mn3ddSgUpSgVF++PBa0uiZLZvqshJJAHNE3+DI5dfwnHXSpQpQVvn4E7RDELJbMOx53GR2yCmhrpN1eA6qwe/mD4/oochT8ZSA3yAHxqbKUHwsbKOGNYokWONBhVUYAHuFaOx3IsonuXEId7ot4rSeYlX1ZATqFJ1x8PQY6OlBD2yOBkMd80ksgltF80cWvOWz7MhxgqPcfN3x3l6FMKoACgADlXoMdhoNB8K/VDQRlvNwdt7q/W6D+HEzc1xCAfOepKsCOXm+98yNTUgbR2VFNbvbOo8J4zGVA0C4wMemO3pgV7qUEf8NuGUWzHllZxNMxKxycuOWLTQLk4YnOT6YA753PEHc2Palt4Lt4bqweOQDPKehyuRkEEjGR2PaunpQcvuJuPb7Mg8OMc8jD7WVgOZz6Y7L6Ln8zk1t7DYVvDA1vFCiwtzc0YXykPnnBB6g5xg9tOlbGlBFW0eBtm90sscjxQ5y8AGQfckhOVBPXr7sV3O1bc2mz5VsYVDRQv4MaggcwBIwF1Jzrjqx765reUoIP4PbK2VcwGC4hWS/y5mWZW58ZOCpOg8uM4OQc57V624FRG+LiXlsdGWIFjKTjVOc6Bc682ScHGntVMIgUMWCjmIwWwMkdgT1r6UHi2RsmG2jEVvEsUY6Kox8z3J951Ne2lKBSlKBSlKBSlKBSlKBSlKBSlKBSlKBSlKBSlKDBNZpWAKDNKUoFKUoFKUoFKUoFKUoFKUoMUIzoelZpQaKfc2wdg7WVsWGMHwk7dNMYrV7xbSvbJ0jstnpdQvnlEbCLwiMZDaFSCckNp3HbJ7GlBEO09l7d2sPq91HDYWrYLlSrs2DnlwrknXBweUadexkndjYMVjbR20PsoOp6s33nPvJ1ra0oFKUoMGs0rBGaDNKUoFKUoFYIrNKAKUpQKxis0oFKUoPzHnA5sZxrjpnviv1SlApSlApSlApSlApSlApSlBjNZpSgxWaUoFK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86" name="AutoShape 26" descr="data:image/jpeg;base64,/9j/4AAQSkZJRgABAQAAAQABAAD/2wCEAAkGBxQTEhUUExQWFRUXGBwXGBgYGBsgGBwYHx0YHxgYHBYcICggICEnHRwaJDEhJSksLi4uHiAzODMsNygtLisBCgoKBQUFDgUFDisZExkrKysrKysrKysrKysrKysrKysrKysrKysrKysrKysrKysrKysrKysrKysrKysrKysrK//AABEIAFsCKwMBIgACEQEDEQH/xAAcAAEAAgMBAQEAAAAAAAAAAAAABwgBBQYEAwL/xABLEAACAQMBBgMEBgQMBAUFAAABAgMABBEhBQYHEjFBEyJRMmFxgQgUI0JSkSUzobEVJDQ1Q3JzdIKys8FikqLhU6PC0fAWRGOTw//EABQBAQAAAAAAAAAAAAAAAAAAAAD/xAAUEQEAAAAAAAAAAAAAAAAAAAAA/9oADAMBAAIRAxEAPwCcaUpQKUpQKUpQKUpQKUpQKUpQKUpQKUpQKUpQKUpQKUpQKUpQKUpQKUpQKUpQKUpQKUpQKUpQKwTWaUClKUClKUCsFenurNKDBFZpSgUpSgUpSgxms0rDMAMk4A6k9KDNK+FpeRyjmjkSQeqMGH5ivvQKVgN193Ws0CsVmlApSlApSlBjFZpSgUpSgUpSgUpSgUpWGOBQfiedUXmdlRR1LEAfma0Lb97Nzj69bZzj9amPzziq57y7wX+3LoiNJXQHMdugLLGvTmOABnXV29caDArQbS3ZvLcFprWeNR1Z4nC/8xGP20FyLa5SReaN1dfVSCPzFeDblrdSBRbXEcHXmLw+IT0xy/aKF75yD1HTGtO9n7Smgbmglkib1jdlP5qa62x4s7VjGPrRcDs8cbZ69WK837aCaNnbyXtptKLZ9+0c6XCkwXEacjcy5yrpkjt29RqcnEh1XvhZb3u1dppf3bs6Ww9sqqqWAPJGgUBdC3McDtrqRW44ycTZomaytVlgbUSSuhRiuSPss68pwftB17etBMdltCKbn8KRX8NzG/KQeVwASpx3GRpXpqL/AKO4/Rbn1uX/AMsdShQKUpQBSlKBSlefaDusUjRIHkCMUQnAZwDyqW7AnAzQeTbO8Fra8v1meKHm9kOwBPwHXHvr1bP2hFOgkhkSVD0ZGDL+Yqu/E7cC9ihbaN3cxzSMyiVACOTm0VUJ6gaDGBgetcnuHvlNs25WWMkxk4liz5XX4dmHUN2PuJBC3teC62zBHLHDJMiyy55ELDmbAycCtdtLe+3isRfAmSJ1BjCjLOzaJGAPvFtPdrnpVcuI9ttGa5kuby1nj5tVyC0ccWvKnOBy6A69NckjJoLTXl7HEheV0jQDJZ2AUDucmvPsTbEN3Cs9u3PExYK2CM8rFTgEA4yDrVdtxeGd7fsjXXiw2gw2ZCQzD0jRumR94jGDpnpVkLCySGNIolCRooVVHQAaAUHopSlApSlApSlApSlArhN9OKlns+XwW55phjmSPGFz2ZiQAfdqda7uoW4pcNrO22bNcRLI1wjiQys5LPzyDmDj2cANocA6DJ65CQ9yN97bacbPBzKyHDxvgOuehwCQQex91bG329E95LZrzeLFGkjHHlw5OAD1zoD0xr161XDgZetHtiBR0lWSNvevIzj/AKkU/KpT2ttKePbdzDaxlrie1hVHbHhRKGfnmfvhcjAA1Oneg6bePiDZ2VzDbTSfaSHDcuCIgfZMmvlBJHy16V1Waptvjs+a3vbiK4fxJVkPO/4ifNzfMEH51N/DLZNztFLW/vpiYoAFtYUJALR5Qzya6sSrD369BoQlulKUClYBrNBjmGcZ164rNKUCuVut+rddow7OT7SaTm5yp8sXKpYBvUkA6DppmvnxUurqLZs0tnII5EwzNgc3h/fCE6Bu+euhxrioD4Lyfpq1J1JMmpznJik16/voLVUpSgworNKUHg25tmG0haa4kEca9SepPYAdST6CoO2zx7uDKfqtvEsWfL4oYyEep5WAHwGfia3nFPYz3u2tn21w7x2cqEKQQB4g8QuoJyOdgIx/iGBW9uuCey2XCrNGfxLKSfybI/ZQcdsvj9ID/GLRWGesTlcDT7rA579xUg7H4m7KvUKtOkfMMNHcgJoexLeRvgCajzbfAKUZNrdI47JKpU9PxrkHX/hFcPt3hjtK0jeWWAeFGOZnWSMgDOOnNzfLHegkfittCysTbXWzmhivA4OIOXleAgkiRUIBUkKBnU9umRMkNwDGsjeUFQxzpjTJyT6VBPDLg+ZRDeXrKYWVZY4V1LggMviHoBj7oznvitj9IjeG4RY7NY+S3lAdpOviMpz4Y9ApCse5OOgGoTWDnpWajLgVvLdXdoyXCErBypHP05xj2CO7KAPMOoIzrqZNoFKUoFKUNApX5RgehzX6oFKwBWaBWG91ZrAOelBiPPfHy/8Aev1SlApSlArDKCCD0OlZpQRbujsB9gNdNNJA1gxD+MzsJlwGCr4YQh2JIGAR6jU8tdj/APWFulot3ck2kbgsizFRIy9VwiliSV15Rk+6oR3527LtjbEdnC/JDHN4UfNgrzqTzzFejdDgHsB0yaknafD6GOC5urmSS+uxBIwknwVVgjEeHCPKozgga47EUHJ7T4gbOvr63t4tnRTCSaOEzzIoblZwDyKBzdyQSR7xW2313EsILjZogtY18W8VZMlmVkwSUKsSCDj9lQpuKcbSsc6fxqH/AFE9anHjZt0W8+ysnRbnx2wdQqFB+0M35GglK3gVFCIqoo0CqAFA9ABoKgj6S0GJrN9fNHIvu8rKf/V+6p5jcMAQQQRkEdCD0INQf9JkfyA6f0/x/oKDo/o7n9Fv/eH/AMsdScDVdOG++Mtrsq6htYnmuRI8uikpFFyRgyse+oOF+fQVze5/EW5sbt5+ZpUmbmnR2yXP4ubGjDJwce7WgthSuN3R32baM5NvbstmqazyeVmlOMIiagga5Ofy785xG4uGwmktYrYmZQMSSMBH5gCrBVyWGvTK9KCSNr7ThtozLPKsUYIBZiAMkjA19a9tU83q2vfXXh3F5I7pLzNFk/Z4UlW5EHlXBGDoD3PXJnLhBxLF6otbpgLpR5WPSZR3H/GB1HcajvgJRrFZrx7Y2kltBLPJnkiQu2Bk4AzoKDkeL6MbW3x0+u2/NpnTmxrr6ketQxxk3KGz7vxIsC3uCzRqB7DDHOnpgFsj3HHavNtTiDeX95H4srJAZoyIVOI1UOCuR94jrzN39BgCw3EDdVNpWbwNgP7cT/hkGeU/A6qfcT3xQRL9H/e7lkOz5iCjkyQc3aQasgz0zjmHvB7tUp8VXxsi86/qsaDPUgf/AA9qql9rbT945oZP8SSI37wwqx15vMu0t3bm4AAfwHWVRryyKNfgCMMPcRQd9sb+Tw/2Sf5RXsrw7D/k0Hf7JP8AKKh7ivxQvrS7ls4BFEFCkS8vNIQyq2nN5R1I9k/Gglfb+89rZmIXEqoZXCICRnUgcxHZQTq3QVuKp7vRs+55Le8nladbpCyyMSSGUkPGSehB+WDp3Am7gjv79bhFnO38YhXyMTrJEPf+JRgH1GDrrQfDc/ixCbu9ivpfCHjn6uWzyBBleQkDC+yGyTglj00zK1tcJIivGyujDKspBUjsQw0IqtPG3c02V2bhDmG6Z3GnsSZBdCemCTke7I+7mtrwc2rftaXVpYKPE5g4mkI8OEMpBwNcuSo5VxjqT6ELAJdoXaMOpkUBmQMOYA55SV6gHBwfdXz2ptGK3ieaZwkaAszHsB7hqT6AanoKqGNq3tlfNKzyx3aP5y5PMTplXyfMpGPcRiu44sw7Tuba3vrnlFtIFZYYiSsPMo5GfTUsD7Rzgnl0yBQWJtblJEWSNg6MAyspyCpGQQfTFfUGqs8Mpru7kGy0u5ILaXLuF64UEsqHqObuAceoOoNnNmWCQRJDGMJGoVR6AUHqrh+L20rddm3MEk8ccskRMaMw52KkEAL1OSMV3FVh3l3P2ldtf7QmAVYpJebxCQxVM6RqRqqrgA6Zxpk0Gu4Oj9M2f9Z/9KSp+2Sh/hu9JPS1txj4mXv8j09ar9wgP6Ys/wCu3+R6krfqANtyQc18JGtIxGLIKZCCzB+bOgUYBySMevSgj/jdHjbFyfXwz/5UdTbwQz/Atr8Zcf8A7parlvnGq3koUXQ1HMLvHj82Bzc2Ce/T3Y69asbwQP6FtfcZf9aWg7utPvPvNbWEQluZORSwUDqxJPZRqcDU47Co54p8VbiwuWtIIIwwVW8VyWyGGdIxjBByNSenSuE3j3Pvb2xg2t4sl0zxsZ1b2kCu+DGo05AvVR0OT0J5QsnaXSSoskbK6MMqykFSPUEda+1VS4e7731o31W2dSJz4aLJqscrkKsq5BxgkEjUHuDU8XWwNoxbPS2trwyXDyfbXM2SyRtkyGIeoOAAToCcEaYDoYd4rZ7lrRZkNwi8zRg+YD92emmciv1tTbsFvJDHK4WSd/DiX7zN649Bpk9MkDuKqbvBZz7O2hIni800MmRKM5JOGV9dc4IJ66+tdLtPc7bO0HiuyGuvGjR0lDxqFBXPLy5Xk5TkHAAz8aCd+J0fNsq9Gv6hjp7tf9qrxwb/AJ5tP6z/AOlJUv22691a7H2gb26e5ne1l0aR2SNVjchVLHU5JJb4DtkwzwpvI4dqW8srBI08RmZugAikoLR7w7ft7KLxrmQRpzBQT1LE6AAanuTjoAT2r5ybz2Y8P+NQnxWVY8SKS7MQF5QCc5JGvSoG2xNcbyTkwzwx+GxENpIzK3h4H2oPKVZjrnXIx6V2PDjg4bSdLm8kR5IzzRxx5KBuzszAE46gADBxqelBL9KUoOe38v7OC0eW+jSWJcYR0VuZz7Kqracx117DJ6A1Hu6vEG5ui00VvPczvmOO3jylpbpkYMszYVpGwDnXTQcuSK5X6Q23Gkv0tgx5II1JXXHiv5iT/gKY+J9anLcdFGzrPkAC/V4iMdNUUk6e+grrvrxF2pLLNBLN4ISRkaOHygFTgjxB5yMj1wam/eU8278hYlibEEknJJ8MHJPfXU1WrfL+cLz+8zf6jVYffa4dd3gsaNI8tvFGAqkgKUVpGYj2QI1c5OmcDvQb3hk+dlWR/wDwIPyGP9q+fEqewWyYbSwYSRyqP1hcdPDxrzddR2znTNc/wO2nL9RjtponVkQyQuQTHJCzEgiQZGVYkFeoHL78cJxp3XuI4Iby7ujNO8pjZFGIY1IZlWIHUAcuMnU5yemoThuvLam0hNmU+rBPs+XoB3z6HOc51znOte63vY3jEqSI0ZBIdWBTA6nmGmNDrVZ+D+z5r2WWx+tSQ2rp4s8aHWQAqvKpI8ueYBiOoGDnSpm3k3BadIbW3mNrYheWaKPm52C+yqkkqAcnOmp1PMegfbYXEyxurx7OJyWHsOceHKR7QQ5ycdsjXBx2zt98d6oNnW7TzHXokYI5pG7Ko/eew1qqe9GyzY300CSEmCTCuNG0wVOnQjT51IO9+4l1Ns3+Fbq8M0/IkpQjyCJgnKq4wAwzk4AU/tITTuZvRFtG3FxCwwdHj+9G+BlWPf3HAyMVqN5OJ9jZ3aWsjksTiR11WL058a59w1A1NQLwrt7ya8NvaXBt/GjYSsD/AEQ9ogfiGfKRggnqNa+XE/dA7NvPD5zKkiiVHb2iCSGDHpzcwPTsQe9BauXaMSmMNIgMpxHlh5zjOF9dNdK9VQnwL3UhuIlvrktNJE5igRySkQTlIKg9wWJHYdtem04zb+3uzpI4rfwVSaMkSEFpVYHDYBPKBgrjIPeg7PfLfi02aga4clmxyxR4MrD8QUkAAepIHz0roLW4WRFkRgyOoZWByCpGQQfQiqlxbAur+1udoeI08kUgEqnJcoV/WA51A6cuNB7hXc8DN/ZI5E2fKrSROfsmVSxjJzlSAPYJOeb7uudDkBYCuE4ncRI9mRcicr3bj7OM6hR+N8HQdcDqT8yOb437631jJHDbukcc0eecL9qGViGAYkrggr2z1rjtxeHcW1bKS7lupIpVmdZHbDqVCI3M3Ngg+bU8xGBQdPtficktzYvs+5lMkskcc9s8f2YViB97GHyceRyPf6zTUE8Hdzrd9oS3cMhlt7VvDiL4DvKVGZeQdEwW5c6nQ9QRU7UClKwp9RigzXn2iT4UnL15Gxj1wcda9FKCnW4+1Rb7RtZ2ICrMpc6YCk4c+g8pNWy3lP8AE7nB/oJNf8DVVzffdtbPaktvKxihLF0cLzYjfJjPKDkgHynvoTg9K6ndbeCK9EVntDacsduihAiqI45ApOFkuOpBTl9oDo3QgFg4nh/C7bSs/DRnK3ETkKCcKrqWY46ADqe1T1xU2NBJdbMkaJXle8iiYkcwMI52aMqdCuTn867Td/YNraRhbSGONCOqDJb3s5yzfEk1x3FraUUMuzJJXVUjvA79SQAp83KuTgfDuKCQLO1SJFjjUIiAKqgYAUdABULfSXH835OBmfPr/Qa4zrUh7j72NtJ7iWNOS0RhHCzA88jjJkf0C4KgDr1yewir6RW245Li2hjdWeASGQYB5Wfw8Kc6ZwmcfCg6j6OSj6hcY73JGoGceHHjP51FHF7ZUdttW4jiUIh5HCjoCyqWAHYc2dBoKlD6OO0Yvqk1uGHjCZpSmdShWNQwHpkYqPuPA/TEv9nF/kFBN/B7+Z7P+o3+o9Q39IUfpUa//bx/LV6mLg3/ADNaag+V+n9rJp8ulQ39ICZH2p5GVisCLJy68r8z6Njvgr+YoNvsFIb3YVvs9IjcXhaR0CEfYHxHxLK50RSD7J1bsOhqQuHPDCDZoEsmJ7r/AMQjypkYKxg9O45up9wOK5f6P29NsIDYsFjuOdnB0HjA6+13ZRpynsBjviULzeOCO5itcs08gLBEUsVQffkx7C50yaDb1qN79ktd2VxboVDSxMils8oYjy5xk4zjXBrb1+XcAEkgADJJ6AdyTQRPvlu/HszYSRRogl57cSSKNXlEiszcxwx8wOMnQYGgqWqgvi1xNsrmB7SAPMRIjeJgCI8jAkAk5bTIzjGuRmuh2dxyspFfminSQD7OPl5jIx6IpXOCT6gD40HL/SB3N5HG0IVAVyEnA7P92THvAwfeB6mo83S3ra0iu4GBeG6geIr+GQqwikGfQnB9x74FWgtbOS82f4W0I0R54yJY0JwvNnlALZwwHKe+GGmcVU/efYclldS20oPNGxAOMcy/dcDXRhg9e9Bb/YJzbQH1ij/yiq08c3J2zcAjGFiA948NDn8yfyqye7RzaW39hH/kWqycZbuOXa1w8UiyL5BlTkBlRQy56dQeneg7bYAS/wBiW+zIIvrFxhnaQ+WK1PiyFWeTGebBICKCWGex1kHh/wANrbZg5x9tcEYaZh001WNfuj8yc9caVz3ATem3ezSyyEuIuc8pwPEUszcy+pAOCOumelSFsveO2uJpoYZBI8GBJyglQTnA58cpOhyAdKCMfpKSj6taLjUysc6dAuCPX7w/Ktd9GbrffCH/APt3r7fSR2lEUtoBIDKrs7IDqFKgAsO2e3zrlOCW+sOz7iSO48sdxyDxM6RsvNgsPwnm1OdMfHAaTi4P0xedf1g6/wBRP2VOO/8AIRu4+B1t4RgcugzHk+mAPT5VBfFWRW2tdsjq6lwQykEHyLoCPTp8qlGXeu3vd3J1j8ktvbpE8RboAYwHA6FTjQ401HxDguBL42xCPVJR/wCWx/2q0dVf4F27/wAKwyCN2QCRWdVJVSY2xzN0Hpr6irQUCud4itjZd9/dpB+akf710VcrxSfGyb3+xI/MgUFdeEZH8MWef/EPbvyPj9tWAsUxt64xgD6jFp3/AFknTXp8v+9fOFLY2vZ6kfa9vgdPn0qwtkv6duen8ih+P6yWghPj2uNrP6eFHj4cuPl0qYuB7Z2Nbe4y/wCrIf8AeoV433ok2vPynIjVI89shQWA+BJHxzU38FomTY1qGGNJGGfwtLIyn5gg0EO/SBjI2qT+KGMj/qH+1S9wqmX+ArYkhRySLqdM+JIvU+p7e/FQnxo2tFdbSaWBxJEEWMOoPIWX2grdGxzDUaaj4nuuDG+9q1qmzbgJG6FjEz48NyXZxqfZcMdPXAxrpQRBueP4/Z/3mH/UWrmVTXcyMttCzCgk/WIun9dT2q4G0toRW8TSzOscaDLMxwB/393U0FWuMgxtm71B8ydP7KP9tWC4US52TZ9dIgNRjuwGD0PSq3cRdq/W7+a6EbxxzcrRhwQWRVVFfp97lzp0zjJxUr8M+JlrBspYZOYzweRYVGXmLMSgjHfrgjtj3igkTiM2Nl3v93kH5qRVZeHO70d/fxW0rMqOHJK45shGIwTkdQO1WA4tbSI2HO7JJG0qRjkI8yF2TKuRkDGoOuM6Z1FV94f7U+p7StpmRn5JOUqmrHnBTygdT5tB3oPNt3Z02zL54g5EtvICsi6HsyOPTKlTj34q1O4m8H1+xgudAzrhwOgkUlX+WQSPcRUJfSL2eEv4ph/SwjP9ZGIz/wApUfKv1wi35mt7drC2t2nuZZueLJxEqlVDl2zkAcudB3OvagsVSsD31mgq5x0tWTbE7HpIsTr8PDVP3oa6zhzxQnWzjs4rOW8uY/KnJgJ4OnKWYAkYyV1GMAZPWt19IHdJp4UvYly8AKygDUw5yG+CHJ+DE9qgvd/bs9lMs9tIY3GmnRh3Vl6EH0PuPUCglix4LXN3PLc3si2yyyPL4SHxJAXYtyltFGM9RzdOlS5vDaLHsy4iXPKlpIgz1wsTAZPrio43c48wMgF7A8bjHmi8yN6nlJDL8Mt8a9O9fGTZz2k8UXjSPLE8YHJygFlIBYsRpk9smg67hhKF2PZs7AARDJJwAMnqTXK/SPP6OgGv8pX4fq5a5/hLaXm0lt1mwmzrIgqijAmmU8y834uViGPbONNSRs/pHbThNtBb+IpnEwkMY9oR8kg5j6akYz1oOW+jkP0jN0/kzd/+OLtVjaqpwh3pg2dfNNcBuRomj5lGeUkq2SvUjy409asJuZvQ99FLcG2eG3B+wZtZJUA8zcg6a9ME5+VBW/isf0vef2v+y1Oe9YLbsnOSfqcJPUnpGSSc/PP76rxvhtb63e3FwEKCSQsFPUDoAffprU2bV3lJ3WV5YXRniW2UEaH7qy57KVXmGe5A1yCQj/gL/O8en9HJ8vKa230kH/j8A10twfdrJJ3+Vcjws2tJbbTt3jjMpZvDKAZJV9GIx3A83yrufpKWhFxaS40aJkz71bOP+ug7T6Px/RQ6frpP/T1rk/pMIOexPcrMPkDFj95ry8Id/GgtRYw27T3LTlkXmCx+GQC7vJg45cHt3FeXjft6PaDRtaB5YrTmE0yqfCDSMgVQ/fVOvQ5GM0H74FPeMl3DaBEDmMyTyarEMOByRffdsnGcAcuucgVM+5+59ts6Lkt08x9uRseI5957D0UaD86r3wl3/Gy5pFlTmgm5ecr7aFc8rDsRhjlevQjpgzhsDf0X134VlA0tqgPjXTZVFbBKqisMsc4B6dc9OoR79ITY104t7gpzRp4qO0eSqAuTGW7jKYyenMCM6jPHbg7q7Svra6S1kMduQOZWYqkzjB8Mds46np7IOh07rjLxLUFtn2xLDJS6dSB5ejwI2DgkZDNg46a648G6/GyK3EVv9RWG2TyjwnJZV7tgjzHJydQSST1oIr3d29PZTrPbOUddPcy91ZehU46fA9QDVx9mzM8MbvgMyKzY6ZIBOM9s1SqG3dzhEZiSBhVJ1OcDA7nB09xq6Wx5g8ELAEBo0IBUqQCo0KnUfA9KD2UpSgUpSg4Tijw8TacYdCEuoxhHPRh18N/dnOD2JPqarPtvYlxaSeHcRPE/YOMZGcZU9CPeMirp18bu0jlUrIiup6q6gj8jQUxs9sXEYCxTzIuuFSRwNeuAD3zXbbmcLr3aMgluOeGEnLSy58Rx/wACtqe3mOnxxirG2OwraElobeGMnqUjRT+YFbGg8ex9lxWsKQQIEjjHKqj9pJ7knJJPUkmol4+bkGUJfW6FpARHMqKSWU6I+B3Bwp01BH4amalBx/C/c0bNswjYM8mHmYfi7ID6KNPjzHvUBcZrvxNsXRHRSif8qID+3NT9vlvlJaExW9jdXUxXKlIXMIJ6c0gGvbIX8xUZ7l8Jbm6uDebT8itIZWiOC8jFiSGA0VSe3UjTTrQSNunsWU7Dt7ZJHtpHtxiRR54y/mJwSMHzHoQR2wRX4v8AhfZNZm2jUxyYbluOs3O3ts7ac4boynQjQYwCO3ArNBVmHhbtJL9bZUZSGDC5XmEQUHIkEnYj8PtZqwu526cVhGQpMs0mDPO+TJK/qSSSB6LnT3kknoaUCoz+kDtKSHZgWNiommWKQjunJIxXPvKjPqMjoTUmVrt4dixXlvJbzrzRuMHpkHsykg4YHUGghLY/BNLiximjuz48sSyr5R4QLAMEb73Q45vjp2rd8IOFslrM11fIBLGxWFMqy++bIJ9cKD01OOmOt3H3JuNnNyLfvLaANywNEowxOc+JknqScDGSa7agVFfG7cKS+SK4tYw88fkdRgF4z0OTjJU9vRj6VKY99ZoOctdhmfZcVrcmSNmt445eRuVwQqhhlcjqCCNQRkaivJtzh1ZT2Is1iWFE1iZB5kfGOck6tn72T5vXOCOupQVr2PwmvZL9onja1hjYMZlJYcuuPCckFs4+K5GQOlWD2BsOCzhWC3QIi+nUnuzHux9TWxpQc1Zbi2Ua3KmLxPrTs8xkPMx5jnlDdQAencdc51qIrrgVcfXeRJF+psS3ikgyKunkMemW7AjTTJx7NWCpQRdvhwctprRI7JVhniHldv6T8QlYDJJ6hsadNB01G5PA5IyJNouJSDpDGTyf430J+Ax8T0qaKUHnsLGOFBHDGkaL0VFCqPkNK9FKUCox4u74Q+G+y4lae7uAIwiYwhYqU5mPc5BCjtqcZGZOqt/G7cueC7kvk5pIJmDFhkmN9Bysew08p6duwyHm2Bw523Z3EVzDaKZIzzLzTQ8ucEEMPEB6E9DW125Y7wSXEk8nhWkkkSxNyXMKZQEkAHxSw1zqCP31G0289645Wu7lh0wZpCMfAtXltLKe4Y+HHLM2RnlVnOT0zgHrg/lQSjunwbM8ge6vIGUnmZIJPEkYd8v0GfUc1Tftbd2Kezay88UJjEQ8JuVlQYwoOumBjByCMg5qrV5uTtK1j+sPbSxIo5i4IBUZxk4PMvXvU98FN5Li+sGa5IdopTEH+8wCo2X9WHN10zpnXJIbm73HtZbY2bwxi1UKIVUESRtrzP4mcliSDnvrzZzULvwPvfrjQhkFv7QuCdOXPTwxrz47aDTrVjyKzQcxufuJZ7OX7CIGTGGmfWQ+uv3QfRcCtjvFu5b3yJHcx+IiOJAvMwHMMjUAjIwSMH1rbUoOH4mcPo9pW6iPljuIVxC3RMaZjYD7pxoceX8wdNwl4Xix/jN2qtdH2FyGES+49C59R0Gg6nMo1jNB8ry1SVGjkUOjgqysMgg9QRUdbh8KI7C9luXdZACfqwwcopzktnqwGFBHbmPfSS6UHAcYNx5Np28Xgcgmickc5wCjDDLzdtQp+VbHh7uFBsyLC4knYYkmI1PflX8K9NO+Mn3ddSgUpSgVF++PBa0uiZLZvqshJJAHNE3+DI5dfwnHXSpQpQVvn4E7RDELJbMOx53GR2yCmhrpN1eA6qwe/mD4/oochT8ZSA3yAHxqbKUHwsbKOGNYokWONBhVUYAHuFaOx3IsonuXEId7ot4rSeYlX1ZATqFJ1x8PQY6OlBD2yOBkMd80ksgltF80cWvOWz7MhxgqPcfN3x3l6FMKoACgADlXoMdhoNB8K/VDQRlvNwdt7q/W6D+HEzc1xCAfOepKsCOXm+98yNTUgbR2VFNbvbOo8J4zGVA0C4wMemO3pgV7qUEf8NuGUWzHllZxNMxKxycuOWLTQLk4YnOT6YA753PEHc2Palt4Lt4bqweOQDPKehyuRkEEjGR2PaunpQcvuJuPb7Mg8OMc8jD7WVgOZz6Y7L6Ln8zk1t7DYVvDA1vFCiwtzc0YXykPnnBB6g5xg9tOlbGlBFW0eBtm90sscjxQ5y8AGQfckhOVBPXr7sV3O1bc2mz5VsYVDRQv4MaggcwBIwF1Jzrjqx765reUoIP4PbK2VcwGC4hWS/y5mWZW58ZOCpOg8uM4OQc57V624FRG+LiXlsdGWIFjKTjVOc6Bc682ScHGntVMIgUMWCjmIwWwMkdgT1r6UHi2RsmG2jEVvEsUY6Kox8z3J951Ne2lKBSlKBSlKBSlKBSlKBSlKBSlKBSlKBSlKBSlKDBNZpWAKDNKUoFKUoFKUoFKUoFKUoFKUoMUIzoelZpQaKfc2wdg7WVsWGMHwk7dNMYrV7xbSvbJ0jstnpdQvnlEbCLwiMZDaFSCckNp3HbJ7GlBEO09l7d2sPq91HDYWrYLlSrs2DnlwrknXBweUadexkndjYMVjbR20PsoOp6s33nPvJ1ra0oFKUoMGs0rBGaDNKUoFKUoFYIrNKAKUpQKxis0oFKUoPzHnA5sZxrjpnviv1SlApSlApSlApSlApSlApSlBjNZpSgxWaUoFKUoP//Z"/>
          <p:cNvSpPr>
            <a:spLocks noChangeAspect="1" noChangeArrowheads="1"/>
          </p:cNvSpPr>
          <p:nvPr/>
        </p:nvSpPr>
        <p:spPr bwMode="auto">
          <a:xfrm>
            <a:off x="155575" y="-661988"/>
            <a:ext cx="84010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4" name="Group 53"/>
          <p:cNvGrpSpPr/>
          <p:nvPr/>
        </p:nvGrpSpPr>
        <p:grpSpPr>
          <a:xfrm>
            <a:off x="762000" y="4117726"/>
            <a:ext cx="7372006" cy="474024"/>
            <a:chOff x="0" y="5861462"/>
            <a:chExt cx="7372006" cy="474024"/>
          </a:xfrm>
        </p:grpSpPr>
        <p:sp>
          <p:nvSpPr>
            <p:cNvPr id="28" name="Rectangle 27"/>
            <p:cNvSpPr/>
            <p:nvPr/>
          </p:nvSpPr>
          <p:spPr>
            <a:xfrm>
              <a:off x="2708566" y="5861462"/>
              <a:ext cx="4663440" cy="474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Child Obesity Seen as Warning of Heart Disease</a:t>
              </a:r>
              <a:endParaRPr lang="en-US" b="1" dirty="0"/>
            </a:p>
          </p:txBody>
        </p:sp>
        <p:pic>
          <p:nvPicPr>
            <p:cNvPr id="40988" name="Picture 28" descr="http://i1.nyt.com/images/misc/nytlogo379x64.gif"/>
            <p:cNvPicPr>
              <a:picLocks noChangeAspect="1" noChangeArrowheads="1"/>
            </p:cNvPicPr>
            <p:nvPr/>
          </p:nvPicPr>
          <p:blipFill>
            <a:blip r:embed="rId7" cstate="print"/>
            <a:srcRect/>
            <a:stretch>
              <a:fillRect/>
            </a:stretch>
          </p:blipFill>
          <p:spPr bwMode="auto">
            <a:xfrm>
              <a:off x="0" y="5867400"/>
              <a:ext cx="2707481" cy="457200"/>
            </a:xfrm>
            <a:prstGeom prst="rect">
              <a:avLst/>
            </a:prstGeom>
            <a:solidFill>
              <a:schemeClr val="bg1"/>
            </a:solidFill>
            <a:ln w="3175">
              <a:solidFill>
                <a:schemeClr val="tx1"/>
              </a:solidFill>
            </a:ln>
          </p:spPr>
        </p:pic>
      </p:grpSp>
      <p:grpSp>
        <p:nvGrpSpPr>
          <p:cNvPr id="53" name="Group 52"/>
          <p:cNvGrpSpPr/>
          <p:nvPr/>
        </p:nvGrpSpPr>
        <p:grpSpPr>
          <a:xfrm>
            <a:off x="381000" y="4657064"/>
            <a:ext cx="8082515" cy="465117"/>
            <a:chOff x="0" y="3429000"/>
            <a:chExt cx="7629290" cy="465117"/>
          </a:xfrm>
        </p:grpSpPr>
        <p:sp>
          <p:nvSpPr>
            <p:cNvPr id="36" name="Rectangle 35"/>
            <p:cNvSpPr/>
            <p:nvPr/>
          </p:nvSpPr>
          <p:spPr>
            <a:xfrm>
              <a:off x="2667000" y="3429000"/>
              <a:ext cx="4962290" cy="4651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Children's Life Expectancy Being Cut Short by Obesity</a:t>
              </a:r>
              <a:endParaRPr lang="en-US" b="1" dirty="0"/>
            </a:p>
          </p:txBody>
        </p:sp>
        <p:pic>
          <p:nvPicPr>
            <p:cNvPr id="37" name="Picture 28" descr="http://i1.nyt.com/images/misc/nytlogo379x64.gif"/>
            <p:cNvPicPr>
              <a:picLocks noChangeAspect="1" noChangeArrowheads="1"/>
            </p:cNvPicPr>
            <p:nvPr/>
          </p:nvPicPr>
          <p:blipFill>
            <a:blip r:embed="rId7" cstate="print"/>
            <a:srcRect/>
            <a:stretch>
              <a:fillRect/>
            </a:stretch>
          </p:blipFill>
          <p:spPr bwMode="auto">
            <a:xfrm>
              <a:off x="0" y="3429000"/>
              <a:ext cx="2707481" cy="457200"/>
            </a:xfrm>
            <a:prstGeom prst="rect">
              <a:avLst/>
            </a:prstGeom>
            <a:solidFill>
              <a:schemeClr val="bg1"/>
            </a:solidFill>
            <a:ln w="3175">
              <a:solidFill>
                <a:schemeClr val="tx1"/>
              </a:solidFill>
            </a:ln>
          </p:spPr>
        </p:pic>
      </p:grpSp>
      <p:grpSp>
        <p:nvGrpSpPr>
          <p:cNvPr id="55" name="Group 54"/>
          <p:cNvGrpSpPr/>
          <p:nvPr/>
        </p:nvGrpSpPr>
        <p:grpSpPr>
          <a:xfrm>
            <a:off x="1371600" y="5723864"/>
            <a:ext cx="5370594" cy="475488"/>
            <a:chOff x="109868" y="4532920"/>
            <a:chExt cx="5370594" cy="475488"/>
          </a:xfrm>
        </p:grpSpPr>
        <p:sp>
          <p:nvSpPr>
            <p:cNvPr id="18" name="Rectangle 17"/>
            <p:cNvSpPr/>
            <p:nvPr/>
          </p:nvSpPr>
          <p:spPr>
            <a:xfrm>
              <a:off x="1639982" y="4532920"/>
              <a:ext cx="3840480" cy="4754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Obese Kids More Vulnerable to Bullies</a:t>
              </a:r>
              <a:endParaRPr lang="en-US" b="1" dirty="0"/>
            </a:p>
          </p:txBody>
        </p:sp>
        <p:pic>
          <p:nvPicPr>
            <p:cNvPr id="40992" name="Picture 32" descr="http://www.tylerbarnettpr.com/admin/uploads/image/cnn-logo.png"/>
            <p:cNvPicPr>
              <a:picLocks noChangeAspect="1" noChangeArrowheads="1"/>
            </p:cNvPicPr>
            <p:nvPr/>
          </p:nvPicPr>
          <p:blipFill>
            <a:blip r:embed="rId8" cstate="print"/>
            <a:srcRect l="24848" t="32967" r="20606" b="38233"/>
            <a:stretch>
              <a:fillRect/>
            </a:stretch>
          </p:blipFill>
          <p:spPr bwMode="auto">
            <a:xfrm>
              <a:off x="109868" y="4540101"/>
              <a:ext cx="1524000" cy="457200"/>
            </a:xfrm>
            <a:prstGeom prst="rect">
              <a:avLst/>
            </a:prstGeom>
            <a:noFill/>
            <a:ln w="3175">
              <a:solidFill>
                <a:schemeClr val="tx1"/>
              </a:solidFill>
            </a:ln>
          </p:spPr>
        </p:pic>
      </p:grpSp>
    </p:spTree>
    <p:extLst>
      <p:ext uri="{BB962C8B-B14F-4D97-AF65-F5344CB8AC3E}">
        <p14:creationId xmlns:p14="http://schemas.microsoft.com/office/powerpoint/2010/main" xmlns="" val="86560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
                                        </p:tgtEl>
                                      </p:cBhvr>
                                      <p:by x="38000" y="38000"/>
                                    </p:animScale>
                                  </p:childTnLst>
                                </p:cTn>
                              </p:par>
                              <p:par>
                                <p:cTn id="7" presetID="56" presetClass="path" presetSubtype="0" accel="50000" decel="50000" fill="hold" nodeType="withEffect">
                                  <p:stCondLst>
                                    <p:cond delay="0"/>
                                  </p:stCondLst>
                                  <p:childTnLst>
                                    <p:animMotion origin="layout" path="M -4.72222E-6 -4.44444E-6 L -0.33628 -0.24791 " pathEditMode="relative" rAng="0" ptsTypes="AA">
                                      <p:cBhvr>
                                        <p:cTn id="8" dur="2000" fill="hold"/>
                                        <p:tgtEl>
                                          <p:spTgt spid="40"/>
                                        </p:tgtEl>
                                        <p:attrNameLst>
                                          <p:attrName>ppt_x</p:attrName>
                                          <p:attrName>ppt_y</p:attrName>
                                        </p:attrNameLst>
                                      </p:cBhvr>
                                      <p:rCtr x="-16800" y="-12400"/>
                                    </p:animMotion>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000" fill="hold"/>
                                        <p:tgtEl>
                                          <p:spTgt spid="25"/>
                                        </p:tgtEl>
                                        <p:attrNameLst>
                                          <p:attrName>ppt_x</p:attrName>
                                        </p:attrNameLst>
                                      </p:cBhvr>
                                      <p:tavLst>
                                        <p:tav tm="0">
                                          <p:val>
                                            <p:strVal val="0-#ppt_w/2"/>
                                          </p:val>
                                        </p:tav>
                                        <p:tav tm="100000">
                                          <p:val>
                                            <p:strVal val="#ppt_x"/>
                                          </p:val>
                                        </p:tav>
                                      </p:tavLst>
                                    </p:anim>
                                    <p:anim calcmode="lin" valueType="num">
                                      <p:cBhvr additive="base">
                                        <p:cTn id="13" dur="2000" fill="hold"/>
                                        <p:tgtEl>
                                          <p:spTgt spid="2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00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000" fill="hold"/>
                                        <p:tgtEl>
                                          <p:spTgt spid="54"/>
                                        </p:tgtEl>
                                        <p:attrNameLst>
                                          <p:attrName>ppt_x</p:attrName>
                                        </p:attrNameLst>
                                      </p:cBhvr>
                                      <p:tavLst>
                                        <p:tav tm="0">
                                          <p:val>
                                            <p:strVal val="0-#ppt_w/2"/>
                                          </p:val>
                                        </p:tav>
                                        <p:tav tm="100000">
                                          <p:val>
                                            <p:strVal val="#ppt_x"/>
                                          </p:val>
                                        </p:tav>
                                      </p:tavLst>
                                    </p:anim>
                                    <p:anim calcmode="lin" valueType="num">
                                      <p:cBhvr additive="base">
                                        <p:cTn id="17" dur="2000" fill="hold"/>
                                        <p:tgtEl>
                                          <p:spTgt spid="5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400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2000" fill="hold"/>
                                        <p:tgtEl>
                                          <p:spTgt spid="53"/>
                                        </p:tgtEl>
                                        <p:attrNameLst>
                                          <p:attrName>ppt_x</p:attrName>
                                        </p:attrNameLst>
                                      </p:cBhvr>
                                      <p:tavLst>
                                        <p:tav tm="0">
                                          <p:val>
                                            <p:strVal val="0-#ppt_w/2"/>
                                          </p:val>
                                        </p:tav>
                                        <p:tav tm="100000">
                                          <p:val>
                                            <p:strVal val="#ppt_x"/>
                                          </p:val>
                                        </p:tav>
                                      </p:tavLst>
                                    </p:anim>
                                    <p:anim calcmode="lin" valueType="num">
                                      <p:cBhvr additive="base">
                                        <p:cTn id="21" dur="200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600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2000" fill="hold"/>
                                        <p:tgtEl>
                                          <p:spTgt spid="27"/>
                                        </p:tgtEl>
                                        <p:attrNameLst>
                                          <p:attrName>ppt_x</p:attrName>
                                        </p:attrNameLst>
                                      </p:cBhvr>
                                      <p:tavLst>
                                        <p:tav tm="0">
                                          <p:val>
                                            <p:strVal val="0-#ppt_w/2"/>
                                          </p:val>
                                        </p:tav>
                                        <p:tav tm="100000">
                                          <p:val>
                                            <p:strVal val="#ppt_x"/>
                                          </p:val>
                                        </p:tav>
                                      </p:tavLst>
                                    </p:anim>
                                    <p:anim calcmode="lin" valueType="num">
                                      <p:cBhvr additive="base">
                                        <p:cTn id="25" dur="20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800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2000" fill="hold"/>
                                        <p:tgtEl>
                                          <p:spTgt spid="55"/>
                                        </p:tgtEl>
                                        <p:attrNameLst>
                                          <p:attrName>ppt_x</p:attrName>
                                        </p:attrNameLst>
                                      </p:cBhvr>
                                      <p:tavLst>
                                        <p:tav tm="0">
                                          <p:val>
                                            <p:strVal val="0-#ppt_w/2"/>
                                          </p:val>
                                        </p:tav>
                                        <p:tav tm="100000">
                                          <p:val>
                                            <p:strVal val="#ppt_x"/>
                                          </p:val>
                                        </p:tav>
                                      </p:tavLst>
                                    </p:anim>
                                    <p:anim calcmode="lin" valueType="num">
                                      <p:cBhvr additive="base">
                                        <p:cTn id="29" dur="2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Oval 3"/>
          <p:cNvSpPr>
            <a:spLocks noChangeArrowheads="1"/>
          </p:cNvSpPr>
          <p:nvPr/>
        </p:nvSpPr>
        <p:spPr bwMode="auto">
          <a:xfrm>
            <a:off x="2819400" y="2743200"/>
            <a:ext cx="3810000" cy="3429000"/>
          </a:xfrm>
          <a:prstGeom prst="ellipse">
            <a:avLst/>
          </a:prstGeom>
          <a:solidFill>
            <a:schemeClr val="accent1"/>
          </a:solidFill>
          <a:ln w="9525">
            <a:solidFill>
              <a:schemeClr val="tx1"/>
            </a:solidFill>
            <a:round/>
            <a:headEnd/>
            <a:tailEnd/>
          </a:ln>
        </p:spPr>
        <p:txBody>
          <a:bodyPr/>
          <a:lstStyle/>
          <a:p>
            <a:endParaRPr lang="en-US"/>
          </a:p>
        </p:txBody>
      </p:sp>
      <p:cxnSp>
        <p:nvCxnSpPr>
          <p:cNvPr id="17412" name="Straight Arrow Connector 6"/>
          <p:cNvCxnSpPr>
            <a:cxnSpLocks noChangeShapeType="1"/>
          </p:cNvCxnSpPr>
          <p:nvPr/>
        </p:nvCxnSpPr>
        <p:spPr bwMode="auto">
          <a:xfrm rot="16200000" flipH="1">
            <a:off x="3048000" y="2667000"/>
            <a:ext cx="838200" cy="838200"/>
          </a:xfrm>
          <a:prstGeom prst="straightConnector1">
            <a:avLst/>
          </a:prstGeom>
          <a:noFill/>
          <a:ln w="57150">
            <a:solidFill>
              <a:schemeClr val="tx1"/>
            </a:solidFill>
            <a:round/>
            <a:headEnd/>
            <a:tailEnd type="arrow" w="med" len="med"/>
          </a:ln>
        </p:spPr>
      </p:cxnSp>
      <p:sp>
        <p:nvSpPr>
          <p:cNvPr id="17413" name="TextBox 4"/>
          <p:cNvSpPr txBox="1">
            <a:spLocks noChangeArrowheads="1"/>
          </p:cNvSpPr>
          <p:nvPr/>
        </p:nvSpPr>
        <p:spPr bwMode="auto">
          <a:xfrm>
            <a:off x="3581400" y="4038600"/>
            <a:ext cx="2521844" cy="954107"/>
          </a:xfrm>
          <a:prstGeom prst="rect">
            <a:avLst/>
          </a:prstGeom>
          <a:noFill/>
          <a:ln w="9525">
            <a:noFill/>
            <a:miter lim="800000"/>
            <a:headEnd/>
            <a:tailEnd/>
          </a:ln>
        </p:spPr>
        <p:txBody>
          <a:bodyPr wrap="none">
            <a:spAutoFit/>
          </a:bodyPr>
          <a:lstStyle/>
          <a:p>
            <a:pPr algn="ctr"/>
            <a:r>
              <a:rPr lang="en-US" sz="2800" dirty="0">
                <a:solidFill>
                  <a:schemeClr val="bg1"/>
                </a:solidFill>
                <a:latin typeface="Arial" pitchFamily="34" charset="0"/>
                <a:cs typeface="Arial" pitchFamily="34" charset="0"/>
              </a:rPr>
              <a:t>All students </a:t>
            </a:r>
            <a:r>
              <a:rPr lang="en-US" sz="2800" dirty="0" smtClean="0">
                <a:solidFill>
                  <a:schemeClr val="bg1"/>
                </a:solidFill>
                <a:latin typeface="Arial" pitchFamily="34" charset="0"/>
                <a:cs typeface="Arial" pitchFamily="34" charset="0"/>
              </a:rPr>
              <a:t>in </a:t>
            </a:r>
          </a:p>
          <a:p>
            <a:pPr algn="ctr"/>
            <a:r>
              <a:rPr lang="en-US" sz="2800" dirty="0" smtClean="0">
                <a:solidFill>
                  <a:schemeClr val="bg1"/>
                </a:solidFill>
                <a:latin typeface="Arial" pitchFamily="34" charset="0"/>
                <a:cs typeface="Arial" pitchFamily="34" charset="0"/>
              </a:rPr>
              <a:t>a </a:t>
            </a:r>
            <a:r>
              <a:rPr lang="en-US" sz="2800" dirty="0">
                <a:solidFill>
                  <a:schemeClr val="bg1"/>
                </a:solidFill>
                <a:latin typeface="Arial" pitchFamily="34" charset="0"/>
                <a:cs typeface="Arial" pitchFamily="34" charset="0"/>
              </a:rPr>
              <a:t>school</a:t>
            </a:r>
          </a:p>
        </p:txBody>
      </p:sp>
      <p:sp>
        <p:nvSpPr>
          <p:cNvPr id="6" name="Content Placeholder 5"/>
          <p:cNvSpPr>
            <a:spLocks noGrp="1"/>
          </p:cNvSpPr>
          <p:nvPr>
            <p:ph idx="1"/>
          </p:nvPr>
        </p:nvSpPr>
        <p:spPr>
          <a:xfrm>
            <a:off x="1199470" y="337119"/>
            <a:ext cx="7944530" cy="1796482"/>
          </a:xfrm>
        </p:spPr>
        <p:txBody>
          <a:bodyPr>
            <a:normAutofit/>
          </a:bodyPr>
          <a:lstStyle/>
          <a:p>
            <a:pPr marL="0" indent="0">
              <a:lnSpc>
                <a:spcPct val="80000"/>
              </a:lnSpc>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The Defined Population (e.g. all 9th grade students in a school) for a Universal and Targeted School-based Program:</a:t>
            </a:r>
          </a:p>
        </p:txBody>
      </p:sp>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293556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lnSpc>
                <a:spcPct val="80000"/>
              </a:lnSpc>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The Reach Within a School of an </a:t>
            </a:r>
            <a:br>
              <a:rPr lang="en-US" sz="3200" b="1" dirty="0" smtClean="0">
                <a:solidFill>
                  <a:schemeClr val="tx1">
                    <a:lumMod val="65000"/>
                    <a:lumOff val="35000"/>
                  </a:schemeClr>
                </a:solidFill>
                <a:latin typeface="Arial" pitchFamily="34" charset="0"/>
                <a:ea typeface="+mj-ea"/>
                <a:cs typeface="Arial" pitchFamily="34" charset="0"/>
              </a:rPr>
            </a:br>
            <a:r>
              <a:rPr lang="en-US" sz="3200" b="1" dirty="0" smtClean="0">
                <a:solidFill>
                  <a:schemeClr val="tx1">
                    <a:lumMod val="65000"/>
                    <a:lumOff val="35000"/>
                  </a:schemeClr>
                </a:solidFill>
                <a:latin typeface="Arial" pitchFamily="34" charset="0"/>
                <a:ea typeface="+mj-ea"/>
                <a:cs typeface="Arial" pitchFamily="34" charset="0"/>
              </a:rPr>
              <a:t>Internet Program Provided Online</a:t>
            </a:r>
            <a:br>
              <a:rPr lang="en-US" sz="3200" b="1" dirty="0" smtClean="0">
                <a:solidFill>
                  <a:schemeClr val="tx1">
                    <a:lumMod val="65000"/>
                    <a:lumOff val="35000"/>
                  </a:schemeClr>
                </a:solidFill>
                <a:latin typeface="Arial" pitchFamily="34" charset="0"/>
                <a:ea typeface="+mj-ea"/>
                <a:cs typeface="Arial" pitchFamily="34" charset="0"/>
              </a:rPr>
            </a:br>
            <a:r>
              <a:rPr lang="en-US" sz="3200" b="1" dirty="0" smtClean="0">
                <a:solidFill>
                  <a:schemeClr val="tx1">
                    <a:lumMod val="65000"/>
                    <a:lumOff val="35000"/>
                  </a:schemeClr>
                </a:solidFill>
                <a:latin typeface="Arial" pitchFamily="34" charset="0"/>
                <a:ea typeface="+mj-ea"/>
                <a:cs typeface="Arial" pitchFamily="34" charset="0"/>
              </a:rPr>
              <a:t>Independent of the school:</a:t>
            </a:r>
          </a:p>
        </p:txBody>
      </p:sp>
      <p:sp>
        <p:nvSpPr>
          <p:cNvPr id="18438" name="TextBox 5"/>
          <p:cNvSpPr txBox="1">
            <a:spLocks noChangeArrowheads="1"/>
          </p:cNvSpPr>
          <p:nvPr/>
        </p:nvSpPr>
        <p:spPr bwMode="auto">
          <a:xfrm>
            <a:off x="1143000" y="1981200"/>
            <a:ext cx="2438400" cy="1938992"/>
          </a:xfrm>
          <a:prstGeom prst="rect">
            <a:avLst/>
          </a:prstGeom>
          <a:noFill/>
          <a:ln w="9525">
            <a:noFill/>
            <a:miter lim="800000"/>
            <a:headEnd/>
            <a:tailEnd/>
          </a:ln>
        </p:spPr>
        <p:txBody>
          <a:bodyPr wrap="square">
            <a:spAutoFit/>
          </a:bodyPr>
          <a:lstStyle/>
          <a:p>
            <a:r>
              <a:rPr lang="en-US" sz="2000" dirty="0" smtClean="0">
                <a:latin typeface="Arial" pitchFamily="34" charset="0"/>
                <a:cs typeface="Arial" pitchFamily="34" charset="0"/>
              </a:rPr>
              <a:t>Percentage of students at-risk who are reached by a typical intervention – very low percentage</a:t>
            </a:r>
            <a:endParaRPr lang="en-US" sz="2000" dirty="0">
              <a:latin typeface="Arial" pitchFamily="34" charset="0"/>
              <a:cs typeface="Arial" pitchFamily="34" charset="0"/>
            </a:endParaRPr>
          </a:p>
        </p:txBody>
      </p:sp>
      <p:sp>
        <p:nvSpPr>
          <p:cNvPr id="13" name="Oval 3"/>
          <p:cNvSpPr>
            <a:spLocks noChangeArrowheads="1"/>
          </p:cNvSpPr>
          <p:nvPr/>
        </p:nvSpPr>
        <p:spPr bwMode="auto">
          <a:xfrm>
            <a:off x="3505200" y="2362200"/>
            <a:ext cx="3810000" cy="3429000"/>
          </a:xfrm>
          <a:prstGeom prst="ellipse">
            <a:avLst/>
          </a:prstGeom>
          <a:solidFill>
            <a:schemeClr val="accent1"/>
          </a:solidFill>
          <a:ln w="9525">
            <a:solidFill>
              <a:schemeClr val="tx1"/>
            </a:solidFill>
            <a:round/>
            <a:headEnd/>
            <a:tailEnd/>
          </a:ln>
        </p:spPr>
        <p:txBody>
          <a:bodyPr/>
          <a:lstStyle/>
          <a:p>
            <a:endParaRPr lang="en-US"/>
          </a:p>
        </p:txBody>
      </p:sp>
      <p:sp>
        <p:nvSpPr>
          <p:cNvPr id="14" name="Oval 4"/>
          <p:cNvSpPr>
            <a:spLocks noChangeArrowheads="1"/>
          </p:cNvSpPr>
          <p:nvPr/>
        </p:nvSpPr>
        <p:spPr bwMode="auto">
          <a:xfrm>
            <a:off x="5257800" y="5029200"/>
            <a:ext cx="304800" cy="228600"/>
          </a:xfrm>
          <a:prstGeom prst="ellipse">
            <a:avLst/>
          </a:prstGeom>
          <a:solidFill>
            <a:schemeClr val="accent6"/>
          </a:solidFill>
          <a:ln w="9525">
            <a:solidFill>
              <a:schemeClr val="tx1"/>
            </a:solidFill>
            <a:round/>
            <a:headEnd/>
            <a:tailEnd/>
          </a:ln>
        </p:spPr>
        <p:txBody>
          <a:bodyPr/>
          <a:lstStyle/>
          <a:p>
            <a:endParaRPr lang="en-US"/>
          </a:p>
        </p:txBody>
      </p:sp>
      <p:cxnSp>
        <p:nvCxnSpPr>
          <p:cNvPr id="15" name="Straight Arrow Connector 6"/>
          <p:cNvCxnSpPr>
            <a:cxnSpLocks noChangeShapeType="1"/>
          </p:cNvCxnSpPr>
          <p:nvPr/>
        </p:nvCxnSpPr>
        <p:spPr bwMode="auto">
          <a:xfrm>
            <a:off x="3276600" y="3810000"/>
            <a:ext cx="1905000" cy="1219200"/>
          </a:xfrm>
          <a:prstGeom prst="straightConnector1">
            <a:avLst/>
          </a:prstGeom>
          <a:noFill/>
          <a:ln w="57150">
            <a:solidFill>
              <a:schemeClr val="tx1"/>
            </a:solidFill>
            <a:round/>
            <a:headEnd/>
            <a:tailEnd type="arrow" w="med" len="med"/>
          </a:ln>
        </p:spPr>
      </p:cxnSp>
      <p:sp>
        <p:nvSpPr>
          <p:cNvPr id="8" name="Rectangle 7"/>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199920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nSpc>
                <a:spcPct val="80000"/>
              </a:lnSpc>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The Reach of Universal and Targeted Programs within a Defined Population (e.g., all 9th /10th grade students in a school):</a:t>
            </a:r>
          </a:p>
        </p:txBody>
      </p:sp>
      <p:sp>
        <p:nvSpPr>
          <p:cNvPr id="19459" name="Oval 3"/>
          <p:cNvSpPr>
            <a:spLocks noChangeArrowheads="1"/>
          </p:cNvSpPr>
          <p:nvPr/>
        </p:nvSpPr>
        <p:spPr bwMode="auto">
          <a:xfrm>
            <a:off x="2819400" y="2743200"/>
            <a:ext cx="3810000" cy="3429000"/>
          </a:xfrm>
          <a:prstGeom prst="ellipse">
            <a:avLst/>
          </a:prstGeom>
          <a:solidFill>
            <a:schemeClr val="accent1"/>
          </a:solidFill>
          <a:ln w="9525">
            <a:solidFill>
              <a:schemeClr val="tx1"/>
            </a:solidFill>
            <a:round/>
            <a:headEnd/>
            <a:tailEnd/>
          </a:ln>
        </p:spPr>
        <p:txBody>
          <a:bodyPr/>
          <a:lstStyle/>
          <a:p>
            <a:endParaRPr lang="en-US"/>
          </a:p>
        </p:txBody>
      </p:sp>
      <p:sp>
        <p:nvSpPr>
          <p:cNvPr id="19460" name="Oval 4"/>
          <p:cNvSpPr>
            <a:spLocks noChangeArrowheads="1"/>
          </p:cNvSpPr>
          <p:nvPr/>
        </p:nvSpPr>
        <p:spPr bwMode="auto">
          <a:xfrm>
            <a:off x="2819400" y="2971800"/>
            <a:ext cx="3429000" cy="3200400"/>
          </a:xfrm>
          <a:prstGeom prst="ellipse">
            <a:avLst/>
          </a:prstGeom>
          <a:solidFill>
            <a:schemeClr val="accent6"/>
          </a:solidFill>
          <a:ln w="9525">
            <a:solidFill>
              <a:schemeClr val="tx1"/>
            </a:solidFill>
            <a:round/>
            <a:headEnd/>
            <a:tailEnd/>
          </a:ln>
        </p:spPr>
        <p:txBody>
          <a:bodyPr/>
          <a:lstStyle/>
          <a:p>
            <a:endParaRPr lang="en-US"/>
          </a:p>
        </p:txBody>
      </p:sp>
      <p:cxnSp>
        <p:nvCxnSpPr>
          <p:cNvPr id="19461" name="Straight Arrow Connector 6"/>
          <p:cNvCxnSpPr>
            <a:cxnSpLocks noChangeShapeType="1"/>
          </p:cNvCxnSpPr>
          <p:nvPr/>
        </p:nvCxnSpPr>
        <p:spPr bwMode="auto">
          <a:xfrm rot="16200000" flipH="1">
            <a:off x="3048000" y="2438400"/>
            <a:ext cx="1295400" cy="533400"/>
          </a:xfrm>
          <a:prstGeom prst="straightConnector1">
            <a:avLst/>
          </a:prstGeom>
          <a:noFill/>
          <a:ln w="57150">
            <a:solidFill>
              <a:schemeClr val="tx1"/>
            </a:solidFill>
            <a:round/>
            <a:headEnd/>
            <a:tailEnd type="arrow" w="med" len="med"/>
          </a:ln>
        </p:spPr>
      </p:cxnSp>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7967398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99470" y="337119"/>
            <a:ext cx="7944530" cy="1186882"/>
          </a:xfrm>
        </p:spPr>
        <p:txBody>
          <a:bodyPr>
            <a:noAutofit/>
          </a:bodyPr>
          <a:lstStyle/>
          <a:p>
            <a:pPr marL="112713" indent="-1588">
              <a:spcBef>
                <a:spcPts val="0"/>
              </a:spcBef>
              <a:buClrTx/>
              <a:buSzPct val="100000"/>
              <a:buNone/>
            </a:pPr>
            <a:r>
              <a:rPr lang="en-US" sz="3200" b="1" dirty="0" smtClean="0">
                <a:solidFill>
                  <a:schemeClr val="tx1">
                    <a:lumMod val="65000"/>
                    <a:lumOff val="35000"/>
                  </a:schemeClr>
                </a:solidFill>
                <a:latin typeface="Arial" pitchFamily="34" charset="0"/>
                <a:ea typeface="+mj-ea"/>
                <a:cs typeface="Arial" pitchFamily="34" charset="0"/>
              </a:rPr>
              <a:t>Reduced BMI in Adolescents at High Risk for Obesity</a:t>
            </a:r>
          </a:p>
          <a:p>
            <a:pPr indent="-231775">
              <a:spcBef>
                <a:spcPts val="0"/>
              </a:spcBef>
              <a:buClrTx/>
              <a:buSzPct val="100000"/>
              <a:buNone/>
            </a:pPr>
            <a:endParaRPr lang="en-US" b="1" dirty="0" smtClean="0">
              <a:solidFill>
                <a:schemeClr val="tx1">
                  <a:lumMod val="65000"/>
                  <a:lumOff val="35000"/>
                </a:schemeClr>
              </a:solidFill>
              <a:latin typeface="Arial" pitchFamily="34" charset="0"/>
              <a:ea typeface="+mj-ea"/>
              <a:cs typeface="Arial" pitchFamily="34" charset="0"/>
            </a:endParaRPr>
          </a:p>
        </p:txBody>
      </p:sp>
      <p:sp>
        <p:nvSpPr>
          <p:cNvPr id="6" name="TextBox 5"/>
          <p:cNvSpPr txBox="1"/>
          <p:nvPr/>
        </p:nvSpPr>
        <p:spPr>
          <a:xfrm>
            <a:off x="3124201" y="6581001"/>
            <a:ext cx="6019800" cy="276999"/>
          </a:xfrm>
          <a:prstGeom prst="rect">
            <a:avLst/>
          </a:prstGeom>
          <a:noFill/>
        </p:spPr>
        <p:txBody>
          <a:bodyPr wrap="square" rtlCol="0">
            <a:spAutoFit/>
          </a:bodyPr>
          <a:lstStyle/>
          <a:p>
            <a:pPr marL="0" lvl="3" algn="r"/>
            <a:r>
              <a:rPr lang="en-US" sz="1200" dirty="0" smtClean="0">
                <a:solidFill>
                  <a:schemeClr val="tx1">
                    <a:lumMod val="75000"/>
                    <a:lumOff val="25000"/>
                  </a:schemeClr>
                </a:solidFill>
                <a:latin typeface="Arial"/>
                <a:cs typeface="Arial"/>
              </a:rPr>
              <a:t>Taylor et al., 2012, </a:t>
            </a:r>
            <a:r>
              <a:rPr lang="en-US" sz="1200" i="1" dirty="0" err="1" smtClean="0">
                <a:solidFill>
                  <a:schemeClr val="tx1">
                    <a:lumMod val="75000"/>
                    <a:lumOff val="25000"/>
                  </a:schemeClr>
                </a:solidFill>
                <a:latin typeface="Arial"/>
                <a:cs typeface="Arial"/>
              </a:rPr>
              <a:t>Int</a:t>
            </a:r>
            <a:r>
              <a:rPr lang="en-US" sz="1200" i="1" dirty="0" smtClean="0">
                <a:solidFill>
                  <a:schemeClr val="tx1">
                    <a:lumMod val="75000"/>
                    <a:lumOff val="25000"/>
                  </a:schemeClr>
                </a:solidFill>
                <a:latin typeface="Arial"/>
                <a:cs typeface="Arial"/>
              </a:rPr>
              <a:t> J Obesity </a:t>
            </a:r>
            <a:r>
              <a:rPr lang="en-US" sz="1200" i="1" dirty="0" err="1" smtClean="0">
                <a:solidFill>
                  <a:schemeClr val="tx1">
                    <a:lumMod val="75000"/>
                    <a:lumOff val="25000"/>
                  </a:schemeClr>
                </a:solidFill>
                <a:latin typeface="Arial"/>
                <a:cs typeface="Arial"/>
              </a:rPr>
              <a:t>Suppl</a:t>
            </a:r>
            <a:r>
              <a:rPr lang="en-US" sz="1200" dirty="0" smtClean="0">
                <a:solidFill>
                  <a:schemeClr val="tx1">
                    <a:lumMod val="75000"/>
                    <a:lumOff val="25000"/>
                  </a:schemeClr>
                </a:solidFill>
                <a:latin typeface="Arial"/>
                <a:cs typeface="Arial"/>
              </a:rPr>
              <a:t>; Jones et </a:t>
            </a:r>
            <a:r>
              <a:rPr lang="en-US" sz="1200" dirty="0" err="1" smtClean="0">
                <a:solidFill>
                  <a:schemeClr val="tx1">
                    <a:lumMod val="75000"/>
                    <a:lumOff val="25000"/>
                  </a:schemeClr>
                </a:solidFill>
                <a:latin typeface="Arial"/>
                <a:cs typeface="Arial"/>
              </a:rPr>
              <a:t>al.,under</a:t>
            </a:r>
            <a:r>
              <a:rPr lang="en-US" sz="1200" dirty="0" smtClean="0">
                <a:solidFill>
                  <a:schemeClr val="tx1">
                    <a:lumMod val="75000"/>
                    <a:lumOff val="25000"/>
                  </a:schemeClr>
                </a:solidFill>
                <a:latin typeface="Arial"/>
                <a:cs typeface="Arial"/>
              </a:rPr>
              <a:t> review, </a:t>
            </a:r>
            <a:r>
              <a:rPr lang="en-US" sz="1200" i="1" dirty="0" smtClean="0">
                <a:solidFill>
                  <a:schemeClr val="tx1">
                    <a:lumMod val="75000"/>
                    <a:lumOff val="25000"/>
                  </a:schemeClr>
                </a:solidFill>
                <a:latin typeface="Arial"/>
                <a:cs typeface="Arial"/>
              </a:rPr>
              <a:t>J Med </a:t>
            </a:r>
            <a:r>
              <a:rPr lang="en-US" sz="1200" i="1" dirty="0" err="1" smtClean="0">
                <a:solidFill>
                  <a:schemeClr val="tx1">
                    <a:lumMod val="75000"/>
                    <a:lumOff val="25000"/>
                  </a:schemeClr>
                </a:solidFill>
                <a:latin typeface="Arial"/>
                <a:cs typeface="Arial"/>
              </a:rPr>
              <a:t>Int</a:t>
            </a:r>
            <a:r>
              <a:rPr lang="en-US" sz="1200" i="1" dirty="0" smtClean="0">
                <a:solidFill>
                  <a:schemeClr val="tx1">
                    <a:lumMod val="75000"/>
                    <a:lumOff val="25000"/>
                  </a:schemeClr>
                </a:solidFill>
                <a:latin typeface="Arial"/>
                <a:cs typeface="Arial"/>
              </a:rPr>
              <a:t> Res</a:t>
            </a:r>
          </a:p>
        </p:txBody>
      </p:sp>
      <p:sp>
        <p:nvSpPr>
          <p:cNvPr id="5" name="TextBox 4"/>
          <p:cNvSpPr txBox="1"/>
          <p:nvPr/>
        </p:nvSpPr>
        <p:spPr>
          <a:xfrm>
            <a:off x="5181600" y="1532469"/>
            <a:ext cx="3810000" cy="4924425"/>
          </a:xfrm>
          <a:prstGeom prst="rect">
            <a:avLst/>
          </a:prstGeom>
          <a:noFill/>
        </p:spPr>
        <p:txBody>
          <a:bodyPr wrap="square" rtlCol="0">
            <a:spAutoFit/>
          </a:bodyPr>
          <a:lstStyle/>
          <a:p>
            <a:pPr marL="0" lvl="1">
              <a:spcBef>
                <a:spcPts val="0"/>
              </a:spcBef>
              <a:buClr>
                <a:schemeClr val="accent1"/>
              </a:buClr>
              <a:buSzPct val="101000"/>
              <a:defRPr/>
            </a:pPr>
            <a:r>
              <a:rPr lang="en-US" sz="2400" b="1" i="1" dirty="0" err="1" smtClean="0">
                <a:solidFill>
                  <a:schemeClr val="tx1">
                    <a:lumMod val="75000"/>
                    <a:lumOff val="25000"/>
                  </a:schemeClr>
                </a:solidFill>
                <a:latin typeface="Arial" pitchFamily="34" charset="0"/>
                <a:cs typeface="Arial" pitchFamily="34" charset="0"/>
              </a:rPr>
              <a:t>StayingFit</a:t>
            </a:r>
            <a:r>
              <a:rPr lang="en-US" sz="2400" dirty="0" smtClean="0">
                <a:solidFill>
                  <a:schemeClr val="tx1">
                    <a:lumMod val="75000"/>
                    <a:lumOff val="25000"/>
                  </a:schemeClr>
                </a:solidFill>
                <a:latin typeface="Arial" pitchFamily="34" charset="0"/>
                <a:cs typeface="Arial" pitchFamily="34" charset="0"/>
              </a:rPr>
              <a:t> has resulted in:</a:t>
            </a:r>
          </a:p>
          <a:p>
            <a:pPr marL="342900" lvl="1" indent="-342900">
              <a:spcBef>
                <a:spcPts val="0"/>
              </a:spcBef>
              <a:buClr>
                <a:schemeClr val="accent1"/>
              </a:buClr>
              <a:buSzPct val="101000"/>
              <a:buFont typeface="Wingdings" pitchFamily="2" charset="2"/>
              <a:buChar char="§"/>
              <a:defRPr/>
            </a:pPr>
            <a:endParaRPr lang="en-US" sz="800" dirty="0" smtClean="0">
              <a:latin typeface="Arial" pitchFamily="34" charset="0"/>
              <a:cs typeface="Arial" pitchFamily="34" charset="0"/>
            </a:endParaRPr>
          </a:p>
          <a:p>
            <a:pPr marL="742950" lvl="1" indent="-285750">
              <a:buClr>
                <a:schemeClr val="accent1"/>
              </a:buClr>
              <a:buSzPct val="101000"/>
              <a:buFont typeface="Arial"/>
              <a:buChar char="–"/>
              <a:defRPr/>
            </a:pPr>
            <a:r>
              <a:rPr lang="en-US" sz="2000" dirty="0" smtClean="0">
                <a:latin typeface="Arial" pitchFamily="34" charset="0"/>
                <a:cs typeface="Arial" pitchFamily="34" charset="0"/>
              </a:rPr>
              <a:t>Significantly lower BMI z-scores over time among students who were overweight</a:t>
            </a:r>
            <a:endParaRPr lang="en-US" sz="800" dirty="0" smtClean="0">
              <a:latin typeface="Arial" pitchFamily="34" charset="0"/>
              <a:cs typeface="Arial" pitchFamily="34" charset="0"/>
            </a:endParaRPr>
          </a:p>
          <a:p>
            <a:pPr marL="742950" lvl="1" indent="-285750">
              <a:buClr>
                <a:schemeClr val="accent1"/>
              </a:buClr>
              <a:buSzPct val="101000"/>
              <a:buFont typeface="Arial"/>
              <a:buChar char="–"/>
              <a:defRPr/>
            </a:pPr>
            <a:r>
              <a:rPr lang="en-US" sz="2000" dirty="0" smtClean="0">
                <a:latin typeface="Arial" pitchFamily="34" charset="0"/>
                <a:cs typeface="Arial" pitchFamily="34" charset="0"/>
              </a:rPr>
              <a:t>Weight maintenance in students who are normal weight</a:t>
            </a:r>
          </a:p>
          <a:p>
            <a:pPr marL="742950" lvl="1" indent="-285750">
              <a:spcBef>
                <a:spcPts val="0"/>
              </a:spcBef>
              <a:buClr>
                <a:schemeClr val="accent1"/>
              </a:buClr>
              <a:buSzPct val="101000"/>
              <a:buFont typeface="Arial"/>
              <a:buChar char="–"/>
              <a:defRPr/>
            </a:pPr>
            <a:endParaRPr lang="en-US" sz="800" dirty="0" smtClean="0">
              <a:latin typeface="Arial" pitchFamily="34" charset="0"/>
              <a:cs typeface="Arial" pitchFamily="34" charset="0"/>
            </a:endParaRPr>
          </a:p>
          <a:p>
            <a:pPr marL="285750" indent="-285750">
              <a:buClr>
                <a:schemeClr val="accent1"/>
              </a:buClr>
              <a:buSzPct val="101000"/>
              <a:buFont typeface="Arial"/>
              <a:buChar char="–"/>
              <a:defRPr/>
            </a:pPr>
            <a:r>
              <a:rPr lang="en-US" sz="2000" dirty="0" smtClean="0">
                <a:latin typeface="Arial" pitchFamily="34" charset="0"/>
                <a:cs typeface="Arial" pitchFamily="34" charset="0"/>
              </a:rPr>
              <a:t>No increases in weight/shape concerns</a:t>
            </a:r>
          </a:p>
          <a:p>
            <a:pPr marL="285750" indent="-285750">
              <a:buClr>
                <a:schemeClr val="accent1"/>
              </a:buClr>
              <a:buSzPct val="101000"/>
              <a:buFont typeface="Arial"/>
              <a:buChar char="–"/>
              <a:defRPr/>
            </a:pPr>
            <a:endParaRPr lang="en-US" sz="800" dirty="0" smtClean="0">
              <a:latin typeface="Arial" pitchFamily="34" charset="0"/>
              <a:cs typeface="Arial" pitchFamily="34" charset="0"/>
            </a:endParaRPr>
          </a:p>
          <a:p>
            <a:pPr marL="285750" indent="-285750">
              <a:buClr>
                <a:schemeClr val="accent1"/>
              </a:buClr>
              <a:buSzPct val="101000"/>
              <a:buFont typeface="Arial"/>
              <a:buChar char="–"/>
              <a:defRPr/>
            </a:pPr>
            <a:r>
              <a:rPr lang="en-US" sz="2000" dirty="0" smtClean="0">
                <a:latin typeface="Arial" pitchFamily="34" charset="0"/>
                <a:cs typeface="Arial" pitchFamily="34" charset="0"/>
              </a:rPr>
              <a:t>Increases in fruit and vegetables consumption and physical activity</a:t>
            </a:r>
          </a:p>
          <a:p>
            <a:pPr marL="742950" lvl="1" indent="-285750">
              <a:spcBef>
                <a:spcPts val="0"/>
              </a:spcBef>
              <a:buClr>
                <a:schemeClr val="accent1"/>
              </a:buClr>
              <a:buSzPct val="101000"/>
              <a:buFont typeface="Arial"/>
              <a:buChar char="–"/>
              <a:defRPr/>
            </a:pPr>
            <a:endParaRPr lang="en-US" sz="800" dirty="0" smtClean="0">
              <a:latin typeface="Arial" pitchFamily="34" charset="0"/>
              <a:cs typeface="Arial" pitchFamily="34" charset="0"/>
            </a:endParaRPr>
          </a:p>
          <a:p>
            <a:endParaRPr lang="en-US" dirty="0"/>
          </a:p>
        </p:txBody>
      </p:sp>
      <p:grpSp>
        <p:nvGrpSpPr>
          <p:cNvPr id="14" name="Group 9"/>
          <p:cNvGrpSpPr>
            <a:grpSpLocks/>
          </p:cNvGrpSpPr>
          <p:nvPr/>
        </p:nvGrpSpPr>
        <p:grpSpPr bwMode="auto">
          <a:xfrm>
            <a:off x="1219200" y="1532469"/>
            <a:ext cx="3810000" cy="4352330"/>
            <a:chOff x="381000" y="1981200"/>
            <a:chExt cx="3810000" cy="4351735"/>
          </a:xfrm>
        </p:grpSpPr>
        <p:graphicFrame>
          <p:nvGraphicFramePr>
            <p:cNvPr id="15" name="Chart 14"/>
            <p:cNvGraphicFramePr/>
            <p:nvPr/>
          </p:nvGraphicFramePr>
          <p:xfrm>
            <a:off x="381000" y="1981200"/>
            <a:ext cx="38100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600200" y="5409731"/>
              <a:ext cx="914400" cy="923204"/>
            </a:xfrm>
            <a:prstGeom prst="rect">
              <a:avLst/>
            </a:prstGeom>
            <a:noFill/>
          </p:spPr>
          <p:txBody>
            <a:bodyPr>
              <a:spAutoFit/>
            </a:bodyPr>
            <a:lstStyle/>
            <a:p>
              <a:pPr algn="ctr">
                <a:defRPr/>
              </a:pPr>
              <a:r>
                <a:rPr lang="en-US" sz="1800" dirty="0">
                  <a:solidFill>
                    <a:prstClr val="black"/>
                  </a:solidFill>
                  <a:latin typeface="Calibri" pitchFamily="34" charset="0"/>
                </a:rPr>
                <a:t>Healthy Habits Track</a:t>
              </a:r>
            </a:p>
          </p:txBody>
        </p:sp>
        <p:sp>
          <p:nvSpPr>
            <p:cNvPr id="17" name="TextBox 16"/>
            <p:cNvSpPr txBox="1"/>
            <p:nvPr/>
          </p:nvSpPr>
          <p:spPr>
            <a:xfrm>
              <a:off x="2667000" y="5409731"/>
              <a:ext cx="1447800" cy="923204"/>
            </a:xfrm>
            <a:prstGeom prst="rect">
              <a:avLst/>
            </a:prstGeom>
            <a:noFill/>
          </p:spPr>
          <p:txBody>
            <a:bodyPr>
              <a:spAutoFit/>
            </a:bodyPr>
            <a:lstStyle/>
            <a:p>
              <a:pPr algn="ctr">
                <a:defRPr/>
              </a:pPr>
              <a:r>
                <a:rPr lang="en-US" sz="1800" dirty="0">
                  <a:solidFill>
                    <a:prstClr val="black"/>
                  </a:solidFill>
                  <a:latin typeface="Calibri" pitchFamily="34" charset="0"/>
                </a:rPr>
                <a:t>Weight Management Track</a:t>
              </a:r>
            </a:p>
          </p:txBody>
        </p:sp>
        <p:sp>
          <p:nvSpPr>
            <p:cNvPr id="18" name="TextBox 17"/>
            <p:cNvSpPr txBox="1"/>
            <p:nvPr/>
          </p:nvSpPr>
          <p:spPr>
            <a:xfrm>
              <a:off x="3124200" y="4876404"/>
              <a:ext cx="533400" cy="461900"/>
            </a:xfrm>
            <a:prstGeom prst="rect">
              <a:avLst/>
            </a:prstGeom>
            <a:noFill/>
          </p:spPr>
          <p:txBody>
            <a:bodyPr>
              <a:spAutoFit/>
            </a:bodyPr>
            <a:lstStyle/>
            <a:p>
              <a:pPr algn="ctr">
                <a:defRPr/>
              </a:pPr>
              <a:r>
                <a:rPr lang="en-US" dirty="0">
                  <a:solidFill>
                    <a:prstClr val="black"/>
                  </a:solidFill>
                </a:rPr>
                <a:t>*</a:t>
              </a:r>
            </a:p>
          </p:txBody>
        </p:sp>
      </p:grpSp>
      <p:sp>
        <p:nvSpPr>
          <p:cNvPr id="10" name="Rectangle 9"/>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2007013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667925"/>
            <a:ext cx="8763000" cy="523220"/>
          </a:xfrm>
          <a:prstGeom prst="rect">
            <a:avLst/>
          </a:prstGeom>
          <a:noFill/>
          <a:ln w="28575">
            <a:noFill/>
          </a:ln>
        </p:spPr>
        <p:txBody>
          <a:bodyPr wrap="square" rtlCol="0">
            <a:spAutoFit/>
          </a:bodyPr>
          <a:lstStyle/>
          <a:p>
            <a:pPr algn="ctr"/>
            <a:r>
              <a:rPr lang="en-US" sz="2800" b="1" i="1" dirty="0" smtClean="0">
                <a:solidFill>
                  <a:srgbClr val="00B050"/>
                </a:solidFill>
                <a:effectLst>
                  <a:outerShdw blurRad="38100" dist="38100" dir="2700000" algn="tl">
                    <a:srgbClr val="000000">
                      <a:alpha val="43137"/>
                    </a:srgbClr>
                  </a:outerShdw>
                </a:effectLst>
                <a:latin typeface="Calibri"/>
                <a:cs typeface="Calibri"/>
              </a:rPr>
              <a:t> </a:t>
            </a:r>
          </a:p>
        </p:txBody>
      </p:sp>
      <p:sp>
        <p:nvSpPr>
          <p:cNvPr id="15" name="TextBox 14"/>
          <p:cNvSpPr txBox="1"/>
          <p:nvPr/>
        </p:nvSpPr>
        <p:spPr>
          <a:xfrm>
            <a:off x="381000" y="1996640"/>
            <a:ext cx="1554707"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latin typeface="+mn-lt"/>
              </a:rPr>
              <a:t>INDIVIDUAL</a:t>
            </a:r>
            <a:endParaRPr lang="en-US" sz="2000" b="1" dirty="0">
              <a:latin typeface="+mn-lt"/>
            </a:endParaRPr>
          </a:p>
        </p:txBody>
      </p:sp>
      <p:sp>
        <p:nvSpPr>
          <p:cNvPr id="19" name="TextBox 18"/>
          <p:cNvSpPr txBox="1"/>
          <p:nvPr/>
        </p:nvSpPr>
        <p:spPr>
          <a:xfrm>
            <a:off x="381000" y="4538350"/>
            <a:ext cx="1554707"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latin typeface="+mn-lt"/>
              </a:rPr>
              <a:t>FAMILY</a:t>
            </a:r>
            <a:endParaRPr lang="en-US" sz="2000" b="1" dirty="0">
              <a:latin typeface="+mn-lt"/>
            </a:endParaRPr>
          </a:p>
        </p:txBody>
      </p:sp>
      <p:sp>
        <p:nvSpPr>
          <p:cNvPr id="20" name="TextBox 19"/>
          <p:cNvSpPr txBox="1"/>
          <p:nvPr/>
        </p:nvSpPr>
        <p:spPr>
          <a:xfrm>
            <a:off x="381000" y="5391090"/>
            <a:ext cx="1554707"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latin typeface="+mn-lt"/>
              </a:rPr>
              <a:t>PEER</a:t>
            </a:r>
            <a:endParaRPr lang="en-US" sz="2000" b="1" dirty="0">
              <a:latin typeface="+mn-lt"/>
            </a:endParaRPr>
          </a:p>
        </p:txBody>
      </p:sp>
      <p:sp>
        <p:nvSpPr>
          <p:cNvPr id="22" name="TextBox 21"/>
          <p:cNvSpPr txBox="1"/>
          <p:nvPr/>
        </p:nvSpPr>
        <p:spPr>
          <a:xfrm>
            <a:off x="2443350" y="6096000"/>
            <a:ext cx="6019800" cy="646331"/>
          </a:xfrm>
          <a:prstGeom prst="rect">
            <a:avLst/>
          </a:prstGeom>
          <a:noFill/>
          <a:ln w="38100">
            <a:solidFill>
              <a:schemeClr val="tx1"/>
            </a:solidFill>
          </a:ln>
        </p:spPr>
        <p:txBody>
          <a:bodyPr wrap="square" rtlCol="0">
            <a:spAutoFit/>
          </a:bodyPr>
          <a:lstStyle/>
          <a:p>
            <a:pPr algn="ctr"/>
            <a:r>
              <a:rPr lang="en-US" sz="2000" b="1" dirty="0">
                <a:latin typeface="+mn-lt"/>
              </a:rPr>
              <a:t>Universal School-Based Intervention</a:t>
            </a:r>
          </a:p>
          <a:p>
            <a:pPr algn="ctr"/>
            <a:r>
              <a:rPr lang="en-US" sz="1600" dirty="0" smtClean="0">
                <a:latin typeface="+mn-lt"/>
              </a:rPr>
              <a:t>Promotion of Physical Activity and Healthy Eating</a:t>
            </a:r>
            <a:endParaRPr lang="en-US" sz="1600" dirty="0">
              <a:latin typeface="+mn-lt"/>
            </a:endParaRPr>
          </a:p>
        </p:txBody>
      </p:sp>
      <p:sp>
        <p:nvSpPr>
          <p:cNvPr id="25" name="Plus 24"/>
          <p:cNvSpPr/>
          <p:nvPr/>
        </p:nvSpPr>
        <p:spPr>
          <a:xfrm>
            <a:off x="990600" y="4983674"/>
            <a:ext cx="304800" cy="306169"/>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000000"/>
                </a:solidFill>
              </a:ln>
              <a:solidFill>
                <a:schemeClr val="tx1"/>
              </a:solidFill>
            </a:endParaRPr>
          </a:p>
        </p:txBody>
      </p:sp>
      <p:sp>
        <p:nvSpPr>
          <p:cNvPr id="27" name="TextBox 26"/>
          <p:cNvSpPr txBox="1"/>
          <p:nvPr/>
        </p:nvSpPr>
        <p:spPr>
          <a:xfrm>
            <a:off x="2438400" y="5372694"/>
            <a:ext cx="6019800" cy="400110"/>
          </a:xfrm>
          <a:prstGeom prst="rect">
            <a:avLst/>
          </a:prstGeom>
          <a:noFill/>
          <a:ln w="38100">
            <a:solidFill>
              <a:schemeClr val="tx1"/>
            </a:solidFill>
          </a:ln>
        </p:spPr>
        <p:txBody>
          <a:bodyPr wrap="square" rtlCol="0">
            <a:spAutoFit/>
          </a:bodyPr>
          <a:lstStyle/>
          <a:p>
            <a:pPr algn="ctr"/>
            <a:r>
              <a:rPr lang="en-US" sz="2000" b="1" dirty="0" smtClean="0">
                <a:latin typeface="+mn-lt"/>
              </a:rPr>
              <a:t>Staying Fit</a:t>
            </a:r>
            <a:r>
              <a:rPr lang="en-US" sz="2000" b="1" dirty="0">
                <a:latin typeface="+mn-lt"/>
              </a:rPr>
              <a:t>:</a:t>
            </a:r>
            <a:r>
              <a:rPr lang="en-US" sz="2000" b="1" dirty="0" smtClean="0">
                <a:latin typeface="+mn-lt"/>
              </a:rPr>
              <a:t> </a:t>
            </a:r>
            <a:r>
              <a:rPr lang="en-US" sz="1600" dirty="0" smtClean="0">
                <a:latin typeface="+mn-lt"/>
              </a:rPr>
              <a:t>Social Networking and Discussion Boards</a:t>
            </a:r>
            <a:endParaRPr lang="en-US" sz="1600" dirty="0">
              <a:latin typeface="+mn-lt"/>
            </a:endParaRPr>
          </a:p>
        </p:txBody>
      </p:sp>
      <p:sp>
        <p:nvSpPr>
          <p:cNvPr id="28" name="TextBox 27"/>
          <p:cNvSpPr txBox="1"/>
          <p:nvPr/>
        </p:nvSpPr>
        <p:spPr>
          <a:xfrm>
            <a:off x="2438400" y="4538350"/>
            <a:ext cx="6019800" cy="400110"/>
          </a:xfrm>
          <a:prstGeom prst="rect">
            <a:avLst/>
          </a:prstGeom>
          <a:noFill/>
          <a:ln w="38100">
            <a:solidFill>
              <a:schemeClr val="tx1"/>
            </a:solidFill>
          </a:ln>
        </p:spPr>
        <p:txBody>
          <a:bodyPr wrap="square" rtlCol="0">
            <a:spAutoFit/>
          </a:bodyPr>
          <a:lstStyle/>
          <a:p>
            <a:pPr algn="ctr"/>
            <a:r>
              <a:rPr lang="en-US" sz="2000" b="1" dirty="0" smtClean="0">
                <a:latin typeface="+mn-lt"/>
              </a:rPr>
              <a:t>Staying Fit: </a:t>
            </a:r>
            <a:r>
              <a:rPr lang="en-US" sz="1600" dirty="0" smtClean="0">
                <a:latin typeface="+mn-lt"/>
              </a:rPr>
              <a:t>Parent Track (Online and Mobile)</a:t>
            </a:r>
            <a:endParaRPr lang="en-US" sz="1600" dirty="0">
              <a:latin typeface="+mn-lt"/>
            </a:endParaRPr>
          </a:p>
        </p:txBody>
      </p:sp>
      <p:sp>
        <p:nvSpPr>
          <p:cNvPr id="44" name="TextBox 43"/>
          <p:cNvSpPr txBox="1"/>
          <p:nvPr/>
        </p:nvSpPr>
        <p:spPr>
          <a:xfrm>
            <a:off x="2088932" y="2287917"/>
            <a:ext cx="1447800" cy="1138773"/>
          </a:xfrm>
          <a:prstGeom prst="rect">
            <a:avLst/>
          </a:prstGeom>
          <a:noFill/>
          <a:ln w="38100">
            <a:solidFill>
              <a:schemeClr val="tx1"/>
            </a:solidFill>
          </a:ln>
        </p:spPr>
        <p:txBody>
          <a:bodyPr wrap="square" rtlCol="0">
            <a:spAutoFit/>
          </a:bodyPr>
          <a:lstStyle/>
          <a:p>
            <a:pPr algn="ctr"/>
            <a:r>
              <a:rPr lang="en-US" sz="2000" b="1" dirty="0" smtClean="0">
                <a:latin typeface="+mn-lt"/>
              </a:rPr>
              <a:t>Staying Fit:</a:t>
            </a:r>
            <a:r>
              <a:rPr lang="en-US" sz="1600" b="1" dirty="0" smtClean="0">
                <a:latin typeface="+mn-lt"/>
              </a:rPr>
              <a:t> </a:t>
            </a:r>
            <a:r>
              <a:rPr lang="en-US" sz="1600" dirty="0" smtClean="0">
                <a:latin typeface="+mn-lt"/>
              </a:rPr>
              <a:t>Healthy Habits Maintenance Track</a:t>
            </a:r>
            <a:endParaRPr lang="en-US" sz="1600" dirty="0">
              <a:latin typeface="+mn-lt"/>
            </a:endParaRPr>
          </a:p>
        </p:txBody>
      </p:sp>
      <p:sp>
        <p:nvSpPr>
          <p:cNvPr id="45" name="TextBox 44"/>
          <p:cNvSpPr txBox="1"/>
          <p:nvPr/>
        </p:nvSpPr>
        <p:spPr>
          <a:xfrm>
            <a:off x="3689132" y="2287917"/>
            <a:ext cx="1524000" cy="1384995"/>
          </a:xfrm>
          <a:prstGeom prst="rect">
            <a:avLst/>
          </a:prstGeom>
          <a:noFill/>
          <a:ln w="38100">
            <a:solidFill>
              <a:schemeClr val="tx1"/>
            </a:solidFill>
          </a:ln>
        </p:spPr>
        <p:txBody>
          <a:bodyPr wrap="square" rtlCol="0">
            <a:spAutoFit/>
          </a:bodyPr>
          <a:lstStyle/>
          <a:p>
            <a:pPr algn="ctr"/>
            <a:r>
              <a:rPr lang="en-US" sz="2000" b="1" dirty="0" smtClean="0">
                <a:latin typeface="+mn-lt"/>
              </a:rPr>
              <a:t>Staying Fit: </a:t>
            </a:r>
            <a:r>
              <a:rPr lang="en-US" sz="1600" dirty="0" smtClean="0">
                <a:latin typeface="+mn-lt"/>
              </a:rPr>
              <a:t>Selective Weight Gain Preventive Track</a:t>
            </a:r>
            <a:endParaRPr lang="en-US" sz="1600" dirty="0">
              <a:latin typeface="+mn-lt"/>
            </a:endParaRPr>
          </a:p>
        </p:txBody>
      </p:sp>
      <p:sp>
        <p:nvSpPr>
          <p:cNvPr id="46" name="TextBox 45"/>
          <p:cNvSpPr txBox="1"/>
          <p:nvPr/>
        </p:nvSpPr>
        <p:spPr>
          <a:xfrm>
            <a:off x="5365532" y="2287917"/>
            <a:ext cx="1524000" cy="1138773"/>
          </a:xfrm>
          <a:prstGeom prst="rect">
            <a:avLst/>
          </a:prstGeom>
          <a:noFill/>
          <a:ln w="38100">
            <a:solidFill>
              <a:schemeClr val="tx1"/>
            </a:solidFill>
          </a:ln>
        </p:spPr>
        <p:txBody>
          <a:bodyPr wrap="square" rtlCol="0">
            <a:spAutoFit/>
          </a:bodyPr>
          <a:lstStyle/>
          <a:p>
            <a:pPr algn="ctr"/>
            <a:r>
              <a:rPr lang="en-US" sz="2000" b="1" dirty="0" smtClean="0">
                <a:latin typeface="+mn-lt"/>
              </a:rPr>
              <a:t>Staying Fit: </a:t>
            </a:r>
            <a:r>
              <a:rPr lang="en-US" sz="1600" dirty="0" smtClean="0">
                <a:latin typeface="+mn-lt"/>
              </a:rPr>
              <a:t>Indicated  Weight Loss Track</a:t>
            </a:r>
            <a:endParaRPr lang="en-US" sz="1600" dirty="0">
              <a:latin typeface="+mn-lt"/>
            </a:endParaRPr>
          </a:p>
        </p:txBody>
      </p:sp>
      <p:sp>
        <p:nvSpPr>
          <p:cNvPr id="47" name="TextBox 46"/>
          <p:cNvSpPr txBox="1"/>
          <p:nvPr/>
        </p:nvSpPr>
        <p:spPr>
          <a:xfrm>
            <a:off x="7010400" y="2287917"/>
            <a:ext cx="1738952" cy="1446550"/>
          </a:xfrm>
          <a:prstGeom prst="rect">
            <a:avLst/>
          </a:prstGeom>
          <a:noFill/>
          <a:ln w="38100">
            <a:solidFill>
              <a:schemeClr val="tx1"/>
            </a:solidFill>
          </a:ln>
        </p:spPr>
        <p:txBody>
          <a:bodyPr wrap="square" rtlCol="0">
            <a:spAutoFit/>
          </a:bodyPr>
          <a:lstStyle/>
          <a:p>
            <a:pPr algn="ctr"/>
            <a:r>
              <a:rPr lang="en-US" sz="2000" b="1" dirty="0" smtClean="0">
                <a:latin typeface="+mn-lt"/>
              </a:rPr>
              <a:t>Staying Fit: </a:t>
            </a:r>
          </a:p>
          <a:p>
            <a:pPr algn="ctr"/>
            <a:r>
              <a:rPr lang="en-US" sz="1600" dirty="0" smtClean="0">
                <a:latin typeface="+mn-lt"/>
              </a:rPr>
              <a:t>Indicated Weight Loss Track; </a:t>
            </a:r>
            <a:r>
              <a:rPr lang="en-US" sz="2000" b="1" dirty="0" smtClean="0">
                <a:latin typeface="+mn-lt"/>
              </a:rPr>
              <a:t>Referral:</a:t>
            </a:r>
          </a:p>
          <a:p>
            <a:pPr algn="ctr"/>
            <a:r>
              <a:rPr lang="en-US" sz="1600" dirty="0" smtClean="0">
                <a:latin typeface="+mn-lt"/>
              </a:rPr>
              <a:t>FBT Specialist</a:t>
            </a:r>
            <a:endParaRPr lang="en-US" sz="1600" dirty="0">
              <a:latin typeface="+mn-lt"/>
            </a:endParaRPr>
          </a:p>
        </p:txBody>
      </p:sp>
      <p:sp>
        <p:nvSpPr>
          <p:cNvPr id="30" name="TextBox 29"/>
          <p:cNvSpPr txBox="1"/>
          <p:nvPr/>
        </p:nvSpPr>
        <p:spPr>
          <a:xfrm>
            <a:off x="2088932" y="1418185"/>
            <a:ext cx="1447800" cy="707886"/>
          </a:xfrm>
          <a:prstGeom prst="rect">
            <a:avLst/>
          </a:prstGeom>
          <a:noFill/>
          <a:ln w="38100">
            <a:solidFill>
              <a:schemeClr val="tx1"/>
            </a:solidFill>
          </a:ln>
        </p:spPr>
        <p:txBody>
          <a:bodyPr wrap="square" rtlCol="0">
            <a:spAutoFit/>
          </a:bodyPr>
          <a:lstStyle/>
          <a:p>
            <a:pPr algn="ctr"/>
            <a:r>
              <a:rPr lang="en-US" sz="2000" b="1" dirty="0" smtClean="0">
                <a:latin typeface="+mn-lt"/>
              </a:rPr>
              <a:t>Normal Weight</a:t>
            </a:r>
            <a:endParaRPr lang="en-US" sz="2000" b="1" dirty="0">
              <a:latin typeface="+mn-lt"/>
            </a:endParaRPr>
          </a:p>
        </p:txBody>
      </p:sp>
      <p:sp>
        <p:nvSpPr>
          <p:cNvPr id="31" name="TextBox 30"/>
          <p:cNvSpPr txBox="1"/>
          <p:nvPr/>
        </p:nvSpPr>
        <p:spPr>
          <a:xfrm>
            <a:off x="3689132" y="1418185"/>
            <a:ext cx="1524000" cy="707886"/>
          </a:xfrm>
          <a:prstGeom prst="rect">
            <a:avLst/>
          </a:prstGeom>
          <a:noFill/>
          <a:ln w="38100">
            <a:solidFill>
              <a:schemeClr val="tx1"/>
            </a:solidFill>
          </a:ln>
        </p:spPr>
        <p:txBody>
          <a:bodyPr wrap="square" rtlCol="0">
            <a:spAutoFit/>
          </a:bodyPr>
          <a:lstStyle/>
          <a:p>
            <a:pPr algn="ctr"/>
            <a:r>
              <a:rPr lang="en-US" sz="2000" b="1" dirty="0" smtClean="0">
                <a:latin typeface="+mn-lt"/>
              </a:rPr>
              <a:t>High Risk for Overweight</a:t>
            </a:r>
            <a:endParaRPr lang="en-US" sz="2000" b="1" dirty="0">
              <a:latin typeface="+mn-lt"/>
            </a:endParaRPr>
          </a:p>
        </p:txBody>
      </p:sp>
      <p:sp>
        <p:nvSpPr>
          <p:cNvPr id="32" name="TextBox 31"/>
          <p:cNvSpPr txBox="1"/>
          <p:nvPr/>
        </p:nvSpPr>
        <p:spPr>
          <a:xfrm>
            <a:off x="5365532" y="1418185"/>
            <a:ext cx="1527048" cy="707886"/>
          </a:xfrm>
          <a:prstGeom prst="rect">
            <a:avLst/>
          </a:prstGeom>
          <a:noFill/>
          <a:ln w="38100">
            <a:solidFill>
              <a:schemeClr val="tx1"/>
            </a:solidFill>
          </a:ln>
        </p:spPr>
        <p:txBody>
          <a:bodyPr wrap="square" rtlCol="0" anchor="ctr" anchorCtr="0">
            <a:noAutofit/>
          </a:bodyPr>
          <a:lstStyle/>
          <a:p>
            <a:pPr algn="ctr"/>
            <a:r>
              <a:rPr lang="en-US" sz="2000" b="1" dirty="0" smtClean="0">
                <a:latin typeface="+mn-lt"/>
              </a:rPr>
              <a:t>Overweight</a:t>
            </a:r>
            <a:endParaRPr lang="en-US" sz="2000" b="1" dirty="0">
              <a:latin typeface="+mn-lt"/>
            </a:endParaRPr>
          </a:p>
        </p:txBody>
      </p:sp>
      <p:sp>
        <p:nvSpPr>
          <p:cNvPr id="33" name="TextBox 32"/>
          <p:cNvSpPr txBox="1"/>
          <p:nvPr/>
        </p:nvSpPr>
        <p:spPr>
          <a:xfrm>
            <a:off x="7010400" y="1416268"/>
            <a:ext cx="1752600" cy="704088"/>
          </a:xfrm>
          <a:prstGeom prst="rect">
            <a:avLst/>
          </a:prstGeom>
          <a:noFill/>
          <a:ln w="38100">
            <a:solidFill>
              <a:schemeClr val="tx1"/>
            </a:solidFill>
          </a:ln>
        </p:spPr>
        <p:txBody>
          <a:bodyPr wrap="square" rtlCol="0" anchor="ctr" anchorCtr="0">
            <a:noAutofit/>
          </a:bodyPr>
          <a:lstStyle/>
          <a:p>
            <a:pPr algn="ctr"/>
            <a:r>
              <a:rPr lang="en-US" sz="2000" b="1" dirty="0" smtClean="0">
                <a:latin typeface="+mn-lt"/>
              </a:rPr>
              <a:t>Obese</a:t>
            </a:r>
            <a:endParaRPr lang="en-US" sz="2000" b="1" dirty="0">
              <a:latin typeface="+mn-lt"/>
            </a:endParaRPr>
          </a:p>
        </p:txBody>
      </p:sp>
      <p:sp>
        <p:nvSpPr>
          <p:cNvPr id="26" name="TextBox 25"/>
          <p:cNvSpPr txBox="1"/>
          <p:nvPr/>
        </p:nvSpPr>
        <p:spPr>
          <a:xfrm>
            <a:off x="2514600" y="3957450"/>
            <a:ext cx="6096000" cy="492443"/>
          </a:xfrm>
          <a:prstGeom prst="rect">
            <a:avLst/>
          </a:prstGeom>
          <a:noFill/>
        </p:spPr>
        <p:txBody>
          <a:bodyPr wrap="square" rtlCol="0">
            <a:spAutoFit/>
          </a:bodyPr>
          <a:lstStyle/>
          <a:p>
            <a:pPr algn="ctr"/>
            <a:r>
              <a:rPr lang="en-US" sz="1300" dirty="0" smtClean="0">
                <a:latin typeface="+mn-lt"/>
              </a:rPr>
              <a:t>Targets key psychosocial factors leading to excess weight gain </a:t>
            </a:r>
          </a:p>
          <a:p>
            <a:pPr algn="ctr"/>
            <a:r>
              <a:rPr lang="en-US" sz="1300" dirty="0" smtClean="0">
                <a:latin typeface="+mn-lt"/>
              </a:rPr>
              <a:t>(e.g., depression, impulsivity, binge eating, &amp; weight/shape concerns)</a:t>
            </a:r>
            <a:endParaRPr lang="en-US" sz="1300" dirty="0">
              <a:latin typeface="+mn-lt"/>
            </a:endParaRPr>
          </a:p>
        </p:txBody>
      </p:sp>
      <p:sp>
        <p:nvSpPr>
          <p:cNvPr id="34" name="Right Brace 33"/>
          <p:cNvSpPr/>
          <p:nvPr/>
        </p:nvSpPr>
        <p:spPr>
          <a:xfrm rot="5400000">
            <a:off x="5257800" y="757050"/>
            <a:ext cx="304800" cy="6248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6" name="Straight Connector 35"/>
          <p:cNvCxnSpPr>
            <a:stCxn id="30" idx="2"/>
            <a:endCxn id="44" idx="0"/>
          </p:cNvCxnSpPr>
          <p:nvPr/>
        </p:nvCxnSpPr>
        <p:spPr>
          <a:xfrm>
            <a:off x="2812832" y="2126071"/>
            <a:ext cx="0" cy="161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19600" y="2133600"/>
            <a:ext cx="0" cy="161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924800" y="2133600"/>
            <a:ext cx="0" cy="161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96000" y="2133600"/>
            <a:ext cx="0" cy="161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Plus 39"/>
          <p:cNvSpPr/>
          <p:nvPr/>
        </p:nvSpPr>
        <p:spPr>
          <a:xfrm>
            <a:off x="990600" y="3352800"/>
            <a:ext cx="304800" cy="306169"/>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000000"/>
                </a:solidFill>
              </a:ln>
              <a:solidFill>
                <a:schemeClr val="tx1"/>
              </a:solidFill>
            </a:endParaRPr>
          </a:p>
        </p:txBody>
      </p:sp>
      <p:sp>
        <p:nvSpPr>
          <p:cNvPr id="29" name="Content Placeholder 28"/>
          <p:cNvSpPr>
            <a:spLocks noGrp="1"/>
          </p:cNvSpPr>
          <p:nvPr>
            <p:ph idx="1"/>
          </p:nvPr>
        </p:nvSpPr>
        <p:spPr>
          <a:xfrm>
            <a:off x="1199470" y="337118"/>
            <a:ext cx="7944530" cy="854027"/>
          </a:xfrm>
        </p:spPr>
        <p:txBody>
          <a:bodyPr>
            <a:noAutofit/>
          </a:bodyPr>
          <a:lstStyle/>
          <a:p>
            <a:pPr marL="0" indent="0">
              <a:lnSpc>
                <a:spcPct val="90000"/>
              </a:lnSpc>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Our Vision: Facilitate Delivery Across Socio-environmental Contexts</a:t>
            </a:r>
          </a:p>
        </p:txBody>
      </p:sp>
      <p:sp>
        <p:nvSpPr>
          <p:cNvPr id="35" name="Rectangle 3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81000" y="6237941"/>
            <a:ext cx="1554707"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latin typeface="+mn-lt"/>
              </a:rPr>
              <a:t>SCHOOL</a:t>
            </a:r>
            <a:endParaRPr lang="en-US" sz="2000" b="1" dirty="0">
              <a:latin typeface="+mn-lt"/>
            </a:endParaRPr>
          </a:p>
        </p:txBody>
      </p:sp>
      <p:sp>
        <p:nvSpPr>
          <p:cNvPr id="24" name="Plus 23"/>
          <p:cNvSpPr/>
          <p:nvPr/>
        </p:nvSpPr>
        <p:spPr>
          <a:xfrm>
            <a:off x="990600" y="5850575"/>
            <a:ext cx="304800" cy="306169"/>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000000"/>
                </a:solidFill>
              </a:ln>
              <a:solidFill>
                <a:schemeClr val="tx1"/>
              </a:solidFill>
            </a:endParaRPr>
          </a:p>
        </p:txBody>
      </p:sp>
    </p:spTree>
    <p:extLst>
      <p:ext uri="{BB962C8B-B14F-4D97-AF65-F5344CB8AC3E}">
        <p14:creationId xmlns:p14="http://schemas.microsoft.com/office/powerpoint/2010/main" xmlns="" val="301492294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ock-photo-19610666-kids-social-network_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57800" y="3911600"/>
            <a:ext cx="3420533" cy="2565400"/>
          </a:xfrm>
          <a:prstGeom prst="rect">
            <a:avLst/>
          </a:prstGeom>
        </p:spPr>
      </p:pic>
      <p:sp>
        <p:nvSpPr>
          <p:cNvPr id="2" name="Content Placeholder 1"/>
          <p:cNvSpPr>
            <a:spLocks noGrp="1"/>
          </p:cNvSpPr>
          <p:nvPr>
            <p:ph idx="1"/>
          </p:nvPr>
        </p:nvSpPr>
        <p:spPr>
          <a:xfrm>
            <a:off x="1199470" y="337117"/>
            <a:ext cx="7944530" cy="6139883"/>
          </a:xfrm>
        </p:spPr>
        <p:txBody>
          <a:bodyPr>
            <a:normAutofit/>
          </a:bodyPr>
          <a:lstStyle/>
          <a:p>
            <a:pPr marL="0" indent="0">
              <a:buNone/>
            </a:pPr>
            <a:r>
              <a:rPr lang="en-US" sz="3000" b="1" dirty="0" smtClean="0"/>
              <a:t>Mobile Technologies and Social Networking Across Contexts</a:t>
            </a:r>
          </a:p>
          <a:p>
            <a:r>
              <a:rPr lang="en-US" dirty="0" smtClean="0"/>
              <a:t>Self-Monitoring, Tailored Feedback and Rewards</a:t>
            </a:r>
          </a:p>
          <a:p>
            <a:r>
              <a:rPr lang="en-US" dirty="0" smtClean="0"/>
              <a:t>Youth Advocacy</a:t>
            </a:r>
          </a:p>
          <a:p>
            <a:pPr lvl="1"/>
            <a:r>
              <a:rPr lang="en-US" dirty="0" smtClean="0"/>
              <a:t>Youth-driven intervention can increase ownership, </a:t>
            </a:r>
          </a:p>
          <a:p>
            <a:pPr marL="457200" lvl="1" indent="0">
              <a:buNone/>
            </a:pPr>
            <a:r>
              <a:rPr lang="en-US" dirty="0"/>
              <a:t> </a:t>
            </a:r>
            <a:r>
              <a:rPr lang="en-US" dirty="0" smtClean="0"/>
              <a:t>    and sustainability</a:t>
            </a:r>
          </a:p>
          <a:p>
            <a:r>
              <a:rPr lang="en-US" dirty="0" smtClean="0"/>
              <a:t>Web-based Social Support</a:t>
            </a:r>
          </a:p>
          <a:p>
            <a:pPr lvl="1"/>
            <a:r>
              <a:rPr lang="en-US" dirty="0" smtClean="0"/>
              <a:t>Real-time social support provided by apps such as Twitter may enhance </a:t>
            </a:r>
          </a:p>
          <a:p>
            <a:pPr marL="457200" lvl="1" indent="0">
              <a:buNone/>
            </a:pPr>
            <a:r>
              <a:rPr lang="en-US" dirty="0"/>
              <a:t> </a:t>
            </a:r>
            <a:r>
              <a:rPr lang="en-US" dirty="0" smtClean="0"/>
              <a:t>   weight loss</a:t>
            </a:r>
            <a:endParaRPr lang="en-US" dirty="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19355" y="6547134"/>
            <a:ext cx="5716178" cy="276999"/>
          </a:xfrm>
          <a:prstGeom prst="rect">
            <a:avLst/>
          </a:prstGeom>
          <a:noFill/>
        </p:spPr>
        <p:txBody>
          <a:bodyPr wrap="none" rtlCol="0">
            <a:spAutoFit/>
          </a:bodyPr>
          <a:lstStyle/>
          <a:p>
            <a:r>
              <a:rPr lang="en-US" sz="1200" dirty="0" err="1" smtClean="0"/>
              <a:t>Frerichs</a:t>
            </a:r>
            <a:r>
              <a:rPr lang="en-US" sz="1200" dirty="0" smtClean="0"/>
              <a:t> et al., 2012</a:t>
            </a:r>
            <a:r>
              <a:rPr lang="en-US" sz="1200" i="1" dirty="0" smtClean="0"/>
              <a:t>. </a:t>
            </a:r>
            <a:r>
              <a:rPr lang="en-US" sz="1200" i="1" dirty="0" err="1" smtClean="0"/>
              <a:t>Prev</a:t>
            </a:r>
            <a:r>
              <a:rPr lang="en-US" sz="1200" i="1" dirty="0" smtClean="0"/>
              <a:t> Chronic Dis.; </a:t>
            </a:r>
            <a:r>
              <a:rPr lang="en-US" sz="1200" dirty="0" smtClean="0"/>
              <a:t>Turner-</a:t>
            </a:r>
            <a:r>
              <a:rPr lang="en-US" sz="1200" dirty="0" err="1" smtClean="0"/>
              <a:t>McGrievy</a:t>
            </a:r>
            <a:r>
              <a:rPr lang="en-US" sz="1200" dirty="0" smtClean="0"/>
              <a:t> &amp; Tate, 2013. </a:t>
            </a:r>
            <a:r>
              <a:rPr lang="en-US" sz="1200" i="1" dirty="0" err="1" smtClean="0"/>
              <a:t>Transl</a:t>
            </a:r>
            <a:r>
              <a:rPr lang="en-US" sz="1200" i="1" dirty="0" smtClean="0"/>
              <a:t> </a:t>
            </a:r>
            <a:r>
              <a:rPr lang="en-US" sz="1200" i="1" dirty="0" err="1" smtClean="0"/>
              <a:t>Behav</a:t>
            </a:r>
            <a:r>
              <a:rPr lang="en-US" sz="1200" i="1" dirty="0" smtClean="0"/>
              <a:t> Med  </a:t>
            </a:r>
            <a:endParaRPr lang="en-US" sz="1200" i="1" dirty="0"/>
          </a:p>
        </p:txBody>
      </p:sp>
    </p:spTree>
    <p:extLst>
      <p:ext uri="{BB962C8B-B14F-4D97-AF65-F5344CB8AC3E}">
        <p14:creationId xmlns:p14="http://schemas.microsoft.com/office/powerpoint/2010/main" xmlns="" val="338739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b="1" dirty="0" smtClean="0"/>
              <a:t>Linking to the Community to Increase Impact and Reach</a:t>
            </a:r>
            <a:endParaRPr lang="en-US" sz="3200" b="1" dirty="0"/>
          </a:p>
        </p:txBody>
      </p:sp>
      <p:grpSp>
        <p:nvGrpSpPr>
          <p:cNvPr id="3" name="Group 2"/>
          <p:cNvGrpSpPr/>
          <p:nvPr/>
        </p:nvGrpSpPr>
        <p:grpSpPr>
          <a:xfrm>
            <a:off x="3807359" y="1905000"/>
            <a:ext cx="5193792" cy="3730752"/>
            <a:chOff x="4943696" y="1447800"/>
            <a:chExt cx="7611110" cy="3962400"/>
          </a:xfrm>
        </p:grpSpPr>
        <p:pic>
          <p:nvPicPr>
            <p:cNvPr id="4" name="Picture 3"/>
            <p:cNvPicPr>
              <a:picLocks noChangeAspect="1"/>
            </p:cNvPicPr>
            <p:nvPr/>
          </p:nvPicPr>
          <p:blipFill>
            <a:blip r:embed="rId2" cstate="print"/>
            <a:stretch>
              <a:fillRect/>
            </a:stretch>
          </p:blipFill>
          <p:spPr>
            <a:xfrm>
              <a:off x="4943696" y="1447800"/>
              <a:ext cx="7611110" cy="3962400"/>
            </a:xfrm>
            <a:prstGeom prst="ellipse">
              <a:avLst/>
            </a:prstGeom>
          </p:spPr>
        </p:pic>
        <p:sp>
          <p:nvSpPr>
            <p:cNvPr id="5" name="Donut 4"/>
            <p:cNvSpPr/>
            <p:nvPr/>
          </p:nvSpPr>
          <p:spPr bwMode="auto">
            <a:xfrm>
              <a:off x="8532812" y="3429000"/>
              <a:ext cx="609600"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kern="1200">
                <a:latin typeface="Arial" pitchFamily="-109" charset="0"/>
                <a:ea typeface="+mn-ea"/>
              </a:endParaRPr>
            </a:p>
          </p:txBody>
        </p:sp>
      </p:grpSp>
      <p:sp>
        <p:nvSpPr>
          <p:cNvPr id="6" name="Donut 5"/>
          <p:cNvSpPr/>
          <p:nvPr/>
        </p:nvSpPr>
        <p:spPr bwMode="auto">
          <a:xfrm>
            <a:off x="858143" y="1557867"/>
            <a:ext cx="457319"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8" name="TextBox 10"/>
          <p:cNvSpPr txBox="1">
            <a:spLocks noChangeArrowheads="1"/>
          </p:cNvSpPr>
          <p:nvPr/>
        </p:nvSpPr>
        <p:spPr bwMode="auto">
          <a:xfrm>
            <a:off x="1315462" y="1439333"/>
            <a:ext cx="1503938" cy="738664"/>
          </a:xfrm>
          <a:prstGeom prst="rect">
            <a:avLst/>
          </a:prstGeom>
          <a:noFill/>
          <a:ln w="9525">
            <a:noFill/>
            <a:miter lim="800000"/>
            <a:headEnd/>
            <a:tailEnd/>
          </a:ln>
        </p:spPr>
        <p:txBody>
          <a:bodyPr wrap="none">
            <a:spAutoFit/>
          </a:bodyPr>
          <a:lstStyle/>
          <a:p>
            <a:r>
              <a:rPr lang="en-US" sz="1400" b="1" dirty="0" err="1" smtClean="0">
                <a:latin typeface="Calibri" pitchFamily="34" charset="0"/>
              </a:rPr>
              <a:t>StayingFit</a:t>
            </a:r>
            <a:r>
              <a:rPr lang="en-US" sz="1400" b="1" dirty="0">
                <a:latin typeface="Calibri" pitchFamily="34" charset="0"/>
              </a:rPr>
              <a:t>:</a:t>
            </a:r>
          </a:p>
          <a:p>
            <a:r>
              <a:rPr lang="en-US" sz="1400" dirty="0">
                <a:latin typeface="Calibri" pitchFamily="34" charset="0"/>
              </a:rPr>
              <a:t>All </a:t>
            </a:r>
            <a:r>
              <a:rPr lang="en-US" sz="1400" dirty="0" smtClean="0">
                <a:latin typeface="Calibri" pitchFamily="34" charset="0"/>
              </a:rPr>
              <a:t>6</a:t>
            </a:r>
            <a:r>
              <a:rPr lang="en-US" sz="1400" baseline="30000" dirty="0" smtClean="0">
                <a:latin typeface="Calibri" pitchFamily="34" charset="0"/>
              </a:rPr>
              <a:t>th</a:t>
            </a:r>
            <a:r>
              <a:rPr lang="en-US" sz="1400" dirty="0" smtClean="0">
                <a:latin typeface="Calibri" pitchFamily="34" charset="0"/>
              </a:rPr>
              <a:t>-8</a:t>
            </a:r>
            <a:r>
              <a:rPr lang="en-US" sz="1400" baseline="30000" dirty="0" smtClean="0">
                <a:latin typeface="Calibri" pitchFamily="34" charset="0"/>
              </a:rPr>
              <a:t>th</a:t>
            </a:r>
            <a:r>
              <a:rPr lang="en-US" sz="1400" dirty="0" smtClean="0">
                <a:latin typeface="Calibri" pitchFamily="34" charset="0"/>
              </a:rPr>
              <a:t> graders </a:t>
            </a:r>
          </a:p>
          <a:p>
            <a:r>
              <a:rPr lang="en-US" sz="1400" dirty="0" smtClean="0">
                <a:latin typeface="Calibri" pitchFamily="34" charset="0"/>
              </a:rPr>
              <a:t>in a middle school</a:t>
            </a:r>
            <a:endParaRPr lang="en-US" sz="1400" dirty="0">
              <a:latin typeface="Calibri" pitchFamily="34" charset="0"/>
            </a:endParaRPr>
          </a:p>
        </p:txBody>
      </p:sp>
      <p:sp>
        <p:nvSpPr>
          <p:cNvPr id="9" name="TextBox 9"/>
          <p:cNvSpPr txBox="1">
            <a:spLocks noChangeArrowheads="1"/>
          </p:cNvSpPr>
          <p:nvPr/>
        </p:nvSpPr>
        <p:spPr bwMode="auto">
          <a:xfrm>
            <a:off x="1199469" y="2438400"/>
            <a:ext cx="2607889" cy="1877437"/>
          </a:xfrm>
          <a:prstGeom prst="rect">
            <a:avLst/>
          </a:prstGeom>
          <a:noFill/>
          <a:ln w="9525">
            <a:noFill/>
            <a:miter lim="800000"/>
            <a:headEnd/>
            <a:tailEnd/>
          </a:ln>
        </p:spPr>
        <p:txBody>
          <a:bodyPr wrap="square">
            <a:spAutoFit/>
          </a:bodyPr>
          <a:lstStyle/>
          <a:p>
            <a:r>
              <a:rPr lang="en-US" dirty="0">
                <a:latin typeface="Calibri" pitchFamily="34" charset="0"/>
              </a:rPr>
              <a:t>In this </a:t>
            </a:r>
            <a:r>
              <a:rPr lang="en-US" dirty="0" smtClean="0">
                <a:latin typeface="Calibri" pitchFamily="34" charset="0"/>
              </a:rPr>
              <a:t>example, </a:t>
            </a:r>
            <a:r>
              <a:rPr lang="en-US" dirty="0">
                <a:latin typeface="Calibri" pitchFamily="34" charset="0"/>
              </a:rPr>
              <a:t>the</a:t>
            </a:r>
          </a:p>
          <a:p>
            <a:r>
              <a:rPr lang="en-US" dirty="0">
                <a:latin typeface="Calibri" pitchFamily="34" charset="0"/>
              </a:rPr>
              <a:t>defined population</a:t>
            </a:r>
          </a:p>
          <a:p>
            <a:r>
              <a:rPr lang="en-US" dirty="0">
                <a:latin typeface="Calibri" pitchFamily="34" charset="0"/>
              </a:rPr>
              <a:t>is all </a:t>
            </a:r>
            <a:r>
              <a:rPr lang="en-US" dirty="0" smtClean="0">
                <a:latin typeface="Calibri" pitchFamily="34" charset="0"/>
              </a:rPr>
              <a:t>6-8</a:t>
            </a:r>
            <a:r>
              <a:rPr lang="en-US" baseline="30000" dirty="0" smtClean="0">
                <a:latin typeface="Calibri" pitchFamily="34" charset="0"/>
              </a:rPr>
              <a:t>th</a:t>
            </a:r>
            <a:r>
              <a:rPr lang="en-US" dirty="0" smtClean="0">
                <a:latin typeface="Calibri" pitchFamily="34" charset="0"/>
              </a:rPr>
              <a:t> grade students at </a:t>
            </a:r>
            <a:r>
              <a:rPr lang="en-US" dirty="0">
                <a:latin typeface="Calibri" pitchFamily="34" charset="0"/>
              </a:rPr>
              <a:t>a </a:t>
            </a:r>
            <a:r>
              <a:rPr lang="en-US" dirty="0" smtClean="0">
                <a:latin typeface="Calibri" pitchFamily="34" charset="0"/>
              </a:rPr>
              <a:t>Branson, MO middle school</a:t>
            </a:r>
            <a:endParaRPr lang="en-US" dirty="0">
              <a:latin typeface="Calibri" pitchFamily="34" charset="0"/>
            </a:endParaRPr>
          </a:p>
          <a:p>
            <a:endParaRPr lang="en-US" sz="800" dirty="0" smtClean="0">
              <a:latin typeface="Calibri" pitchFamily="34" charset="0"/>
            </a:endParaRPr>
          </a:p>
          <a:p>
            <a:r>
              <a:rPr lang="en-US" dirty="0"/>
              <a:t>	</a:t>
            </a:r>
          </a:p>
        </p:txBody>
      </p:sp>
      <p:cxnSp>
        <p:nvCxnSpPr>
          <p:cNvPr id="10" name="Straight Arrow Connector 18"/>
          <p:cNvCxnSpPr>
            <a:cxnSpLocks noChangeShapeType="1"/>
          </p:cNvCxnSpPr>
          <p:nvPr/>
        </p:nvCxnSpPr>
        <p:spPr bwMode="auto">
          <a:xfrm>
            <a:off x="2819400" y="2286000"/>
            <a:ext cx="3200400" cy="1295400"/>
          </a:xfrm>
          <a:prstGeom prst="straightConnector1">
            <a:avLst/>
          </a:prstGeom>
          <a:noFill/>
          <a:ln w="50800">
            <a:solidFill>
              <a:schemeClr val="accent5"/>
            </a:solidFill>
            <a:round/>
            <a:headEnd/>
            <a:tailEnd type="arrow" w="med" len="med"/>
          </a:ln>
        </p:spPr>
      </p:cxnSp>
      <p:sp>
        <p:nvSpPr>
          <p:cNvPr id="11" name="Rectangle 10"/>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02885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t>Linking to the Community to Increase Impact and Reach</a:t>
            </a:r>
            <a:endParaRPr lang="en-US" sz="2800" dirty="0"/>
          </a:p>
        </p:txBody>
      </p:sp>
      <p:grpSp>
        <p:nvGrpSpPr>
          <p:cNvPr id="3" name="Group 2"/>
          <p:cNvGrpSpPr/>
          <p:nvPr/>
        </p:nvGrpSpPr>
        <p:grpSpPr>
          <a:xfrm>
            <a:off x="3807359" y="1905000"/>
            <a:ext cx="5193792" cy="3730752"/>
            <a:chOff x="4943696" y="1447800"/>
            <a:chExt cx="7611110" cy="3962400"/>
          </a:xfrm>
        </p:grpSpPr>
        <p:pic>
          <p:nvPicPr>
            <p:cNvPr id="4" name="Picture 3"/>
            <p:cNvPicPr>
              <a:picLocks noChangeAspect="1"/>
            </p:cNvPicPr>
            <p:nvPr/>
          </p:nvPicPr>
          <p:blipFill>
            <a:blip r:embed="rId2" cstate="print"/>
            <a:stretch>
              <a:fillRect/>
            </a:stretch>
          </p:blipFill>
          <p:spPr>
            <a:xfrm>
              <a:off x="4943696" y="1447800"/>
              <a:ext cx="7611110" cy="3962400"/>
            </a:xfrm>
            <a:prstGeom prst="ellipse">
              <a:avLst/>
            </a:prstGeom>
          </p:spPr>
        </p:pic>
        <p:sp>
          <p:nvSpPr>
            <p:cNvPr id="5" name="Donut 4"/>
            <p:cNvSpPr/>
            <p:nvPr/>
          </p:nvSpPr>
          <p:spPr bwMode="auto">
            <a:xfrm>
              <a:off x="8532812" y="3429000"/>
              <a:ext cx="609600"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kern="1200">
                <a:latin typeface="Arial" pitchFamily="-109" charset="0"/>
                <a:ea typeface="+mn-ea"/>
              </a:endParaRPr>
            </a:p>
          </p:txBody>
        </p:sp>
      </p:grpSp>
      <p:sp>
        <p:nvSpPr>
          <p:cNvPr id="6" name="Donut 5"/>
          <p:cNvSpPr/>
          <p:nvPr/>
        </p:nvSpPr>
        <p:spPr bwMode="auto">
          <a:xfrm>
            <a:off x="858143" y="1557867"/>
            <a:ext cx="457319"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8" name="TextBox 10"/>
          <p:cNvSpPr txBox="1">
            <a:spLocks noChangeArrowheads="1"/>
          </p:cNvSpPr>
          <p:nvPr/>
        </p:nvSpPr>
        <p:spPr bwMode="auto">
          <a:xfrm>
            <a:off x="1315462" y="1439333"/>
            <a:ext cx="1503938" cy="738664"/>
          </a:xfrm>
          <a:prstGeom prst="rect">
            <a:avLst/>
          </a:prstGeom>
          <a:noFill/>
          <a:ln w="9525">
            <a:noFill/>
            <a:miter lim="800000"/>
            <a:headEnd/>
            <a:tailEnd/>
          </a:ln>
        </p:spPr>
        <p:txBody>
          <a:bodyPr wrap="none">
            <a:spAutoFit/>
          </a:bodyPr>
          <a:lstStyle/>
          <a:p>
            <a:r>
              <a:rPr lang="en-US" sz="1400" b="1" dirty="0" err="1" smtClean="0">
                <a:latin typeface="Calibri" pitchFamily="34" charset="0"/>
              </a:rPr>
              <a:t>StayingFit</a:t>
            </a:r>
            <a:r>
              <a:rPr lang="en-US" sz="1400" b="1" dirty="0">
                <a:latin typeface="Calibri" pitchFamily="34" charset="0"/>
              </a:rPr>
              <a:t>:</a:t>
            </a:r>
          </a:p>
          <a:p>
            <a:r>
              <a:rPr lang="en-US" sz="1400" dirty="0">
                <a:latin typeface="Calibri" pitchFamily="34" charset="0"/>
              </a:rPr>
              <a:t>All </a:t>
            </a:r>
            <a:r>
              <a:rPr lang="en-US" sz="1400" dirty="0" smtClean="0">
                <a:latin typeface="Calibri" pitchFamily="34" charset="0"/>
              </a:rPr>
              <a:t>6</a:t>
            </a:r>
            <a:r>
              <a:rPr lang="en-US" sz="1400" baseline="30000" dirty="0" smtClean="0">
                <a:latin typeface="Calibri" pitchFamily="34" charset="0"/>
              </a:rPr>
              <a:t>th</a:t>
            </a:r>
            <a:r>
              <a:rPr lang="en-US" sz="1400" dirty="0" smtClean="0">
                <a:latin typeface="Calibri" pitchFamily="34" charset="0"/>
              </a:rPr>
              <a:t>-8</a:t>
            </a:r>
            <a:r>
              <a:rPr lang="en-US" sz="1400" baseline="30000" dirty="0" smtClean="0">
                <a:latin typeface="Calibri" pitchFamily="34" charset="0"/>
              </a:rPr>
              <a:t>th</a:t>
            </a:r>
            <a:r>
              <a:rPr lang="en-US" sz="1400" dirty="0" smtClean="0">
                <a:latin typeface="Calibri" pitchFamily="34" charset="0"/>
              </a:rPr>
              <a:t> graders </a:t>
            </a:r>
          </a:p>
          <a:p>
            <a:r>
              <a:rPr lang="en-US" sz="1400" dirty="0" smtClean="0">
                <a:latin typeface="Calibri" pitchFamily="34" charset="0"/>
              </a:rPr>
              <a:t>in a middle school</a:t>
            </a:r>
            <a:endParaRPr lang="en-US" sz="1400" dirty="0">
              <a:latin typeface="Calibri" pitchFamily="34" charset="0"/>
            </a:endParaRPr>
          </a:p>
        </p:txBody>
      </p:sp>
      <p:sp>
        <p:nvSpPr>
          <p:cNvPr id="11" name="TextBox 13"/>
          <p:cNvSpPr txBox="1">
            <a:spLocks noChangeArrowheads="1"/>
          </p:cNvSpPr>
          <p:nvPr/>
        </p:nvSpPr>
        <p:spPr bwMode="auto">
          <a:xfrm>
            <a:off x="1199470" y="2514694"/>
            <a:ext cx="2229530" cy="1909241"/>
          </a:xfrm>
          <a:prstGeom prst="rect">
            <a:avLst/>
          </a:prstGeom>
          <a:noFill/>
          <a:ln w="9525">
            <a:noFill/>
            <a:miter lim="800000"/>
            <a:headEnd/>
            <a:tailEnd/>
          </a:ln>
        </p:spPr>
        <p:txBody>
          <a:bodyPr wrap="square">
            <a:spAutoFit/>
          </a:bodyPr>
          <a:lstStyle/>
          <a:p>
            <a:r>
              <a:rPr lang="en-US" sz="1400" b="1" dirty="0" smtClean="0">
                <a:latin typeface="Calibri" pitchFamily="34" charset="0"/>
              </a:rPr>
              <a:t>Community Organizations </a:t>
            </a:r>
          </a:p>
          <a:p>
            <a:r>
              <a:rPr lang="en-US" sz="1400" b="1" dirty="0" smtClean="0">
                <a:latin typeface="Calibri" pitchFamily="34" charset="0"/>
              </a:rPr>
              <a:t>(i.e., YMCA):</a:t>
            </a:r>
            <a:endParaRPr lang="en-US" sz="1400" b="1" dirty="0">
              <a:latin typeface="Calibri" pitchFamily="34" charset="0"/>
            </a:endParaRPr>
          </a:p>
          <a:p>
            <a:pPr marL="285750" indent="-285750">
              <a:lnSpc>
                <a:spcPct val="80000"/>
              </a:lnSpc>
              <a:buFont typeface="Arial"/>
              <a:buChar char="•"/>
            </a:pPr>
            <a:r>
              <a:rPr lang="en-US" sz="1400" dirty="0">
                <a:latin typeface="Calibri"/>
                <a:cs typeface="Calibri"/>
              </a:rPr>
              <a:t>Link to community </a:t>
            </a:r>
            <a:r>
              <a:rPr lang="en-US" sz="1400" dirty="0" smtClean="0">
                <a:latin typeface="Calibri"/>
                <a:cs typeface="Calibri"/>
              </a:rPr>
              <a:t>resources</a:t>
            </a:r>
          </a:p>
          <a:p>
            <a:pPr marL="285750" indent="-285750">
              <a:lnSpc>
                <a:spcPct val="80000"/>
              </a:lnSpc>
              <a:buFont typeface="Arial"/>
              <a:buChar char="•"/>
            </a:pPr>
            <a:r>
              <a:rPr lang="en-US" sz="1400" dirty="0" smtClean="0">
                <a:latin typeface="Calibri"/>
                <a:cs typeface="Calibri"/>
              </a:rPr>
              <a:t>Offer after-school activities to </a:t>
            </a:r>
            <a:r>
              <a:rPr lang="en-US" sz="1400" dirty="0">
                <a:latin typeface="Calibri"/>
                <a:cs typeface="Calibri"/>
              </a:rPr>
              <a:t>support physical </a:t>
            </a:r>
            <a:r>
              <a:rPr lang="en-US" sz="1400" dirty="0" smtClean="0">
                <a:latin typeface="Calibri"/>
                <a:cs typeface="Calibri"/>
              </a:rPr>
              <a:t>activity</a:t>
            </a:r>
          </a:p>
          <a:p>
            <a:pPr marL="285750" indent="-285750">
              <a:lnSpc>
                <a:spcPct val="80000"/>
              </a:lnSpc>
              <a:buFont typeface="Arial"/>
              <a:buChar char="•"/>
            </a:pPr>
            <a:r>
              <a:rPr lang="en-US" sz="1400" dirty="0" smtClean="0">
                <a:latin typeface="Calibri"/>
                <a:cs typeface="Calibri"/>
              </a:rPr>
              <a:t>Implement rewards system for healthy choices</a:t>
            </a:r>
          </a:p>
        </p:txBody>
      </p:sp>
      <p:sp>
        <p:nvSpPr>
          <p:cNvPr id="12" name="Donut 11"/>
          <p:cNvSpPr/>
          <p:nvPr/>
        </p:nvSpPr>
        <p:spPr bwMode="auto">
          <a:xfrm>
            <a:off x="629543" y="2514600"/>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cxnSp>
        <p:nvCxnSpPr>
          <p:cNvPr id="13" name="Straight Arrow Connector 18"/>
          <p:cNvCxnSpPr>
            <a:cxnSpLocks noChangeShapeType="1"/>
          </p:cNvCxnSpPr>
          <p:nvPr/>
        </p:nvCxnSpPr>
        <p:spPr bwMode="auto">
          <a:xfrm>
            <a:off x="3276600" y="3581400"/>
            <a:ext cx="1905000" cy="838200"/>
          </a:xfrm>
          <a:prstGeom prst="straightConnector1">
            <a:avLst/>
          </a:prstGeom>
          <a:noFill/>
          <a:ln w="50800">
            <a:solidFill>
              <a:schemeClr val="accent5"/>
            </a:solidFill>
            <a:round/>
            <a:headEnd/>
            <a:tailEnd type="arrow" w="med" len="med"/>
          </a:ln>
        </p:spPr>
      </p:cxnSp>
      <p:sp>
        <p:nvSpPr>
          <p:cNvPr id="14" name="Donut 13"/>
          <p:cNvSpPr/>
          <p:nvPr/>
        </p:nvSpPr>
        <p:spPr bwMode="auto">
          <a:xfrm>
            <a:off x="5257802" y="4267200"/>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5" name="Rectangle 1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794679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t>Linking to the Community to Increase Impact and Reach</a:t>
            </a:r>
            <a:endParaRPr lang="en-US" sz="2800" dirty="0"/>
          </a:p>
        </p:txBody>
      </p:sp>
      <p:grpSp>
        <p:nvGrpSpPr>
          <p:cNvPr id="3" name="Group 2"/>
          <p:cNvGrpSpPr/>
          <p:nvPr/>
        </p:nvGrpSpPr>
        <p:grpSpPr>
          <a:xfrm>
            <a:off x="3807359" y="1905000"/>
            <a:ext cx="5193792" cy="3730752"/>
            <a:chOff x="4943696" y="1447800"/>
            <a:chExt cx="7611110" cy="3962400"/>
          </a:xfrm>
        </p:grpSpPr>
        <p:pic>
          <p:nvPicPr>
            <p:cNvPr id="4" name="Picture 3"/>
            <p:cNvPicPr>
              <a:picLocks noChangeAspect="1"/>
            </p:cNvPicPr>
            <p:nvPr/>
          </p:nvPicPr>
          <p:blipFill>
            <a:blip r:embed="rId2" cstate="print"/>
            <a:stretch>
              <a:fillRect/>
            </a:stretch>
          </p:blipFill>
          <p:spPr>
            <a:xfrm>
              <a:off x="4943696" y="1447800"/>
              <a:ext cx="7611110" cy="3962400"/>
            </a:xfrm>
            <a:prstGeom prst="ellipse">
              <a:avLst/>
            </a:prstGeom>
          </p:spPr>
        </p:pic>
        <p:sp>
          <p:nvSpPr>
            <p:cNvPr id="5" name="Donut 4"/>
            <p:cNvSpPr/>
            <p:nvPr/>
          </p:nvSpPr>
          <p:spPr bwMode="auto">
            <a:xfrm>
              <a:off x="8532812" y="3429000"/>
              <a:ext cx="609600"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kern="1200">
                <a:latin typeface="Arial" pitchFamily="-109" charset="0"/>
                <a:ea typeface="+mn-ea"/>
              </a:endParaRPr>
            </a:p>
          </p:txBody>
        </p:sp>
      </p:grpSp>
      <p:sp>
        <p:nvSpPr>
          <p:cNvPr id="6" name="Donut 5"/>
          <p:cNvSpPr/>
          <p:nvPr/>
        </p:nvSpPr>
        <p:spPr bwMode="auto">
          <a:xfrm>
            <a:off x="858143" y="1557867"/>
            <a:ext cx="457319"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8" name="TextBox 10"/>
          <p:cNvSpPr txBox="1">
            <a:spLocks noChangeArrowheads="1"/>
          </p:cNvSpPr>
          <p:nvPr/>
        </p:nvSpPr>
        <p:spPr bwMode="auto">
          <a:xfrm>
            <a:off x="1315462" y="1439333"/>
            <a:ext cx="1503938" cy="738664"/>
          </a:xfrm>
          <a:prstGeom prst="rect">
            <a:avLst/>
          </a:prstGeom>
          <a:noFill/>
          <a:ln w="9525">
            <a:noFill/>
            <a:miter lim="800000"/>
            <a:headEnd/>
            <a:tailEnd/>
          </a:ln>
        </p:spPr>
        <p:txBody>
          <a:bodyPr wrap="none">
            <a:spAutoFit/>
          </a:bodyPr>
          <a:lstStyle/>
          <a:p>
            <a:r>
              <a:rPr lang="en-US" sz="1400" b="1" dirty="0" err="1" smtClean="0">
                <a:latin typeface="Calibri" pitchFamily="34" charset="0"/>
              </a:rPr>
              <a:t>StayingFit</a:t>
            </a:r>
            <a:r>
              <a:rPr lang="en-US" sz="1400" b="1" dirty="0">
                <a:latin typeface="Calibri" pitchFamily="34" charset="0"/>
              </a:rPr>
              <a:t>:</a:t>
            </a:r>
          </a:p>
          <a:p>
            <a:r>
              <a:rPr lang="en-US" sz="1400" dirty="0">
                <a:latin typeface="Calibri" pitchFamily="34" charset="0"/>
              </a:rPr>
              <a:t>All </a:t>
            </a:r>
            <a:r>
              <a:rPr lang="en-US" sz="1400" dirty="0" smtClean="0">
                <a:latin typeface="Calibri" pitchFamily="34" charset="0"/>
              </a:rPr>
              <a:t>6</a:t>
            </a:r>
            <a:r>
              <a:rPr lang="en-US" sz="1400" baseline="30000" dirty="0" smtClean="0">
                <a:latin typeface="Calibri" pitchFamily="34" charset="0"/>
              </a:rPr>
              <a:t>th</a:t>
            </a:r>
            <a:r>
              <a:rPr lang="en-US" sz="1400" dirty="0" smtClean="0">
                <a:latin typeface="Calibri" pitchFamily="34" charset="0"/>
              </a:rPr>
              <a:t>-8</a:t>
            </a:r>
            <a:r>
              <a:rPr lang="en-US" sz="1400" baseline="30000" dirty="0" smtClean="0">
                <a:latin typeface="Calibri" pitchFamily="34" charset="0"/>
              </a:rPr>
              <a:t>th</a:t>
            </a:r>
            <a:r>
              <a:rPr lang="en-US" sz="1400" dirty="0" smtClean="0">
                <a:latin typeface="Calibri" pitchFamily="34" charset="0"/>
              </a:rPr>
              <a:t> graders </a:t>
            </a:r>
          </a:p>
          <a:p>
            <a:r>
              <a:rPr lang="en-US" sz="1400" dirty="0" smtClean="0">
                <a:latin typeface="Calibri" pitchFamily="34" charset="0"/>
              </a:rPr>
              <a:t>in a middle school</a:t>
            </a:r>
            <a:endParaRPr lang="en-US" sz="1400" dirty="0">
              <a:latin typeface="Calibri" pitchFamily="34" charset="0"/>
            </a:endParaRPr>
          </a:p>
        </p:txBody>
      </p:sp>
      <p:sp>
        <p:nvSpPr>
          <p:cNvPr id="11" name="TextBox 13"/>
          <p:cNvSpPr txBox="1">
            <a:spLocks noChangeArrowheads="1"/>
          </p:cNvSpPr>
          <p:nvPr/>
        </p:nvSpPr>
        <p:spPr bwMode="auto">
          <a:xfrm>
            <a:off x="1207937" y="2349586"/>
            <a:ext cx="2229530" cy="1909241"/>
          </a:xfrm>
          <a:prstGeom prst="rect">
            <a:avLst/>
          </a:prstGeom>
          <a:noFill/>
          <a:ln w="9525">
            <a:noFill/>
            <a:miter lim="800000"/>
            <a:headEnd/>
            <a:tailEnd/>
          </a:ln>
        </p:spPr>
        <p:txBody>
          <a:bodyPr wrap="square">
            <a:spAutoFit/>
          </a:bodyPr>
          <a:lstStyle/>
          <a:p>
            <a:r>
              <a:rPr lang="en-US" sz="1400" b="1" dirty="0" smtClean="0">
                <a:latin typeface="Calibri" pitchFamily="34" charset="0"/>
              </a:rPr>
              <a:t>Community Organizations </a:t>
            </a:r>
          </a:p>
          <a:p>
            <a:r>
              <a:rPr lang="en-US" sz="1400" b="1" dirty="0" smtClean="0">
                <a:latin typeface="Calibri" pitchFamily="34" charset="0"/>
              </a:rPr>
              <a:t>(i.e., YMCA):</a:t>
            </a:r>
            <a:endParaRPr lang="en-US" sz="1400" b="1" dirty="0">
              <a:latin typeface="Calibri" pitchFamily="34" charset="0"/>
            </a:endParaRPr>
          </a:p>
          <a:p>
            <a:pPr marL="285750" indent="-285750">
              <a:lnSpc>
                <a:spcPct val="80000"/>
              </a:lnSpc>
              <a:buFont typeface="Arial"/>
              <a:buChar char="•"/>
            </a:pPr>
            <a:r>
              <a:rPr lang="en-US" sz="1400" dirty="0">
                <a:latin typeface="Calibri"/>
                <a:cs typeface="Calibri"/>
              </a:rPr>
              <a:t>Link to community </a:t>
            </a:r>
            <a:r>
              <a:rPr lang="en-US" sz="1400" dirty="0" smtClean="0">
                <a:latin typeface="Calibri"/>
                <a:cs typeface="Calibri"/>
              </a:rPr>
              <a:t>resources</a:t>
            </a:r>
          </a:p>
          <a:p>
            <a:pPr marL="285750" indent="-285750">
              <a:lnSpc>
                <a:spcPct val="80000"/>
              </a:lnSpc>
              <a:buFont typeface="Arial"/>
              <a:buChar char="•"/>
            </a:pPr>
            <a:r>
              <a:rPr lang="en-US" sz="1400" dirty="0" smtClean="0">
                <a:latin typeface="Calibri"/>
                <a:cs typeface="Calibri"/>
              </a:rPr>
              <a:t>Offer after-school activities to </a:t>
            </a:r>
            <a:r>
              <a:rPr lang="en-US" sz="1400" dirty="0">
                <a:latin typeface="Calibri"/>
                <a:cs typeface="Calibri"/>
              </a:rPr>
              <a:t>support physical </a:t>
            </a:r>
            <a:r>
              <a:rPr lang="en-US" sz="1400" dirty="0" smtClean="0">
                <a:latin typeface="Calibri"/>
                <a:cs typeface="Calibri"/>
              </a:rPr>
              <a:t>activity</a:t>
            </a:r>
          </a:p>
          <a:p>
            <a:pPr marL="285750" indent="-285750">
              <a:lnSpc>
                <a:spcPct val="80000"/>
              </a:lnSpc>
              <a:buFont typeface="Arial"/>
              <a:buChar char="•"/>
            </a:pPr>
            <a:r>
              <a:rPr lang="en-US" sz="1400" dirty="0" smtClean="0">
                <a:latin typeface="Calibri"/>
                <a:cs typeface="Calibri"/>
              </a:rPr>
              <a:t>Implement rewards system for healthy choices</a:t>
            </a:r>
          </a:p>
        </p:txBody>
      </p:sp>
      <p:sp>
        <p:nvSpPr>
          <p:cNvPr id="12" name="Donut 11"/>
          <p:cNvSpPr/>
          <p:nvPr/>
        </p:nvSpPr>
        <p:spPr bwMode="auto">
          <a:xfrm>
            <a:off x="629543" y="2514600"/>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4" name="Donut 13"/>
          <p:cNvSpPr/>
          <p:nvPr/>
        </p:nvSpPr>
        <p:spPr bwMode="auto">
          <a:xfrm>
            <a:off x="5257802" y="4267200"/>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5" name="TextBox 13"/>
          <p:cNvSpPr txBox="1">
            <a:spLocks noChangeArrowheads="1"/>
          </p:cNvSpPr>
          <p:nvPr/>
        </p:nvSpPr>
        <p:spPr bwMode="auto">
          <a:xfrm>
            <a:off x="1831488" y="4502360"/>
            <a:ext cx="2207112" cy="1392176"/>
          </a:xfrm>
          <a:prstGeom prst="rect">
            <a:avLst/>
          </a:prstGeom>
          <a:noFill/>
          <a:ln w="9525">
            <a:noFill/>
            <a:miter lim="800000"/>
            <a:headEnd/>
            <a:tailEnd/>
          </a:ln>
        </p:spPr>
        <p:txBody>
          <a:bodyPr wrap="square">
            <a:spAutoFit/>
          </a:bodyPr>
          <a:lstStyle/>
          <a:p>
            <a:r>
              <a:rPr lang="en-US" sz="1400" b="1" dirty="0" smtClean="0">
                <a:latin typeface="Calibri" pitchFamily="34" charset="0"/>
              </a:rPr>
              <a:t>Health Care System      </a:t>
            </a:r>
          </a:p>
          <a:p>
            <a:r>
              <a:rPr lang="en-US" sz="1400" b="1" dirty="0" smtClean="0">
                <a:latin typeface="Calibri" pitchFamily="34" charset="0"/>
              </a:rPr>
              <a:t>(i.e., Cox Branson):</a:t>
            </a:r>
          </a:p>
          <a:p>
            <a:pPr marL="285750" indent="-285750">
              <a:lnSpc>
                <a:spcPct val="80000"/>
              </a:lnSpc>
              <a:buFont typeface="Arial"/>
              <a:buChar char="•"/>
            </a:pPr>
            <a:r>
              <a:rPr lang="en-US" sz="1400" dirty="0" smtClean="0">
                <a:latin typeface="Calibri" pitchFamily="34" charset="0"/>
              </a:rPr>
              <a:t>Provide evidence-based care for obesity</a:t>
            </a:r>
          </a:p>
          <a:p>
            <a:pPr marL="285750" indent="-285750">
              <a:lnSpc>
                <a:spcPct val="80000"/>
              </a:lnSpc>
              <a:buFont typeface="Arial"/>
              <a:buChar char="•"/>
            </a:pPr>
            <a:r>
              <a:rPr lang="en-US" sz="1400" dirty="0" smtClean="0">
                <a:latin typeface="Calibri" pitchFamily="34" charset="0"/>
              </a:rPr>
              <a:t>Assist in assessment, management, and treatment</a:t>
            </a:r>
          </a:p>
        </p:txBody>
      </p:sp>
      <p:sp>
        <p:nvSpPr>
          <p:cNvPr id="16" name="Donut 15"/>
          <p:cNvSpPr/>
          <p:nvPr/>
        </p:nvSpPr>
        <p:spPr bwMode="auto">
          <a:xfrm>
            <a:off x="1371481" y="4572000"/>
            <a:ext cx="457319" cy="381000"/>
          </a:xfrm>
          <a:prstGeom prst="donut">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cxnSp>
        <p:nvCxnSpPr>
          <p:cNvPr id="17" name="Straight Arrow Connector 18"/>
          <p:cNvCxnSpPr>
            <a:cxnSpLocks noChangeShapeType="1"/>
          </p:cNvCxnSpPr>
          <p:nvPr/>
        </p:nvCxnSpPr>
        <p:spPr bwMode="auto">
          <a:xfrm flipV="1">
            <a:off x="3581400" y="2624668"/>
            <a:ext cx="1905655" cy="2023532"/>
          </a:xfrm>
          <a:prstGeom prst="straightConnector1">
            <a:avLst/>
          </a:prstGeom>
          <a:noFill/>
          <a:ln w="50800">
            <a:solidFill>
              <a:schemeClr val="accent5"/>
            </a:solidFill>
            <a:round/>
            <a:headEnd/>
            <a:tailEnd type="arrow" w="med" len="med"/>
          </a:ln>
        </p:spPr>
      </p:cxnSp>
      <p:sp>
        <p:nvSpPr>
          <p:cNvPr id="18" name="Donut 17"/>
          <p:cNvSpPr/>
          <p:nvPr/>
        </p:nvSpPr>
        <p:spPr bwMode="auto">
          <a:xfrm>
            <a:off x="5283322" y="2091267"/>
            <a:ext cx="457319" cy="381000"/>
          </a:xfrm>
          <a:prstGeom prst="donut">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9" name="Rectangle 18"/>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820694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t>Linking to the Community to Increase Impact and Reach</a:t>
            </a:r>
            <a:endParaRPr lang="en-US" sz="2800" dirty="0"/>
          </a:p>
        </p:txBody>
      </p:sp>
      <p:grpSp>
        <p:nvGrpSpPr>
          <p:cNvPr id="3" name="Group 2"/>
          <p:cNvGrpSpPr/>
          <p:nvPr/>
        </p:nvGrpSpPr>
        <p:grpSpPr>
          <a:xfrm>
            <a:off x="3807359" y="1905000"/>
            <a:ext cx="5193792" cy="3730752"/>
            <a:chOff x="4943696" y="1447800"/>
            <a:chExt cx="7611110" cy="3962400"/>
          </a:xfrm>
        </p:grpSpPr>
        <p:pic>
          <p:nvPicPr>
            <p:cNvPr id="4" name="Picture 3"/>
            <p:cNvPicPr>
              <a:picLocks noChangeAspect="1"/>
            </p:cNvPicPr>
            <p:nvPr/>
          </p:nvPicPr>
          <p:blipFill>
            <a:blip r:embed="rId2" cstate="print"/>
            <a:stretch>
              <a:fillRect/>
            </a:stretch>
          </p:blipFill>
          <p:spPr>
            <a:xfrm>
              <a:off x="4943696" y="1447800"/>
              <a:ext cx="7611110" cy="3962400"/>
            </a:xfrm>
            <a:prstGeom prst="ellipse">
              <a:avLst/>
            </a:prstGeom>
          </p:spPr>
        </p:pic>
        <p:sp>
          <p:nvSpPr>
            <p:cNvPr id="5" name="Donut 4"/>
            <p:cNvSpPr/>
            <p:nvPr/>
          </p:nvSpPr>
          <p:spPr bwMode="auto">
            <a:xfrm>
              <a:off x="8532812" y="3429000"/>
              <a:ext cx="609600"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kern="1200">
                <a:latin typeface="Arial" pitchFamily="-109" charset="0"/>
                <a:ea typeface="+mn-ea"/>
              </a:endParaRPr>
            </a:p>
          </p:txBody>
        </p:sp>
      </p:grpSp>
      <p:sp>
        <p:nvSpPr>
          <p:cNvPr id="6" name="Donut 5"/>
          <p:cNvSpPr/>
          <p:nvPr/>
        </p:nvSpPr>
        <p:spPr bwMode="auto">
          <a:xfrm>
            <a:off x="858143" y="1557867"/>
            <a:ext cx="457319"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8" name="TextBox 10"/>
          <p:cNvSpPr txBox="1">
            <a:spLocks noChangeArrowheads="1"/>
          </p:cNvSpPr>
          <p:nvPr/>
        </p:nvSpPr>
        <p:spPr bwMode="auto">
          <a:xfrm>
            <a:off x="1315462" y="1439333"/>
            <a:ext cx="1503938" cy="738664"/>
          </a:xfrm>
          <a:prstGeom prst="rect">
            <a:avLst/>
          </a:prstGeom>
          <a:noFill/>
          <a:ln w="9525">
            <a:noFill/>
            <a:miter lim="800000"/>
            <a:headEnd/>
            <a:tailEnd/>
          </a:ln>
        </p:spPr>
        <p:txBody>
          <a:bodyPr wrap="none">
            <a:spAutoFit/>
          </a:bodyPr>
          <a:lstStyle/>
          <a:p>
            <a:r>
              <a:rPr lang="en-US" sz="1400" b="1" dirty="0" err="1" smtClean="0">
                <a:latin typeface="Calibri" pitchFamily="34" charset="0"/>
              </a:rPr>
              <a:t>StayingFit</a:t>
            </a:r>
            <a:r>
              <a:rPr lang="en-US" sz="1400" b="1" dirty="0">
                <a:latin typeface="Calibri" pitchFamily="34" charset="0"/>
              </a:rPr>
              <a:t>:</a:t>
            </a:r>
          </a:p>
          <a:p>
            <a:r>
              <a:rPr lang="en-US" sz="1400" dirty="0">
                <a:latin typeface="Calibri" pitchFamily="34" charset="0"/>
              </a:rPr>
              <a:t>All </a:t>
            </a:r>
            <a:r>
              <a:rPr lang="en-US" sz="1400" dirty="0" smtClean="0">
                <a:latin typeface="Calibri" pitchFamily="34" charset="0"/>
              </a:rPr>
              <a:t>6</a:t>
            </a:r>
            <a:r>
              <a:rPr lang="en-US" sz="1400" baseline="30000" dirty="0" smtClean="0">
                <a:latin typeface="Calibri" pitchFamily="34" charset="0"/>
              </a:rPr>
              <a:t>th</a:t>
            </a:r>
            <a:r>
              <a:rPr lang="en-US" sz="1400" dirty="0" smtClean="0">
                <a:latin typeface="Calibri" pitchFamily="34" charset="0"/>
              </a:rPr>
              <a:t>-8</a:t>
            </a:r>
            <a:r>
              <a:rPr lang="en-US" sz="1400" baseline="30000" dirty="0" smtClean="0">
                <a:latin typeface="Calibri" pitchFamily="34" charset="0"/>
              </a:rPr>
              <a:t>th</a:t>
            </a:r>
            <a:r>
              <a:rPr lang="en-US" sz="1400" dirty="0" smtClean="0">
                <a:latin typeface="Calibri" pitchFamily="34" charset="0"/>
              </a:rPr>
              <a:t> graders </a:t>
            </a:r>
          </a:p>
          <a:p>
            <a:r>
              <a:rPr lang="en-US" sz="1400" dirty="0" smtClean="0">
                <a:latin typeface="Calibri" pitchFamily="34" charset="0"/>
              </a:rPr>
              <a:t>in a middle school</a:t>
            </a:r>
            <a:endParaRPr lang="en-US" sz="1400" dirty="0">
              <a:latin typeface="Calibri" pitchFamily="34" charset="0"/>
            </a:endParaRPr>
          </a:p>
        </p:txBody>
      </p:sp>
      <p:sp>
        <p:nvSpPr>
          <p:cNvPr id="11" name="TextBox 13"/>
          <p:cNvSpPr txBox="1">
            <a:spLocks noChangeArrowheads="1"/>
          </p:cNvSpPr>
          <p:nvPr/>
        </p:nvSpPr>
        <p:spPr bwMode="auto">
          <a:xfrm>
            <a:off x="1207937" y="2349586"/>
            <a:ext cx="2229530" cy="1909241"/>
          </a:xfrm>
          <a:prstGeom prst="rect">
            <a:avLst/>
          </a:prstGeom>
          <a:noFill/>
          <a:ln w="9525">
            <a:noFill/>
            <a:miter lim="800000"/>
            <a:headEnd/>
            <a:tailEnd/>
          </a:ln>
        </p:spPr>
        <p:txBody>
          <a:bodyPr wrap="square">
            <a:spAutoFit/>
          </a:bodyPr>
          <a:lstStyle/>
          <a:p>
            <a:r>
              <a:rPr lang="en-US" sz="1400" b="1" dirty="0" smtClean="0">
                <a:latin typeface="Calibri" pitchFamily="34" charset="0"/>
              </a:rPr>
              <a:t>Community Organizations </a:t>
            </a:r>
          </a:p>
          <a:p>
            <a:r>
              <a:rPr lang="en-US" sz="1400" b="1" dirty="0" smtClean="0">
                <a:latin typeface="Calibri" pitchFamily="34" charset="0"/>
              </a:rPr>
              <a:t>(i.e., YMCA):</a:t>
            </a:r>
            <a:endParaRPr lang="en-US" sz="1400" b="1" dirty="0">
              <a:latin typeface="Calibri" pitchFamily="34" charset="0"/>
            </a:endParaRPr>
          </a:p>
          <a:p>
            <a:pPr marL="285750" indent="-285750">
              <a:lnSpc>
                <a:spcPct val="80000"/>
              </a:lnSpc>
              <a:buFont typeface="Arial"/>
              <a:buChar char="•"/>
            </a:pPr>
            <a:r>
              <a:rPr lang="en-US" sz="1400" dirty="0">
                <a:latin typeface="Calibri"/>
                <a:cs typeface="Calibri"/>
              </a:rPr>
              <a:t>Link to community </a:t>
            </a:r>
            <a:r>
              <a:rPr lang="en-US" sz="1400" dirty="0" smtClean="0">
                <a:latin typeface="Calibri"/>
                <a:cs typeface="Calibri"/>
              </a:rPr>
              <a:t>resources</a:t>
            </a:r>
          </a:p>
          <a:p>
            <a:pPr marL="285750" indent="-285750">
              <a:lnSpc>
                <a:spcPct val="80000"/>
              </a:lnSpc>
              <a:buFont typeface="Arial"/>
              <a:buChar char="•"/>
            </a:pPr>
            <a:r>
              <a:rPr lang="en-US" sz="1400" dirty="0" smtClean="0">
                <a:latin typeface="Calibri"/>
                <a:cs typeface="Calibri"/>
              </a:rPr>
              <a:t>Offer after-school activities to </a:t>
            </a:r>
            <a:r>
              <a:rPr lang="en-US" sz="1400" dirty="0">
                <a:latin typeface="Calibri"/>
                <a:cs typeface="Calibri"/>
              </a:rPr>
              <a:t>support physical </a:t>
            </a:r>
            <a:r>
              <a:rPr lang="en-US" sz="1400" dirty="0" smtClean="0">
                <a:latin typeface="Calibri"/>
                <a:cs typeface="Calibri"/>
              </a:rPr>
              <a:t>activity</a:t>
            </a:r>
          </a:p>
          <a:p>
            <a:pPr marL="285750" indent="-285750">
              <a:lnSpc>
                <a:spcPct val="80000"/>
              </a:lnSpc>
              <a:buFont typeface="Arial"/>
              <a:buChar char="•"/>
            </a:pPr>
            <a:r>
              <a:rPr lang="en-US" sz="1400" dirty="0" smtClean="0">
                <a:latin typeface="Calibri"/>
                <a:cs typeface="Calibri"/>
              </a:rPr>
              <a:t>Implement rewards system for healthy choices</a:t>
            </a:r>
          </a:p>
        </p:txBody>
      </p:sp>
      <p:sp>
        <p:nvSpPr>
          <p:cNvPr id="12" name="Donut 11"/>
          <p:cNvSpPr/>
          <p:nvPr/>
        </p:nvSpPr>
        <p:spPr bwMode="auto">
          <a:xfrm>
            <a:off x="629543" y="2514600"/>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4" name="Donut 13"/>
          <p:cNvSpPr/>
          <p:nvPr/>
        </p:nvSpPr>
        <p:spPr bwMode="auto">
          <a:xfrm>
            <a:off x="5638800" y="4448214"/>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5" name="TextBox 13"/>
          <p:cNvSpPr txBox="1">
            <a:spLocks noChangeArrowheads="1"/>
          </p:cNvSpPr>
          <p:nvPr/>
        </p:nvSpPr>
        <p:spPr bwMode="auto">
          <a:xfrm>
            <a:off x="1724530" y="4343494"/>
            <a:ext cx="2390269" cy="1392176"/>
          </a:xfrm>
          <a:prstGeom prst="rect">
            <a:avLst/>
          </a:prstGeom>
          <a:noFill/>
          <a:ln w="9525">
            <a:noFill/>
            <a:miter lim="800000"/>
            <a:headEnd/>
            <a:tailEnd/>
          </a:ln>
        </p:spPr>
        <p:txBody>
          <a:bodyPr wrap="square">
            <a:spAutoFit/>
          </a:bodyPr>
          <a:lstStyle/>
          <a:p>
            <a:r>
              <a:rPr lang="en-US" sz="1400" b="1" dirty="0" smtClean="0">
                <a:latin typeface="Calibri" pitchFamily="34" charset="0"/>
              </a:rPr>
              <a:t>Health Care System      </a:t>
            </a:r>
          </a:p>
          <a:p>
            <a:r>
              <a:rPr lang="en-US" sz="1400" b="1" dirty="0" smtClean="0">
                <a:latin typeface="Calibri" pitchFamily="34" charset="0"/>
              </a:rPr>
              <a:t>(i.e., Cox Branson):</a:t>
            </a:r>
          </a:p>
          <a:p>
            <a:pPr marL="285750" indent="-285750">
              <a:lnSpc>
                <a:spcPct val="80000"/>
              </a:lnSpc>
              <a:buFont typeface="Arial"/>
              <a:buChar char="•"/>
            </a:pPr>
            <a:r>
              <a:rPr lang="en-US" sz="1400" dirty="0" smtClean="0">
                <a:latin typeface="Calibri" pitchFamily="34" charset="0"/>
              </a:rPr>
              <a:t>Provide evidence-based care for obesity</a:t>
            </a:r>
          </a:p>
          <a:p>
            <a:pPr marL="285750" indent="-285750">
              <a:lnSpc>
                <a:spcPct val="80000"/>
              </a:lnSpc>
              <a:buFont typeface="Arial"/>
              <a:buChar char="•"/>
            </a:pPr>
            <a:r>
              <a:rPr lang="en-US" sz="1400" dirty="0" smtClean="0">
                <a:latin typeface="Calibri" pitchFamily="34" charset="0"/>
              </a:rPr>
              <a:t>Assist in assessment, management, and treatment</a:t>
            </a:r>
          </a:p>
        </p:txBody>
      </p:sp>
      <p:sp>
        <p:nvSpPr>
          <p:cNvPr id="16" name="Donut 15"/>
          <p:cNvSpPr/>
          <p:nvPr/>
        </p:nvSpPr>
        <p:spPr bwMode="auto">
          <a:xfrm>
            <a:off x="1250721" y="4419600"/>
            <a:ext cx="457319" cy="381000"/>
          </a:xfrm>
          <a:prstGeom prst="donut">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8" name="Donut 17"/>
          <p:cNvSpPr/>
          <p:nvPr/>
        </p:nvSpPr>
        <p:spPr bwMode="auto">
          <a:xfrm>
            <a:off x="5283322" y="2091267"/>
            <a:ext cx="457319" cy="381000"/>
          </a:xfrm>
          <a:prstGeom prst="donut">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9" name="TextBox 13"/>
          <p:cNvSpPr txBox="1">
            <a:spLocks noChangeArrowheads="1"/>
          </p:cNvSpPr>
          <p:nvPr/>
        </p:nvSpPr>
        <p:spPr bwMode="auto">
          <a:xfrm>
            <a:off x="2379916" y="5824189"/>
            <a:ext cx="2115101" cy="824841"/>
          </a:xfrm>
          <a:prstGeom prst="rect">
            <a:avLst/>
          </a:prstGeom>
          <a:noFill/>
          <a:ln w="9525">
            <a:noFill/>
            <a:miter lim="800000"/>
            <a:headEnd/>
            <a:tailEnd/>
          </a:ln>
        </p:spPr>
        <p:txBody>
          <a:bodyPr wrap="square">
            <a:spAutoFit/>
          </a:bodyPr>
          <a:lstStyle/>
          <a:p>
            <a:r>
              <a:rPr lang="en-US" sz="1400" b="1" dirty="0" smtClean="0">
                <a:latin typeface="Calibri" pitchFamily="34" charset="0"/>
              </a:rPr>
              <a:t>Grocery Stores:</a:t>
            </a:r>
          </a:p>
          <a:p>
            <a:pPr marL="285750" indent="-285750">
              <a:lnSpc>
                <a:spcPct val="80000"/>
              </a:lnSpc>
              <a:buFont typeface="Arial"/>
              <a:buChar char="•"/>
            </a:pPr>
            <a:r>
              <a:rPr lang="en-US" sz="1400" dirty="0" smtClean="0">
                <a:latin typeface="Calibri" pitchFamily="34" charset="0"/>
              </a:rPr>
              <a:t>Provide access to healthy foods</a:t>
            </a:r>
          </a:p>
          <a:p>
            <a:pPr marL="285750" indent="-285750">
              <a:lnSpc>
                <a:spcPct val="80000"/>
              </a:lnSpc>
              <a:buFont typeface="Arial"/>
              <a:buChar char="•"/>
            </a:pPr>
            <a:r>
              <a:rPr lang="en-US" sz="1400" dirty="0" smtClean="0">
                <a:latin typeface="Calibri" pitchFamily="34" charset="0"/>
              </a:rPr>
              <a:t>Reinforce messages</a:t>
            </a:r>
          </a:p>
        </p:txBody>
      </p:sp>
      <p:sp>
        <p:nvSpPr>
          <p:cNvPr id="20" name="Donut 19"/>
          <p:cNvSpPr/>
          <p:nvPr/>
        </p:nvSpPr>
        <p:spPr bwMode="auto">
          <a:xfrm>
            <a:off x="1981200" y="5905500"/>
            <a:ext cx="398716" cy="3429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cxnSp>
        <p:nvCxnSpPr>
          <p:cNvPr id="21" name="Straight Arrow Connector 18"/>
          <p:cNvCxnSpPr>
            <a:cxnSpLocks noChangeShapeType="1"/>
          </p:cNvCxnSpPr>
          <p:nvPr/>
        </p:nvCxnSpPr>
        <p:spPr bwMode="auto">
          <a:xfrm flipV="1">
            <a:off x="3807359" y="2514600"/>
            <a:ext cx="2060041" cy="3390900"/>
          </a:xfrm>
          <a:prstGeom prst="straightConnector1">
            <a:avLst/>
          </a:prstGeom>
          <a:noFill/>
          <a:ln w="50800">
            <a:solidFill>
              <a:schemeClr val="accent5"/>
            </a:solidFill>
            <a:round/>
            <a:headEnd/>
            <a:tailEnd type="arrow" w="med" len="med"/>
          </a:ln>
        </p:spPr>
      </p:cxnSp>
      <p:sp>
        <p:nvSpPr>
          <p:cNvPr id="22" name="Donut 21"/>
          <p:cNvSpPr/>
          <p:nvPr/>
        </p:nvSpPr>
        <p:spPr bwMode="auto">
          <a:xfrm>
            <a:off x="5829270" y="2286000"/>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cxnSp>
        <p:nvCxnSpPr>
          <p:cNvPr id="23" name="Straight Arrow Connector 18"/>
          <p:cNvCxnSpPr>
            <a:cxnSpLocks noChangeShapeType="1"/>
          </p:cNvCxnSpPr>
          <p:nvPr/>
        </p:nvCxnSpPr>
        <p:spPr bwMode="auto">
          <a:xfrm flipV="1">
            <a:off x="5410200" y="2667000"/>
            <a:ext cx="1066800" cy="609600"/>
          </a:xfrm>
          <a:prstGeom prst="straightConnector1">
            <a:avLst/>
          </a:prstGeom>
          <a:noFill/>
          <a:ln w="50800">
            <a:solidFill>
              <a:schemeClr val="accent5"/>
            </a:solidFill>
            <a:round/>
            <a:headEnd/>
            <a:tailEnd type="arrow" w="med" len="med"/>
          </a:ln>
        </p:spPr>
      </p:cxnSp>
      <p:sp>
        <p:nvSpPr>
          <p:cNvPr id="24" name="Donut 23"/>
          <p:cNvSpPr/>
          <p:nvPr/>
        </p:nvSpPr>
        <p:spPr bwMode="auto">
          <a:xfrm>
            <a:off x="6443887" y="2485053"/>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cxnSp>
        <p:nvCxnSpPr>
          <p:cNvPr id="25" name="Straight Arrow Connector 18"/>
          <p:cNvCxnSpPr>
            <a:cxnSpLocks noChangeShapeType="1"/>
          </p:cNvCxnSpPr>
          <p:nvPr/>
        </p:nvCxnSpPr>
        <p:spPr bwMode="auto">
          <a:xfrm>
            <a:off x="5410200" y="3276600"/>
            <a:ext cx="76200" cy="1295400"/>
          </a:xfrm>
          <a:prstGeom prst="straightConnector1">
            <a:avLst/>
          </a:prstGeom>
          <a:noFill/>
          <a:ln w="50800">
            <a:solidFill>
              <a:schemeClr val="accent5"/>
            </a:solidFill>
            <a:round/>
            <a:headEnd/>
            <a:tailEnd type="arrow" w="med" len="med"/>
          </a:ln>
        </p:spPr>
      </p:cxnSp>
      <p:sp>
        <p:nvSpPr>
          <p:cNvPr id="26" name="Donut 25"/>
          <p:cNvSpPr/>
          <p:nvPr/>
        </p:nvSpPr>
        <p:spPr bwMode="auto">
          <a:xfrm>
            <a:off x="5372070" y="4572000"/>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7" name="Rectangle 2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69917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8468"/>
            <a:ext cx="2153188" cy="6866467"/>
          </a:xfrm>
          <a:prstGeom prst="rect">
            <a:avLst/>
          </a:prstGeom>
        </p:spPr>
      </p:pic>
      <p:sp>
        <p:nvSpPr>
          <p:cNvPr id="2" name="Title 1"/>
          <p:cNvSpPr>
            <a:spLocks noGrp="1"/>
          </p:cNvSpPr>
          <p:nvPr>
            <p:ph type="title"/>
          </p:nvPr>
        </p:nvSpPr>
        <p:spPr>
          <a:xfrm>
            <a:off x="1371600" y="274638"/>
            <a:ext cx="7772400" cy="914400"/>
          </a:xfrm>
          <a:solidFill>
            <a:srgbClr val="FFFFFF"/>
          </a:solidFill>
        </p:spPr>
        <p:txBody>
          <a:bodyPr>
            <a:normAutofit fontScale="90000"/>
          </a:bodyPr>
          <a:lstStyle/>
          <a:p>
            <a:pPr algn="l"/>
            <a:r>
              <a:rPr lang="en-US" sz="4000" b="1" dirty="0" smtClean="0">
                <a:solidFill>
                  <a:srgbClr val="595959"/>
                </a:solidFill>
              </a:rPr>
              <a:t>The Impact of Obesity Stigma on Children</a:t>
            </a:r>
            <a:endParaRPr lang="en-US" sz="4000" b="1" dirty="0">
              <a:solidFill>
                <a:srgbClr val="595959"/>
              </a:solidFill>
            </a:endParaRPr>
          </a:p>
        </p:txBody>
      </p:sp>
      <p:pic>
        <p:nvPicPr>
          <p:cNvPr id="5" name="Picture 9" descr="Picture 4.png"/>
          <p:cNvPicPr>
            <a:picLocks noChangeAspect="1"/>
          </p:cNvPicPr>
          <p:nvPr/>
        </p:nvPicPr>
        <p:blipFill>
          <a:blip r:embed="rId4" cstate="print"/>
          <a:srcRect t="8592"/>
          <a:stretch>
            <a:fillRect/>
          </a:stretch>
        </p:blipFill>
        <p:spPr bwMode="auto">
          <a:xfrm>
            <a:off x="4899836" y="4114801"/>
            <a:ext cx="3602338" cy="2438400"/>
          </a:xfrm>
          <a:prstGeom prst="rect">
            <a:avLst/>
          </a:prstGeom>
          <a:noFill/>
          <a:ln w="9525">
            <a:noFill/>
            <a:miter lim="800000"/>
            <a:headEnd/>
            <a:tailEnd/>
          </a:ln>
        </p:spPr>
      </p:pic>
      <p:pic>
        <p:nvPicPr>
          <p:cNvPr id="10" name="Picture 9" descr="cyberbully3.jpg"/>
          <p:cNvPicPr>
            <a:picLocks noChangeAspect="1"/>
          </p:cNvPicPr>
          <p:nvPr/>
        </p:nvPicPr>
        <p:blipFill>
          <a:blip r:embed="rId5" cstate="print"/>
          <a:srcRect l="2703" t="1171" r="2703" b="3800"/>
          <a:stretch>
            <a:fillRect/>
          </a:stretch>
        </p:blipFill>
        <p:spPr>
          <a:xfrm>
            <a:off x="4894614" y="1295400"/>
            <a:ext cx="3604435" cy="2677579"/>
          </a:xfrm>
          <a:prstGeom prst="rect">
            <a:avLst/>
          </a:prstGeom>
        </p:spPr>
      </p:pic>
      <p:sp>
        <p:nvSpPr>
          <p:cNvPr id="8" name="Content Placeholder 2"/>
          <p:cNvSpPr txBox="1">
            <a:spLocks/>
          </p:cNvSpPr>
          <p:nvPr/>
        </p:nvSpPr>
        <p:spPr bwMode="auto">
          <a:xfrm>
            <a:off x="152400" y="1524000"/>
            <a:ext cx="4724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n-US" sz="3200" dirty="0" smtClean="0">
                <a:latin typeface="+mj-lt"/>
              </a:rPr>
              <a:t>Quality of life rated</a:t>
            </a:r>
            <a:r>
              <a:rPr lang="en-US" sz="3200" b="1" dirty="0" smtClean="0">
                <a:solidFill>
                  <a:srgbClr val="00B0F0"/>
                </a:solidFill>
                <a:latin typeface="+mj-lt"/>
              </a:rPr>
              <a:t> as low as young cancer patients </a:t>
            </a:r>
            <a:r>
              <a:rPr lang="en-US" sz="3200" dirty="0" smtClean="0">
                <a:latin typeface="+mj-lt"/>
              </a:rPr>
              <a:t>on chemotherapy</a:t>
            </a:r>
            <a:endParaRPr kumimoji="0" lang="en-US" sz="3200" b="1" i="1" u="none" strike="noStrike" kern="1200" cap="none" spc="0" normalizeH="0" baseline="0" noProof="0" dirty="0" smtClean="0">
              <a:ln>
                <a:noFill/>
              </a:ln>
              <a:solidFill>
                <a:schemeClr val="tx1"/>
              </a:solidFill>
              <a:effectLst/>
              <a:uLnTx/>
              <a:uFillTx/>
              <a:latin typeface="+mj-lt"/>
              <a:ea typeface="+mn-ea"/>
              <a:cs typeface="+mn-cs"/>
            </a:endParaRPr>
          </a:p>
        </p:txBody>
      </p:sp>
      <p:pic>
        <p:nvPicPr>
          <p:cNvPr id="7" name="Picture 6" descr="2011-10-obesity_tcm7-124348.jpg"/>
          <p:cNvPicPr>
            <a:picLocks noChangeAspect="1"/>
          </p:cNvPicPr>
          <p:nvPr/>
        </p:nvPicPr>
        <p:blipFill>
          <a:blip r:embed="rId6" cstate="print"/>
          <a:stretch>
            <a:fillRect/>
          </a:stretch>
        </p:blipFill>
        <p:spPr>
          <a:xfrm>
            <a:off x="685800" y="3276600"/>
            <a:ext cx="3810000" cy="2450484"/>
          </a:xfrm>
          <a:prstGeom prst="rect">
            <a:avLst/>
          </a:prstGeom>
        </p:spPr>
      </p:pic>
    </p:spTree>
    <p:extLst>
      <p:ext uri="{BB962C8B-B14F-4D97-AF65-F5344CB8AC3E}">
        <p14:creationId xmlns:p14="http://schemas.microsoft.com/office/powerpoint/2010/main" xmlns="" val="3153987351"/>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t>Linking to the Community to Increase Impact and Reach</a:t>
            </a:r>
            <a:endParaRPr lang="en-US" sz="2800" dirty="0"/>
          </a:p>
        </p:txBody>
      </p:sp>
      <p:grpSp>
        <p:nvGrpSpPr>
          <p:cNvPr id="3" name="Group 2"/>
          <p:cNvGrpSpPr/>
          <p:nvPr/>
        </p:nvGrpSpPr>
        <p:grpSpPr>
          <a:xfrm>
            <a:off x="3807359" y="1905000"/>
            <a:ext cx="5193792" cy="3730752"/>
            <a:chOff x="4943696" y="1447800"/>
            <a:chExt cx="7611110" cy="3962400"/>
          </a:xfrm>
        </p:grpSpPr>
        <p:pic>
          <p:nvPicPr>
            <p:cNvPr id="4" name="Picture 3"/>
            <p:cNvPicPr>
              <a:picLocks noChangeAspect="1"/>
            </p:cNvPicPr>
            <p:nvPr/>
          </p:nvPicPr>
          <p:blipFill>
            <a:blip r:embed="rId2" cstate="print"/>
            <a:stretch>
              <a:fillRect/>
            </a:stretch>
          </p:blipFill>
          <p:spPr>
            <a:xfrm>
              <a:off x="4943696" y="1447800"/>
              <a:ext cx="7611110" cy="3962400"/>
            </a:xfrm>
            <a:prstGeom prst="ellipse">
              <a:avLst/>
            </a:prstGeom>
          </p:spPr>
        </p:pic>
        <p:sp>
          <p:nvSpPr>
            <p:cNvPr id="5" name="Donut 4"/>
            <p:cNvSpPr/>
            <p:nvPr/>
          </p:nvSpPr>
          <p:spPr bwMode="auto">
            <a:xfrm>
              <a:off x="8532812" y="3429000"/>
              <a:ext cx="609600"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kern="1200">
                <a:latin typeface="Arial" pitchFamily="-109" charset="0"/>
                <a:ea typeface="+mn-ea"/>
              </a:endParaRPr>
            </a:p>
          </p:txBody>
        </p:sp>
      </p:grpSp>
      <p:sp>
        <p:nvSpPr>
          <p:cNvPr id="6" name="Donut 5"/>
          <p:cNvSpPr/>
          <p:nvPr/>
        </p:nvSpPr>
        <p:spPr bwMode="auto">
          <a:xfrm>
            <a:off x="858143" y="1557867"/>
            <a:ext cx="457319"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8" name="TextBox 10"/>
          <p:cNvSpPr txBox="1">
            <a:spLocks noChangeArrowheads="1"/>
          </p:cNvSpPr>
          <p:nvPr/>
        </p:nvSpPr>
        <p:spPr bwMode="auto">
          <a:xfrm>
            <a:off x="1315462" y="1439333"/>
            <a:ext cx="1503938" cy="738664"/>
          </a:xfrm>
          <a:prstGeom prst="rect">
            <a:avLst/>
          </a:prstGeom>
          <a:noFill/>
          <a:ln w="9525">
            <a:noFill/>
            <a:miter lim="800000"/>
            <a:headEnd/>
            <a:tailEnd/>
          </a:ln>
        </p:spPr>
        <p:txBody>
          <a:bodyPr wrap="none">
            <a:spAutoFit/>
          </a:bodyPr>
          <a:lstStyle/>
          <a:p>
            <a:r>
              <a:rPr lang="en-US" sz="1400" b="1" dirty="0" err="1" smtClean="0">
                <a:latin typeface="Calibri" pitchFamily="34" charset="0"/>
              </a:rPr>
              <a:t>StayingFit</a:t>
            </a:r>
            <a:r>
              <a:rPr lang="en-US" sz="1400" b="1" dirty="0">
                <a:latin typeface="Calibri" pitchFamily="34" charset="0"/>
              </a:rPr>
              <a:t>:</a:t>
            </a:r>
          </a:p>
          <a:p>
            <a:r>
              <a:rPr lang="en-US" sz="1400" dirty="0">
                <a:latin typeface="Calibri" pitchFamily="34" charset="0"/>
              </a:rPr>
              <a:t>All </a:t>
            </a:r>
            <a:r>
              <a:rPr lang="en-US" sz="1400" dirty="0" smtClean="0">
                <a:latin typeface="Calibri" pitchFamily="34" charset="0"/>
              </a:rPr>
              <a:t>6</a:t>
            </a:r>
            <a:r>
              <a:rPr lang="en-US" sz="1400" baseline="30000" dirty="0" smtClean="0">
                <a:latin typeface="Calibri" pitchFamily="34" charset="0"/>
              </a:rPr>
              <a:t>th</a:t>
            </a:r>
            <a:r>
              <a:rPr lang="en-US" sz="1400" dirty="0" smtClean="0">
                <a:latin typeface="Calibri" pitchFamily="34" charset="0"/>
              </a:rPr>
              <a:t>-8</a:t>
            </a:r>
            <a:r>
              <a:rPr lang="en-US" sz="1400" baseline="30000" dirty="0" smtClean="0">
                <a:latin typeface="Calibri" pitchFamily="34" charset="0"/>
              </a:rPr>
              <a:t>th</a:t>
            </a:r>
            <a:r>
              <a:rPr lang="en-US" sz="1400" dirty="0" smtClean="0">
                <a:latin typeface="Calibri" pitchFamily="34" charset="0"/>
              </a:rPr>
              <a:t> graders </a:t>
            </a:r>
          </a:p>
          <a:p>
            <a:r>
              <a:rPr lang="en-US" sz="1400" dirty="0" smtClean="0">
                <a:latin typeface="Calibri" pitchFamily="34" charset="0"/>
              </a:rPr>
              <a:t>in a middle school</a:t>
            </a:r>
            <a:endParaRPr lang="en-US" sz="1400" dirty="0">
              <a:latin typeface="Calibri" pitchFamily="34" charset="0"/>
            </a:endParaRPr>
          </a:p>
        </p:txBody>
      </p:sp>
      <p:sp>
        <p:nvSpPr>
          <p:cNvPr id="11" name="TextBox 13"/>
          <p:cNvSpPr txBox="1">
            <a:spLocks noChangeArrowheads="1"/>
          </p:cNvSpPr>
          <p:nvPr/>
        </p:nvSpPr>
        <p:spPr bwMode="auto">
          <a:xfrm>
            <a:off x="1207937" y="2349586"/>
            <a:ext cx="2229530" cy="1909241"/>
          </a:xfrm>
          <a:prstGeom prst="rect">
            <a:avLst/>
          </a:prstGeom>
          <a:noFill/>
          <a:ln w="9525">
            <a:noFill/>
            <a:miter lim="800000"/>
            <a:headEnd/>
            <a:tailEnd/>
          </a:ln>
        </p:spPr>
        <p:txBody>
          <a:bodyPr wrap="square">
            <a:spAutoFit/>
          </a:bodyPr>
          <a:lstStyle/>
          <a:p>
            <a:r>
              <a:rPr lang="en-US" sz="1400" b="1" dirty="0" smtClean="0">
                <a:latin typeface="Calibri" pitchFamily="34" charset="0"/>
              </a:rPr>
              <a:t>Community Organizations </a:t>
            </a:r>
          </a:p>
          <a:p>
            <a:r>
              <a:rPr lang="en-US" sz="1400" b="1" dirty="0" smtClean="0">
                <a:latin typeface="Calibri" pitchFamily="34" charset="0"/>
              </a:rPr>
              <a:t>(i.e., YMCA):</a:t>
            </a:r>
            <a:endParaRPr lang="en-US" sz="1400" b="1" dirty="0">
              <a:latin typeface="Calibri" pitchFamily="34" charset="0"/>
            </a:endParaRPr>
          </a:p>
          <a:p>
            <a:pPr marL="285750" indent="-285750">
              <a:lnSpc>
                <a:spcPct val="80000"/>
              </a:lnSpc>
              <a:buFont typeface="Arial"/>
              <a:buChar char="•"/>
            </a:pPr>
            <a:r>
              <a:rPr lang="en-US" sz="1400" dirty="0">
                <a:latin typeface="Calibri"/>
                <a:cs typeface="Calibri"/>
              </a:rPr>
              <a:t>Link to community </a:t>
            </a:r>
            <a:r>
              <a:rPr lang="en-US" sz="1400" dirty="0" smtClean="0">
                <a:latin typeface="Calibri"/>
                <a:cs typeface="Calibri"/>
              </a:rPr>
              <a:t>resources</a:t>
            </a:r>
          </a:p>
          <a:p>
            <a:pPr marL="285750" indent="-285750">
              <a:lnSpc>
                <a:spcPct val="80000"/>
              </a:lnSpc>
              <a:buFont typeface="Arial"/>
              <a:buChar char="•"/>
            </a:pPr>
            <a:r>
              <a:rPr lang="en-US" sz="1400" dirty="0" smtClean="0">
                <a:latin typeface="Calibri"/>
                <a:cs typeface="Calibri"/>
              </a:rPr>
              <a:t>Offer after-school activities to </a:t>
            </a:r>
            <a:r>
              <a:rPr lang="en-US" sz="1400" dirty="0">
                <a:latin typeface="Calibri"/>
                <a:cs typeface="Calibri"/>
              </a:rPr>
              <a:t>support physical </a:t>
            </a:r>
            <a:r>
              <a:rPr lang="en-US" sz="1400" dirty="0" smtClean="0">
                <a:latin typeface="Calibri"/>
                <a:cs typeface="Calibri"/>
              </a:rPr>
              <a:t>activity</a:t>
            </a:r>
          </a:p>
          <a:p>
            <a:pPr marL="285750" indent="-285750">
              <a:lnSpc>
                <a:spcPct val="80000"/>
              </a:lnSpc>
              <a:buFont typeface="Arial"/>
              <a:buChar char="•"/>
            </a:pPr>
            <a:r>
              <a:rPr lang="en-US" sz="1400" dirty="0" smtClean="0">
                <a:latin typeface="Calibri"/>
                <a:cs typeface="Calibri"/>
              </a:rPr>
              <a:t>Implement rewards system for healthy choices</a:t>
            </a:r>
          </a:p>
        </p:txBody>
      </p:sp>
      <p:sp>
        <p:nvSpPr>
          <p:cNvPr id="12" name="Donut 11"/>
          <p:cNvSpPr/>
          <p:nvPr/>
        </p:nvSpPr>
        <p:spPr bwMode="auto">
          <a:xfrm>
            <a:off x="629543" y="2514600"/>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4" name="Donut 13"/>
          <p:cNvSpPr/>
          <p:nvPr/>
        </p:nvSpPr>
        <p:spPr bwMode="auto">
          <a:xfrm>
            <a:off x="5638800" y="4448214"/>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5" name="TextBox 13"/>
          <p:cNvSpPr txBox="1">
            <a:spLocks noChangeArrowheads="1"/>
          </p:cNvSpPr>
          <p:nvPr/>
        </p:nvSpPr>
        <p:spPr bwMode="auto">
          <a:xfrm>
            <a:off x="1724530" y="4343494"/>
            <a:ext cx="2390269" cy="1392176"/>
          </a:xfrm>
          <a:prstGeom prst="rect">
            <a:avLst/>
          </a:prstGeom>
          <a:noFill/>
          <a:ln w="9525">
            <a:noFill/>
            <a:miter lim="800000"/>
            <a:headEnd/>
            <a:tailEnd/>
          </a:ln>
        </p:spPr>
        <p:txBody>
          <a:bodyPr wrap="square">
            <a:spAutoFit/>
          </a:bodyPr>
          <a:lstStyle/>
          <a:p>
            <a:r>
              <a:rPr lang="en-US" sz="1400" b="1" dirty="0" smtClean="0">
                <a:latin typeface="Calibri" pitchFamily="34" charset="0"/>
              </a:rPr>
              <a:t>Health Care System      </a:t>
            </a:r>
          </a:p>
          <a:p>
            <a:r>
              <a:rPr lang="en-US" sz="1400" b="1" dirty="0" smtClean="0">
                <a:latin typeface="Calibri" pitchFamily="34" charset="0"/>
              </a:rPr>
              <a:t>(i.e., Cox Branson):</a:t>
            </a:r>
          </a:p>
          <a:p>
            <a:pPr marL="285750" indent="-285750">
              <a:lnSpc>
                <a:spcPct val="80000"/>
              </a:lnSpc>
              <a:buFont typeface="Arial"/>
              <a:buChar char="•"/>
            </a:pPr>
            <a:r>
              <a:rPr lang="en-US" sz="1400" dirty="0" smtClean="0">
                <a:latin typeface="Calibri" pitchFamily="34" charset="0"/>
              </a:rPr>
              <a:t>Provide evidence-based care for obesity</a:t>
            </a:r>
          </a:p>
          <a:p>
            <a:pPr marL="285750" indent="-285750">
              <a:lnSpc>
                <a:spcPct val="80000"/>
              </a:lnSpc>
              <a:buFont typeface="Arial"/>
              <a:buChar char="•"/>
            </a:pPr>
            <a:r>
              <a:rPr lang="en-US" sz="1400" dirty="0" smtClean="0">
                <a:latin typeface="Calibri" pitchFamily="34" charset="0"/>
              </a:rPr>
              <a:t>Assist in assessment, management, and treatment</a:t>
            </a:r>
          </a:p>
        </p:txBody>
      </p:sp>
      <p:sp>
        <p:nvSpPr>
          <p:cNvPr id="16" name="Donut 15"/>
          <p:cNvSpPr/>
          <p:nvPr/>
        </p:nvSpPr>
        <p:spPr bwMode="auto">
          <a:xfrm>
            <a:off x="1250721" y="4419600"/>
            <a:ext cx="457319" cy="381000"/>
          </a:xfrm>
          <a:prstGeom prst="donut">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8" name="Donut 17"/>
          <p:cNvSpPr/>
          <p:nvPr/>
        </p:nvSpPr>
        <p:spPr bwMode="auto">
          <a:xfrm>
            <a:off x="5283322" y="2091267"/>
            <a:ext cx="457319" cy="381000"/>
          </a:xfrm>
          <a:prstGeom prst="donut">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9" name="TextBox 13"/>
          <p:cNvSpPr txBox="1">
            <a:spLocks noChangeArrowheads="1"/>
          </p:cNvSpPr>
          <p:nvPr/>
        </p:nvSpPr>
        <p:spPr bwMode="auto">
          <a:xfrm>
            <a:off x="2379916" y="5824189"/>
            <a:ext cx="2115101" cy="824841"/>
          </a:xfrm>
          <a:prstGeom prst="rect">
            <a:avLst/>
          </a:prstGeom>
          <a:noFill/>
          <a:ln w="9525">
            <a:noFill/>
            <a:miter lim="800000"/>
            <a:headEnd/>
            <a:tailEnd/>
          </a:ln>
        </p:spPr>
        <p:txBody>
          <a:bodyPr wrap="square">
            <a:spAutoFit/>
          </a:bodyPr>
          <a:lstStyle/>
          <a:p>
            <a:r>
              <a:rPr lang="en-US" sz="1400" b="1" dirty="0" smtClean="0">
                <a:latin typeface="Calibri" pitchFamily="34" charset="0"/>
              </a:rPr>
              <a:t>Grocery Stores:</a:t>
            </a:r>
          </a:p>
          <a:p>
            <a:pPr marL="285750" indent="-285750">
              <a:lnSpc>
                <a:spcPct val="80000"/>
              </a:lnSpc>
              <a:buFont typeface="Arial"/>
              <a:buChar char="•"/>
            </a:pPr>
            <a:r>
              <a:rPr lang="en-US" sz="1400" dirty="0" smtClean="0">
                <a:latin typeface="Calibri" pitchFamily="34" charset="0"/>
              </a:rPr>
              <a:t>Provide access to healthy foods</a:t>
            </a:r>
          </a:p>
          <a:p>
            <a:pPr marL="285750" indent="-285750">
              <a:lnSpc>
                <a:spcPct val="80000"/>
              </a:lnSpc>
              <a:buFont typeface="Arial"/>
              <a:buChar char="•"/>
            </a:pPr>
            <a:r>
              <a:rPr lang="en-US" sz="1400" dirty="0" smtClean="0">
                <a:latin typeface="Calibri" pitchFamily="34" charset="0"/>
              </a:rPr>
              <a:t>Reinforce messages</a:t>
            </a:r>
          </a:p>
        </p:txBody>
      </p:sp>
      <p:sp>
        <p:nvSpPr>
          <p:cNvPr id="20" name="Donut 19"/>
          <p:cNvSpPr/>
          <p:nvPr/>
        </p:nvSpPr>
        <p:spPr bwMode="auto">
          <a:xfrm>
            <a:off x="1981200" y="5905500"/>
            <a:ext cx="398716" cy="3429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2" name="Donut 21"/>
          <p:cNvSpPr/>
          <p:nvPr/>
        </p:nvSpPr>
        <p:spPr bwMode="auto">
          <a:xfrm>
            <a:off x="5829270" y="2286000"/>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4" name="Donut 23"/>
          <p:cNvSpPr/>
          <p:nvPr/>
        </p:nvSpPr>
        <p:spPr bwMode="auto">
          <a:xfrm>
            <a:off x="6443887" y="2485053"/>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6" name="Donut 25"/>
          <p:cNvSpPr/>
          <p:nvPr/>
        </p:nvSpPr>
        <p:spPr bwMode="auto">
          <a:xfrm>
            <a:off x="5372070" y="4572000"/>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7" name="TextBox 22"/>
          <p:cNvSpPr txBox="1">
            <a:spLocks noChangeArrowheads="1"/>
          </p:cNvSpPr>
          <p:nvPr/>
        </p:nvSpPr>
        <p:spPr bwMode="auto">
          <a:xfrm>
            <a:off x="4978934" y="6112877"/>
            <a:ext cx="1464953" cy="338554"/>
          </a:xfrm>
          <a:prstGeom prst="rect">
            <a:avLst/>
          </a:prstGeom>
          <a:noFill/>
          <a:ln w="9525">
            <a:noFill/>
            <a:miter lim="800000"/>
            <a:headEnd/>
            <a:tailEnd/>
          </a:ln>
        </p:spPr>
        <p:txBody>
          <a:bodyPr wrap="none">
            <a:spAutoFit/>
          </a:bodyPr>
          <a:lstStyle/>
          <a:p>
            <a:r>
              <a:rPr lang="en-US" sz="1600" b="1" dirty="0">
                <a:latin typeface="Calibri"/>
                <a:cs typeface="Calibri"/>
              </a:rPr>
              <a:t>Link to families</a:t>
            </a:r>
          </a:p>
        </p:txBody>
      </p:sp>
      <p:sp>
        <p:nvSpPr>
          <p:cNvPr id="28" name="Connector 27"/>
          <p:cNvSpPr>
            <a:spLocks noChangeArrowheads="1"/>
          </p:cNvSpPr>
          <p:nvPr/>
        </p:nvSpPr>
        <p:spPr bwMode="auto">
          <a:xfrm>
            <a:off x="4800600" y="6172200"/>
            <a:ext cx="182880" cy="182880"/>
          </a:xfrm>
          <a:prstGeom prst="flowChartConnector">
            <a:avLst/>
          </a:prstGeom>
          <a:solidFill>
            <a:srgbClr val="5621CC"/>
          </a:solidFill>
          <a:ln w="9525">
            <a:solidFill>
              <a:schemeClr val="tx1"/>
            </a:solidFill>
            <a:round/>
            <a:headEnd/>
            <a:tailEnd/>
          </a:ln>
        </p:spPr>
        <p:txBody>
          <a:bodyPr/>
          <a:lstStyle/>
          <a:p>
            <a:endParaRPr lang="en-US"/>
          </a:p>
        </p:txBody>
      </p:sp>
      <p:cxnSp>
        <p:nvCxnSpPr>
          <p:cNvPr id="30" name="Straight Arrow Connector 18"/>
          <p:cNvCxnSpPr>
            <a:cxnSpLocks noChangeShapeType="1"/>
          </p:cNvCxnSpPr>
          <p:nvPr/>
        </p:nvCxnSpPr>
        <p:spPr bwMode="auto">
          <a:xfrm flipV="1">
            <a:off x="5300377" y="4448214"/>
            <a:ext cx="1054703" cy="1690063"/>
          </a:xfrm>
          <a:prstGeom prst="straightConnector1">
            <a:avLst/>
          </a:prstGeom>
          <a:noFill/>
          <a:ln w="50800">
            <a:solidFill>
              <a:schemeClr val="accent5"/>
            </a:solidFill>
            <a:round/>
            <a:headEnd/>
            <a:tailEnd type="arrow" w="med" len="med"/>
          </a:ln>
        </p:spPr>
      </p:cxnSp>
      <p:sp>
        <p:nvSpPr>
          <p:cNvPr id="31" name="Connector 40"/>
          <p:cNvSpPr>
            <a:spLocks noChangeArrowheads="1"/>
          </p:cNvSpPr>
          <p:nvPr/>
        </p:nvSpPr>
        <p:spPr bwMode="auto">
          <a:xfrm>
            <a:off x="5410200" y="431292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2" name="Connector 40"/>
          <p:cNvSpPr>
            <a:spLocks noChangeArrowheads="1"/>
          </p:cNvSpPr>
          <p:nvPr/>
        </p:nvSpPr>
        <p:spPr bwMode="auto">
          <a:xfrm>
            <a:off x="6294120" y="41910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3" name="Connector 40"/>
          <p:cNvSpPr>
            <a:spLocks noChangeArrowheads="1"/>
          </p:cNvSpPr>
          <p:nvPr/>
        </p:nvSpPr>
        <p:spPr bwMode="auto">
          <a:xfrm>
            <a:off x="6172200" y="33528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4" name="Connector 40"/>
          <p:cNvSpPr>
            <a:spLocks noChangeArrowheads="1"/>
          </p:cNvSpPr>
          <p:nvPr/>
        </p:nvSpPr>
        <p:spPr bwMode="auto">
          <a:xfrm>
            <a:off x="6598920" y="47244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5" name="Connector 40"/>
          <p:cNvSpPr>
            <a:spLocks noChangeArrowheads="1"/>
          </p:cNvSpPr>
          <p:nvPr/>
        </p:nvSpPr>
        <p:spPr bwMode="auto">
          <a:xfrm>
            <a:off x="5913120" y="25908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6" name="Connector 40"/>
          <p:cNvSpPr>
            <a:spLocks noChangeArrowheads="1"/>
          </p:cNvSpPr>
          <p:nvPr/>
        </p:nvSpPr>
        <p:spPr bwMode="auto">
          <a:xfrm>
            <a:off x="5638800" y="25146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7" name="Connector 40"/>
          <p:cNvSpPr>
            <a:spLocks noChangeArrowheads="1"/>
          </p:cNvSpPr>
          <p:nvPr/>
        </p:nvSpPr>
        <p:spPr bwMode="auto">
          <a:xfrm>
            <a:off x="5989320" y="36576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8" name="Connector 40"/>
          <p:cNvSpPr>
            <a:spLocks noChangeArrowheads="1"/>
          </p:cNvSpPr>
          <p:nvPr/>
        </p:nvSpPr>
        <p:spPr bwMode="auto">
          <a:xfrm>
            <a:off x="5638800" y="27432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9" name="Connector 40"/>
          <p:cNvSpPr>
            <a:spLocks noChangeArrowheads="1"/>
          </p:cNvSpPr>
          <p:nvPr/>
        </p:nvSpPr>
        <p:spPr bwMode="auto">
          <a:xfrm>
            <a:off x="5867400" y="41148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40" name="Connector 40"/>
          <p:cNvSpPr>
            <a:spLocks noChangeArrowheads="1"/>
          </p:cNvSpPr>
          <p:nvPr/>
        </p:nvSpPr>
        <p:spPr bwMode="auto">
          <a:xfrm>
            <a:off x="6294120" y="47244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41" name="Rectangle 40"/>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3639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t>Linking to the Community to Increase Impact and Reach</a:t>
            </a:r>
            <a:endParaRPr lang="en-US" sz="2800" dirty="0"/>
          </a:p>
        </p:txBody>
      </p:sp>
      <p:grpSp>
        <p:nvGrpSpPr>
          <p:cNvPr id="3" name="Group 2"/>
          <p:cNvGrpSpPr/>
          <p:nvPr/>
        </p:nvGrpSpPr>
        <p:grpSpPr>
          <a:xfrm>
            <a:off x="3807359" y="1905000"/>
            <a:ext cx="5193792" cy="3730752"/>
            <a:chOff x="4943696" y="1447800"/>
            <a:chExt cx="7611110" cy="3962400"/>
          </a:xfrm>
        </p:grpSpPr>
        <p:pic>
          <p:nvPicPr>
            <p:cNvPr id="4" name="Picture 3"/>
            <p:cNvPicPr>
              <a:picLocks noChangeAspect="1"/>
            </p:cNvPicPr>
            <p:nvPr/>
          </p:nvPicPr>
          <p:blipFill>
            <a:blip r:embed="rId2" cstate="print"/>
            <a:stretch>
              <a:fillRect/>
            </a:stretch>
          </p:blipFill>
          <p:spPr>
            <a:xfrm>
              <a:off x="4943696" y="1447800"/>
              <a:ext cx="7611110" cy="3962400"/>
            </a:xfrm>
            <a:prstGeom prst="ellipse">
              <a:avLst/>
            </a:prstGeom>
          </p:spPr>
        </p:pic>
        <p:sp>
          <p:nvSpPr>
            <p:cNvPr id="5" name="Donut 4"/>
            <p:cNvSpPr/>
            <p:nvPr/>
          </p:nvSpPr>
          <p:spPr bwMode="auto">
            <a:xfrm>
              <a:off x="8532812" y="3429000"/>
              <a:ext cx="609600"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kern="1200">
                <a:latin typeface="Arial" pitchFamily="-109" charset="0"/>
                <a:ea typeface="+mn-ea"/>
              </a:endParaRPr>
            </a:p>
          </p:txBody>
        </p:sp>
      </p:grpSp>
      <p:sp>
        <p:nvSpPr>
          <p:cNvPr id="14" name="Donut 13"/>
          <p:cNvSpPr/>
          <p:nvPr/>
        </p:nvSpPr>
        <p:spPr bwMode="auto">
          <a:xfrm>
            <a:off x="5638800" y="4448214"/>
            <a:ext cx="457200" cy="381000"/>
          </a:xfrm>
          <a:prstGeom prst="don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18" name="Donut 17"/>
          <p:cNvSpPr/>
          <p:nvPr/>
        </p:nvSpPr>
        <p:spPr bwMode="auto">
          <a:xfrm>
            <a:off x="5283322" y="2091267"/>
            <a:ext cx="457319" cy="381000"/>
          </a:xfrm>
          <a:prstGeom prst="donut">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2" name="Donut 21"/>
          <p:cNvSpPr/>
          <p:nvPr/>
        </p:nvSpPr>
        <p:spPr bwMode="auto">
          <a:xfrm>
            <a:off x="5829270" y="2286000"/>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4" name="Donut 23"/>
          <p:cNvSpPr/>
          <p:nvPr/>
        </p:nvSpPr>
        <p:spPr bwMode="auto">
          <a:xfrm>
            <a:off x="6443887" y="2485053"/>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26" name="Donut 25"/>
          <p:cNvSpPr/>
          <p:nvPr/>
        </p:nvSpPr>
        <p:spPr bwMode="auto">
          <a:xfrm>
            <a:off x="5372070" y="4572000"/>
            <a:ext cx="228660" cy="228600"/>
          </a:xfrm>
          <a:prstGeom prst="donut">
            <a:avLst/>
          </a:prstGeom>
          <a:solidFill>
            <a:srgbClr val="008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9" charset="0"/>
              <a:ea typeface="+mn-ea"/>
            </a:endParaRPr>
          </a:p>
        </p:txBody>
      </p:sp>
      <p:sp>
        <p:nvSpPr>
          <p:cNvPr id="31" name="Connector 40"/>
          <p:cNvSpPr>
            <a:spLocks noChangeArrowheads="1"/>
          </p:cNvSpPr>
          <p:nvPr/>
        </p:nvSpPr>
        <p:spPr bwMode="auto">
          <a:xfrm>
            <a:off x="5410200" y="431292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2" name="Connector 40"/>
          <p:cNvSpPr>
            <a:spLocks noChangeArrowheads="1"/>
          </p:cNvSpPr>
          <p:nvPr/>
        </p:nvSpPr>
        <p:spPr bwMode="auto">
          <a:xfrm>
            <a:off x="6294120" y="41910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3" name="Connector 40"/>
          <p:cNvSpPr>
            <a:spLocks noChangeArrowheads="1"/>
          </p:cNvSpPr>
          <p:nvPr/>
        </p:nvSpPr>
        <p:spPr bwMode="auto">
          <a:xfrm>
            <a:off x="6172200" y="33528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4" name="Connector 40"/>
          <p:cNvSpPr>
            <a:spLocks noChangeArrowheads="1"/>
          </p:cNvSpPr>
          <p:nvPr/>
        </p:nvSpPr>
        <p:spPr bwMode="auto">
          <a:xfrm>
            <a:off x="6598920" y="47244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5" name="Connector 40"/>
          <p:cNvSpPr>
            <a:spLocks noChangeArrowheads="1"/>
          </p:cNvSpPr>
          <p:nvPr/>
        </p:nvSpPr>
        <p:spPr bwMode="auto">
          <a:xfrm>
            <a:off x="5913120" y="25908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6" name="Connector 40"/>
          <p:cNvSpPr>
            <a:spLocks noChangeArrowheads="1"/>
          </p:cNvSpPr>
          <p:nvPr/>
        </p:nvSpPr>
        <p:spPr bwMode="auto">
          <a:xfrm>
            <a:off x="5638800" y="25146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7" name="Connector 40"/>
          <p:cNvSpPr>
            <a:spLocks noChangeArrowheads="1"/>
          </p:cNvSpPr>
          <p:nvPr/>
        </p:nvSpPr>
        <p:spPr bwMode="auto">
          <a:xfrm>
            <a:off x="5989320" y="36576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8" name="Connector 40"/>
          <p:cNvSpPr>
            <a:spLocks noChangeArrowheads="1"/>
          </p:cNvSpPr>
          <p:nvPr/>
        </p:nvSpPr>
        <p:spPr bwMode="auto">
          <a:xfrm>
            <a:off x="5638800" y="27432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39" name="Connector 40"/>
          <p:cNvSpPr>
            <a:spLocks noChangeArrowheads="1"/>
          </p:cNvSpPr>
          <p:nvPr/>
        </p:nvSpPr>
        <p:spPr bwMode="auto">
          <a:xfrm>
            <a:off x="5867400" y="41148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40" name="Connector 40"/>
          <p:cNvSpPr>
            <a:spLocks noChangeArrowheads="1"/>
          </p:cNvSpPr>
          <p:nvPr/>
        </p:nvSpPr>
        <p:spPr bwMode="auto">
          <a:xfrm>
            <a:off x="6294120" y="4724400"/>
            <a:ext cx="182880" cy="182880"/>
          </a:xfrm>
          <a:prstGeom prst="flowChartConnector">
            <a:avLst/>
          </a:prstGeom>
          <a:solidFill>
            <a:srgbClr val="5621CC"/>
          </a:solidFill>
          <a:ln w="9525">
            <a:solidFill>
              <a:schemeClr val="tx1"/>
            </a:solidFill>
            <a:round/>
            <a:headEnd/>
            <a:tailEnd/>
          </a:ln>
        </p:spPr>
        <p:txBody>
          <a:bodyPr/>
          <a:lstStyle/>
          <a:p>
            <a:endParaRPr lang="en-US"/>
          </a:p>
        </p:txBody>
      </p:sp>
      <p:sp>
        <p:nvSpPr>
          <p:cNvPr id="41" name="Rectangle 40"/>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15"/>
          <p:cNvSpPr>
            <a:spLocks noChangeArrowheads="1"/>
          </p:cNvSpPr>
          <p:nvPr/>
        </p:nvSpPr>
        <p:spPr bwMode="auto">
          <a:xfrm>
            <a:off x="4300264" y="1905000"/>
            <a:ext cx="4744566" cy="3810000"/>
          </a:xfrm>
          <a:prstGeom prst="ellipse">
            <a:avLst/>
          </a:prstGeom>
          <a:solidFill>
            <a:schemeClr val="accent2">
              <a:alpha val="28000"/>
            </a:schemeClr>
          </a:solidFill>
          <a:ln w="9525">
            <a:solidFill>
              <a:schemeClr val="tx1"/>
            </a:solidFill>
            <a:round/>
            <a:headEnd/>
            <a:tailEnd/>
          </a:ln>
        </p:spPr>
        <p:txBody>
          <a:bodyPr/>
          <a:lstStyle/>
          <a:p>
            <a:endParaRPr lang="en-US"/>
          </a:p>
        </p:txBody>
      </p:sp>
      <p:sp>
        <p:nvSpPr>
          <p:cNvPr id="43" name="Oval 15"/>
          <p:cNvSpPr>
            <a:spLocks noChangeArrowheads="1"/>
          </p:cNvSpPr>
          <p:nvPr/>
        </p:nvSpPr>
        <p:spPr bwMode="auto">
          <a:xfrm>
            <a:off x="2743200" y="4038600"/>
            <a:ext cx="609600" cy="609600"/>
          </a:xfrm>
          <a:prstGeom prst="ellipse">
            <a:avLst/>
          </a:prstGeom>
          <a:solidFill>
            <a:schemeClr val="accent2">
              <a:alpha val="28000"/>
            </a:schemeClr>
          </a:solidFill>
          <a:ln w="9525">
            <a:solidFill>
              <a:schemeClr val="tx1"/>
            </a:solidFill>
            <a:round/>
            <a:headEnd/>
            <a:tailEnd/>
          </a:ln>
        </p:spPr>
        <p:txBody>
          <a:bodyPr/>
          <a:lstStyle/>
          <a:p>
            <a:endParaRPr lang="en-US"/>
          </a:p>
        </p:txBody>
      </p:sp>
      <p:cxnSp>
        <p:nvCxnSpPr>
          <p:cNvPr id="44" name="Straight Arrow Connector 18"/>
          <p:cNvCxnSpPr>
            <a:cxnSpLocks noChangeShapeType="1"/>
          </p:cNvCxnSpPr>
          <p:nvPr/>
        </p:nvCxnSpPr>
        <p:spPr bwMode="auto">
          <a:xfrm flipV="1">
            <a:off x="3352801" y="4038600"/>
            <a:ext cx="914400" cy="381000"/>
          </a:xfrm>
          <a:prstGeom prst="straightConnector1">
            <a:avLst/>
          </a:prstGeom>
          <a:noFill/>
          <a:ln w="50800">
            <a:solidFill>
              <a:schemeClr val="accent5"/>
            </a:solidFill>
            <a:round/>
            <a:headEnd/>
            <a:tailEnd type="arrow" w="med" len="med"/>
          </a:ln>
        </p:spPr>
      </p:cxnSp>
      <p:sp>
        <p:nvSpPr>
          <p:cNvPr id="45" name="TextBox 24"/>
          <p:cNvSpPr txBox="1">
            <a:spLocks noChangeArrowheads="1"/>
          </p:cNvSpPr>
          <p:nvPr/>
        </p:nvSpPr>
        <p:spPr bwMode="auto">
          <a:xfrm>
            <a:off x="1199470" y="2582333"/>
            <a:ext cx="2839565" cy="1895904"/>
          </a:xfrm>
          <a:prstGeom prst="rect">
            <a:avLst/>
          </a:prstGeom>
          <a:noFill/>
          <a:ln w="9525">
            <a:noFill/>
            <a:miter lim="800000"/>
            <a:headEnd/>
            <a:tailEnd/>
          </a:ln>
        </p:spPr>
        <p:txBody>
          <a:bodyPr wrap="square">
            <a:spAutoFit/>
          </a:bodyPr>
          <a:lstStyle/>
          <a:p>
            <a:r>
              <a:rPr lang="en-US" sz="1800" b="1" dirty="0" smtClean="0">
                <a:latin typeface="Calibri"/>
                <a:cs typeface="Calibri"/>
              </a:rPr>
              <a:t>Public</a:t>
            </a:r>
            <a:r>
              <a:rPr lang="en-US" sz="1800" b="1" dirty="0">
                <a:latin typeface="Calibri"/>
                <a:cs typeface="Calibri"/>
              </a:rPr>
              <a:t> </a:t>
            </a:r>
            <a:r>
              <a:rPr lang="en-US" sz="1800" b="1" dirty="0" smtClean="0">
                <a:latin typeface="Calibri"/>
                <a:cs typeface="Calibri"/>
              </a:rPr>
              <a:t>Health Department:</a:t>
            </a:r>
          </a:p>
          <a:p>
            <a:pPr marL="285750" indent="-285750">
              <a:lnSpc>
                <a:spcPct val="80000"/>
              </a:lnSpc>
              <a:buFont typeface="Arial"/>
              <a:buChar char="•"/>
            </a:pPr>
            <a:r>
              <a:rPr lang="en-US" sz="1600" dirty="0" smtClean="0">
                <a:latin typeface="Calibri"/>
                <a:cs typeface="Calibri"/>
              </a:rPr>
              <a:t>Infrastructure</a:t>
            </a:r>
          </a:p>
          <a:p>
            <a:pPr marL="285750" indent="-285750">
              <a:lnSpc>
                <a:spcPct val="80000"/>
              </a:lnSpc>
              <a:buFont typeface="Arial"/>
              <a:buChar char="•"/>
            </a:pPr>
            <a:r>
              <a:rPr lang="en-US" sz="1600" dirty="0" smtClean="0">
                <a:latin typeface="Calibri"/>
                <a:cs typeface="Calibri"/>
              </a:rPr>
              <a:t>Support </a:t>
            </a:r>
            <a:r>
              <a:rPr lang="en-US" sz="1600" dirty="0">
                <a:latin typeface="Calibri"/>
                <a:cs typeface="Calibri"/>
              </a:rPr>
              <a:t>with height/weight </a:t>
            </a:r>
            <a:r>
              <a:rPr lang="en-US" sz="1600" dirty="0" smtClean="0">
                <a:latin typeface="Calibri"/>
                <a:cs typeface="Calibri"/>
              </a:rPr>
              <a:t>measurement</a:t>
            </a:r>
            <a:endParaRPr lang="en-US" sz="1600" dirty="0">
              <a:latin typeface="Calibri"/>
              <a:cs typeface="Calibri"/>
            </a:endParaRPr>
          </a:p>
          <a:p>
            <a:pPr marL="285750" indent="-285750">
              <a:lnSpc>
                <a:spcPct val="80000"/>
              </a:lnSpc>
              <a:buFont typeface="Arial"/>
              <a:buChar char="•"/>
            </a:pPr>
            <a:r>
              <a:rPr lang="en-US" sz="1600" dirty="0" smtClean="0">
                <a:latin typeface="Calibri"/>
                <a:cs typeface="Calibri"/>
              </a:rPr>
              <a:t>Sustainability</a:t>
            </a:r>
          </a:p>
          <a:p>
            <a:endParaRPr lang="en-US" sz="1800" dirty="0"/>
          </a:p>
          <a:p>
            <a:endParaRPr lang="en-US" sz="1600" dirty="0"/>
          </a:p>
          <a:p>
            <a:endParaRPr lang="en-US" sz="1400" dirty="0"/>
          </a:p>
        </p:txBody>
      </p:sp>
    </p:spTree>
    <p:extLst>
      <p:ext uri="{BB962C8B-B14F-4D97-AF65-F5344CB8AC3E}">
        <p14:creationId xmlns:p14="http://schemas.microsoft.com/office/powerpoint/2010/main" xmlns="" val="7912591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p:txBody>
          <a:bodyPr>
            <a:normAutofit/>
          </a:bodyPr>
          <a:lstStyle/>
          <a:p>
            <a:pPr marL="0" indent="0">
              <a:buNone/>
            </a:pPr>
            <a:r>
              <a:rPr lang="en-US" sz="3200" b="1" dirty="0">
                <a:solidFill>
                  <a:schemeClr val="tx1">
                    <a:lumMod val="65000"/>
                    <a:lumOff val="35000"/>
                  </a:schemeClr>
                </a:solidFill>
              </a:rPr>
              <a:t>Call for Early </a:t>
            </a:r>
            <a:r>
              <a:rPr lang="en-US" sz="3200" b="1" dirty="0" smtClean="0">
                <a:solidFill>
                  <a:schemeClr val="tx1">
                    <a:lumMod val="65000"/>
                    <a:lumOff val="35000"/>
                  </a:schemeClr>
                </a:solidFill>
              </a:rPr>
              <a:t>Intervention</a:t>
            </a:r>
          </a:p>
          <a:p>
            <a:pPr marL="0" indent="0">
              <a:buNone/>
            </a:pPr>
            <a:endParaRPr lang="en-US" sz="3200" b="1" dirty="0" smtClean="0">
              <a:solidFill>
                <a:schemeClr val="tx1">
                  <a:lumMod val="65000"/>
                  <a:lumOff val="35000"/>
                </a:schemeClr>
              </a:solidFill>
            </a:endParaRPr>
          </a:p>
          <a:p>
            <a:pPr marL="0" indent="0">
              <a:spcBef>
                <a:spcPts val="0"/>
              </a:spcBef>
              <a:buNone/>
            </a:pPr>
            <a:r>
              <a:rPr lang="en-US" dirty="0" err="1"/>
              <a:t>Jazmyne</a:t>
            </a:r>
            <a:r>
              <a:rPr lang="en-US" dirty="0"/>
              <a:t> and her mother* enrolled in the TODAY trial </a:t>
            </a:r>
            <a:endParaRPr lang="en-US" dirty="0" smtClean="0"/>
          </a:p>
          <a:p>
            <a:pPr marL="0" indent="0">
              <a:spcBef>
                <a:spcPts val="0"/>
              </a:spcBef>
              <a:buNone/>
            </a:pPr>
            <a:r>
              <a:rPr lang="en-US" dirty="0" smtClean="0"/>
              <a:t>for  </a:t>
            </a:r>
            <a:r>
              <a:rPr lang="en-US" dirty="0"/>
              <a:t>management of </a:t>
            </a:r>
            <a:r>
              <a:rPr lang="en-US" dirty="0" err="1"/>
              <a:t>Jazmyne’s</a:t>
            </a:r>
            <a:r>
              <a:rPr lang="en-US" dirty="0"/>
              <a:t> Type 2 </a:t>
            </a:r>
            <a:r>
              <a:rPr lang="en-US" dirty="0" smtClean="0"/>
              <a:t>Diabetes: </a:t>
            </a:r>
          </a:p>
          <a:p>
            <a:pPr marL="0" indent="0">
              <a:buNone/>
            </a:pPr>
            <a:endParaRPr lang="en-US" sz="3200" dirty="0"/>
          </a:p>
          <a:p>
            <a:pPr marL="0" indent="0">
              <a:buNone/>
            </a:pPr>
            <a:endParaRPr lang="en-US" sz="3200" b="1" dirty="0">
              <a:solidFill>
                <a:schemeClr val="tx1">
                  <a:lumMod val="65000"/>
                  <a:lumOff val="35000"/>
                </a:schemeClr>
              </a:solidFill>
            </a:endParaRPr>
          </a:p>
        </p:txBody>
      </p:sp>
      <p:pic>
        <p:nvPicPr>
          <p:cNvPr id="4" name="Picture 3" descr="Jasmine.jpg"/>
          <p:cNvPicPr>
            <a:picLocks noChangeAspect="1"/>
          </p:cNvPicPr>
          <p:nvPr/>
        </p:nvPicPr>
        <p:blipFill>
          <a:blip r:embed="rId2" cstate="print"/>
          <a:stretch>
            <a:fillRect/>
          </a:stretch>
        </p:blipFill>
        <p:spPr>
          <a:xfrm>
            <a:off x="6013641" y="2362201"/>
            <a:ext cx="1678594" cy="2514600"/>
          </a:xfrm>
          <a:prstGeom prst="rect">
            <a:avLst/>
          </a:prstGeom>
        </p:spPr>
      </p:pic>
      <p:sp>
        <p:nvSpPr>
          <p:cNvPr id="5" name="TextBox 4"/>
          <p:cNvSpPr txBox="1"/>
          <p:nvPr/>
        </p:nvSpPr>
        <p:spPr>
          <a:xfrm>
            <a:off x="2971800" y="6581001"/>
            <a:ext cx="6172200" cy="276999"/>
          </a:xfrm>
          <a:prstGeom prst="rect">
            <a:avLst/>
          </a:prstGeom>
          <a:noFill/>
        </p:spPr>
        <p:txBody>
          <a:bodyPr>
            <a:spAutoFit/>
          </a:bodyPr>
          <a:lstStyle/>
          <a:p>
            <a:pPr algn="r">
              <a:defRPr/>
            </a:pPr>
            <a:r>
              <a:rPr lang="en-US" sz="1200" i="1" dirty="0" smtClean="0">
                <a:solidFill>
                  <a:schemeClr val="tx1">
                    <a:lumMod val="75000"/>
                    <a:lumOff val="25000"/>
                  </a:schemeClr>
                </a:solidFill>
                <a:latin typeface="Arial"/>
                <a:cs typeface="Arial"/>
              </a:rPr>
              <a:t>*The </a:t>
            </a:r>
            <a:r>
              <a:rPr lang="en-US" sz="1200" i="1" dirty="0">
                <a:solidFill>
                  <a:schemeClr val="tx1">
                    <a:lumMod val="75000"/>
                    <a:lumOff val="25000"/>
                  </a:schemeClr>
                </a:solidFill>
                <a:latin typeface="Arial"/>
                <a:cs typeface="Arial"/>
              </a:rPr>
              <a:t>St. Louis American</a:t>
            </a:r>
            <a:r>
              <a:rPr lang="en-US" sz="1200" dirty="0">
                <a:solidFill>
                  <a:schemeClr val="tx1">
                    <a:lumMod val="75000"/>
                    <a:lumOff val="25000"/>
                  </a:schemeClr>
                </a:solidFill>
                <a:latin typeface="Arial"/>
                <a:cs typeface="Arial"/>
              </a:rPr>
              <a:t>, January 22, 2010</a:t>
            </a:r>
          </a:p>
        </p:txBody>
      </p:sp>
      <p:sp>
        <p:nvSpPr>
          <p:cNvPr id="7" name="TextBox 6"/>
          <p:cNvSpPr txBox="1"/>
          <p:nvPr/>
        </p:nvSpPr>
        <p:spPr>
          <a:xfrm>
            <a:off x="1447800" y="2362200"/>
            <a:ext cx="4191000" cy="2201628"/>
          </a:xfrm>
          <a:prstGeom prst="rect">
            <a:avLst/>
          </a:prstGeom>
          <a:noFill/>
        </p:spPr>
        <p:txBody>
          <a:bodyPr wrap="square" rtlCol="0">
            <a:spAutoFit/>
          </a:bodyPr>
          <a:lstStyle/>
          <a:p>
            <a:pPr lvl="1">
              <a:lnSpc>
                <a:spcPct val="90000"/>
              </a:lnSpc>
            </a:pPr>
            <a:r>
              <a:rPr lang="en-US" sz="1600" dirty="0">
                <a:solidFill>
                  <a:schemeClr val="tx1">
                    <a:lumMod val="75000"/>
                    <a:lumOff val="25000"/>
                  </a:schemeClr>
                </a:solidFill>
                <a:latin typeface="Arial"/>
                <a:cs typeface="Arial"/>
              </a:rPr>
              <a:t>“At 14, she started feeling really bad … headaches, nauseated, fatigue […],” her mother said. “When she went for her checkup before school, the doctor was alarmed.”</a:t>
            </a:r>
          </a:p>
          <a:p>
            <a:pPr lvl="1">
              <a:lnSpc>
                <a:spcPct val="90000"/>
              </a:lnSpc>
            </a:pPr>
            <a:endParaRPr lang="en-US" sz="800" dirty="0">
              <a:solidFill>
                <a:schemeClr val="tx1">
                  <a:lumMod val="75000"/>
                  <a:lumOff val="25000"/>
                </a:schemeClr>
              </a:solidFill>
              <a:latin typeface="Arial"/>
              <a:cs typeface="Arial"/>
            </a:endParaRPr>
          </a:p>
          <a:p>
            <a:pPr lvl="1">
              <a:lnSpc>
                <a:spcPct val="90000"/>
              </a:lnSpc>
            </a:pPr>
            <a:r>
              <a:rPr lang="en-US" sz="1600" i="1" dirty="0">
                <a:solidFill>
                  <a:schemeClr val="tx1">
                    <a:lumMod val="75000"/>
                    <a:lumOff val="25000"/>
                  </a:schemeClr>
                </a:solidFill>
                <a:latin typeface="Arial"/>
                <a:cs typeface="Arial"/>
              </a:rPr>
              <a:t>Post-treatment: </a:t>
            </a:r>
            <a:r>
              <a:rPr lang="en-US" sz="1600" dirty="0" err="1">
                <a:solidFill>
                  <a:schemeClr val="tx1">
                    <a:lumMod val="75000"/>
                    <a:lumOff val="25000"/>
                  </a:schemeClr>
                </a:solidFill>
                <a:latin typeface="Arial"/>
                <a:cs typeface="Arial"/>
              </a:rPr>
              <a:t>Jazmyne’s</a:t>
            </a:r>
            <a:r>
              <a:rPr lang="en-US" sz="1600" dirty="0">
                <a:solidFill>
                  <a:schemeClr val="tx1">
                    <a:lumMod val="75000"/>
                    <a:lumOff val="25000"/>
                  </a:schemeClr>
                </a:solidFill>
                <a:latin typeface="Arial"/>
                <a:cs typeface="Arial"/>
              </a:rPr>
              <a:t> headaches got better and her mood swings improved. Daughter and mother lost 90 pounds, combined.</a:t>
            </a:r>
          </a:p>
        </p:txBody>
      </p:sp>
      <p:sp>
        <p:nvSpPr>
          <p:cNvPr id="6" name="Content Placeholder 3"/>
          <p:cNvSpPr txBox="1">
            <a:spLocks/>
          </p:cNvSpPr>
          <p:nvPr/>
        </p:nvSpPr>
        <p:spPr bwMode="auto">
          <a:xfrm>
            <a:off x="838200" y="1429703"/>
            <a:ext cx="7792130" cy="3447098"/>
          </a:xfrm>
          <a:prstGeom prst="rect">
            <a:avLst/>
          </a:prstGeom>
          <a:solidFill>
            <a:schemeClr val="accent6"/>
          </a:solidFill>
          <a:ln w="50800">
            <a:solidFill>
              <a:schemeClr val="accent5"/>
            </a:solidFill>
            <a:miter lim="800000"/>
            <a:headEnd/>
            <a:tailEnd/>
          </a:ln>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ts val="1200"/>
              </a:spcBef>
              <a:spcAft>
                <a:spcPct val="0"/>
              </a:spcAft>
              <a:buClrTx/>
              <a:buSzTx/>
              <a:tabLst/>
              <a:defRPr/>
            </a:pPr>
            <a:endParaRPr kumimoji="0" lang="en-US" sz="4000" b="0" i="0" u="none" strike="noStrike" kern="1200" cap="none" spc="0" normalizeH="0" baseline="0" noProof="0" dirty="0" smtClean="0">
              <a:ln>
                <a:noFill/>
              </a:ln>
              <a:solidFill>
                <a:schemeClr val="bg1"/>
              </a:solidFill>
              <a:effectLst/>
              <a:uLnTx/>
              <a:uFillTx/>
              <a:latin typeface="+mn-lt"/>
              <a:ea typeface="ＭＳ Ｐゴシック" charset="-128"/>
              <a:cs typeface="ＭＳ Ｐゴシック" charset="-128"/>
            </a:endParaRPr>
          </a:p>
          <a:p>
            <a:pPr marL="342900" lvl="0" indent="-342900" algn="ctr" eaLnBrk="0" hangingPunct="0">
              <a:spcBef>
                <a:spcPts val="1200"/>
              </a:spcBef>
              <a:defRPr/>
            </a:pPr>
            <a:r>
              <a:rPr kumimoji="0" lang="en-US" sz="3200" b="0" i="0" u="none" strike="noStrike" kern="1200" cap="none" spc="0" normalizeH="0" baseline="0" noProof="0" dirty="0" smtClean="0">
                <a:ln>
                  <a:noFill/>
                </a:ln>
                <a:solidFill>
                  <a:schemeClr val="bg1"/>
                </a:solidFill>
                <a:effectLst/>
                <a:uLnTx/>
                <a:uFillTx/>
                <a:latin typeface="Arial"/>
                <a:ea typeface="ＭＳ Ｐゴシック" charset="-128"/>
                <a:cs typeface="Arial"/>
              </a:rPr>
              <a:t>Prevent future medical costs by providing </a:t>
            </a:r>
            <a:r>
              <a:rPr kumimoji="0" lang="en-US" sz="3200" b="1" i="0" u="none" strike="noStrike" kern="1200" cap="none" spc="0" normalizeH="0" baseline="0" noProof="0" dirty="0" smtClean="0">
                <a:ln>
                  <a:noFill/>
                </a:ln>
                <a:solidFill>
                  <a:schemeClr val="bg1"/>
                </a:solidFill>
                <a:effectLst/>
                <a:uLnTx/>
                <a:uFillTx/>
                <a:latin typeface="Arial"/>
                <a:ea typeface="ＭＳ Ｐゴシック" charset="-128"/>
                <a:cs typeface="Arial"/>
              </a:rPr>
              <a:t>targeted</a:t>
            </a:r>
            <a:r>
              <a:rPr kumimoji="0" lang="en-US" sz="3200" b="1" i="0" u="none" strike="noStrike" kern="1200" cap="none" spc="0" normalizeH="0" noProof="0" dirty="0" smtClean="0">
                <a:ln>
                  <a:noFill/>
                </a:ln>
                <a:solidFill>
                  <a:schemeClr val="bg1"/>
                </a:solidFill>
                <a:effectLst/>
                <a:uLnTx/>
                <a:uFillTx/>
                <a:latin typeface="Arial"/>
                <a:ea typeface="ＭＳ Ｐゴシック" charset="-128"/>
                <a:cs typeface="Arial"/>
              </a:rPr>
              <a:t> </a:t>
            </a:r>
            <a:r>
              <a:rPr kumimoji="0" lang="en-US" sz="3200" b="1" i="0" u="none" strike="noStrike" kern="1200" cap="none" spc="0" normalizeH="0" baseline="0" noProof="0" dirty="0" smtClean="0">
                <a:ln>
                  <a:noFill/>
                </a:ln>
                <a:solidFill>
                  <a:schemeClr val="bg1"/>
                </a:solidFill>
                <a:effectLst/>
                <a:uLnTx/>
                <a:uFillTx/>
                <a:latin typeface="Arial"/>
                <a:ea typeface="ＭＳ Ｐゴシック" charset="-128"/>
                <a:cs typeface="Arial"/>
              </a:rPr>
              <a:t>intervention </a:t>
            </a:r>
            <a:r>
              <a:rPr kumimoji="0" lang="en-US" sz="3200" b="0" i="0" u="none" strike="noStrike" kern="1200" cap="none" spc="0" normalizeH="0" baseline="0" noProof="0" dirty="0" smtClean="0">
                <a:ln>
                  <a:noFill/>
                </a:ln>
                <a:solidFill>
                  <a:schemeClr val="bg1"/>
                </a:solidFill>
                <a:effectLst/>
                <a:uLnTx/>
                <a:uFillTx/>
                <a:latin typeface="Arial"/>
                <a:ea typeface="ＭＳ Ｐゴシック" charset="-128"/>
                <a:cs typeface="Arial"/>
              </a:rPr>
              <a:t>in </a:t>
            </a:r>
            <a:r>
              <a:rPr kumimoji="0" lang="en-US" sz="3200" b="1" i="0" u="none" strike="noStrike" kern="1200" cap="none" spc="0" normalizeH="0" baseline="0" noProof="0" dirty="0" smtClean="0">
                <a:ln>
                  <a:noFill/>
                </a:ln>
                <a:solidFill>
                  <a:schemeClr val="bg1"/>
                </a:solidFill>
                <a:effectLst/>
                <a:uLnTx/>
                <a:uFillTx/>
                <a:latin typeface="Arial"/>
                <a:ea typeface="ＭＳ Ｐゴシック" charset="-128"/>
                <a:cs typeface="Arial"/>
              </a:rPr>
              <a:t>infancy,</a:t>
            </a:r>
            <a:r>
              <a:rPr kumimoji="0" lang="en-US" sz="3200" b="0" i="0" u="none" strike="noStrike" kern="1200" cap="none" spc="0" normalizeH="0" baseline="0" noProof="0" dirty="0" smtClean="0">
                <a:ln>
                  <a:noFill/>
                </a:ln>
                <a:solidFill>
                  <a:schemeClr val="bg1"/>
                </a:solidFill>
                <a:effectLst/>
                <a:uLnTx/>
                <a:uFillTx/>
                <a:latin typeface="Arial"/>
                <a:ea typeface="ＭＳ Ｐゴシック" charset="-128"/>
                <a:cs typeface="Arial"/>
              </a:rPr>
              <a:t> </a:t>
            </a:r>
            <a:r>
              <a:rPr kumimoji="0" lang="en-US" sz="3200" b="1" i="0" u="none" strike="noStrike" kern="1200" cap="none" spc="0" normalizeH="0" baseline="0" noProof="0" dirty="0" smtClean="0">
                <a:ln>
                  <a:noFill/>
                </a:ln>
                <a:solidFill>
                  <a:schemeClr val="bg1"/>
                </a:solidFill>
                <a:effectLst/>
                <a:uLnTx/>
                <a:uFillTx/>
                <a:latin typeface="Arial"/>
                <a:ea typeface="ＭＳ Ｐゴシック" charset="-128"/>
                <a:cs typeface="Arial"/>
              </a:rPr>
              <a:t>childhood,</a:t>
            </a:r>
            <a:r>
              <a:rPr kumimoji="0" lang="en-US" sz="3200" b="0" i="0" u="none" strike="noStrike" kern="1200" cap="none" spc="0" normalizeH="0" baseline="0" noProof="0" dirty="0" smtClean="0">
                <a:ln>
                  <a:noFill/>
                </a:ln>
                <a:solidFill>
                  <a:schemeClr val="bg1"/>
                </a:solidFill>
                <a:effectLst/>
                <a:uLnTx/>
                <a:uFillTx/>
                <a:latin typeface="Arial"/>
                <a:ea typeface="ＭＳ Ｐゴシック" charset="-128"/>
                <a:cs typeface="Arial"/>
              </a:rPr>
              <a:t> </a:t>
            </a:r>
            <a:r>
              <a:rPr lang="en-US" sz="3200" dirty="0" smtClean="0">
                <a:solidFill>
                  <a:schemeClr val="bg1"/>
                </a:solidFill>
                <a:latin typeface="Arial"/>
                <a:cs typeface="Arial"/>
              </a:rPr>
              <a:t>and </a:t>
            </a:r>
            <a:r>
              <a:rPr lang="en-US" sz="3200" b="1" dirty="0" smtClean="0">
                <a:solidFill>
                  <a:schemeClr val="bg1"/>
                </a:solidFill>
                <a:latin typeface="Arial"/>
                <a:cs typeface="Arial"/>
              </a:rPr>
              <a:t>adolescence.</a:t>
            </a:r>
          </a:p>
          <a:p>
            <a:pPr marL="342900" lvl="0" indent="-342900" algn="ctr" eaLnBrk="0" hangingPunct="0">
              <a:spcBef>
                <a:spcPts val="1200"/>
              </a:spcBef>
              <a:defRPr/>
            </a:pPr>
            <a:endParaRPr kumimoji="0" lang="en-US" sz="2400" b="0" i="0" u="none" strike="noStrike" kern="1200" cap="none" spc="0" normalizeH="0" baseline="0" noProof="0" dirty="0" smtClean="0">
              <a:ln>
                <a:noFill/>
              </a:ln>
              <a:solidFill>
                <a:schemeClr val="bg1"/>
              </a:solidFill>
              <a:effectLst/>
              <a:uLnTx/>
              <a:uFillTx/>
              <a:latin typeface="Calibri"/>
              <a:ea typeface="ＭＳ Ｐゴシック" charset="-128"/>
              <a:cs typeface="Calibri"/>
            </a:endParaRPr>
          </a:p>
          <a:p>
            <a:pPr marL="342900" marR="0" lvl="0" indent="-342900" algn="ctr" defTabSz="914400" rtl="0" eaLnBrk="0" fontAlgn="base" latinLnBrk="0" hangingPunct="0">
              <a:lnSpc>
                <a:spcPct val="100000"/>
              </a:lnSpc>
              <a:spcBef>
                <a:spcPts val="1200"/>
              </a:spcBef>
              <a:spcAft>
                <a:spcPct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ＭＳ Ｐゴシック" charset="-128"/>
                <a:cs typeface="ＭＳ Ｐゴシック" charset="-128"/>
              </a:rPr>
              <a:t> </a:t>
            </a:r>
          </a:p>
        </p:txBody>
      </p:sp>
      <p:sp>
        <p:nvSpPr>
          <p:cNvPr id="8" name="Rectangle 7"/>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3865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9470" y="337118"/>
            <a:ext cx="7563530" cy="6292282"/>
          </a:xfrm>
        </p:spPr>
        <p:txBody>
          <a:bodyPr>
            <a:noAutofit/>
          </a:bodyPr>
          <a:lstStyle/>
          <a:p>
            <a:pPr>
              <a:spcBef>
                <a:spcPts val="0"/>
              </a:spcBef>
              <a:spcAft>
                <a:spcPts val="0"/>
              </a:spcAft>
              <a:buNone/>
            </a:pPr>
            <a:r>
              <a:rPr lang="en-US" sz="3200" b="1" dirty="0" smtClean="0">
                <a:solidFill>
                  <a:schemeClr val="tx1">
                    <a:lumMod val="65000"/>
                    <a:lumOff val="35000"/>
                  </a:schemeClr>
                </a:solidFill>
              </a:rPr>
              <a:t>How Do You Raise a Healthy Child?</a:t>
            </a:r>
          </a:p>
          <a:p>
            <a:pPr marL="342900" lvl="1" indent="-342900" fontAlgn="auto">
              <a:spcBef>
                <a:spcPts val="0"/>
              </a:spcBef>
              <a:spcAft>
                <a:spcPts val="0"/>
              </a:spcAft>
              <a:buClr>
                <a:schemeClr val="accent1"/>
              </a:buClr>
              <a:buSzPct val="101000"/>
              <a:buNone/>
              <a:defRPr/>
            </a:pPr>
            <a:endParaRPr lang="en-US" dirty="0" smtClean="0">
              <a:ea typeface="+mn-ea"/>
            </a:endParaRPr>
          </a:p>
          <a:p>
            <a:pPr marL="342900" lvl="1" indent="-342900" fontAlgn="auto">
              <a:spcBef>
                <a:spcPts val="0"/>
              </a:spcBef>
              <a:spcAft>
                <a:spcPts val="0"/>
              </a:spcAft>
              <a:buClr>
                <a:schemeClr val="accent1"/>
              </a:buClr>
              <a:buSzPct val="101000"/>
              <a:buFont typeface="Wingdings" pitchFamily="2" charset="2"/>
              <a:buChar char="§"/>
              <a:defRPr/>
            </a:pPr>
            <a:r>
              <a:rPr lang="en-US" dirty="0" smtClean="0">
                <a:ea typeface="+mn-ea"/>
              </a:rPr>
              <a:t>Model healthy lifestyle behaviors and </a:t>
            </a:r>
            <a:r>
              <a:rPr lang="en-US" dirty="0" smtClean="0">
                <a:solidFill>
                  <a:schemeClr val="tx1">
                    <a:lumMod val="95000"/>
                    <a:lumOff val="5000"/>
                  </a:schemeClr>
                </a:solidFill>
                <a:ea typeface="+mn-ea"/>
              </a:rPr>
              <a:t>positive body </a:t>
            </a:r>
            <a:r>
              <a:rPr lang="en-US" dirty="0" smtClean="0">
                <a:ea typeface="+mn-ea"/>
              </a:rPr>
              <a:t>esteem</a:t>
            </a:r>
          </a:p>
          <a:p>
            <a:pPr marL="342900" lvl="1" indent="-342900" fontAlgn="auto">
              <a:spcBef>
                <a:spcPts val="0"/>
              </a:spcBef>
              <a:spcAft>
                <a:spcPts val="0"/>
              </a:spcAft>
              <a:buClr>
                <a:schemeClr val="accent1"/>
              </a:buClr>
              <a:buSzPct val="101000"/>
              <a:buFont typeface="Wingdings" pitchFamily="2" charset="2"/>
              <a:buChar char="§"/>
              <a:defRPr/>
            </a:pPr>
            <a:endParaRPr lang="en-US" sz="800" dirty="0" smtClean="0">
              <a:ea typeface="+mn-ea"/>
            </a:endParaRPr>
          </a:p>
          <a:p>
            <a:pPr marL="342900" lvl="1" indent="-342900">
              <a:spcBef>
                <a:spcPts val="0"/>
              </a:spcBef>
              <a:buClr>
                <a:schemeClr val="accent1"/>
              </a:buClr>
              <a:buSzPct val="101000"/>
              <a:buFont typeface="Wingdings" pitchFamily="2" charset="2"/>
              <a:buChar char="§"/>
              <a:defRPr/>
            </a:pPr>
            <a:r>
              <a:rPr lang="en-US" dirty="0" smtClean="0"/>
              <a:t>Establish healthy structure and routines</a:t>
            </a:r>
          </a:p>
          <a:p>
            <a:pPr marL="342900" lvl="1" indent="-342900">
              <a:spcBef>
                <a:spcPts val="0"/>
              </a:spcBef>
              <a:buClr>
                <a:schemeClr val="accent1"/>
              </a:buClr>
              <a:buSzPct val="101000"/>
              <a:buFont typeface="Wingdings" pitchFamily="2" charset="2"/>
              <a:buChar char="§"/>
              <a:defRPr/>
            </a:pPr>
            <a:endParaRPr lang="en-US" sz="800" dirty="0">
              <a:ea typeface="+mn-ea"/>
            </a:endParaRPr>
          </a:p>
          <a:p>
            <a:pPr marL="342900" lvl="1" indent="-342900">
              <a:spcBef>
                <a:spcPts val="0"/>
              </a:spcBef>
              <a:buClr>
                <a:schemeClr val="accent1"/>
              </a:buClr>
              <a:buSzPct val="101000"/>
              <a:buFont typeface="Wingdings" pitchFamily="2" charset="2"/>
              <a:buChar char="§"/>
              <a:defRPr/>
            </a:pPr>
            <a:r>
              <a:rPr lang="en-US" dirty="0" smtClean="0"/>
              <a:t>Make the healthy choice the easy choice</a:t>
            </a:r>
            <a:endParaRPr lang="en-US" dirty="0" smtClean="0">
              <a:ea typeface="+mn-ea"/>
            </a:endParaRPr>
          </a:p>
          <a:p>
            <a:pPr marL="342900" lvl="1" indent="-342900" fontAlgn="auto">
              <a:spcBef>
                <a:spcPts val="0"/>
              </a:spcBef>
              <a:spcAft>
                <a:spcPts val="0"/>
              </a:spcAft>
              <a:buClr>
                <a:schemeClr val="accent1"/>
              </a:buClr>
              <a:buSzPct val="101000"/>
              <a:buFont typeface="Wingdings" pitchFamily="2" charset="2"/>
              <a:buChar char="§"/>
              <a:defRPr/>
            </a:pPr>
            <a:endParaRPr lang="en-US" sz="800" dirty="0" smtClean="0">
              <a:ea typeface="+mn-ea"/>
            </a:endParaRPr>
          </a:p>
          <a:p>
            <a:pPr marL="342900" lvl="1" indent="-342900" fontAlgn="auto">
              <a:spcBef>
                <a:spcPts val="0"/>
              </a:spcBef>
              <a:spcAft>
                <a:spcPts val="0"/>
              </a:spcAft>
              <a:buClr>
                <a:schemeClr val="accent1"/>
              </a:buClr>
              <a:buSzPct val="101000"/>
              <a:buFont typeface="Wingdings" pitchFamily="2" charset="2"/>
              <a:buChar char="§"/>
              <a:defRPr/>
            </a:pPr>
            <a:r>
              <a:rPr lang="en-US" dirty="0" smtClean="0">
                <a:ea typeface="+mn-ea"/>
              </a:rPr>
              <a:t>Avoid</a:t>
            </a:r>
            <a:r>
              <a:rPr lang="en-US" dirty="0" smtClean="0">
                <a:solidFill>
                  <a:schemeClr val="tx1">
                    <a:lumMod val="95000"/>
                    <a:lumOff val="5000"/>
                  </a:schemeClr>
                </a:solidFill>
                <a:ea typeface="+mn-ea"/>
              </a:rPr>
              <a:t> </a:t>
            </a:r>
            <a:r>
              <a:rPr lang="en-US" dirty="0" smtClean="0">
                <a:ea typeface="+mn-ea"/>
              </a:rPr>
              <a:t>stigmatizing your child, yourself, and others</a:t>
            </a:r>
          </a:p>
          <a:p>
            <a:pPr marL="342900" lvl="1" indent="-342900" fontAlgn="auto">
              <a:spcBef>
                <a:spcPts val="0"/>
              </a:spcBef>
              <a:spcAft>
                <a:spcPts val="0"/>
              </a:spcAft>
              <a:buClr>
                <a:schemeClr val="accent1"/>
              </a:buClr>
              <a:buSzPct val="101000"/>
              <a:buFont typeface="Wingdings" pitchFamily="2" charset="2"/>
              <a:buChar char="§"/>
              <a:defRPr/>
            </a:pPr>
            <a:endParaRPr lang="en-US" sz="800" dirty="0" smtClean="0">
              <a:ea typeface="+mn-ea"/>
            </a:endParaRPr>
          </a:p>
          <a:p>
            <a:pPr marL="342900" lvl="1" indent="-342900" fontAlgn="auto">
              <a:spcBef>
                <a:spcPts val="0"/>
              </a:spcBef>
              <a:spcAft>
                <a:spcPts val="0"/>
              </a:spcAft>
              <a:buClr>
                <a:schemeClr val="accent1"/>
              </a:buClr>
              <a:buSzPct val="101000"/>
              <a:buFont typeface="Wingdings" pitchFamily="2" charset="2"/>
              <a:buChar char="§"/>
              <a:defRPr/>
            </a:pPr>
            <a:r>
              <a:rPr lang="en-US" dirty="0" smtClean="0">
                <a:ea typeface="+mn-ea"/>
              </a:rPr>
              <a:t>Employ positive, consistent parenting techniques</a:t>
            </a:r>
          </a:p>
          <a:p>
            <a:pPr marL="342900" lvl="1" indent="-342900" fontAlgn="auto">
              <a:spcBef>
                <a:spcPts val="0"/>
              </a:spcBef>
              <a:spcAft>
                <a:spcPts val="0"/>
              </a:spcAft>
              <a:buClr>
                <a:schemeClr val="accent1"/>
              </a:buClr>
              <a:buSzPct val="101000"/>
              <a:buFont typeface="Wingdings" pitchFamily="2" charset="2"/>
              <a:buChar char="§"/>
              <a:defRPr/>
            </a:pPr>
            <a:endParaRPr lang="en-US" sz="800" dirty="0" smtClean="0">
              <a:ea typeface="+mn-ea"/>
            </a:endParaRPr>
          </a:p>
          <a:p>
            <a:pPr>
              <a:buNone/>
            </a:pPr>
            <a:endParaRPr lang="en-US" b="1" i="1" dirty="0" smtClean="0"/>
          </a:p>
          <a:p>
            <a:pPr marL="742950" indent="-742950">
              <a:spcBef>
                <a:spcPts val="0"/>
              </a:spcBef>
              <a:buFontTx/>
              <a:buNone/>
            </a:pPr>
            <a:r>
              <a:rPr lang="en-US" b="1" i="1" dirty="0" smtClean="0"/>
              <a:t>	</a:t>
            </a:r>
            <a:r>
              <a:rPr lang="en-US" b="1" i="1" dirty="0" smtClean="0">
                <a:solidFill>
                  <a:schemeClr val="accent6"/>
                </a:solidFill>
                <a:latin typeface="Arial" pitchFamily="34" charset="0"/>
                <a:cs typeface="Arial" pitchFamily="34" charset="0"/>
              </a:rPr>
              <a:t>“Families are crucial — unless the whole family gets involved in a plan to adopt a healthier lifestyle, it will be difficult for the individual to succeed</a:t>
            </a:r>
            <a:r>
              <a:rPr lang="ja-JP" altLang="en-US" b="1" i="1" dirty="0" smtClean="0">
                <a:solidFill>
                  <a:schemeClr val="accent6"/>
                </a:solidFill>
                <a:latin typeface="Arial" pitchFamily="34" charset="0"/>
                <a:cs typeface="Arial" pitchFamily="34" charset="0"/>
              </a:rPr>
              <a:t>”</a:t>
            </a:r>
            <a:r>
              <a:rPr lang="en-US" altLang="ja-JP" b="1" i="1" dirty="0" smtClean="0">
                <a:solidFill>
                  <a:schemeClr val="accent6"/>
                </a:solidFill>
                <a:latin typeface="Arial" pitchFamily="34" charset="0"/>
                <a:cs typeface="Arial" pitchFamily="34" charset="0"/>
              </a:rPr>
              <a:t> </a:t>
            </a:r>
          </a:p>
          <a:p>
            <a:pPr marL="173038" indent="-173038">
              <a:spcBef>
                <a:spcPts val="0"/>
              </a:spcBef>
              <a:buFontTx/>
              <a:buNone/>
            </a:pPr>
            <a:r>
              <a:rPr lang="en-US" altLang="ja-JP" sz="3200" i="1" dirty="0" smtClean="0"/>
              <a:t>				</a:t>
            </a:r>
            <a:r>
              <a:rPr lang="en-US" altLang="ja-JP" sz="1800" i="1" dirty="0" smtClean="0"/>
              <a:t>-</a:t>
            </a:r>
            <a:r>
              <a:rPr lang="en-US" sz="1800" i="1" dirty="0" smtClean="0"/>
              <a:t>Francis S. Collins, Director, National Institutes of Health</a:t>
            </a:r>
            <a:endParaRPr lang="en-US" altLang="ja-JP" sz="1800" i="1" dirty="0" smtClean="0"/>
          </a:p>
          <a:p>
            <a:pPr lvl="1">
              <a:buNone/>
            </a:pPr>
            <a:endParaRPr lang="en-US" dirty="0" smtClean="0">
              <a:solidFill>
                <a:schemeClr val="accent6"/>
              </a:solidFill>
            </a:endParaRPr>
          </a:p>
          <a:p>
            <a:pPr>
              <a:buNone/>
            </a:pPr>
            <a:endParaRPr lang="en-US" b="1" dirty="0" smtClean="0">
              <a:ea typeface="+mn-ea"/>
            </a:endParaRPr>
          </a:p>
          <a:p>
            <a:pPr>
              <a:buNone/>
            </a:pPr>
            <a:endParaRPr lang="en-US" b="1" dirty="0" smtClean="0">
              <a:ea typeface="+mn-ea"/>
            </a:endParaRPr>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1199470" y="337118"/>
            <a:ext cx="7944530" cy="5225482"/>
          </a:xfrm>
        </p:spPr>
        <p:txBody>
          <a:bodyPr lIns="90488" tIns="44450" rIns="90488" bIns="44450">
            <a:noAutofit/>
          </a:bodyPr>
          <a:lstStyle/>
          <a:p>
            <a:pPr>
              <a:spcBef>
                <a:spcPts val="0"/>
              </a:spcBef>
              <a:buNone/>
            </a:pPr>
            <a:r>
              <a:rPr lang="en-US" sz="3200" b="1" dirty="0" smtClean="0">
                <a:solidFill>
                  <a:schemeClr val="tx1">
                    <a:lumMod val="65000"/>
                    <a:lumOff val="35000"/>
                  </a:schemeClr>
                </a:solidFill>
              </a:rPr>
              <a:t>Summary</a:t>
            </a:r>
          </a:p>
          <a:p>
            <a:pPr>
              <a:spcBef>
                <a:spcPts val="0"/>
              </a:spcBef>
              <a:buNone/>
            </a:pPr>
            <a:endParaRPr lang="en-US" b="1" dirty="0" smtClean="0">
              <a:solidFill>
                <a:schemeClr val="tx1">
                  <a:lumMod val="65000"/>
                  <a:lumOff val="35000"/>
                </a:schemeClr>
              </a:solidFill>
            </a:endParaRPr>
          </a:p>
          <a:p>
            <a:pPr marL="342900" lvl="1" indent="-342900">
              <a:spcBef>
                <a:spcPts val="0"/>
              </a:spcBef>
              <a:buClr>
                <a:schemeClr val="accent1"/>
              </a:buClr>
              <a:buSzPct val="101000"/>
              <a:buFont typeface="Wingdings" pitchFamily="2" charset="2"/>
              <a:buChar char="§"/>
              <a:defRPr/>
            </a:pPr>
            <a:r>
              <a:rPr lang="en-US" dirty="0"/>
              <a:t>Early </a:t>
            </a:r>
            <a:r>
              <a:rPr lang="en-US" dirty="0" smtClean="0"/>
              <a:t>intervention for pediatric </a:t>
            </a:r>
            <a:r>
              <a:rPr lang="en-US" dirty="0"/>
              <a:t>obesity is </a:t>
            </a:r>
            <a:r>
              <a:rPr lang="en-US" dirty="0" smtClean="0"/>
              <a:t>crucial to prevent its </a:t>
            </a:r>
            <a:r>
              <a:rPr lang="en-US" dirty="0"/>
              <a:t>serious health and psychosocial consequences</a:t>
            </a:r>
          </a:p>
          <a:p>
            <a:endParaRPr lang="en-US" sz="800" b="0" dirty="0" smtClean="0"/>
          </a:p>
          <a:p>
            <a:pPr marL="342900" lvl="1" indent="-342900">
              <a:spcBef>
                <a:spcPts val="0"/>
              </a:spcBef>
              <a:buClr>
                <a:schemeClr val="accent1"/>
              </a:buClr>
              <a:buSzPct val="101000"/>
              <a:buFont typeface="Wingdings" pitchFamily="2" charset="2"/>
              <a:buChar char="§"/>
              <a:defRPr/>
            </a:pPr>
            <a:r>
              <a:rPr lang="en-US" dirty="0"/>
              <a:t>Family-based behavioral interventions </a:t>
            </a:r>
            <a:r>
              <a:rPr lang="en-US" dirty="0" smtClean="0"/>
              <a:t>and </a:t>
            </a:r>
            <a:r>
              <a:rPr lang="en-US" dirty="0"/>
              <a:t>socio-ecological approaches are </a:t>
            </a:r>
            <a:r>
              <a:rPr lang="en-US" dirty="0" smtClean="0"/>
              <a:t>promising</a:t>
            </a:r>
          </a:p>
          <a:p>
            <a:pPr marL="342900" lvl="1" indent="-342900">
              <a:spcBef>
                <a:spcPts val="0"/>
              </a:spcBef>
              <a:buClr>
                <a:schemeClr val="accent1"/>
              </a:buClr>
              <a:buSzPct val="101000"/>
              <a:buFont typeface="Wingdings" pitchFamily="2" charset="2"/>
              <a:buChar char="§"/>
              <a:defRPr/>
            </a:pPr>
            <a:endParaRPr lang="en-US" sz="800" dirty="0" smtClean="0"/>
          </a:p>
          <a:p>
            <a:pPr marL="342900" lvl="1" indent="-342900">
              <a:spcBef>
                <a:spcPts val="0"/>
              </a:spcBef>
              <a:buClr>
                <a:schemeClr val="accent1"/>
              </a:buClr>
              <a:buSzPct val="101000"/>
              <a:buFont typeface="Wingdings" pitchFamily="2" charset="2"/>
              <a:buChar char="§"/>
              <a:defRPr/>
            </a:pPr>
            <a:r>
              <a:rPr lang="en-US" dirty="0" smtClean="0"/>
              <a:t>Parents are central to successful promotion of healthy lifestyle and weight</a:t>
            </a:r>
          </a:p>
          <a:p>
            <a:pPr marL="342900" lvl="1" indent="-342900">
              <a:spcBef>
                <a:spcPts val="0"/>
              </a:spcBef>
              <a:buClr>
                <a:schemeClr val="accent1"/>
              </a:buClr>
              <a:buSzPct val="101000"/>
              <a:buFont typeface="Wingdings" pitchFamily="2" charset="2"/>
              <a:buChar char="§"/>
              <a:defRPr/>
            </a:pPr>
            <a:endParaRPr lang="en-US" sz="800" b="0" dirty="0" smtClean="0"/>
          </a:p>
          <a:p>
            <a:pPr marL="342900" lvl="1" indent="-342900">
              <a:spcBef>
                <a:spcPts val="0"/>
              </a:spcBef>
              <a:buClr>
                <a:schemeClr val="accent1"/>
              </a:buClr>
              <a:buSzPct val="101000"/>
              <a:buFont typeface="Wingdings" pitchFamily="2" charset="2"/>
              <a:buChar char="§"/>
              <a:defRPr/>
            </a:pPr>
            <a:r>
              <a:rPr lang="en-US" dirty="0"/>
              <a:t>H</a:t>
            </a:r>
            <a:r>
              <a:rPr lang="en-US" dirty="0" smtClean="0"/>
              <a:t>ealth </a:t>
            </a:r>
            <a:r>
              <a:rPr lang="en-US" dirty="0"/>
              <a:t>is profoundly affected by the community in which a child lives and </a:t>
            </a:r>
            <a:r>
              <a:rPr lang="en-US" dirty="0" smtClean="0"/>
              <a:t>integration of practice-, family-, </a:t>
            </a:r>
            <a:r>
              <a:rPr lang="en-US" dirty="0"/>
              <a:t>community-</a:t>
            </a:r>
            <a:r>
              <a:rPr lang="en-US" dirty="0" smtClean="0"/>
              <a:t>based, </a:t>
            </a:r>
            <a:r>
              <a:rPr lang="en-US" dirty="0"/>
              <a:t>and policy </a:t>
            </a:r>
            <a:r>
              <a:rPr lang="en-US" dirty="0" smtClean="0"/>
              <a:t>interventions is essential</a:t>
            </a:r>
            <a:endParaRPr lang="en-US" dirty="0"/>
          </a:p>
        </p:txBody>
      </p:sp>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6170688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629601" y="184718"/>
            <a:ext cx="7440843" cy="5758882"/>
          </a:xfrm>
        </p:spPr>
        <p:txBody>
          <a:bodyPr>
            <a:noAutofit/>
          </a:bodyPr>
          <a:lstStyle/>
          <a:p>
            <a:pPr>
              <a:spcBef>
                <a:spcPts val="0"/>
              </a:spcBef>
              <a:buClrTx/>
              <a:buSzPct val="111000"/>
              <a:buNone/>
            </a:pPr>
            <a:r>
              <a:rPr lang="en-US" sz="3200" b="1" dirty="0" smtClean="0">
                <a:solidFill>
                  <a:schemeClr val="tx1">
                    <a:lumMod val="65000"/>
                    <a:lumOff val="35000"/>
                  </a:schemeClr>
                </a:solidFill>
              </a:rPr>
              <a:t>Future Directions: A Vision</a:t>
            </a:r>
          </a:p>
          <a:p>
            <a:pPr>
              <a:spcBef>
                <a:spcPts val="0"/>
              </a:spcBef>
              <a:buClrTx/>
              <a:buSzPct val="111000"/>
              <a:buNone/>
            </a:pPr>
            <a:endParaRPr lang="en-US" sz="800" dirty="0" smtClean="0">
              <a:solidFill>
                <a:srgbClr val="00B050"/>
              </a:solidFill>
              <a:effectLst>
                <a:outerShdw blurRad="38100" dist="38100" dir="2700000" algn="tl">
                  <a:srgbClr val="000000">
                    <a:alpha val="43137"/>
                  </a:srgbClr>
                </a:outerShdw>
              </a:effectLst>
            </a:endParaRPr>
          </a:p>
          <a:p>
            <a:pPr>
              <a:spcBef>
                <a:spcPts val="0"/>
              </a:spcBef>
              <a:buClrTx/>
              <a:buSzPct val="111000"/>
              <a:buNone/>
            </a:pPr>
            <a:r>
              <a:rPr lang="en-US" sz="2000" b="1" i="1" dirty="0" smtClean="0">
                <a:solidFill>
                  <a:schemeClr val="accent6"/>
                </a:solidFill>
              </a:rPr>
              <a:t>“Ensure that every child and family engages in healthy eating and weight management practices.”</a:t>
            </a:r>
          </a:p>
          <a:p>
            <a:pPr>
              <a:spcBef>
                <a:spcPts val="0"/>
              </a:spcBef>
              <a:buClrTx/>
              <a:buSzPct val="111000"/>
              <a:buNone/>
            </a:pPr>
            <a:endParaRPr lang="en-US" sz="800" dirty="0" smtClean="0"/>
          </a:p>
          <a:p>
            <a:pPr>
              <a:spcBef>
                <a:spcPts val="0"/>
              </a:spcBef>
              <a:buClrTx/>
              <a:buSzPct val="111000"/>
              <a:buNone/>
            </a:pPr>
            <a:endParaRPr lang="en-US" sz="800" dirty="0" smtClean="0"/>
          </a:p>
          <a:p>
            <a:pPr marL="342900" lvl="1" indent="-342900">
              <a:spcBef>
                <a:spcPts val="0"/>
              </a:spcBef>
              <a:buClr>
                <a:schemeClr val="accent1"/>
              </a:buClr>
              <a:buSzPct val="101000"/>
              <a:buFont typeface="Wingdings" pitchFamily="2" charset="2"/>
              <a:buChar char="§"/>
              <a:defRPr/>
            </a:pPr>
            <a:r>
              <a:rPr lang="en-US" dirty="0"/>
              <a:t>Increase identification of overweight and access to evidence-based </a:t>
            </a:r>
            <a:r>
              <a:rPr lang="en-US" dirty="0" smtClean="0"/>
              <a:t>care</a:t>
            </a:r>
          </a:p>
          <a:p>
            <a:pPr marL="342900" lvl="1" indent="-342900">
              <a:spcBef>
                <a:spcPts val="0"/>
              </a:spcBef>
              <a:buClr>
                <a:schemeClr val="accent1"/>
              </a:buClr>
              <a:buSzPct val="101000"/>
              <a:buFont typeface="Wingdings" pitchFamily="2" charset="2"/>
              <a:buChar char="§"/>
              <a:defRPr/>
            </a:pPr>
            <a:endParaRPr lang="en-US" sz="800" dirty="0"/>
          </a:p>
          <a:p>
            <a:pPr lvl="1">
              <a:spcBef>
                <a:spcPts val="0"/>
              </a:spcBef>
              <a:buClr>
                <a:schemeClr val="accent1"/>
              </a:buClr>
              <a:buSzPct val="101000"/>
              <a:defRPr/>
            </a:pPr>
            <a:r>
              <a:rPr lang="en-US" sz="2000" dirty="0"/>
              <a:t>Small changes yield effective outcomes: providers can play an important role </a:t>
            </a:r>
            <a:endParaRPr lang="en-US" sz="2000" dirty="0" smtClean="0"/>
          </a:p>
          <a:p>
            <a:pPr lvl="1">
              <a:spcBef>
                <a:spcPts val="0"/>
              </a:spcBef>
              <a:buClr>
                <a:schemeClr val="accent1"/>
              </a:buClr>
              <a:buSzPct val="101000"/>
              <a:defRPr/>
            </a:pPr>
            <a:endParaRPr lang="en-US" sz="800" dirty="0"/>
          </a:p>
          <a:p>
            <a:pPr lvl="1">
              <a:spcBef>
                <a:spcPts val="0"/>
              </a:spcBef>
              <a:buClr>
                <a:schemeClr val="accent1"/>
              </a:buClr>
              <a:buSzPct val="101000"/>
              <a:defRPr/>
            </a:pPr>
            <a:r>
              <a:rPr lang="en-US" sz="2000" dirty="0"/>
              <a:t>Translate evidence-based interventions into routine </a:t>
            </a:r>
            <a:r>
              <a:rPr lang="en-US" sz="2000" dirty="0" smtClean="0"/>
              <a:t>practice</a:t>
            </a:r>
          </a:p>
          <a:p>
            <a:pPr lvl="1">
              <a:spcBef>
                <a:spcPts val="0"/>
              </a:spcBef>
              <a:buClr>
                <a:schemeClr val="accent1"/>
              </a:buClr>
              <a:buSzPct val="101000"/>
              <a:defRPr/>
            </a:pPr>
            <a:endParaRPr lang="en-US" sz="800" dirty="0"/>
          </a:p>
          <a:p>
            <a:pPr marL="342900" lvl="1" indent="-342900">
              <a:spcBef>
                <a:spcPts val="0"/>
              </a:spcBef>
              <a:buClr>
                <a:schemeClr val="accent1"/>
              </a:buClr>
              <a:buSzPct val="101000"/>
              <a:buFont typeface="Wingdings" pitchFamily="2" charset="2"/>
              <a:buChar char="§"/>
              <a:defRPr/>
            </a:pPr>
            <a:r>
              <a:rPr lang="en-US" dirty="0"/>
              <a:t>Focus on prevention and early intervention model tailored based on severity and </a:t>
            </a:r>
            <a:r>
              <a:rPr lang="en-US" dirty="0" smtClean="0"/>
              <a:t>risk</a:t>
            </a:r>
          </a:p>
          <a:p>
            <a:pPr marL="342900" lvl="1" indent="-342900">
              <a:spcBef>
                <a:spcPts val="0"/>
              </a:spcBef>
              <a:buClr>
                <a:schemeClr val="accent1"/>
              </a:buClr>
              <a:buSzPct val="101000"/>
              <a:buFont typeface="Wingdings" pitchFamily="2" charset="2"/>
              <a:buChar char="§"/>
              <a:defRPr/>
            </a:pPr>
            <a:endParaRPr lang="en-US" sz="800" dirty="0"/>
          </a:p>
          <a:p>
            <a:pPr marL="342900" lvl="1" indent="-342900">
              <a:spcBef>
                <a:spcPts val="0"/>
              </a:spcBef>
              <a:buClr>
                <a:schemeClr val="accent1"/>
              </a:buClr>
              <a:buSzPct val="101000"/>
              <a:buFont typeface="Wingdings" pitchFamily="2" charset="2"/>
              <a:buChar char="§"/>
              <a:defRPr/>
            </a:pPr>
            <a:r>
              <a:rPr lang="en-US" dirty="0"/>
              <a:t>Advocate to make the </a:t>
            </a:r>
            <a:r>
              <a:rPr lang="en-US" dirty="0" smtClean="0"/>
              <a:t>healthy choice the easy choice</a:t>
            </a:r>
          </a:p>
          <a:p>
            <a:pPr marL="342900" lvl="1" indent="-342900">
              <a:spcBef>
                <a:spcPts val="0"/>
              </a:spcBef>
              <a:buClr>
                <a:schemeClr val="accent1"/>
              </a:buClr>
              <a:buSzPct val="101000"/>
              <a:buFont typeface="Wingdings" pitchFamily="2" charset="2"/>
              <a:buChar char="§"/>
              <a:defRPr/>
            </a:pPr>
            <a:endParaRPr lang="en-US" sz="800" dirty="0" smtClean="0"/>
          </a:p>
          <a:p>
            <a:pPr marL="342900" lvl="1" indent="-342900">
              <a:spcBef>
                <a:spcPts val="0"/>
              </a:spcBef>
              <a:buClr>
                <a:schemeClr val="accent1"/>
              </a:buClr>
              <a:buSzPct val="101000"/>
              <a:buFont typeface="Wingdings" pitchFamily="2" charset="2"/>
              <a:buChar char="§"/>
              <a:defRPr/>
            </a:pPr>
            <a:r>
              <a:rPr lang="en-US" dirty="0"/>
              <a:t>Integrate intervention across multiple levels of </a:t>
            </a:r>
            <a:r>
              <a:rPr lang="en-US" dirty="0" smtClean="0"/>
              <a:t>care</a:t>
            </a:r>
          </a:p>
          <a:p>
            <a:pPr marL="342900" lvl="1" indent="-342900">
              <a:spcBef>
                <a:spcPts val="0"/>
              </a:spcBef>
              <a:buClr>
                <a:schemeClr val="accent1"/>
              </a:buClr>
              <a:buSzPct val="101000"/>
              <a:buFont typeface="Wingdings" pitchFamily="2" charset="2"/>
              <a:buChar char="§"/>
              <a:defRPr/>
            </a:pPr>
            <a:endParaRPr lang="en-US" sz="800" dirty="0"/>
          </a:p>
          <a:p>
            <a:pPr lvl="1">
              <a:spcBef>
                <a:spcPts val="0"/>
              </a:spcBef>
              <a:buClr>
                <a:schemeClr val="accent1"/>
              </a:buClr>
              <a:buSzPct val="101000"/>
              <a:defRPr/>
            </a:pPr>
            <a:r>
              <a:rPr lang="en-US" sz="2000" dirty="0"/>
              <a:t>Collaborative partnerships:  “It takes a village…”</a:t>
            </a:r>
          </a:p>
        </p:txBody>
      </p:sp>
      <p:sp>
        <p:nvSpPr>
          <p:cNvPr id="4" name="TextBox 3"/>
          <p:cNvSpPr txBox="1"/>
          <p:nvPr/>
        </p:nvSpPr>
        <p:spPr>
          <a:xfrm>
            <a:off x="4953000" y="6581001"/>
            <a:ext cx="4191000" cy="276999"/>
          </a:xfrm>
          <a:prstGeom prst="rect">
            <a:avLst/>
          </a:prstGeom>
          <a:noFill/>
        </p:spPr>
        <p:txBody>
          <a:bodyPr wrap="square" rtlCol="0">
            <a:spAutoFit/>
          </a:bodyPr>
          <a:lstStyle/>
          <a:p>
            <a:pPr algn="r"/>
            <a:r>
              <a:rPr lang="en-US" sz="1200" dirty="0" smtClean="0">
                <a:solidFill>
                  <a:schemeClr val="tx1">
                    <a:lumMod val="75000"/>
                    <a:lumOff val="25000"/>
                  </a:schemeClr>
                </a:solidFill>
                <a:latin typeface="Arial"/>
                <a:cs typeface="Arial"/>
              </a:rPr>
              <a:t>Wilfley et al., 2011, </a:t>
            </a:r>
            <a:r>
              <a:rPr lang="en-US" sz="1200" i="1" dirty="0" smtClean="0">
                <a:solidFill>
                  <a:schemeClr val="tx1">
                    <a:lumMod val="75000"/>
                    <a:lumOff val="25000"/>
                  </a:schemeClr>
                </a:solidFill>
                <a:latin typeface="Arial"/>
                <a:cs typeface="Arial"/>
              </a:rPr>
              <a:t>Pediatr Clin N Am</a:t>
            </a:r>
            <a:endParaRPr lang="en-US" sz="1200" i="1" dirty="0">
              <a:solidFill>
                <a:schemeClr val="tx1">
                  <a:lumMod val="75000"/>
                  <a:lumOff val="25000"/>
                </a:schemeClr>
              </a:solidFill>
              <a:latin typeface="Arial"/>
              <a:cs typeface="Arial"/>
            </a:endParaRPr>
          </a:p>
        </p:txBody>
      </p:sp>
      <p:sp>
        <p:nvSpPr>
          <p:cNvPr id="5" name="Rectangle 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0"/>
          <p:cNvSpPr>
            <a:spLocks noGrp="1"/>
          </p:cNvSpPr>
          <p:nvPr>
            <p:ph idx="1"/>
          </p:nvPr>
        </p:nvSpPr>
        <p:spPr>
          <a:xfrm>
            <a:off x="354543" y="704850"/>
            <a:ext cx="4876799" cy="1371600"/>
          </a:xfrm>
        </p:spPr>
        <p:txBody>
          <a:bodyPr>
            <a:noAutofit/>
          </a:bodyPr>
          <a:lstStyle/>
          <a:p>
            <a:pPr marL="0" indent="0">
              <a:spcBef>
                <a:spcPct val="0"/>
              </a:spcBef>
              <a:buNone/>
            </a:pPr>
            <a:r>
              <a:rPr lang="en-US" sz="1400" b="1" dirty="0" smtClean="0">
                <a:solidFill>
                  <a:schemeClr val="accent1"/>
                </a:solidFill>
                <a:latin typeface="Calibri" pitchFamily="34" charset="0"/>
              </a:rPr>
              <a:t>Wash U Research Team:</a:t>
            </a:r>
            <a:endParaRPr lang="en-US" sz="1400" dirty="0" smtClean="0">
              <a:latin typeface="Calibri" pitchFamily="34" charset="0"/>
            </a:endParaRPr>
          </a:p>
          <a:p>
            <a:pPr marL="0" indent="0">
              <a:spcBef>
                <a:spcPct val="0"/>
              </a:spcBef>
              <a:buNone/>
            </a:pPr>
            <a:r>
              <a:rPr lang="en-US" sz="1400" dirty="0" smtClean="0">
                <a:latin typeface="Calibri" pitchFamily="34" charset="0"/>
              </a:rPr>
              <a:t>Caryn Alper, Myra Altman, Holley Boeger, Meghan Byrne, Jackson Coppock, Dawn Eichen, Ellen, Fitzsimmons-Craft, Katie Garland, Jackie Hayes, Andrea Kass, Katie Keenoy, Rachel Kolko, Angela Lima, Sara </a:t>
            </a:r>
            <a:r>
              <a:rPr lang="en-US" sz="1400" dirty="0" err="1" smtClean="0">
                <a:latin typeface="Calibri" pitchFamily="34" charset="0"/>
              </a:rPr>
              <a:t>McMullin</a:t>
            </a:r>
            <a:r>
              <a:rPr lang="en-US" sz="1400" dirty="0" smtClean="0">
                <a:latin typeface="Calibri" pitchFamily="34" charset="0"/>
              </a:rPr>
              <a:t>, Grace </a:t>
            </a:r>
            <a:r>
              <a:rPr lang="en-US" sz="1400" dirty="0" err="1" smtClean="0">
                <a:latin typeface="Calibri" pitchFamily="34" charset="0"/>
              </a:rPr>
              <a:t>Monterubio</a:t>
            </a:r>
            <a:r>
              <a:rPr lang="en-US" sz="1400" dirty="0" smtClean="0">
                <a:latin typeface="Calibri" pitchFamily="34" charset="0"/>
              </a:rPr>
              <a:t>, Danielle Ridolfi, Casey Sanli, Cameron Sisler, Rick Stein, Michelle St. Paul, Dorothy Van Buren, Rob Welch, Alison Yee</a:t>
            </a:r>
            <a:endParaRPr lang="en-US" sz="1600" dirty="0" smtClean="0">
              <a:solidFill>
                <a:srgbClr val="005DAA"/>
              </a:solidFill>
              <a:latin typeface="Calibri" pitchFamily="34" charset="0"/>
            </a:endParaRPr>
          </a:p>
          <a:p>
            <a:pPr eaLnBrk="1" hangingPunct="1">
              <a:lnSpc>
                <a:spcPct val="120000"/>
              </a:lnSpc>
              <a:buFont typeface="Wingdings" pitchFamily="2" charset="2"/>
              <a:buNone/>
            </a:pPr>
            <a:endParaRPr lang="en-US" sz="1600" dirty="0" smtClean="0">
              <a:solidFill>
                <a:srgbClr val="005DAA"/>
              </a:solidFill>
              <a:latin typeface="Calibri" pitchFamily="34" charset="0"/>
            </a:endParaRPr>
          </a:p>
        </p:txBody>
      </p:sp>
      <p:sp>
        <p:nvSpPr>
          <p:cNvPr id="7" name="Title 10"/>
          <p:cNvSpPr txBox="1">
            <a:spLocks/>
          </p:cNvSpPr>
          <p:nvPr/>
        </p:nvSpPr>
        <p:spPr>
          <a:xfrm>
            <a:off x="876300" y="2352675"/>
            <a:ext cx="4267200" cy="762000"/>
          </a:xfrm>
          <a:prstGeom prst="rect">
            <a:avLst/>
          </a:prstGeom>
        </p:spPr>
        <p:txBody>
          <a:bodyPr vert="horz">
            <a:noAutofit/>
          </a:bodyPr>
          <a:lstStyle/>
          <a:p>
            <a:pPr marL="274320" indent="-274320">
              <a:buClr>
                <a:srgbClr val="0F6FC6"/>
              </a:buClr>
              <a:buSzPct val="85000"/>
              <a:buFont typeface="Arial" pitchFamily="34" charset="0"/>
              <a:buNone/>
              <a:defRPr/>
            </a:pPr>
            <a:r>
              <a:rPr lang="en-US" sz="1400" b="1" dirty="0">
                <a:solidFill>
                  <a:srgbClr val="0F6FC6"/>
                </a:solidFill>
                <a:latin typeface="Calibri" pitchFamily="34" charset="0"/>
              </a:rPr>
              <a:t>Collaborators: </a:t>
            </a:r>
            <a:r>
              <a:rPr lang="en-US" sz="1400" b="1" dirty="0">
                <a:solidFill>
                  <a:srgbClr val="005DAA"/>
                </a:solidFill>
                <a:latin typeface="Calibri" pitchFamily="34" charset="0"/>
              </a:rPr>
              <a:t>	</a:t>
            </a:r>
          </a:p>
          <a:p>
            <a:pPr>
              <a:buClr>
                <a:srgbClr val="0F6FC6"/>
              </a:buClr>
              <a:buSzPct val="85000"/>
              <a:buFont typeface="Arial" pitchFamily="34" charset="0"/>
              <a:buNone/>
              <a:defRPr/>
            </a:pPr>
            <a:r>
              <a:rPr lang="en-US" sz="1400" dirty="0">
                <a:solidFill>
                  <a:prstClr val="black"/>
                </a:solidFill>
                <a:latin typeface="Calibri" pitchFamily="34" charset="0"/>
              </a:rPr>
              <a:t>Stewart Agras, Len Epstein, </a:t>
            </a:r>
            <a:r>
              <a:rPr lang="en-US" sz="1400" dirty="0" smtClean="0">
                <a:solidFill>
                  <a:prstClr val="black"/>
                </a:solidFill>
                <a:latin typeface="Calibri" pitchFamily="34" charset="0"/>
              </a:rPr>
              <a:t>Christopher Fairburn, Thrudur Gunnarsdottir, </a:t>
            </a:r>
            <a:r>
              <a:rPr lang="en-US" sz="1400" dirty="0" err="1" smtClean="0">
                <a:solidFill>
                  <a:prstClr val="black"/>
                </a:solidFill>
                <a:latin typeface="Calibri" pitchFamily="34" charset="0"/>
              </a:rPr>
              <a:t>Anja</a:t>
            </a:r>
            <a:r>
              <a:rPr lang="en-US" sz="1400" dirty="0" smtClean="0">
                <a:solidFill>
                  <a:prstClr val="black"/>
                </a:solidFill>
                <a:latin typeface="Calibri" pitchFamily="34" charset="0"/>
              </a:rPr>
              <a:t> Hilbert, Kathy Pike, Michael </a:t>
            </a:r>
            <a:r>
              <a:rPr lang="en-US" sz="1400" dirty="0" err="1">
                <a:solidFill>
                  <a:prstClr val="black"/>
                </a:solidFill>
                <a:latin typeface="Calibri" pitchFamily="34" charset="0"/>
              </a:rPr>
              <a:t>Perri</a:t>
            </a:r>
            <a:r>
              <a:rPr lang="en-US" sz="1400" dirty="0">
                <a:solidFill>
                  <a:prstClr val="black"/>
                </a:solidFill>
                <a:latin typeface="Calibri" pitchFamily="34" charset="0"/>
              </a:rPr>
              <a:t>, Brian Saelens, Marian </a:t>
            </a:r>
            <a:r>
              <a:rPr lang="en-US" sz="1400" dirty="0" err="1">
                <a:solidFill>
                  <a:prstClr val="black"/>
                </a:solidFill>
                <a:latin typeface="Calibri" pitchFamily="34" charset="0"/>
              </a:rPr>
              <a:t>Tanofsky-Kraff</a:t>
            </a:r>
            <a:r>
              <a:rPr lang="en-US" sz="1400" dirty="0">
                <a:solidFill>
                  <a:prstClr val="black"/>
                </a:solidFill>
                <a:latin typeface="Calibri" pitchFamily="34" charset="0"/>
              </a:rPr>
              <a:t>,  </a:t>
            </a:r>
            <a:r>
              <a:rPr lang="en-US" sz="1400" dirty="0" smtClean="0">
                <a:solidFill>
                  <a:prstClr val="black"/>
                </a:solidFill>
                <a:latin typeface="Calibri" pitchFamily="34" charset="0"/>
              </a:rPr>
              <a:t>Barr </a:t>
            </a:r>
            <a:r>
              <a:rPr lang="en-US" sz="1400" dirty="0">
                <a:solidFill>
                  <a:prstClr val="black"/>
                </a:solidFill>
                <a:latin typeface="Calibri" pitchFamily="34" charset="0"/>
              </a:rPr>
              <a:t>Taylor</a:t>
            </a:r>
            <a:r>
              <a:rPr lang="en-US" sz="1400" dirty="0" smtClean="0">
                <a:solidFill>
                  <a:prstClr val="black"/>
                </a:solidFill>
                <a:latin typeface="Calibri" pitchFamily="34" charset="0"/>
              </a:rPr>
              <a:t>, Ruth </a:t>
            </a:r>
            <a:r>
              <a:rPr lang="en-US" sz="1400" dirty="0" err="1" smtClean="0">
                <a:solidFill>
                  <a:prstClr val="black"/>
                </a:solidFill>
                <a:latin typeface="Calibri" pitchFamily="34" charset="0"/>
              </a:rPr>
              <a:t>Weissman</a:t>
            </a:r>
            <a:r>
              <a:rPr lang="en-US" sz="1400" dirty="0" smtClean="0">
                <a:solidFill>
                  <a:prstClr val="black"/>
                </a:solidFill>
                <a:latin typeface="Calibri" pitchFamily="34" charset="0"/>
              </a:rPr>
              <a:t>, Terry </a:t>
            </a:r>
            <a:r>
              <a:rPr lang="en-US" sz="1400" dirty="0">
                <a:solidFill>
                  <a:prstClr val="black"/>
                </a:solidFill>
                <a:latin typeface="Calibri" pitchFamily="34" charset="0"/>
              </a:rPr>
              <a:t>Wilson, TODAY Study Group</a:t>
            </a:r>
          </a:p>
          <a:p>
            <a:pPr marL="274320" indent="-274320">
              <a:lnSpc>
                <a:spcPct val="110000"/>
              </a:lnSpc>
              <a:spcBef>
                <a:spcPct val="0"/>
              </a:spcBef>
              <a:buClr>
                <a:srgbClr val="0F6FC6"/>
              </a:buClr>
              <a:buSzPct val="85000"/>
              <a:buFont typeface="Arial" pitchFamily="34" charset="0"/>
              <a:buNone/>
              <a:defRPr/>
            </a:pPr>
            <a:endParaRPr lang="en-US" sz="1400" b="1" dirty="0">
              <a:solidFill>
                <a:srgbClr val="0F6FC6"/>
              </a:solidFill>
              <a:latin typeface="Calibri" pitchFamily="34" charset="0"/>
            </a:endParaRPr>
          </a:p>
          <a:p>
            <a:pPr marL="548640" lvl="1" indent="-228600">
              <a:lnSpc>
                <a:spcPct val="120000"/>
              </a:lnSpc>
              <a:spcBef>
                <a:spcPts val="370"/>
              </a:spcBef>
              <a:buClr>
                <a:srgbClr val="FF3300"/>
              </a:buClr>
              <a:buSzPct val="85000"/>
              <a:defRPr/>
            </a:pPr>
            <a:endParaRPr lang="en-US" sz="1600" dirty="0">
              <a:solidFill>
                <a:srgbClr val="005DAA"/>
              </a:solidFill>
              <a:latin typeface="Calibri" pitchFamily="34" charset="0"/>
            </a:endParaRPr>
          </a:p>
          <a:p>
            <a:pPr marL="274320" indent="-274320">
              <a:lnSpc>
                <a:spcPct val="120000"/>
              </a:lnSpc>
              <a:spcBef>
                <a:spcPts val="580"/>
              </a:spcBef>
              <a:buClr>
                <a:srgbClr val="0F6FC6"/>
              </a:buClr>
              <a:buSzPct val="85000"/>
              <a:buFont typeface="Wingdings" pitchFamily="2" charset="2"/>
              <a:buNone/>
              <a:defRPr/>
            </a:pPr>
            <a:endParaRPr lang="en-US" sz="1600" dirty="0">
              <a:solidFill>
                <a:srgbClr val="005DAA"/>
              </a:solidFill>
              <a:latin typeface="Calibri" pitchFamily="34" charset="0"/>
            </a:endParaRPr>
          </a:p>
        </p:txBody>
      </p:sp>
      <p:sp>
        <p:nvSpPr>
          <p:cNvPr id="8" name="Rectangle 7"/>
          <p:cNvSpPr/>
          <p:nvPr/>
        </p:nvSpPr>
        <p:spPr>
          <a:xfrm>
            <a:off x="1943100" y="3562350"/>
            <a:ext cx="5048250" cy="3108543"/>
          </a:xfrm>
          <a:prstGeom prst="rect">
            <a:avLst/>
          </a:prstGeom>
        </p:spPr>
        <p:txBody>
          <a:bodyPr wrap="square" numCol="1" spcCol="0">
            <a:spAutoFit/>
          </a:bodyPr>
          <a:lstStyle/>
          <a:p>
            <a:pPr marL="274320" indent="-274320">
              <a:spcBef>
                <a:spcPct val="0"/>
              </a:spcBef>
              <a:buClr>
                <a:srgbClr val="0F6FC6"/>
              </a:buClr>
              <a:buSzPct val="85000"/>
              <a:defRPr/>
            </a:pPr>
            <a:r>
              <a:rPr lang="en-US" sz="1400" b="1" dirty="0">
                <a:solidFill>
                  <a:srgbClr val="0F6FC6"/>
                </a:solidFill>
                <a:latin typeface="Calibri" pitchFamily="34" charset="0"/>
              </a:rPr>
              <a:t>Grant Support: </a:t>
            </a:r>
          </a:p>
          <a:p>
            <a:pPr>
              <a:spcBef>
                <a:spcPct val="0"/>
              </a:spcBef>
              <a:buClr>
                <a:srgbClr val="0F6FC6"/>
              </a:buClr>
              <a:buSzPct val="85000"/>
            </a:pPr>
            <a:r>
              <a:rPr lang="en-US" sz="1400" dirty="0">
                <a:solidFill>
                  <a:prstClr val="black"/>
                </a:solidFill>
                <a:latin typeface="Calibri" pitchFamily="34" charset="0"/>
              </a:rPr>
              <a:t>NIMH grant #R01MH064153</a:t>
            </a:r>
            <a:br>
              <a:rPr lang="en-US" sz="1400" dirty="0">
                <a:solidFill>
                  <a:prstClr val="black"/>
                </a:solidFill>
                <a:latin typeface="Calibri" pitchFamily="34" charset="0"/>
              </a:rPr>
            </a:br>
            <a:r>
              <a:rPr lang="en-US" sz="1400" dirty="0">
                <a:solidFill>
                  <a:prstClr val="black"/>
                </a:solidFill>
                <a:latin typeface="Calibri" pitchFamily="34" charset="0"/>
              </a:rPr>
              <a:t>NHLBI grant #T32HL007456</a:t>
            </a:r>
            <a:br>
              <a:rPr lang="en-US" sz="1400" dirty="0">
                <a:solidFill>
                  <a:prstClr val="black"/>
                </a:solidFill>
                <a:latin typeface="Calibri" pitchFamily="34" charset="0"/>
              </a:rPr>
            </a:br>
            <a:r>
              <a:rPr lang="en-US" sz="1400" dirty="0">
                <a:solidFill>
                  <a:prstClr val="black"/>
                </a:solidFill>
                <a:latin typeface="Calibri" pitchFamily="34" charset="0"/>
              </a:rPr>
              <a:t>NCMHD grant #P20MD000505</a:t>
            </a:r>
            <a:br>
              <a:rPr lang="en-US" sz="1400" dirty="0">
                <a:solidFill>
                  <a:prstClr val="black"/>
                </a:solidFill>
                <a:latin typeface="Calibri" pitchFamily="34" charset="0"/>
              </a:rPr>
            </a:br>
            <a:r>
              <a:rPr lang="en-US" sz="1400" dirty="0">
                <a:solidFill>
                  <a:prstClr val="black"/>
                </a:solidFill>
                <a:latin typeface="Calibri" pitchFamily="34" charset="0"/>
              </a:rPr>
              <a:t>NIDDK grant </a:t>
            </a:r>
            <a:r>
              <a:rPr lang="en-US" sz="1400" dirty="0" smtClean="0">
                <a:solidFill>
                  <a:prstClr val="black"/>
                </a:solidFill>
                <a:latin typeface="Calibri" pitchFamily="34" charset="0"/>
              </a:rPr>
              <a:t>#R03DK065757</a:t>
            </a:r>
            <a:r>
              <a:rPr lang="en-US" sz="1400" dirty="0">
                <a:solidFill>
                  <a:prstClr val="black"/>
                </a:solidFill>
                <a:latin typeface="Calibri" pitchFamily="34" charset="0"/>
              </a:rPr>
              <a:t/>
            </a:r>
            <a:br>
              <a:rPr lang="en-US" sz="1400" dirty="0">
                <a:solidFill>
                  <a:prstClr val="black"/>
                </a:solidFill>
                <a:latin typeface="Calibri" pitchFamily="34" charset="0"/>
              </a:rPr>
            </a:br>
            <a:r>
              <a:rPr lang="en-US" sz="1400" dirty="0">
                <a:solidFill>
                  <a:prstClr val="black"/>
                </a:solidFill>
                <a:latin typeface="Calibri" pitchFamily="34" charset="0"/>
              </a:rPr>
              <a:t>Missouri Mental Health Foundation</a:t>
            </a:r>
            <a:br>
              <a:rPr lang="en-US" sz="1400" dirty="0">
                <a:solidFill>
                  <a:prstClr val="black"/>
                </a:solidFill>
                <a:latin typeface="Calibri" pitchFamily="34" charset="0"/>
              </a:rPr>
            </a:br>
            <a:r>
              <a:rPr lang="en-US" sz="1400" dirty="0">
                <a:solidFill>
                  <a:prstClr val="black"/>
                </a:solidFill>
                <a:latin typeface="Calibri" pitchFamily="34" charset="0"/>
              </a:rPr>
              <a:t>Skaggs Foundation Community Initiative Grant </a:t>
            </a:r>
            <a:br>
              <a:rPr lang="en-US" sz="1400" dirty="0">
                <a:solidFill>
                  <a:prstClr val="black"/>
                </a:solidFill>
                <a:latin typeface="Calibri" pitchFamily="34" charset="0"/>
              </a:rPr>
            </a:br>
            <a:r>
              <a:rPr lang="en-US" sz="1400" dirty="0">
                <a:solidFill>
                  <a:prstClr val="black"/>
                </a:solidFill>
                <a:latin typeface="Calibri" pitchFamily="34" charset="0"/>
              </a:rPr>
              <a:t>NIMH grant #R01MH095748</a:t>
            </a:r>
            <a:br>
              <a:rPr lang="en-US" sz="1400" dirty="0">
                <a:solidFill>
                  <a:prstClr val="black"/>
                </a:solidFill>
                <a:latin typeface="Calibri" pitchFamily="34" charset="0"/>
              </a:rPr>
            </a:br>
            <a:r>
              <a:rPr lang="en-US" sz="1400" dirty="0">
                <a:solidFill>
                  <a:prstClr val="black"/>
                </a:solidFill>
                <a:latin typeface="Calibri" pitchFamily="34" charset="0"/>
              </a:rPr>
              <a:t>NIMH grant #U01MH076255</a:t>
            </a:r>
            <a:br>
              <a:rPr lang="en-US" sz="1400" dirty="0">
                <a:solidFill>
                  <a:prstClr val="black"/>
                </a:solidFill>
                <a:latin typeface="Calibri" pitchFamily="34" charset="0"/>
              </a:rPr>
            </a:br>
            <a:r>
              <a:rPr lang="en-US" sz="1400" dirty="0">
                <a:solidFill>
                  <a:prstClr val="black"/>
                </a:solidFill>
                <a:latin typeface="Calibri" pitchFamily="34" charset="0"/>
              </a:rPr>
              <a:t>NIMH grant #K24MH070446               </a:t>
            </a:r>
            <a:br>
              <a:rPr lang="en-US" sz="1400" dirty="0">
                <a:solidFill>
                  <a:prstClr val="black"/>
                </a:solidFill>
                <a:latin typeface="Calibri" pitchFamily="34" charset="0"/>
              </a:rPr>
            </a:br>
            <a:r>
              <a:rPr lang="en-US" sz="1400" dirty="0">
                <a:solidFill>
                  <a:prstClr val="black"/>
                </a:solidFill>
                <a:latin typeface="Calibri" pitchFamily="34" charset="0"/>
              </a:rPr>
              <a:t>NIMH grant #R01MH081125</a:t>
            </a:r>
            <a:br>
              <a:rPr lang="en-US" sz="1400" dirty="0">
                <a:solidFill>
                  <a:prstClr val="black"/>
                </a:solidFill>
                <a:latin typeface="Calibri" pitchFamily="34" charset="0"/>
              </a:rPr>
            </a:br>
            <a:r>
              <a:rPr lang="en-US" sz="1400" dirty="0">
                <a:solidFill>
                  <a:prstClr val="black"/>
                </a:solidFill>
                <a:latin typeface="Calibri" pitchFamily="34" charset="0"/>
              </a:rPr>
              <a:t>NICHD grant #R01HD36904 	       </a:t>
            </a:r>
            <a:br>
              <a:rPr lang="en-US" sz="1400" dirty="0">
                <a:solidFill>
                  <a:prstClr val="black"/>
                </a:solidFill>
                <a:latin typeface="Calibri" pitchFamily="34" charset="0"/>
              </a:rPr>
            </a:br>
            <a:r>
              <a:rPr lang="en-US" sz="1400" dirty="0">
                <a:solidFill>
                  <a:prstClr val="black"/>
                </a:solidFill>
                <a:latin typeface="Calibri" pitchFamily="34" charset="0"/>
              </a:rPr>
              <a:t>NIMH grant #R01MH100455</a:t>
            </a:r>
          </a:p>
          <a:p>
            <a:pPr>
              <a:spcBef>
                <a:spcPct val="0"/>
              </a:spcBef>
              <a:buClr>
                <a:srgbClr val="0F6FC6"/>
              </a:buClr>
              <a:buSzPct val="85000"/>
            </a:pPr>
            <a:r>
              <a:rPr lang="en-US" sz="1400" dirty="0">
                <a:solidFill>
                  <a:prstClr val="black"/>
                </a:solidFill>
                <a:latin typeface="Calibri" pitchFamily="34" charset="0"/>
              </a:rPr>
              <a:t>National Eating Disorders Association Feeding Hope Fund Grant</a:t>
            </a:r>
          </a:p>
        </p:txBody>
      </p:sp>
      <p:pic>
        <p:nvPicPr>
          <p:cNvPr id="9" name="Picture 8" descr="Lab Photo.jpg"/>
          <p:cNvPicPr>
            <a:picLocks noChangeAspect="1"/>
          </p:cNvPicPr>
          <p:nvPr/>
        </p:nvPicPr>
        <p:blipFill>
          <a:blip r:embed="rId3" cstate="print"/>
          <a:srcRect l="6164" t="11581" r="7721" b="31718"/>
          <a:stretch>
            <a:fillRect/>
          </a:stretch>
        </p:blipFill>
        <p:spPr>
          <a:xfrm>
            <a:off x="5221817" y="590550"/>
            <a:ext cx="3767666" cy="3390900"/>
          </a:xfrm>
          <a:prstGeom prst="rect">
            <a:avLst/>
          </a:prstGeom>
        </p:spPr>
      </p:pic>
      <p:sp>
        <p:nvSpPr>
          <p:cNvPr id="10" name="TextBox 9"/>
          <p:cNvSpPr txBox="1"/>
          <p:nvPr/>
        </p:nvSpPr>
        <p:spPr>
          <a:xfrm>
            <a:off x="228600" y="27057"/>
            <a:ext cx="5105400" cy="584775"/>
          </a:xfrm>
          <a:prstGeom prst="rect">
            <a:avLst/>
          </a:prstGeom>
          <a:noFill/>
        </p:spPr>
        <p:txBody>
          <a:bodyPr wrap="square" rtlCol="0">
            <a:spAutoFit/>
          </a:bodyPr>
          <a:lstStyle/>
          <a:p>
            <a:r>
              <a:rPr lang="en-US" sz="3200" b="1" dirty="0" smtClean="0">
                <a:solidFill>
                  <a:schemeClr val="tx1">
                    <a:lumMod val="65000"/>
                    <a:lumOff val="35000"/>
                  </a:schemeClr>
                </a:solidFill>
                <a:latin typeface="Arial" panose="020B0604020202020204" pitchFamily="34" charset="0"/>
                <a:cs typeface="Arial" panose="020B0604020202020204" pitchFamily="34" charset="0"/>
              </a:rPr>
              <a:t>Acknowledgements</a:t>
            </a:r>
            <a:endParaRPr lang="en-US" sz="32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828485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appy Kids"/>
          <p:cNvPicPr>
            <a:picLocks noChangeAspect="1" noChangeArrowheads="1"/>
          </p:cNvPicPr>
          <p:nvPr/>
        </p:nvPicPr>
        <p:blipFill>
          <a:blip r:embed="rId3" cstate="print"/>
          <a:srcRect/>
          <a:stretch>
            <a:fillRect/>
          </a:stretch>
        </p:blipFill>
        <p:spPr bwMode="auto">
          <a:xfrm>
            <a:off x="0" y="0"/>
            <a:ext cx="9144000" cy="5599113"/>
          </a:xfrm>
          <a:prstGeom prst="rect">
            <a:avLst/>
          </a:prstGeom>
          <a:noFill/>
          <a:ln w="9525">
            <a:noFill/>
            <a:miter lim="800000"/>
            <a:headEnd/>
            <a:tailEnd/>
          </a:ln>
        </p:spPr>
      </p:pic>
      <p:sp>
        <p:nvSpPr>
          <p:cNvPr id="4" name="TextBox 3"/>
          <p:cNvSpPr txBox="1"/>
          <p:nvPr/>
        </p:nvSpPr>
        <p:spPr>
          <a:xfrm>
            <a:off x="0" y="5562600"/>
            <a:ext cx="9144000" cy="1323439"/>
          </a:xfrm>
          <a:prstGeom prst="rect">
            <a:avLst/>
          </a:prstGeom>
          <a:noFill/>
        </p:spPr>
        <p:txBody>
          <a:bodyPr wrap="square" rtlCol="0">
            <a:spAutoFit/>
          </a:bodyPr>
          <a:lstStyle/>
          <a:p>
            <a:pPr algn="ctr"/>
            <a:r>
              <a:rPr lang="en-US" sz="4000" b="1" dirty="0" smtClean="0">
                <a:solidFill>
                  <a:srgbClr val="00B0F0"/>
                </a:solidFill>
                <a:latin typeface="+mj-lt"/>
              </a:rPr>
              <a:t>Work Together to Optimize Health for Children, Families, and Communities</a:t>
            </a:r>
            <a:endParaRPr lang="en-US" sz="4000" b="1" dirty="0">
              <a:solidFill>
                <a:srgbClr val="00B0F0"/>
              </a:solidFill>
              <a:latin typeface="+mj-lt"/>
            </a:endParaRPr>
          </a:p>
        </p:txBody>
      </p:sp>
    </p:spTree>
    <p:extLst>
      <p:ext uri="{BB962C8B-B14F-4D97-AF65-F5344CB8AC3E}">
        <p14:creationId xmlns:p14="http://schemas.microsoft.com/office/powerpoint/2010/main" xmlns="" val="20759174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2438400"/>
            <a:ext cx="4876800" cy="923330"/>
          </a:xfrm>
          <a:prstGeom prst="rect">
            <a:avLst/>
          </a:prstGeom>
          <a:noFill/>
        </p:spPr>
        <p:txBody>
          <a:bodyPr wrap="square" rtlCol="0">
            <a:spAutoFit/>
          </a:bodyPr>
          <a:lstStyle/>
          <a:p>
            <a:r>
              <a:rPr lang="en-US" dirty="0" smtClean="0">
                <a:latin typeface="Arial" pitchFamily="34" charset="0"/>
                <a:cs typeface="Arial" pitchFamily="34" charset="0"/>
              </a:rPr>
              <a:t>Video Link: </a:t>
            </a:r>
            <a:r>
              <a:rPr lang="en-US" u="sng" dirty="0" smtClean="0">
                <a:latin typeface="Arial" pitchFamily="34" charset="0"/>
                <a:cs typeface="Arial" pitchFamily="34" charset="0"/>
                <a:hlinkClick r:id="rId3"/>
              </a:rPr>
              <a:t>http://www.siteman.wustl.edu/ContentPage.aspx?id=6783</a:t>
            </a:r>
            <a:endParaRPr lang="en-US" dirty="0">
              <a:latin typeface="Arial" pitchFamily="34" charset="0"/>
              <a:cs typeface="Arial" pitchFamily="34" charset="0"/>
            </a:endParaRPr>
          </a:p>
        </p:txBody>
      </p:sp>
      <p:sp>
        <p:nvSpPr>
          <p:cNvPr id="6" name="Content Placeholder 5"/>
          <p:cNvSpPr>
            <a:spLocks noGrp="1"/>
          </p:cNvSpPr>
          <p:nvPr>
            <p:ph idx="1"/>
          </p:nvPr>
        </p:nvSpPr>
        <p:spPr>
          <a:xfrm>
            <a:off x="1199470" y="489518"/>
            <a:ext cx="7944530" cy="1110682"/>
          </a:xfrm>
        </p:spPr>
        <p:txBody>
          <a:bodyPr/>
          <a:lstStyle/>
          <a:p>
            <a:pPr marL="0" indent="0">
              <a:lnSpc>
                <a:spcPct val="80000"/>
              </a:lnSpc>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Case Example: Small Changes Can </a:t>
            </a:r>
          </a:p>
          <a:p>
            <a:pPr marL="0" indent="0">
              <a:lnSpc>
                <a:spcPct val="80000"/>
              </a:lnSpc>
              <a:spcBef>
                <a:spcPts val="0"/>
              </a:spcBef>
              <a:buSzPct val="10000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Make a Big Impact</a:t>
            </a:r>
          </a:p>
        </p:txBody>
      </p:sp>
      <p:sp>
        <p:nvSpPr>
          <p:cNvPr id="5" name="Rectangle 4"/>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173305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b="79765"/>
          <a:stretch>
            <a:fillRect/>
          </a:stretch>
        </p:blipFill>
        <p:spPr bwMode="auto">
          <a:xfrm>
            <a:off x="304800" y="457200"/>
            <a:ext cx="8534400" cy="1301750"/>
          </a:xfrm>
          <a:prstGeom prst="rect">
            <a:avLst/>
          </a:prstGeom>
          <a:noFill/>
          <a:ln w="9525">
            <a:noFill/>
            <a:miter lim="800000"/>
            <a:headEnd/>
            <a:tailEnd/>
          </a:ln>
        </p:spPr>
      </p:pic>
      <p:sp>
        <p:nvSpPr>
          <p:cNvPr id="45059" name="TextBox 16"/>
          <p:cNvSpPr txBox="1">
            <a:spLocks noChangeArrowheads="1"/>
          </p:cNvSpPr>
          <p:nvPr/>
        </p:nvSpPr>
        <p:spPr bwMode="auto">
          <a:xfrm>
            <a:off x="1143000" y="1847850"/>
            <a:ext cx="7848600" cy="1477328"/>
          </a:xfrm>
          <a:prstGeom prst="rect">
            <a:avLst/>
          </a:prstGeom>
          <a:noFill/>
          <a:ln w="9525">
            <a:noFill/>
            <a:miter lim="800000"/>
            <a:headEnd/>
            <a:tailEnd/>
          </a:ln>
        </p:spPr>
        <p:txBody>
          <a:bodyPr wrap="square">
            <a:spAutoFit/>
          </a:bodyPr>
          <a:lstStyle/>
          <a:p>
            <a:pPr algn="ctr"/>
            <a:r>
              <a:rPr lang="en-US" sz="4000" b="1" i="1" dirty="0">
                <a:solidFill>
                  <a:srgbClr val="00B0F0"/>
                </a:solidFill>
                <a:latin typeface="Arial"/>
                <a:cs typeface="Arial"/>
              </a:rPr>
              <a:t>OBESITY IS FOUND TO GAIN ITS HOLD IN EARLIEST YEARS</a:t>
            </a:r>
          </a:p>
          <a:p>
            <a:pPr algn="ctr"/>
            <a:endParaRPr lang="en-US" sz="1000" b="1" i="1" dirty="0">
              <a:solidFill>
                <a:srgbClr val="00B0F0"/>
              </a:solidFill>
              <a:latin typeface="Arial"/>
              <a:cs typeface="Arial"/>
            </a:endParaRPr>
          </a:p>
        </p:txBody>
      </p:sp>
      <p:pic>
        <p:nvPicPr>
          <p:cNvPr id="45060" name="Picture 4" descr="http://static01.nyt.com/images/2014/01/30/us/30obesity/30obesity-master180.jpg"/>
          <p:cNvPicPr>
            <a:picLocks noChangeAspect="1" noChangeArrowheads="1"/>
          </p:cNvPicPr>
          <p:nvPr/>
        </p:nvPicPr>
        <p:blipFill>
          <a:blip r:embed="rId4" cstate="print"/>
          <a:srcRect/>
          <a:stretch>
            <a:fillRect/>
          </a:stretch>
        </p:blipFill>
        <p:spPr bwMode="auto">
          <a:xfrm>
            <a:off x="152400" y="3352800"/>
            <a:ext cx="2362200" cy="3005138"/>
          </a:xfrm>
          <a:prstGeom prst="rect">
            <a:avLst/>
          </a:prstGeom>
          <a:noFill/>
          <a:ln w="9525">
            <a:noFill/>
            <a:miter lim="800000"/>
            <a:headEnd/>
            <a:tailEnd/>
          </a:ln>
        </p:spPr>
      </p:pic>
      <p:sp>
        <p:nvSpPr>
          <p:cNvPr id="45061" name="Rectangle 10"/>
          <p:cNvSpPr>
            <a:spLocks noChangeArrowheads="1"/>
          </p:cNvSpPr>
          <p:nvPr/>
        </p:nvSpPr>
        <p:spPr bwMode="auto">
          <a:xfrm>
            <a:off x="2514600" y="3352800"/>
            <a:ext cx="6629400" cy="2800767"/>
          </a:xfrm>
          <a:prstGeom prst="rect">
            <a:avLst/>
          </a:prstGeom>
          <a:noFill/>
          <a:ln w="9525">
            <a:noFill/>
            <a:miter lim="800000"/>
            <a:headEnd/>
            <a:tailEnd/>
          </a:ln>
        </p:spPr>
        <p:txBody>
          <a:bodyPr wrap="square">
            <a:spAutoFit/>
          </a:bodyPr>
          <a:lstStyle/>
          <a:p>
            <a:pPr algn="ctr"/>
            <a:r>
              <a:rPr lang="en-US" sz="2800" i="1" dirty="0">
                <a:latin typeface="Arial"/>
                <a:cs typeface="Arial"/>
              </a:rPr>
              <a:t>“For many obese adults, the die was cast by the time they were 5 years old.”</a:t>
            </a:r>
          </a:p>
          <a:p>
            <a:pPr algn="ctr"/>
            <a:endParaRPr lang="en-US" sz="800" i="1" dirty="0">
              <a:latin typeface="Arial"/>
              <a:cs typeface="Arial"/>
            </a:endParaRPr>
          </a:p>
          <a:p>
            <a:pPr algn="ctr"/>
            <a:endParaRPr lang="en-US" sz="2800" i="1" dirty="0" smtClean="0">
              <a:latin typeface="Arial"/>
              <a:cs typeface="Arial"/>
            </a:endParaRPr>
          </a:p>
          <a:p>
            <a:pPr algn="ctr"/>
            <a:r>
              <a:rPr lang="en-US" sz="2800" i="1" dirty="0" smtClean="0">
                <a:latin typeface="Arial"/>
                <a:cs typeface="Arial"/>
              </a:rPr>
              <a:t>“</a:t>
            </a:r>
            <a:r>
              <a:rPr lang="en-US" sz="2800" i="1" dirty="0">
                <a:latin typeface="Arial"/>
                <a:cs typeface="Arial"/>
              </a:rPr>
              <a:t>Efforts must start much earlier and focus more on the children at greatest risk.”</a:t>
            </a:r>
          </a:p>
        </p:txBody>
      </p:sp>
    </p:spTree>
    <p:extLst>
      <p:ext uri="{BB962C8B-B14F-4D97-AF65-F5344CB8AC3E}">
        <p14:creationId xmlns:p14="http://schemas.microsoft.com/office/powerpoint/2010/main" xmlns="" val="1549117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9470" y="337119"/>
            <a:ext cx="7944530" cy="729682"/>
          </a:xfrm>
        </p:spPr>
        <p:txBody>
          <a:bodyPr>
            <a:noAutofit/>
          </a:bodyPr>
          <a:lstStyle/>
          <a:p>
            <a:pPr marL="0" indent="0">
              <a:spcBef>
                <a:spcPts val="0"/>
              </a:spcBef>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Tracking BMI-for-age From Childhood </a:t>
            </a:r>
          </a:p>
          <a:p>
            <a:pPr marL="0" indent="0">
              <a:spcBef>
                <a:spcPts val="0"/>
              </a:spcBef>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Into Adulthood</a:t>
            </a:r>
          </a:p>
          <a:p>
            <a:pPr marL="0" indent="0">
              <a:buNone/>
              <a:defRPr sz="2160" b="1" i="0" u="none" strike="noStrike" kern="1200" baseline="0">
                <a:solidFill>
                  <a:prstClr val="black"/>
                </a:solidFill>
                <a:latin typeface="+mn-lt"/>
                <a:ea typeface="+mn-ea"/>
                <a:cs typeface="+mn-cs"/>
              </a:defRPr>
            </a:pPr>
            <a:endParaRPr lang="en-US" sz="3200" b="1" dirty="0" smtClean="0">
              <a:solidFill>
                <a:schemeClr val="tx1">
                  <a:lumMod val="65000"/>
                  <a:lumOff val="35000"/>
                </a:schemeClr>
              </a:solidFill>
              <a:latin typeface="+mn-lt"/>
              <a:ea typeface="+mj-ea"/>
              <a:cs typeface="+mn-cs"/>
            </a:endParaRPr>
          </a:p>
          <a:p>
            <a:pPr marL="0" indent="0">
              <a:buNone/>
              <a:defRPr sz="2160" b="1" i="0" u="none" strike="noStrike" kern="1200" baseline="0">
                <a:solidFill>
                  <a:prstClr val="black"/>
                </a:solidFill>
                <a:latin typeface="+mn-lt"/>
                <a:ea typeface="+mn-ea"/>
                <a:cs typeface="+mn-cs"/>
              </a:defRPr>
            </a:pPr>
            <a:endParaRPr lang="en-US" sz="3200" b="1" dirty="0">
              <a:solidFill>
                <a:schemeClr val="tx1">
                  <a:lumMod val="65000"/>
                  <a:lumOff val="35000"/>
                </a:schemeClr>
              </a:solidFill>
              <a:latin typeface="+mn-lt"/>
              <a:ea typeface="+mj-ea"/>
              <a:cs typeface="+mn-cs"/>
            </a:endParaRPr>
          </a:p>
        </p:txBody>
      </p:sp>
      <p:graphicFrame>
        <p:nvGraphicFramePr>
          <p:cNvPr id="5" name="Object 3"/>
          <p:cNvGraphicFramePr>
            <a:graphicFrameLocks/>
          </p:cNvGraphicFramePr>
          <p:nvPr>
            <p:extLst>
              <p:ext uri="{D42A27DB-BD31-4B8C-83A1-F6EECF244321}">
                <p14:modId xmlns:p14="http://schemas.microsoft.com/office/powerpoint/2010/main" xmlns="" val="2734326581"/>
              </p:ext>
            </p:extLst>
          </p:nvPr>
        </p:nvGraphicFramePr>
        <p:xfrm>
          <a:off x="1371600" y="1600200"/>
          <a:ext cx="7162800" cy="46735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4"/>
          <p:cNvSpPr>
            <a:spLocks noChangeArrowheads="1"/>
          </p:cNvSpPr>
          <p:nvPr/>
        </p:nvSpPr>
        <p:spPr bwMode="auto">
          <a:xfrm>
            <a:off x="5554663" y="6580359"/>
            <a:ext cx="3589337" cy="277641"/>
          </a:xfrm>
          <a:prstGeom prst="rect">
            <a:avLst/>
          </a:prstGeom>
          <a:noFill/>
          <a:ln w="9525">
            <a:noFill/>
            <a:miter lim="800000"/>
            <a:headEnd/>
            <a:tailEnd/>
          </a:ln>
        </p:spPr>
        <p:txBody>
          <a:bodyPr lIns="92075" tIns="46038" rIns="92075" bIns="46038">
            <a:spAutoFit/>
          </a:bodyPr>
          <a:lstStyle/>
          <a:p>
            <a:pPr algn="r">
              <a:spcBef>
                <a:spcPct val="50000"/>
              </a:spcBef>
              <a:defRPr/>
            </a:pPr>
            <a:r>
              <a:rPr lang="en-US" sz="1200" dirty="0" smtClean="0">
                <a:solidFill>
                  <a:schemeClr val="tx1">
                    <a:lumMod val="75000"/>
                    <a:lumOff val="25000"/>
                  </a:schemeClr>
                </a:solidFill>
                <a:latin typeface="Arial"/>
                <a:ea typeface="+mn-ea"/>
                <a:cs typeface="Arial"/>
              </a:rPr>
              <a:t>Whitaker </a:t>
            </a:r>
            <a:r>
              <a:rPr lang="en-US" sz="1200" dirty="0">
                <a:solidFill>
                  <a:schemeClr val="tx1">
                    <a:lumMod val="75000"/>
                    <a:lumOff val="25000"/>
                  </a:schemeClr>
                </a:solidFill>
                <a:latin typeface="Arial"/>
                <a:ea typeface="+mn-ea"/>
                <a:cs typeface="Arial"/>
              </a:rPr>
              <a:t>et al</a:t>
            </a:r>
            <a:r>
              <a:rPr lang="en-US" sz="1200" dirty="0" smtClean="0">
                <a:solidFill>
                  <a:schemeClr val="tx1">
                    <a:lumMod val="75000"/>
                    <a:lumOff val="25000"/>
                  </a:schemeClr>
                </a:solidFill>
                <a:latin typeface="Arial"/>
                <a:ea typeface="+mn-ea"/>
                <a:cs typeface="Arial"/>
              </a:rPr>
              <a:t>., 1997, </a:t>
            </a:r>
            <a:r>
              <a:rPr lang="en-US" sz="1200" i="1" dirty="0" smtClean="0">
                <a:solidFill>
                  <a:schemeClr val="tx1">
                    <a:lumMod val="75000"/>
                    <a:lumOff val="25000"/>
                  </a:schemeClr>
                </a:solidFill>
                <a:latin typeface="Arial"/>
                <a:cs typeface="Arial"/>
              </a:rPr>
              <a:t>New </a:t>
            </a:r>
            <a:r>
              <a:rPr lang="en-US" sz="1200" i="1" dirty="0" err="1" smtClean="0">
                <a:solidFill>
                  <a:schemeClr val="tx1">
                    <a:lumMod val="75000"/>
                    <a:lumOff val="25000"/>
                  </a:schemeClr>
                </a:solidFill>
                <a:latin typeface="Arial"/>
                <a:cs typeface="Arial"/>
              </a:rPr>
              <a:t>Engl</a:t>
            </a:r>
            <a:r>
              <a:rPr lang="en-US" sz="1200" i="1" dirty="0" smtClean="0">
                <a:solidFill>
                  <a:schemeClr val="tx1">
                    <a:lumMod val="75000"/>
                    <a:lumOff val="25000"/>
                  </a:schemeClr>
                </a:solidFill>
                <a:latin typeface="Arial"/>
                <a:cs typeface="Arial"/>
              </a:rPr>
              <a:t> J Med</a:t>
            </a:r>
            <a:endParaRPr lang="en-US" sz="1200" i="1" dirty="0">
              <a:solidFill>
                <a:schemeClr val="tx1">
                  <a:lumMod val="75000"/>
                  <a:lumOff val="25000"/>
                </a:schemeClr>
              </a:solidFill>
              <a:latin typeface="Arial"/>
              <a:ea typeface="+mn-ea"/>
              <a:cs typeface="Arial"/>
            </a:endParaRPr>
          </a:p>
        </p:txBody>
      </p:sp>
      <p:sp>
        <p:nvSpPr>
          <p:cNvPr id="7" name="Rectangle 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86290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sz="2160" b="1" i="0" u="none" strike="noStrike" kern="1200" baseline="0">
                <a:solidFill>
                  <a:prstClr val="black"/>
                </a:solidFill>
                <a:latin typeface="+mn-lt"/>
                <a:ea typeface="+mn-ea"/>
                <a:cs typeface="+mn-cs"/>
              </a:defRPr>
            </a:pPr>
            <a:r>
              <a:rPr lang="en-US" sz="3200" b="1" dirty="0" smtClean="0">
                <a:solidFill>
                  <a:schemeClr val="tx1">
                    <a:lumMod val="65000"/>
                    <a:lumOff val="35000"/>
                  </a:schemeClr>
                </a:solidFill>
                <a:latin typeface="Arial" pitchFamily="34" charset="0"/>
                <a:ea typeface="+mj-ea"/>
                <a:cs typeface="Arial" pitchFamily="34" charset="0"/>
              </a:rPr>
              <a:t>Impact of Obesity</a:t>
            </a:r>
          </a:p>
          <a:p>
            <a:pPr>
              <a:buNone/>
            </a:pPr>
            <a:endParaRPr lang="en-US" dirty="0" smtClean="0"/>
          </a:p>
        </p:txBody>
      </p:sp>
      <p:grpSp>
        <p:nvGrpSpPr>
          <p:cNvPr id="15" name="Group 14"/>
          <p:cNvGrpSpPr/>
          <p:nvPr/>
        </p:nvGrpSpPr>
        <p:grpSpPr>
          <a:xfrm>
            <a:off x="1447800" y="1371600"/>
            <a:ext cx="6840538" cy="4795838"/>
            <a:chOff x="457200" y="1676400"/>
            <a:chExt cx="8212138" cy="4795838"/>
          </a:xfrm>
        </p:grpSpPr>
        <p:sp>
          <p:nvSpPr>
            <p:cNvPr id="16" name="Oval 3"/>
            <p:cNvSpPr>
              <a:spLocks noChangeArrowheads="1"/>
            </p:cNvSpPr>
            <p:nvPr/>
          </p:nvSpPr>
          <p:spPr bwMode="blackWhite">
            <a:xfrm>
              <a:off x="5578475" y="5394325"/>
              <a:ext cx="2514600" cy="1077913"/>
            </a:xfrm>
            <a:prstGeom prst="ellipse">
              <a:avLst/>
            </a:prstGeom>
            <a:solidFill>
              <a:schemeClr val="accent6"/>
            </a:solidFill>
            <a:ln w="9525">
              <a:solidFill>
                <a:schemeClr val="bg2"/>
              </a:solidFill>
              <a:round/>
              <a:headEnd/>
              <a:tailEnd/>
            </a:ln>
            <a:effectLst>
              <a:outerShdw dist="35921" dir="2700000" algn="ctr" rotWithShape="0">
                <a:schemeClr val="bg2"/>
              </a:outerShdw>
            </a:effectLst>
          </p:spPr>
          <p:txBody>
            <a:bodyPr anchor="ctr"/>
            <a:lstStyle/>
            <a:p>
              <a:pPr algn="ctr" fontAlgn="auto">
                <a:spcBef>
                  <a:spcPts val="0"/>
                </a:spcBef>
                <a:spcAft>
                  <a:spcPts val="0"/>
                </a:spcAft>
                <a:defRPr/>
              </a:pPr>
              <a:r>
                <a:rPr lang="en-US" sz="2700" dirty="0">
                  <a:sym typeface="Symbol" pitchFamily="18" charset="2"/>
                </a:rPr>
                <a:t> </a:t>
              </a:r>
              <a:r>
                <a:rPr lang="en-US" sz="2200" dirty="0" smtClean="0">
                  <a:latin typeface="Arial" pitchFamily="34" charset="0"/>
                  <a:cs typeface="Arial" pitchFamily="34" charset="0"/>
                  <a:sym typeface="Symbol" pitchFamily="18" charset="2"/>
                </a:rPr>
                <a:t>M</a:t>
              </a:r>
              <a:r>
                <a:rPr lang="en-US" sz="2200" dirty="0" smtClean="0">
                  <a:latin typeface="Arial" pitchFamily="34" charset="0"/>
                  <a:cs typeface="Arial" pitchFamily="34" charset="0"/>
                </a:rPr>
                <a:t>edical     </a:t>
              </a:r>
              <a:r>
                <a:rPr lang="en-US" sz="2200" dirty="0">
                  <a:latin typeface="Arial" pitchFamily="34" charset="0"/>
                  <a:cs typeface="Arial" pitchFamily="34" charset="0"/>
                </a:rPr>
                <a:t/>
              </a:r>
              <a:br>
                <a:rPr lang="en-US" sz="2200" dirty="0">
                  <a:latin typeface="Arial" pitchFamily="34" charset="0"/>
                  <a:cs typeface="Arial" pitchFamily="34" charset="0"/>
                </a:rPr>
              </a:br>
              <a:r>
                <a:rPr lang="en-US" sz="2200" dirty="0">
                  <a:latin typeface="Arial" pitchFamily="34" charset="0"/>
                  <a:cs typeface="Arial" pitchFamily="34" charset="0"/>
                </a:rPr>
                <a:t>   Costs</a:t>
              </a:r>
            </a:p>
          </p:txBody>
        </p:sp>
        <p:sp>
          <p:nvSpPr>
            <p:cNvPr id="17" name="Oval 4"/>
            <p:cNvSpPr>
              <a:spLocks noChangeArrowheads="1"/>
            </p:cNvSpPr>
            <p:nvPr/>
          </p:nvSpPr>
          <p:spPr bwMode="ltGray">
            <a:xfrm>
              <a:off x="3241675" y="3503613"/>
              <a:ext cx="2641600" cy="1519237"/>
            </a:xfrm>
            <a:prstGeom prst="ellipse">
              <a:avLst/>
            </a:prstGeom>
            <a:solidFill>
              <a:schemeClr val="tx2">
                <a:lumMod val="60000"/>
                <a:lumOff val="40000"/>
              </a:schemeClr>
            </a:solidFill>
            <a:ln w="12700">
              <a:solidFill>
                <a:schemeClr val="bg2"/>
              </a:solid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lang="en-US" sz="4000" dirty="0"/>
                <a:t>Obesity</a:t>
              </a:r>
              <a:endParaRPr lang="en-US" sz="2400" dirty="0"/>
            </a:p>
          </p:txBody>
        </p:sp>
        <p:sp>
          <p:nvSpPr>
            <p:cNvPr id="18" name="Line 5"/>
            <p:cNvSpPr>
              <a:spLocks noChangeShapeType="1"/>
            </p:cNvSpPr>
            <p:nvPr/>
          </p:nvSpPr>
          <p:spPr bwMode="auto">
            <a:xfrm flipV="1">
              <a:off x="3054350" y="4875213"/>
              <a:ext cx="593725" cy="441325"/>
            </a:xfrm>
            <a:prstGeom prst="line">
              <a:avLst/>
            </a:prstGeom>
            <a:noFill/>
            <a:ln w="38100">
              <a:solidFill>
                <a:schemeClr val="tx1"/>
              </a:solidFill>
              <a:round/>
              <a:headEnd type="triangle" w="lg" len="med"/>
              <a:tailEnd/>
            </a:ln>
          </p:spPr>
          <p:txBody>
            <a:bodyPr wrap="none" anchor="ctr"/>
            <a:lstStyle/>
            <a:p>
              <a:endParaRPr lang="en-US"/>
            </a:p>
          </p:txBody>
        </p:sp>
        <p:sp>
          <p:nvSpPr>
            <p:cNvPr id="19" name="Line 6"/>
            <p:cNvSpPr>
              <a:spLocks noChangeShapeType="1"/>
            </p:cNvSpPr>
            <p:nvPr/>
          </p:nvSpPr>
          <p:spPr bwMode="auto">
            <a:xfrm>
              <a:off x="2903538" y="3351213"/>
              <a:ext cx="677862" cy="304800"/>
            </a:xfrm>
            <a:prstGeom prst="line">
              <a:avLst/>
            </a:prstGeom>
            <a:noFill/>
            <a:ln w="38100">
              <a:solidFill>
                <a:schemeClr val="tx1"/>
              </a:solidFill>
              <a:round/>
              <a:headEnd type="triangle" w="lg" len="med"/>
              <a:tailEnd/>
            </a:ln>
          </p:spPr>
          <p:txBody>
            <a:bodyPr wrap="none" anchor="ctr"/>
            <a:lstStyle/>
            <a:p>
              <a:endParaRPr lang="en-US"/>
            </a:p>
          </p:txBody>
        </p:sp>
        <p:sp>
          <p:nvSpPr>
            <p:cNvPr id="20" name="Line 7"/>
            <p:cNvSpPr>
              <a:spLocks noChangeShapeType="1"/>
            </p:cNvSpPr>
            <p:nvPr/>
          </p:nvSpPr>
          <p:spPr bwMode="auto">
            <a:xfrm>
              <a:off x="4564063" y="2817813"/>
              <a:ext cx="0" cy="609600"/>
            </a:xfrm>
            <a:prstGeom prst="line">
              <a:avLst/>
            </a:prstGeom>
            <a:noFill/>
            <a:ln w="38100">
              <a:solidFill>
                <a:schemeClr val="tx1"/>
              </a:solidFill>
              <a:round/>
              <a:headEnd type="triangle" w="lg" len="med"/>
              <a:tailEnd/>
            </a:ln>
          </p:spPr>
          <p:txBody>
            <a:bodyPr wrap="none" anchor="ctr"/>
            <a:lstStyle/>
            <a:p>
              <a:endParaRPr lang="en-US"/>
            </a:p>
          </p:txBody>
        </p:sp>
        <p:sp>
          <p:nvSpPr>
            <p:cNvPr id="21" name="Line 8"/>
            <p:cNvSpPr>
              <a:spLocks noChangeShapeType="1"/>
            </p:cNvSpPr>
            <p:nvPr/>
          </p:nvSpPr>
          <p:spPr bwMode="auto">
            <a:xfrm flipH="1">
              <a:off x="5680075" y="3349625"/>
              <a:ext cx="542925" cy="381000"/>
            </a:xfrm>
            <a:prstGeom prst="line">
              <a:avLst/>
            </a:prstGeom>
            <a:noFill/>
            <a:ln w="38100">
              <a:solidFill>
                <a:schemeClr val="tx1"/>
              </a:solidFill>
              <a:round/>
              <a:headEnd type="triangle" w="lg" len="med"/>
              <a:tailEnd/>
            </a:ln>
          </p:spPr>
          <p:txBody>
            <a:bodyPr wrap="none" anchor="ctr"/>
            <a:lstStyle/>
            <a:p>
              <a:endParaRPr lang="en-US"/>
            </a:p>
          </p:txBody>
        </p:sp>
        <p:sp>
          <p:nvSpPr>
            <p:cNvPr id="22" name="Freeform 9"/>
            <p:cNvSpPr>
              <a:spLocks/>
            </p:cNvSpPr>
            <p:nvPr/>
          </p:nvSpPr>
          <p:spPr bwMode="auto">
            <a:xfrm>
              <a:off x="5545138" y="4827588"/>
              <a:ext cx="471487" cy="530225"/>
            </a:xfrm>
            <a:custGeom>
              <a:avLst/>
              <a:gdLst>
                <a:gd name="T0" fmla="*/ 2147483647 w 314"/>
                <a:gd name="T1" fmla="*/ 2147483647 h 318"/>
                <a:gd name="T2" fmla="*/ 0 w 314"/>
                <a:gd name="T3" fmla="*/ 0 h 318"/>
                <a:gd name="T4" fmla="*/ 0 60000 65536"/>
                <a:gd name="T5" fmla="*/ 0 60000 65536"/>
                <a:gd name="T6" fmla="*/ 0 w 314"/>
                <a:gd name="T7" fmla="*/ 0 h 318"/>
                <a:gd name="T8" fmla="*/ 314 w 314"/>
                <a:gd name="T9" fmla="*/ 318 h 318"/>
              </a:gdLst>
              <a:ahLst/>
              <a:cxnLst>
                <a:cxn ang="T4">
                  <a:pos x="T0" y="T1"/>
                </a:cxn>
                <a:cxn ang="T5">
                  <a:pos x="T2" y="T3"/>
                </a:cxn>
              </a:cxnLst>
              <a:rect l="T6" t="T7" r="T8" b="T9"/>
              <a:pathLst>
                <a:path w="314" h="318">
                  <a:moveTo>
                    <a:pt x="314" y="318"/>
                  </a:moveTo>
                  <a:lnTo>
                    <a:pt x="0" y="0"/>
                  </a:lnTo>
                </a:path>
              </a:pathLst>
            </a:custGeom>
            <a:noFill/>
            <a:ln w="38100">
              <a:solidFill>
                <a:schemeClr val="tx1"/>
              </a:solidFill>
              <a:round/>
              <a:headEnd type="triangle" w="lg" len="med"/>
              <a:tailEnd/>
            </a:ln>
          </p:spPr>
          <p:txBody>
            <a:bodyPr wrap="none" anchor="ctr"/>
            <a:lstStyle/>
            <a:p>
              <a:endParaRPr lang="en-US"/>
            </a:p>
          </p:txBody>
        </p:sp>
        <p:sp>
          <p:nvSpPr>
            <p:cNvPr id="23" name="Oval 10"/>
            <p:cNvSpPr>
              <a:spLocks noChangeArrowheads="1"/>
            </p:cNvSpPr>
            <p:nvPr/>
          </p:nvSpPr>
          <p:spPr bwMode="blackWhite">
            <a:xfrm>
              <a:off x="457200" y="2438400"/>
              <a:ext cx="2514600" cy="1077913"/>
            </a:xfrm>
            <a:prstGeom prst="ellipse">
              <a:avLst/>
            </a:prstGeom>
            <a:solidFill>
              <a:schemeClr val="accent6"/>
            </a:solidFill>
            <a:ln w="9525">
              <a:solidFill>
                <a:schemeClr val="bg2"/>
              </a:solid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lang="en-US" sz="2200" dirty="0">
                  <a:latin typeface="Arial" pitchFamily="34" charset="0"/>
                  <a:cs typeface="Arial" pitchFamily="34" charset="0"/>
                </a:rPr>
                <a:t>Quality of Life</a:t>
              </a:r>
            </a:p>
          </p:txBody>
        </p:sp>
        <p:sp>
          <p:nvSpPr>
            <p:cNvPr id="24" name="Oval 11"/>
            <p:cNvSpPr>
              <a:spLocks noChangeArrowheads="1"/>
            </p:cNvSpPr>
            <p:nvPr/>
          </p:nvSpPr>
          <p:spPr bwMode="blackWhite">
            <a:xfrm>
              <a:off x="3352800" y="1676400"/>
              <a:ext cx="2514600" cy="1077913"/>
            </a:xfrm>
            <a:prstGeom prst="ellipse">
              <a:avLst/>
            </a:prstGeom>
            <a:solidFill>
              <a:schemeClr val="accent6"/>
            </a:solidFill>
            <a:ln w="9525">
              <a:solidFill>
                <a:schemeClr val="bg2"/>
              </a:solidFill>
              <a:round/>
              <a:headEnd/>
              <a:tailEnd/>
            </a:ln>
            <a:effectLst>
              <a:outerShdw dist="35921" dir="2700000" algn="ctr" rotWithShape="0">
                <a:schemeClr val="bg2"/>
              </a:outerShdw>
            </a:effectLst>
          </p:spPr>
          <p:txBody>
            <a:bodyPr anchor="ctr"/>
            <a:lstStyle/>
            <a:p>
              <a:pPr algn="ctr" fontAlgn="auto">
                <a:spcBef>
                  <a:spcPts val="0"/>
                </a:spcBef>
                <a:spcAft>
                  <a:spcPts val="0"/>
                </a:spcAft>
                <a:defRPr/>
              </a:pPr>
              <a:r>
                <a:rPr lang="en-US" sz="2200" dirty="0" err="1">
                  <a:latin typeface="Arial" pitchFamily="34" charset="0"/>
                  <a:cs typeface="Arial" pitchFamily="34" charset="0"/>
                </a:rPr>
                <a:t>Comorbid</a:t>
              </a:r>
              <a:r>
                <a:rPr lang="en-US" sz="2200" dirty="0">
                  <a:latin typeface="Arial" pitchFamily="34" charset="0"/>
                  <a:cs typeface="Arial" pitchFamily="34" charset="0"/>
                </a:rPr>
                <a:t> Diseases</a:t>
              </a:r>
            </a:p>
          </p:txBody>
        </p:sp>
        <p:sp>
          <p:nvSpPr>
            <p:cNvPr id="25" name="Oval 12"/>
            <p:cNvSpPr>
              <a:spLocks noChangeArrowheads="1"/>
            </p:cNvSpPr>
            <p:nvPr/>
          </p:nvSpPr>
          <p:spPr bwMode="blackWhite">
            <a:xfrm>
              <a:off x="6154738" y="2513013"/>
              <a:ext cx="2514600" cy="1077912"/>
            </a:xfrm>
            <a:prstGeom prst="ellipse">
              <a:avLst/>
            </a:prstGeom>
            <a:solidFill>
              <a:schemeClr val="accent6"/>
            </a:solidFill>
            <a:ln w="9525">
              <a:solidFill>
                <a:schemeClr val="bg2"/>
              </a:solidFill>
              <a:round/>
              <a:headEnd/>
              <a:tailEnd/>
            </a:ln>
            <a:effectLst>
              <a:outerShdw dist="35921" dir="2700000" algn="ctr" rotWithShape="0">
                <a:schemeClr val="bg2"/>
              </a:outerShdw>
            </a:effectLst>
          </p:spPr>
          <p:txBody>
            <a:bodyPr anchor="ctr"/>
            <a:lstStyle/>
            <a:p>
              <a:pPr algn="ctr" fontAlgn="auto">
                <a:spcBef>
                  <a:spcPts val="0"/>
                </a:spcBef>
                <a:spcAft>
                  <a:spcPts val="0"/>
                </a:spcAft>
                <a:defRPr/>
              </a:pPr>
              <a:r>
                <a:rPr lang="en-US" sz="2200" dirty="0">
                  <a:latin typeface="Arial" pitchFamily="34" charset="0"/>
                  <a:cs typeface="Arial" pitchFamily="34" charset="0"/>
                </a:rPr>
                <a:t>Disability</a:t>
              </a:r>
            </a:p>
          </p:txBody>
        </p:sp>
        <p:sp>
          <p:nvSpPr>
            <p:cNvPr id="26" name="Oval 13"/>
            <p:cNvSpPr>
              <a:spLocks noChangeArrowheads="1"/>
            </p:cNvSpPr>
            <p:nvPr/>
          </p:nvSpPr>
          <p:spPr bwMode="blackWhite">
            <a:xfrm>
              <a:off x="1277938" y="5394325"/>
              <a:ext cx="2514600" cy="1077913"/>
            </a:xfrm>
            <a:prstGeom prst="ellipse">
              <a:avLst/>
            </a:prstGeom>
            <a:solidFill>
              <a:schemeClr val="accent6"/>
            </a:solidFill>
            <a:ln w="9525">
              <a:solidFill>
                <a:schemeClr val="bg2"/>
              </a:solidFill>
              <a:round/>
              <a:headEnd/>
              <a:tailEnd/>
            </a:ln>
            <a:effectLst>
              <a:outerShdw dist="35921" dir="2700000" algn="ctr" rotWithShape="0">
                <a:schemeClr val="bg2"/>
              </a:outerShdw>
            </a:effectLst>
          </p:spPr>
          <p:txBody>
            <a:bodyPr anchor="ctr"/>
            <a:lstStyle/>
            <a:p>
              <a:pPr algn="ctr" fontAlgn="auto">
                <a:spcBef>
                  <a:spcPts val="0"/>
                </a:spcBef>
                <a:spcAft>
                  <a:spcPts val="0"/>
                </a:spcAft>
                <a:defRPr/>
              </a:pPr>
              <a:r>
                <a:rPr lang="en-US" sz="2200" dirty="0" smtClean="0">
                  <a:latin typeface="Arial" pitchFamily="34" charset="0"/>
                  <a:cs typeface="Arial" pitchFamily="34" charset="0"/>
                  <a:sym typeface="Symbol" pitchFamily="18" charset="2"/>
                </a:rPr>
                <a:t>Mortality</a:t>
              </a:r>
              <a:endParaRPr lang="en-US" sz="2200" dirty="0">
                <a:latin typeface="Arial" pitchFamily="34" charset="0"/>
                <a:cs typeface="Arial" pitchFamily="34" charset="0"/>
              </a:endParaRPr>
            </a:p>
          </p:txBody>
        </p:sp>
      </p:grpSp>
      <p:sp>
        <p:nvSpPr>
          <p:cNvPr id="27" name="Rectangle 26"/>
          <p:cNvSpPr/>
          <p:nvPr/>
        </p:nvSpPr>
        <p:spPr>
          <a:xfrm>
            <a:off x="152400" y="6019800"/>
            <a:ext cx="1600200" cy="671899"/>
          </a:xfrm>
          <a:prstGeom prst="rect">
            <a:avLst/>
          </a:prstGeom>
          <a:solidFill>
            <a:srgbClr val="94B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8843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F24055-8ADB-477D-9B5F-FB1CDD533667}"/>
</file>

<file path=customXml/itemProps2.xml><?xml version="1.0" encoding="utf-8"?>
<ds:datastoreItem xmlns:ds="http://schemas.openxmlformats.org/officeDocument/2006/customXml" ds:itemID="{8680F3D8-0905-4BB2-8DBD-2F928F18AF29}"/>
</file>

<file path=customXml/itemProps3.xml><?xml version="1.0" encoding="utf-8"?>
<ds:datastoreItem xmlns:ds="http://schemas.openxmlformats.org/officeDocument/2006/customXml" ds:itemID="{70A83439-5326-4526-BB64-9A01410B6C2F}"/>
</file>

<file path=docProps/app.xml><?xml version="1.0" encoding="utf-8"?>
<Properties xmlns="http://schemas.openxmlformats.org/officeDocument/2006/extended-properties" xmlns:vt="http://schemas.openxmlformats.org/officeDocument/2006/docPropsVTypes">
  <Template/>
  <TotalTime>4017</TotalTime>
  <Words>4762</Words>
  <Application>Microsoft Office PowerPoint</Application>
  <PresentationFormat>On-screen Show (4:3)</PresentationFormat>
  <Paragraphs>836</Paragraphs>
  <Slides>68</Slides>
  <Notes>43</Notes>
  <HiddenSlides>0</HiddenSlides>
  <MMClips>1</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3_Office Theme</vt:lpstr>
      <vt:lpstr>Slide 1</vt:lpstr>
      <vt:lpstr>Slide 2</vt:lpstr>
      <vt:lpstr>Slide 3</vt:lpstr>
      <vt:lpstr>Prevalence of Obesity among  U.S. Children and Adolescents</vt:lpstr>
      <vt:lpstr>Childhood Obesity:  Health Risks Now and Later</vt:lpstr>
      <vt:lpstr>The Impact of Obesity Stigma on Children</vt:lpstr>
      <vt:lpstr>Slide 7</vt:lpstr>
      <vt:lpstr>Slide 8</vt:lpstr>
      <vt:lpstr>Slide 9</vt:lpstr>
      <vt:lpstr>Slide 10</vt:lpstr>
      <vt:lpstr>Slide 11</vt:lpstr>
      <vt:lpstr>Missed Opportunities for Intervention</vt:lpstr>
      <vt:lpstr>The Energy-Balance Equation:  It’s Not Enough</vt:lpstr>
      <vt:lpstr>Main Drivers of the Obesity Epidemic</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Family-Based Treatment is Efficacious</vt:lpstr>
      <vt:lpstr>Engineer the Environment  to Support Health</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susan laptop</cp:lastModifiedBy>
  <cp:revision>531</cp:revision>
  <cp:lastPrinted>2014-04-19T18:39:45Z</cp:lastPrinted>
  <dcterms:created xsi:type="dcterms:W3CDTF">2013-08-30T14:17:08Z</dcterms:created>
  <dcterms:modified xsi:type="dcterms:W3CDTF">2014-09-10T01:07:06Z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