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3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19" r:id="rId3"/>
    <p:sldId id="435" r:id="rId4"/>
    <p:sldId id="436" r:id="rId5"/>
    <p:sldId id="437" r:id="rId6"/>
    <p:sldId id="438" r:id="rId7"/>
    <p:sldId id="388" r:id="rId8"/>
    <p:sldId id="310" r:id="rId9"/>
    <p:sldId id="359" r:id="rId10"/>
    <p:sldId id="439" r:id="rId11"/>
    <p:sldId id="389" r:id="rId12"/>
    <p:sldId id="431" r:id="rId13"/>
    <p:sldId id="348" r:id="rId14"/>
    <p:sldId id="432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30" r:id="rId25"/>
    <p:sldId id="331" r:id="rId26"/>
    <p:sldId id="332" r:id="rId27"/>
    <p:sldId id="333" r:id="rId28"/>
    <p:sldId id="334" r:id="rId29"/>
    <p:sldId id="349" r:id="rId30"/>
    <p:sldId id="339" r:id="rId31"/>
    <p:sldId id="340" r:id="rId32"/>
    <p:sldId id="341" r:id="rId33"/>
    <p:sldId id="342" r:id="rId34"/>
    <p:sldId id="343" r:id="rId35"/>
    <p:sldId id="371" r:id="rId36"/>
    <p:sldId id="344" r:id="rId37"/>
    <p:sldId id="365" r:id="rId38"/>
    <p:sldId id="375" r:id="rId39"/>
    <p:sldId id="360" r:id="rId40"/>
    <p:sldId id="361" r:id="rId41"/>
    <p:sldId id="362" r:id="rId42"/>
    <p:sldId id="363" r:id="rId43"/>
    <p:sldId id="364" r:id="rId44"/>
    <p:sldId id="406" r:id="rId45"/>
    <p:sldId id="407" r:id="rId46"/>
    <p:sldId id="290" r:id="rId47"/>
    <p:sldId id="408" r:id="rId48"/>
    <p:sldId id="433" r:id="rId49"/>
    <p:sldId id="366" r:id="rId50"/>
    <p:sldId id="291" r:id="rId51"/>
    <p:sldId id="292" r:id="rId52"/>
    <p:sldId id="293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03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A9A3D1-5529-4FE7-89DD-540CD12FA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3895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A83AA-1E2D-44F8-9822-86C57ECEE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63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BE72-8A3A-4862-B9F3-C33D590B6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56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72BC-8430-4C7C-B9A7-0C153D153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47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C3882-B2E0-4B67-B21E-9AC0B1100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3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4661B-234A-4171-B824-3B2BF85A0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756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85BD-9AEE-4CED-BD76-D74878DBC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13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CC459-42A1-4D4F-9987-B7278FDCA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09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590F1-D85D-4D0E-B98C-742AD1CD0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61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A668-529A-4127-B1B8-CCAD787BD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90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00AE-46CA-4B96-BFCF-E9C742CB0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8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ABE02-1F2F-4833-901B-15071C24C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825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19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0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1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2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3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4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5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6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7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8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29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0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1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2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3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4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5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36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93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409CCB1-EB72-489E-B2E4-A75EF71AA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3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Opening the Gateway to a Great Meeting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How to make and keep your meetings running smoothly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Dr. Leonard M. Young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Professional Registered Parliamentarian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Motion: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6000" dirty="0" smtClean="0"/>
              <a:t>I move that we buy the secretary a desk and a chair.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950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STEPS IN HANDLING OF A MOTION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A member </a:t>
            </a:r>
            <a:r>
              <a:rPr lang="en-US" b="1" u="sng" dirty="0" smtClean="0">
                <a:solidFill>
                  <a:srgbClr val="FFFF00"/>
                </a:solidFill>
              </a:rPr>
              <a:t>makes</a:t>
            </a:r>
            <a:r>
              <a:rPr lang="en-US" b="1" dirty="0" smtClean="0"/>
              <a:t> the motion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r>
              <a:rPr lang="en-US" b="1" dirty="0" smtClean="0"/>
              <a:t>Another member </a:t>
            </a:r>
            <a:r>
              <a:rPr lang="en-US" b="1" u="sng" dirty="0" smtClean="0">
                <a:solidFill>
                  <a:srgbClr val="FFFF00"/>
                </a:solidFill>
              </a:rPr>
              <a:t>seconds</a:t>
            </a:r>
            <a:r>
              <a:rPr lang="en-US" b="1" dirty="0" smtClean="0"/>
              <a:t> the motion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b="1" dirty="0" smtClean="0"/>
              <a:t>The Chair </a:t>
            </a:r>
            <a:r>
              <a:rPr lang="en-US" b="1" u="sng" dirty="0" smtClean="0">
                <a:solidFill>
                  <a:srgbClr val="FFFF00"/>
                </a:solidFill>
              </a:rPr>
              <a:t>states</a:t>
            </a:r>
            <a:r>
              <a:rPr lang="en-US" b="1" dirty="0" smtClean="0"/>
              <a:t> the question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b="1" dirty="0" smtClean="0"/>
              <a:t>The members </a:t>
            </a:r>
            <a:r>
              <a:rPr lang="en-US" b="1" u="sng" dirty="0" smtClean="0">
                <a:solidFill>
                  <a:srgbClr val="FFFF00"/>
                </a:solidFill>
              </a:rPr>
              <a:t>debate</a:t>
            </a:r>
            <a:r>
              <a:rPr lang="en-US" b="1" dirty="0" smtClean="0"/>
              <a:t> the motion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r>
              <a:rPr lang="en-US" b="1" dirty="0" smtClean="0"/>
              <a:t>The Chair </a:t>
            </a:r>
            <a:r>
              <a:rPr lang="en-US" b="1" u="sng" dirty="0" smtClean="0">
                <a:solidFill>
                  <a:srgbClr val="FFFF00"/>
                </a:solidFill>
              </a:rPr>
              <a:t>puts</a:t>
            </a:r>
            <a:r>
              <a:rPr lang="en-US" b="1" dirty="0" smtClean="0"/>
              <a:t> the question</a:t>
            </a:r>
            <a:r>
              <a:rPr lang="en-US" dirty="0" smtClean="0"/>
              <a:t> (takes the vote).</a:t>
            </a:r>
          </a:p>
          <a:p>
            <a:pPr eaLnBrk="1" hangingPunct="1">
              <a:defRPr/>
            </a:pPr>
            <a:r>
              <a:rPr lang="en-US" b="1" dirty="0" smtClean="0"/>
              <a:t>The Chair </a:t>
            </a:r>
            <a:r>
              <a:rPr lang="en-US" b="1" u="sng" dirty="0" smtClean="0">
                <a:solidFill>
                  <a:srgbClr val="FFFF00"/>
                </a:solidFill>
              </a:rPr>
              <a:t>announces</a:t>
            </a:r>
            <a:r>
              <a:rPr lang="en-US" b="1" dirty="0" smtClean="0"/>
              <a:t> the results</a:t>
            </a:r>
            <a:r>
              <a:rPr lang="en-US" dirty="0" smtClean="0"/>
              <a:t> </a:t>
            </a:r>
            <a:r>
              <a:rPr lang="en-US" b="1" dirty="0" smtClean="0"/>
              <a:t>of the vote.</a:t>
            </a:r>
          </a:p>
        </p:txBody>
      </p:sp>
    </p:spTree>
    <p:extLst>
      <p:ext uri="{BB962C8B-B14F-4D97-AF65-F5344CB8AC3E}">
        <p14:creationId xmlns:p14="http://schemas.microsoft.com/office/powerpoint/2010/main" xmlns="" val="331020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To Amend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4648200"/>
            <a:ext cx="3429000" cy="14859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60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Amend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An amendment is a “</a:t>
            </a:r>
            <a:r>
              <a:rPr lang="en-US" dirty="0" smtClean="0">
                <a:solidFill>
                  <a:srgbClr val="FFFF00"/>
                </a:solidFill>
              </a:rPr>
              <a:t>change wording</a:t>
            </a:r>
            <a:r>
              <a:rPr lang="en-US" dirty="0" smtClean="0"/>
              <a:t>.”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Amendments, like main motions, require a second, are amendable, are debatable, and require a majority vote.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An amendment should be stated so that indicates </a:t>
            </a:r>
            <a:r>
              <a:rPr lang="en-US" u="sng" dirty="0" smtClean="0"/>
              <a:t>exactly</a:t>
            </a:r>
            <a:r>
              <a:rPr lang="en-US" dirty="0" smtClean="0"/>
              <a:t> what is being done to the main motion.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An amendment must always be handled </a:t>
            </a:r>
            <a:r>
              <a:rPr lang="en-US" u="sng" dirty="0" smtClean="0"/>
              <a:t>before</a:t>
            </a:r>
            <a:r>
              <a:rPr lang="en-US" dirty="0" smtClean="0"/>
              <a:t> voting on the motion to which it was applied.</a:t>
            </a:r>
          </a:p>
        </p:txBody>
      </p:sp>
    </p:spTree>
    <p:extLst>
      <p:ext uri="{BB962C8B-B14F-4D97-AF65-F5344CB8AC3E}">
        <p14:creationId xmlns:p14="http://schemas.microsoft.com/office/powerpoint/2010/main" xmlns="" val="180703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Issue of Germaneness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amendment must be germane to the motion to which it applies.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Germane means “</a:t>
            </a:r>
            <a:r>
              <a:rPr lang="en-US" dirty="0" smtClean="0">
                <a:solidFill>
                  <a:srgbClr val="FFFF00"/>
                </a:solidFill>
              </a:rPr>
              <a:t>Closely Related To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An amendment can be </a:t>
            </a:r>
            <a:r>
              <a:rPr lang="en-US" dirty="0" smtClean="0">
                <a:solidFill>
                  <a:srgbClr val="FFFF00"/>
                </a:solidFill>
              </a:rPr>
              <a:t>hostile to or complete change the original intent </a:t>
            </a:r>
            <a:r>
              <a:rPr lang="en-US" dirty="0" smtClean="0"/>
              <a:t>as long as it is closely related to the subject at hand.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99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>
                <a:solidFill>
                  <a:srgbClr val="FFFF00"/>
                </a:solidFill>
              </a:rPr>
              <a:t>Main Motion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95600"/>
            <a:ext cx="82296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i="1" dirty="0" smtClean="0"/>
              <a:t>"That we sponsor a delegate to the National PTA Convention in July."</a:t>
            </a:r>
          </a:p>
        </p:txBody>
      </p:sp>
    </p:spTree>
    <p:extLst>
      <p:ext uri="{BB962C8B-B14F-4D97-AF65-F5344CB8AC3E}">
        <p14:creationId xmlns:p14="http://schemas.microsoft.com/office/powerpoint/2010/main" xmlns="" val="229904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/>
              <a:t>AMENDMENT BY</a:t>
            </a:r>
            <a:br>
              <a:rPr lang="en-US" sz="6600" b="1" dirty="0" smtClean="0"/>
            </a:br>
            <a:r>
              <a:rPr lang="en-US" sz="6600" b="1" dirty="0" smtClean="0"/>
              <a:t>STRIKING OUT:</a:t>
            </a:r>
            <a:r>
              <a:rPr lang="en-US" dirty="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95600"/>
            <a:ext cx="82296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 smtClean="0"/>
              <a:t>"</a:t>
            </a:r>
            <a:r>
              <a:rPr lang="en-US" sz="4800" b="1" dirty="0" smtClean="0"/>
              <a:t>That we sponsor a delegate to NSBA Convention </a:t>
            </a:r>
            <a:r>
              <a:rPr lang="en-US" sz="4800" strike="sngStrike" dirty="0" smtClean="0">
                <a:solidFill>
                  <a:srgbClr val="FFFF00"/>
                </a:solidFill>
              </a:rPr>
              <a:t>in March</a:t>
            </a:r>
            <a:r>
              <a:rPr lang="en-US" sz="4800" b="1" dirty="0" smtClean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xmlns="" val="30608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8153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/>
              <a:t>AMENDMENT BY ADDITION:</a:t>
            </a:r>
            <a:r>
              <a:rPr lang="en-US" sz="4800" dirty="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098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/>
              <a:t>"That we sponsor a delegate to NPTA Convention in July </a:t>
            </a:r>
            <a:r>
              <a:rPr lang="en-US" sz="4800" i="1" dirty="0" smtClean="0">
                <a:solidFill>
                  <a:srgbClr val="FFFF00"/>
                </a:solidFill>
              </a:rPr>
              <a:t>providing, however, that this board shall not be responsible for expenses in excess of $150.00</a:t>
            </a:r>
            <a:r>
              <a:rPr lang="en-US" sz="4800" i="1" dirty="0" smtClean="0"/>
              <a:t>.</a:t>
            </a:r>
            <a:r>
              <a:rPr lang="en-US" sz="4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4248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/>
              <a:t>AMENDMENT BY STRIKING OUT AND INSERTING</a:t>
            </a:r>
            <a:r>
              <a:rPr lang="en-US" sz="4800" dirty="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229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"That we sponsor </a:t>
            </a:r>
            <a:r>
              <a:rPr lang="en-US" sz="4800" u="sng" strike="sngStrike" dirty="0" smtClean="0">
                <a:solidFill>
                  <a:srgbClr val="FFFF00"/>
                </a:solidFill>
                <a:effectLst/>
              </a:rPr>
              <a:t>a delegate</a:t>
            </a:r>
            <a:r>
              <a:rPr lang="en-US" sz="4800" strike="sngStrike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4800" i="1" dirty="0" smtClean="0">
                <a:solidFill>
                  <a:srgbClr val="FF0000"/>
                </a:solidFill>
              </a:rPr>
              <a:t>two delegates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/>
              <a:t>to the NPTA Convention in March."</a:t>
            </a:r>
          </a:p>
        </p:txBody>
      </p:sp>
    </p:spTree>
    <p:extLst>
      <p:ext uri="{BB962C8B-B14F-4D97-AF65-F5344CB8AC3E}">
        <p14:creationId xmlns:p14="http://schemas.microsoft.com/office/powerpoint/2010/main" xmlns="" val="16785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239962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/>
              <a:t>PRIMARY AND SECONDARY AMENDMENTS</a:t>
            </a:r>
            <a:r>
              <a:rPr lang="en-US" sz="4000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6700" dirty="0" smtClean="0"/>
              <a:t>▲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2057400"/>
            <a:ext cx="50292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SECONDARY AMENDMENT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PRIMARY AMENDMENT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MAIN MOTION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6101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Based 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i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sz="6000" i="1" dirty="0" smtClean="0">
                <a:latin typeface="Times New Roman" pitchFamily="18" charset="0"/>
                <a:cs typeface="Times New Roman" pitchFamily="18" charset="0"/>
              </a:rPr>
              <a:t>Robert's Rules of Order Newly Revised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6000" i="1" dirty="0" smtClean="0">
                <a:latin typeface="Times New Roman" pitchFamily="18" charset="0"/>
                <a:cs typeface="Times New Roman" pitchFamily="18" charset="0"/>
              </a:rPr>
              <a:t>RONR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dirty="0" smtClean="0">
                <a:cs typeface="Times New Roman" pitchFamily="18" charset="0"/>
              </a:rPr>
              <a:t>11</a:t>
            </a:r>
            <a:r>
              <a:rPr lang="en-US" sz="4400" baseline="30000" dirty="0" smtClean="0">
                <a:cs typeface="Times New Roman" pitchFamily="18" charset="0"/>
              </a:rPr>
              <a:t>th</a:t>
            </a:r>
            <a:r>
              <a:rPr lang="en-US" sz="4400" dirty="0" smtClean="0">
                <a:cs typeface="Times New Roman" pitchFamily="18" charset="0"/>
              </a:rPr>
              <a:t> Edition © 2011</a:t>
            </a:r>
          </a:p>
        </p:txBody>
      </p:sp>
    </p:spTree>
    <p:extLst>
      <p:ext uri="{BB962C8B-B14F-4D97-AF65-F5344CB8AC3E}">
        <p14:creationId xmlns:p14="http://schemas.microsoft.com/office/powerpoint/2010/main" xmlns="" val="6646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010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/>
              <a:t>SECONDARY AMENDMENT</a:t>
            </a:r>
            <a:r>
              <a:rPr lang="en-US" sz="660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/>
              <a:t>"That we sponsor a delegate to the NPTA Convention in July </a:t>
            </a:r>
            <a:r>
              <a:rPr lang="en-US" sz="4800" i="1" dirty="0" smtClean="0">
                <a:solidFill>
                  <a:srgbClr val="FFFF00"/>
                </a:solidFill>
              </a:rPr>
              <a:t>providing, however, that this board shall not be responsible for expenses in excess of </a:t>
            </a:r>
            <a:r>
              <a:rPr lang="en-US" sz="4800" i="1" strike="sngStrike" dirty="0" smtClean="0">
                <a:solidFill>
                  <a:srgbClr val="FFFF00"/>
                </a:solidFill>
              </a:rPr>
              <a:t>$150.00</a:t>
            </a:r>
            <a:r>
              <a:rPr lang="en-US" sz="4800" i="1" dirty="0" smtClean="0">
                <a:solidFill>
                  <a:srgbClr val="FFFF00"/>
                </a:solidFill>
              </a:rPr>
              <a:t> </a:t>
            </a:r>
            <a:r>
              <a:rPr lang="en-US" sz="4800" i="1" dirty="0" smtClean="0">
                <a:solidFill>
                  <a:srgbClr val="FF0000"/>
                </a:solidFill>
              </a:rPr>
              <a:t>$100.00</a:t>
            </a:r>
            <a:r>
              <a:rPr lang="en-US" sz="4800" i="1" dirty="0" smtClean="0"/>
              <a:t>.</a:t>
            </a:r>
            <a:r>
              <a:rPr lang="en-US" sz="4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23188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smtClean="0"/>
              <a:t>SUBSTITUTE MOTION</a:t>
            </a:r>
            <a:r>
              <a:rPr lang="en-US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Whenever it is desired to </a:t>
            </a:r>
            <a:r>
              <a:rPr lang="en-US" dirty="0" smtClean="0">
                <a:solidFill>
                  <a:srgbClr val="FFFF00"/>
                </a:solidFill>
              </a:rPr>
              <a:t>change the wording of a motion so substantially that several amendments would be required</a:t>
            </a:r>
            <a:r>
              <a:rPr lang="en-US" dirty="0" smtClean="0"/>
              <a:t>, a substitute motion may be used. </a:t>
            </a:r>
            <a:r>
              <a:rPr lang="en-US" b="1" u="sng" dirty="0" smtClean="0"/>
              <a:t>A substitute motion has the same status as a primary amendment.</a:t>
            </a:r>
            <a:r>
              <a:rPr lang="en-US" b="1" dirty="0" smtClean="0"/>
              <a:t>  </a:t>
            </a:r>
            <a:r>
              <a:rPr lang="en-US" dirty="0" smtClean="0"/>
              <a:t>The term substitute is usually used when an amendment applies to a large block of text, one or more paragraphs, or the entire document.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5505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rgbClr val="FFFF00"/>
                </a:solidFill>
              </a:rPr>
              <a:t>SUBSTITUTE MOTION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362200"/>
            <a:ext cx="76962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 smtClean="0"/>
              <a:t>"That we encourage all of our members to attend the Association's National Convention."</a:t>
            </a:r>
            <a:r>
              <a:rPr lang="en-US" sz="4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808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29559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>
                <a:solidFill>
                  <a:srgbClr val="FFFF00"/>
                </a:solidFill>
              </a:rPr>
              <a:t>OTHER SUBSIDIARY MOTIONS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83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Commit/Refer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To </a:t>
            </a:r>
            <a:r>
              <a:rPr lang="en-US" sz="3600" dirty="0" smtClean="0">
                <a:solidFill>
                  <a:srgbClr val="FFFF00"/>
                </a:solidFill>
              </a:rPr>
              <a:t>send a pending motion to a committee </a:t>
            </a:r>
            <a:r>
              <a:rPr lang="en-US" sz="3600" dirty="0" smtClean="0"/>
              <a:t>so it can be carefully considered and/or put into better condition for the members to consider.  </a:t>
            </a:r>
            <a:endParaRPr lang="en-US" sz="3600" dirty="0" smtClean="0">
              <a:sym typeface="WP TypographicSymbols" pitchFamily="2" charset="0"/>
            </a:endParaRPr>
          </a:p>
          <a:p>
            <a:pPr eaLnBrk="1" hangingPunct="1">
              <a:defRPr/>
            </a:pPr>
            <a:r>
              <a:rPr lang="en-US" sz="3600" dirty="0" smtClean="0"/>
              <a:t>FORM:  “I move to refer the motion to the Finance Committee.”</a:t>
            </a:r>
            <a:endParaRPr lang="en-US" sz="3600" dirty="0" smtClean="0">
              <a:sym typeface="WP TypographicSymbol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43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Postpone to a Definite Time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</a:t>
            </a:r>
            <a:r>
              <a:rPr lang="en-US" dirty="0" smtClean="0">
                <a:solidFill>
                  <a:srgbClr val="FFFF00"/>
                </a:solidFill>
              </a:rPr>
              <a:t>postpone action until </a:t>
            </a:r>
            <a:r>
              <a:rPr lang="en-US" dirty="0" smtClean="0"/>
              <a:t>a certain time or until after a certain event</a:t>
            </a:r>
          </a:p>
          <a:p>
            <a:pPr eaLnBrk="1" hangingPunct="1">
              <a:defRPr/>
            </a:pPr>
            <a:r>
              <a:rPr lang="en-US" dirty="0" smtClean="0"/>
              <a:t>Majority or 2/3rds</a:t>
            </a:r>
          </a:p>
          <a:p>
            <a:pPr eaLnBrk="1" hangingPunct="1">
              <a:defRPr/>
            </a:pPr>
            <a:r>
              <a:rPr lang="en-US" dirty="0" smtClean="0"/>
              <a:t>Form:  “I move to postpone the motion to the next meeting.”</a:t>
            </a:r>
          </a:p>
          <a:p>
            <a:pPr eaLnBrk="1" hangingPunct="1">
              <a:defRPr/>
            </a:pPr>
            <a:r>
              <a:rPr lang="en-US" dirty="0" smtClean="0"/>
              <a:t>Form:  “I move to postpone the question until 9:00 p.m.”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899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Limit or Extend Debate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set, reduce, or extend </a:t>
            </a:r>
            <a:r>
              <a:rPr lang="en-US" dirty="0" smtClean="0">
                <a:solidFill>
                  <a:srgbClr val="FFFF00"/>
                </a:solidFill>
              </a:rPr>
              <a:t>limits on debate </a:t>
            </a:r>
            <a:r>
              <a:rPr lang="en-US" dirty="0" smtClean="0"/>
              <a:t>(length of speech, number of speeches, length of debate) </a:t>
            </a:r>
          </a:p>
          <a:p>
            <a:pPr eaLnBrk="1" hangingPunct="1">
              <a:defRPr/>
            </a:pPr>
            <a:r>
              <a:rPr lang="en-US" dirty="0" smtClean="0"/>
              <a:t>Form:  “I move to limit debate on this motion to ten minutes.”</a:t>
            </a:r>
            <a:r>
              <a:rPr lang="en-US" dirty="0" smtClean="0">
                <a:sym typeface="WP TypographicSymbols" pitchFamily="2" charset="0"/>
              </a:rPr>
              <a:t> or </a:t>
            </a:r>
            <a:r>
              <a:rPr lang="en-US" dirty="0" smtClean="0"/>
              <a:t>“I move to limit debate on this motion to the next four speakers.</a:t>
            </a:r>
            <a:r>
              <a:rPr lang="en-US" dirty="0" smtClean="0">
                <a:sym typeface="WP TypographicSymbols" pitchFamily="2" charset="0"/>
              </a:rPr>
              <a:t>”</a:t>
            </a:r>
          </a:p>
          <a:p>
            <a:pPr eaLnBrk="1" hangingPunct="1">
              <a:defRPr/>
            </a:pPr>
            <a:r>
              <a:rPr lang="en-US" dirty="0" smtClean="0">
                <a:sym typeface="WP TypographicSymbols" pitchFamily="2" charset="0"/>
              </a:rPr>
              <a:t>Requires a </a:t>
            </a:r>
            <a:r>
              <a:rPr lang="en-US" dirty="0" smtClean="0">
                <a:solidFill>
                  <a:srgbClr val="FFFF00"/>
                </a:solidFill>
                <a:sym typeface="WP TypographicSymbols" pitchFamily="2" charset="0"/>
              </a:rPr>
              <a:t>2/3rds vote </a:t>
            </a:r>
            <a:r>
              <a:rPr lang="en-US" dirty="0" smtClean="0">
                <a:sym typeface="WP TypographicSymbols" pitchFamily="2" charset="0"/>
              </a:rPr>
              <a:t>to be approved.</a:t>
            </a:r>
          </a:p>
        </p:txBody>
      </p:sp>
    </p:spTree>
    <p:extLst>
      <p:ext uri="{BB962C8B-B14F-4D97-AF65-F5344CB8AC3E}">
        <p14:creationId xmlns:p14="http://schemas.microsoft.com/office/powerpoint/2010/main" xmlns="" val="338221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Previous Question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immediately </a:t>
            </a:r>
            <a:r>
              <a:rPr lang="en-US" dirty="0" smtClean="0">
                <a:solidFill>
                  <a:srgbClr val="FFFF00"/>
                </a:solidFill>
              </a:rPr>
              <a:t>close debate and take a vote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r>
              <a:rPr lang="en-US" dirty="0" smtClean="0"/>
              <a:t>Form:  “I move the previous question (on all pending questions).” </a:t>
            </a:r>
          </a:p>
          <a:p>
            <a:pPr eaLnBrk="1" hangingPunct="1">
              <a:defRPr/>
            </a:pPr>
            <a:r>
              <a:rPr lang="en-US" dirty="0" smtClean="0"/>
              <a:t>Requires a </a:t>
            </a:r>
            <a:r>
              <a:rPr lang="en-US" dirty="0" smtClean="0">
                <a:solidFill>
                  <a:srgbClr val="FFFF00"/>
                </a:solidFill>
              </a:rPr>
              <a:t>2/3rds vote </a:t>
            </a:r>
            <a:r>
              <a:rPr lang="en-US" dirty="0" smtClean="0"/>
              <a:t>to be approved.</a:t>
            </a:r>
          </a:p>
        </p:txBody>
      </p:sp>
    </p:spTree>
    <p:extLst>
      <p:ext uri="{BB962C8B-B14F-4D97-AF65-F5344CB8AC3E}">
        <p14:creationId xmlns:p14="http://schemas.microsoft.com/office/powerpoint/2010/main" xmlns="" val="218836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Lay on the Table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</a:t>
            </a:r>
            <a:r>
              <a:rPr lang="en-US" dirty="0" smtClean="0">
                <a:solidFill>
                  <a:srgbClr val="FFFF00"/>
                </a:solidFill>
              </a:rPr>
              <a:t>temporarily set aside pending business </a:t>
            </a:r>
            <a:r>
              <a:rPr lang="en-US" dirty="0" smtClean="0"/>
              <a:t>because something more urgent needs immediate attention.</a:t>
            </a:r>
          </a:p>
          <a:p>
            <a:pPr eaLnBrk="1" hangingPunct="1">
              <a:defRPr/>
            </a:pPr>
            <a:r>
              <a:rPr lang="en-US" dirty="0" smtClean="0"/>
              <a:t>Form:  “I move to lay the question on the table.”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Often misused – requires only a majority vote, but is not in order unless something more urgent has come up.</a:t>
            </a:r>
          </a:p>
        </p:txBody>
      </p:sp>
    </p:spTree>
    <p:extLst>
      <p:ext uri="{BB962C8B-B14F-4D97-AF65-F5344CB8AC3E}">
        <p14:creationId xmlns:p14="http://schemas.microsoft.com/office/powerpoint/2010/main" xmlns="" val="7398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Incidental Motions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4724400"/>
            <a:ext cx="3429000" cy="14097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Parliamentary Pre-Test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33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mover of a motion can speak against his/her own motion.</a:t>
            </a:r>
          </a:p>
          <a:p>
            <a:pPr marL="0" indent="0">
              <a:buNone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 is before the assembly when it has been moved and seconded.</a:t>
            </a:r>
          </a:p>
          <a:p>
            <a:pPr marL="0" indent="0">
              <a:buNone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table”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used to kill a motion without a direct vote on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58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Point of Order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FF00"/>
                </a:solidFill>
              </a:rPr>
              <a:t>a member feels that the rules of the assembly are not being observed</a:t>
            </a:r>
            <a:r>
              <a:rPr lang="en-US" dirty="0" smtClean="0"/>
              <a:t>, the member may "Raise a Point of Order."  </a:t>
            </a:r>
          </a:p>
          <a:p>
            <a:pPr marL="0" indent="0" eaLnBrk="1" hangingPunct="1"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dirty="0" smtClean="0"/>
              <a:t>This </a:t>
            </a:r>
            <a:r>
              <a:rPr lang="en-US" dirty="0" smtClean="0">
                <a:solidFill>
                  <a:srgbClr val="FFFF00"/>
                </a:solidFill>
              </a:rPr>
              <a:t>requires the chair to make a ruling </a:t>
            </a:r>
            <a:r>
              <a:rPr lang="en-US" dirty="0" smtClean="0"/>
              <a:t>as to whether the point is "well taken" or "not well taken." </a:t>
            </a:r>
          </a:p>
          <a:p>
            <a:pPr eaLnBrk="1" hangingPunct="1">
              <a:defRPr/>
            </a:pPr>
            <a:r>
              <a:rPr lang="en-US" dirty="0" smtClean="0"/>
              <a:t>Form: “Mr. Chairman, I rise to a point of order.</a:t>
            </a:r>
          </a:p>
        </p:txBody>
      </p:sp>
    </p:spTree>
    <p:extLst>
      <p:ext uri="{BB962C8B-B14F-4D97-AF65-F5344CB8AC3E}">
        <p14:creationId xmlns:p14="http://schemas.microsoft.com/office/powerpoint/2010/main" xmlns="" val="30869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4017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Appeal from the Decision of the Chair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839200" cy="4229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Then </a:t>
            </a:r>
            <a:r>
              <a:rPr lang="en-US" dirty="0" smtClean="0">
                <a:solidFill>
                  <a:srgbClr val="FFFF00"/>
                </a:solidFill>
              </a:rPr>
              <a:t>if the member disagrees with the decision of the chair</a:t>
            </a:r>
            <a:r>
              <a:rPr lang="en-US" dirty="0" smtClean="0"/>
              <a:t>, the member may appeal from the decision of the chair.  </a:t>
            </a:r>
          </a:p>
          <a:p>
            <a:pPr eaLnBrk="1" hangingPunct="1">
              <a:defRPr/>
            </a:pPr>
            <a:r>
              <a:rPr lang="en-US" dirty="0" smtClean="0"/>
              <a:t>A second </a:t>
            </a:r>
          </a:p>
          <a:p>
            <a:pPr eaLnBrk="1" hangingPunct="1">
              <a:defRPr/>
            </a:pPr>
            <a:r>
              <a:rPr lang="en-US" dirty="0" smtClean="0"/>
              <a:t>Debatable </a:t>
            </a:r>
            <a:r>
              <a:rPr lang="en-US" sz="2400" dirty="0" smtClean="0"/>
              <a:t>(unless applies to an undebatable motion)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Majority opposed to chair’s decision </a:t>
            </a:r>
            <a:r>
              <a:rPr lang="en-US" dirty="0" smtClean="0"/>
              <a:t>to reverse it</a:t>
            </a:r>
          </a:p>
          <a:p>
            <a:pPr eaLnBrk="1" hangingPunct="1">
              <a:defRPr/>
            </a:pPr>
            <a:r>
              <a:rPr lang="en-US" dirty="0" smtClean="0"/>
              <a:t>Form:  “I appeal from the decision of the chair.”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35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Request for Information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a member </a:t>
            </a:r>
            <a:r>
              <a:rPr lang="en-US" dirty="0" smtClean="0">
                <a:solidFill>
                  <a:srgbClr val="FFFF00"/>
                </a:solidFill>
              </a:rPr>
              <a:t>wants to get information </a:t>
            </a:r>
            <a:r>
              <a:rPr lang="en-US" dirty="0" smtClean="0"/>
              <a:t>(to ask a question), the member raises a request for information.  The chair then directs the appropriate person to answer the question. </a:t>
            </a:r>
          </a:p>
          <a:p>
            <a:pPr eaLnBrk="1" hangingPunct="1">
              <a:defRPr/>
            </a:pPr>
            <a:r>
              <a:rPr lang="en-US" dirty="0" smtClean="0"/>
              <a:t>Form:  “I rise to request information . . .”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25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Parliamentary Inquiry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FF00"/>
                </a:solidFill>
              </a:rPr>
              <a:t>a member needs help with parliamentary procedure</a:t>
            </a:r>
            <a:r>
              <a:rPr lang="en-US" dirty="0" smtClean="0"/>
              <a:t>, the member raises a point of parliamentary inquiry.  The chair attempts to assist the member to do what he/she wishes to do.</a:t>
            </a:r>
          </a:p>
          <a:p>
            <a:pPr eaLnBrk="1" hangingPunct="1">
              <a:defRPr/>
            </a:pPr>
            <a:r>
              <a:rPr lang="en-US" dirty="0" smtClean="0"/>
              <a:t>Form:  “I rise to a point of parliamentary procedure.”</a:t>
            </a:r>
          </a:p>
        </p:txBody>
      </p:sp>
    </p:spTree>
    <p:extLst>
      <p:ext uri="{BB962C8B-B14F-4D97-AF65-F5344CB8AC3E}">
        <p14:creationId xmlns:p14="http://schemas.microsoft.com/office/powerpoint/2010/main" xmlns="" val="81229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Question of Privilege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a member feels that </a:t>
            </a:r>
            <a:r>
              <a:rPr lang="en-US" dirty="0" smtClean="0">
                <a:solidFill>
                  <a:srgbClr val="FFFF00"/>
                </a:solidFill>
              </a:rPr>
              <a:t>the comfort of the assembly or anything else is interfering with the decision making process</a:t>
            </a:r>
            <a:r>
              <a:rPr lang="en-US" dirty="0" smtClean="0"/>
              <a:t>, the member can raise a point of privilege and ask the chair to correct the situation. (e.g., too hot, can’t hear, etc.)</a:t>
            </a:r>
          </a:p>
          <a:p>
            <a:pPr eaLnBrk="1" hangingPunct="1">
              <a:defRPr/>
            </a:pPr>
            <a:r>
              <a:rPr lang="en-US" dirty="0" smtClean="0"/>
              <a:t>“I rise to point of privilege and request that the sound system be turned up.”</a:t>
            </a:r>
          </a:p>
        </p:txBody>
      </p:sp>
    </p:spTree>
    <p:extLst>
      <p:ext uri="{BB962C8B-B14F-4D97-AF65-F5344CB8AC3E}">
        <p14:creationId xmlns:p14="http://schemas.microsoft.com/office/powerpoint/2010/main" xmlns="" val="258912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Motions That Allow the Assembly to Do Something Again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4343400"/>
            <a:ext cx="2286000" cy="1562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2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Reconsider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i="1" dirty="0" smtClean="0"/>
              <a:t>“...enables a majority in an assembly, within a limited time and without notice, to bring back for further consideration a motion which has already been voted on.” </a:t>
            </a:r>
            <a:r>
              <a:rPr lang="en-US" sz="3600" dirty="0" smtClean="0"/>
              <a:t>(RONR 11th, p. 315)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PURPOSE: to permit correction of hasty, ill-advised or erroneous action or to take into account new information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31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Reconsidered </a:t>
            </a:r>
            <a:r>
              <a:rPr lang="en-US" sz="2800" b="1" dirty="0" smtClean="0"/>
              <a:t>(2)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Can </a:t>
            </a:r>
            <a:r>
              <a:rPr lang="en-US" dirty="0"/>
              <a:t>be moved only by a member who </a:t>
            </a:r>
            <a:r>
              <a:rPr lang="en-US" dirty="0">
                <a:solidFill>
                  <a:srgbClr val="FFFF00"/>
                </a:solidFill>
              </a:rPr>
              <a:t>VOTED ON THE PREVAILING SIDE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Time </a:t>
            </a:r>
            <a:r>
              <a:rPr lang="en-US" dirty="0">
                <a:solidFill>
                  <a:srgbClr val="FFFF00"/>
                </a:solidFill>
              </a:rPr>
              <a:t>Limits</a:t>
            </a:r>
            <a:r>
              <a:rPr lang="en-US" dirty="0"/>
              <a:t>:	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/>
              <a:t>		1 day session—only on that day	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/>
              <a:t>		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Multi-day </a:t>
            </a:r>
            <a:r>
              <a:rPr lang="en-US" dirty="0"/>
              <a:t>session—on the same or next </a:t>
            </a:r>
            <a:r>
              <a:rPr lang="en-US" dirty="0" smtClean="0"/>
              <a:t>	calendar </a:t>
            </a:r>
            <a:r>
              <a:rPr lang="en-US" dirty="0"/>
              <a:t>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771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Rescind/Amend Something Previously Adopted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/>
              <a:t>“...allows the assembly to change an action previously taken (Rescind) or to partially alter such a decision (Amend Something Previously Adopted).</a:t>
            </a:r>
            <a:r>
              <a:rPr lang="en-US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Vote Required:  </a:t>
            </a:r>
            <a:r>
              <a:rPr lang="en-US" dirty="0" smtClean="0">
                <a:solidFill>
                  <a:srgbClr val="FFFF00"/>
                </a:solidFill>
              </a:rPr>
              <a:t>2/3rds without previous notice</a:t>
            </a:r>
            <a:r>
              <a:rPr lang="en-US" dirty="0" smtClean="0"/>
              <a:t> or a </a:t>
            </a:r>
            <a:r>
              <a:rPr lang="en-US" dirty="0" smtClean="0">
                <a:solidFill>
                  <a:srgbClr val="FFFF00"/>
                </a:solidFill>
              </a:rPr>
              <a:t>majority with previous notice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dirty="0" smtClean="0">
                <a:solidFill>
                  <a:srgbClr val="FFFF00"/>
                </a:solidFill>
              </a:rPr>
              <a:t>o time limit </a:t>
            </a:r>
            <a:r>
              <a:rPr lang="en-US" dirty="0" smtClean="0"/>
              <a:t>to be moved and can be moved by anyone regardless of how they voted originally </a:t>
            </a:r>
          </a:p>
        </p:txBody>
      </p:sp>
    </p:spTree>
    <p:extLst>
      <p:ext uri="{BB962C8B-B14F-4D97-AF65-F5344CB8AC3E}">
        <p14:creationId xmlns:p14="http://schemas.microsoft.com/office/powerpoint/2010/main" xmlns="" val="166429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Voting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505200"/>
            <a:ext cx="2209800" cy="15621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70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Parliamentary 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 Amendments </a:t>
            </a:r>
            <a:r>
              <a:rPr lang="en-US" dirty="0"/>
              <a:t>can be applied to any motion regardless of whether or not they are germane.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5.  The </a:t>
            </a:r>
            <a:r>
              <a:rPr lang="en-US" dirty="0"/>
              <a:t>minutes of a meeting must be approved by the use of a motion, a second, and a majority vote of the assembly.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6.  “Majority” </a:t>
            </a:r>
            <a:r>
              <a:rPr lang="en-US" dirty="0"/>
              <a:t>means </a:t>
            </a:r>
            <a:r>
              <a:rPr lang="en-US" dirty="0" smtClean="0"/>
              <a:t>“one </a:t>
            </a:r>
            <a:r>
              <a:rPr lang="en-US" dirty="0"/>
              <a:t>more than half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230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Methods of Voting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000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Unanimous Consent</a:t>
            </a:r>
          </a:p>
          <a:p>
            <a:pPr marL="0" indent="0" eaLnBrk="1" hangingPunct="1">
              <a:buNone/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 Consent Agenda</a:t>
            </a:r>
          </a:p>
          <a:p>
            <a:pPr marL="0" indent="0" eaLnBrk="1" hangingPunct="1">
              <a:buNone/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 Roll Call Vote</a:t>
            </a:r>
          </a:p>
          <a:p>
            <a:pPr marL="0" indent="0" eaLnBrk="1" hangingPunct="1">
              <a:buNone/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 Ballot Vote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824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Majority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</a:t>
            </a:r>
            <a:r>
              <a:rPr lang="en-US" dirty="0" smtClean="0"/>
              <a:t>eans </a:t>
            </a:r>
            <a:r>
              <a:rPr lang="en-US" u="sng" dirty="0" smtClean="0">
                <a:solidFill>
                  <a:srgbClr val="FFFF00"/>
                </a:solidFill>
              </a:rPr>
              <a:t>more than half </a:t>
            </a:r>
            <a:r>
              <a:rPr lang="en-US" dirty="0" smtClean="0"/>
              <a:t>the votes cast. </a:t>
            </a:r>
          </a:p>
          <a:p>
            <a:pPr marL="0" indent="0" eaLnBrk="1" hangingPunct="1"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dirty="0" smtClean="0"/>
              <a:t>For example:</a:t>
            </a:r>
          </a:p>
          <a:p>
            <a:pPr eaLnBrk="1" hangingPunct="1">
              <a:defRPr/>
            </a:pPr>
            <a:r>
              <a:rPr lang="en-US" dirty="0" smtClean="0"/>
              <a:t>if 19 votes are cast, a majority would be 10;</a:t>
            </a:r>
          </a:p>
          <a:p>
            <a:pPr eaLnBrk="1" hangingPunct="1">
              <a:defRPr/>
            </a:pPr>
            <a:r>
              <a:rPr lang="en-US" dirty="0" smtClean="0"/>
              <a:t> if 20 votes are cast, a majority is 11. </a:t>
            </a:r>
          </a:p>
          <a:p>
            <a:pPr eaLnBrk="1" hangingPunct="1">
              <a:defRPr/>
            </a:pPr>
            <a:r>
              <a:rPr lang="en-US" dirty="0" smtClean="0"/>
              <a:t>It is commonly used in elections and on most motions.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35720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Two-Thirds Vote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</a:t>
            </a:r>
            <a:r>
              <a:rPr lang="en-US" dirty="0" smtClean="0"/>
              <a:t>eans </a:t>
            </a:r>
            <a:r>
              <a:rPr lang="en-US" dirty="0" smtClean="0">
                <a:solidFill>
                  <a:srgbClr val="FFFF00"/>
                </a:solidFill>
              </a:rPr>
              <a:t>2/3 of the votes cast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If 30 votes are cast, a two-thirds vote is 20</a:t>
            </a:r>
            <a:r>
              <a:rPr lang="en-US" dirty="0"/>
              <a:t>.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</a:t>
            </a:r>
            <a:r>
              <a:rPr lang="en-US" dirty="0" smtClean="0"/>
              <a:t>f 31 votes are cast, a two-thirds vote is 21.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It is used normally when a motion would take away certain rights of a person or give another person additional rights.  </a:t>
            </a:r>
            <a:r>
              <a:rPr lang="en-US" dirty="0" smtClean="0">
                <a:solidFill>
                  <a:srgbClr val="FFFF00"/>
                </a:solidFill>
              </a:rPr>
              <a:t>(Avoid the term "2/3 majority.“)</a:t>
            </a:r>
          </a:p>
        </p:txBody>
      </p:sp>
    </p:spTree>
    <p:extLst>
      <p:ext uri="{BB962C8B-B14F-4D97-AF65-F5344CB8AC3E}">
        <p14:creationId xmlns:p14="http://schemas.microsoft.com/office/powerpoint/2010/main" xmlns="" val="124289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Plurality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rgbClr val="FFFF00"/>
                </a:solidFill>
              </a:rPr>
              <a:t>largest number of votes to be given any candidate  or proposal where three or more choices are possible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For example: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Three persons are running for office: A gets 15 votes, B gets 14 votes, and C gets 13 votes. On a plurality basis, A is elected with far less than a majority having voted for him. </a:t>
            </a:r>
          </a:p>
        </p:txBody>
      </p:sp>
    </p:spTree>
    <p:extLst>
      <p:ext uri="{BB962C8B-B14F-4D97-AF65-F5344CB8AC3E}">
        <p14:creationId xmlns:p14="http://schemas.microsoft.com/office/powerpoint/2010/main" xmlns="" val="60908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Quorum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number of board members who must be present in order for business to be legally transacted.  In a 7 member board, this is 4 (a majority of the entire board).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999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Order of Business (Agenda)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3581400"/>
            <a:ext cx="3276600" cy="17907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461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USUAL ORDER OF BUSNESS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Reading the Approval of the Minuets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Reports of Officers, Boards, and Standing Committees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Reports of Special Committees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Special Orders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Unfinished Business and General Orders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New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Consent Agenda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For </a:t>
            </a:r>
            <a:r>
              <a:rPr lang="en-US" dirty="0" smtClean="0">
                <a:solidFill>
                  <a:srgbClr val="FFFF00"/>
                </a:solidFill>
              </a:rPr>
              <a:t>routine, non-controversial </a:t>
            </a:r>
            <a:r>
              <a:rPr lang="en-US" dirty="0" smtClean="0"/>
              <a:t>business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Any one member </a:t>
            </a:r>
            <a:r>
              <a:rPr lang="en-US" dirty="0" smtClean="0"/>
              <a:t>can remove and item from the Consent Agenda and have it placed on the Regular Agenda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Remaining items approved by </a:t>
            </a:r>
            <a:r>
              <a:rPr lang="en-US" dirty="0" smtClean="0">
                <a:solidFill>
                  <a:srgbClr val="FFFF00"/>
                </a:solidFill>
              </a:rPr>
              <a:t>Unanimous Consent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9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Special Rules for Small Boards &amp; Committees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RONR, Pages 487-488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0" y="5257800"/>
            <a:ext cx="1371600" cy="8763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2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Special Rules for Small Boards and Committees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sz="4400" dirty="0" smtClean="0"/>
              <a:t>If these are to be employed, the board must adopt them as special rules of order.</a:t>
            </a:r>
          </a:p>
        </p:txBody>
      </p:sp>
    </p:spTree>
    <p:extLst>
      <p:ext uri="{BB962C8B-B14F-4D97-AF65-F5344CB8AC3E}">
        <p14:creationId xmlns:p14="http://schemas.microsoft.com/office/powerpoint/2010/main" xmlns="" val="34029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Parliamentary 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 The </a:t>
            </a:r>
            <a:r>
              <a:rPr lang="en-US" dirty="0"/>
              <a:t>person seconding a motion must, by definition, be in favor of the motion being seconded.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8.  A </a:t>
            </a:r>
            <a:r>
              <a:rPr lang="en-US" dirty="0"/>
              <a:t>presiding officers should say </a:t>
            </a:r>
            <a:r>
              <a:rPr lang="en-US" dirty="0" smtClean="0"/>
              <a:t>“you </a:t>
            </a:r>
            <a:r>
              <a:rPr lang="en-US" dirty="0"/>
              <a:t>are out of </a:t>
            </a:r>
            <a:r>
              <a:rPr lang="en-US" dirty="0" smtClean="0"/>
              <a:t>order” </a:t>
            </a:r>
            <a:r>
              <a:rPr lang="en-US" dirty="0"/>
              <a:t>when ruling that a motion offered by a member is not in order at the time according to the parliamentary situation.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140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Special </a:t>
            </a:r>
            <a:r>
              <a:rPr lang="en-US" sz="4000" b="1" dirty="0">
                <a:solidFill>
                  <a:srgbClr val="FFFF00"/>
                </a:solidFill>
              </a:rPr>
              <a:t>Rules for </a:t>
            </a:r>
            <a:r>
              <a:rPr lang="en-US" sz="4000" b="1" dirty="0" smtClean="0">
                <a:solidFill>
                  <a:srgbClr val="FFFF00"/>
                </a:solidFill>
              </a:rPr>
              <a:t>Small Boards</a:t>
            </a:r>
            <a:endParaRPr lang="en-US" sz="40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Members are </a:t>
            </a:r>
            <a:r>
              <a:rPr lang="en-US" dirty="0" smtClean="0">
                <a:solidFill>
                  <a:srgbClr val="FFFF00"/>
                </a:solidFill>
              </a:rPr>
              <a:t>not required to obtain the floor before making motions or speaking</a:t>
            </a:r>
            <a:r>
              <a:rPr lang="en-US" dirty="0" smtClean="0"/>
              <a:t>, which they can do while seated.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Motions need not be seconded</a:t>
            </a:r>
            <a:r>
              <a:rPr lang="en-US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FFFF00"/>
                </a:solidFill>
              </a:rPr>
              <a:t>no limit to the number of times a member can speak to a question</a:t>
            </a:r>
            <a:r>
              <a:rPr lang="en-US" dirty="0" smtClean="0"/>
              <a:t>, and motions to close or limit debate generally should not be entertained.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Informal discussion of a subject is permitted </a:t>
            </a:r>
            <a:r>
              <a:rPr lang="en-US" dirty="0" smtClean="0"/>
              <a:t>while no motion is pending.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FF00"/>
                </a:solidFill>
              </a:rPr>
              <a:t>Special Rules for Small </a:t>
            </a:r>
            <a:r>
              <a:rPr lang="en-US" sz="4000" b="1" dirty="0" smtClean="0">
                <a:solidFill>
                  <a:srgbClr val="FFFF00"/>
                </a:solidFill>
              </a:rPr>
              <a:t>Board</a:t>
            </a:r>
            <a:endParaRPr lang="en-US" sz="20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Sometimes, when a proposal is perfectly clear to all present, </a:t>
            </a:r>
            <a:r>
              <a:rPr lang="en-US" dirty="0" smtClean="0">
                <a:solidFill>
                  <a:srgbClr val="FFFF00"/>
                </a:solidFill>
              </a:rPr>
              <a:t>a vote can be taken without a motion's having been introduced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chair need not rise </a:t>
            </a:r>
            <a:r>
              <a:rPr lang="en-US" dirty="0" smtClean="0"/>
              <a:t>while putting questions to vote.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chair </a:t>
            </a:r>
            <a:r>
              <a:rPr lang="en-US" dirty="0" smtClean="0"/>
              <a:t>can speak in discussion without rising or leaving the chair; and usually can make motions and usually vote on all questions.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40459"/>
          <a:stretch>
            <a:fillRect/>
          </a:stretch>
        </p:blipFill>
        <p:spPr>
          <a:xfrm>
            <a:off x="2362200" y="1371600"/>
            <a:ext cx="8991600" cy="3886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Parliamentary 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 When </a:t>
            </a:r>
            <a:r>
              <a:rPr lang="en-US" dirty="0"/>
              <a:t>an election is conducted for a position on a board where six people have been nominated, if no one receives a majority vote, it is proper to drop off all but the top two candidates and hold a run-off election.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10.  A </a:t>
            </a:r>
            <a:r>
              <a:rPr lang="en-US" dirty="0"/>
              <a:t>quorum is always a majority of the members in any parliamentary assembly.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76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Motions, Motions, Motions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145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48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 Motion Is . . 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87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smtClean="0">
                <a:solidFill>
                  <a:srgbClr val="FFFF00"/>
                </a:solidFill>
                <a:effectLst/>
              </a:rPr>
              <a:t>A formal </a:t>
            </a:r>
            <a:r>
              <a:rPr lang="en-US" dirty="0">
                <a:solidFill>
                  <a:srgbClr val="FFFF00"/>
                </a:solidFill>
                <a:effectLst/>
              </a:rPr>
              <a:t>proposal </a:t>
            </a:r>
            <a:endParaRPr lang="en-US" dirty="0" smtClean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endParaRPr lang="en-US" sz="1000" dirty="0" smtClean="0">
              <a:solidFill>
                <a:srgbClr val="FFFF00"/>
              </a:solidFill>
              <a:effectLst/>
            </a:endParaRPr>
          </a:p>
          <a:p>
            <a:r>
              <a:rPr lang="en-US" dirty="0" smtClean="0">
                <a:effectLst/>
              </a:rPr>
              <a:t>by </a:t>
            </a:r>
            <a:r>
              <a:rPr lang="en-US" dirty="0">
                <a:effectLst/>
              </a:rPr>
              <a:t>a member,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sz="1000" dirty="0" smtClean="0">
              <a:effectLst/>
            </a:endParaRPr>
          </a:p>
          <a:p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a meeting,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sz="1000" dirty="0" smtClean="0">
              <a:effectLst/>
            </a:endParaRPr>
          </a:p>
          <a:p>
            <a:r>
              <a:rPr lang="en-US" dirty="0" smtClean="0">
                <a:effectLst/>
              </a:rPr>
              <a:t>that </a:t>
            </a:r>
            <a:r>
              <a:rPr lang="en-US" dirty="0">
                <a:effectLst/>
              </a:rPr>
              <a:t>the assembly take certain action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124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Basic form: Main Motion: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the only motion whose introduction brings business before the board!!!</a:t>
            </a:r>
          </a:p>
          <a:p>
            <a:r>
              <a:rPr lang="en-US" dirty="0" smtClean="0">
                <a:effectLst/>
              </a:rPr>
              <a:t>Main motion, once adopted, is the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expressed will of the board</a:t>
            </a:r>
            <a:r>
              <a:rPr lang="en-US" dirty="0" smtClean="0">
                <a:effectLst/>
              </a:rPr>
              <a:t>. The minutes should express the exact wording of the motion as adopted.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29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78102AF60B04ABA205E3EF065642E" ma:contentTypeVersion="3" ma:contentTypeDescription="Create a new document." ma:contentTypeScope="" ma:versionID="ebedaa5e39435eca6cae133c7b111621">
  <xsd:schema xmlns:xsd="http://www.w3.org/2001/XMLSchema" xmlns:xs="http://www.w3.org/2001/XMLSchema" xmlns:p="http://schemas.microsoft.com/office/2006/metadata/properties" xmlns:ns2="c3a6e9ef-a1f6-4766-94ca-80364285655b" targetNamespace="http://schemas.microsoft.com/office/2006/metadata/properties" ma:root="true" ma:fieldsID="8e931a62d9d662a530870840701150fe" ns2:_="">
    <xsd:import namespace="c3a6e9ef-a1f6-4766-94ca-8036428565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6e9ef-a1f6-4766-94ca-8036428565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ED43E1-19EE-47C0-8297-1965C3214B8A}"/>
</file>

<file path=customXml/itemProps2.xml><?xml version="1.0" encoding="utf-8"?>
<ds:datastoreItem xmlns:ds="http://schemas.openxmlformats.org/officeDocument/2006/customXml" ds:itemID="{23479965-7C7A-47E8-8A8B-1AA35469B58F}"/>
</file>

<file path=customXml/itemProps3.xml><?xml version="1.0" encoding="utf-8"?>
<ds:datastoreItem xmlns:ds="http://schemas.openxmlformats.org/officeDocument/2006/customXml" ds:itemID="{6466D9D3-C17D-43B4-9523-720C6EC906AB}"/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681</TotalTime>
  <Words>1911</Words>
  <Application>Microsoft Office PowerPoint</Application>
  <PresentationFormat>On-screen Show (4:3)</PresentationFormat>
  <Paragraphs>202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Digital Dots</vt:lpstr>
      <vt:lpstr>Opening the Gateway to a Great Meeting</vt:lpstr>
      <vt:lpstr>Based On</vt:lpstr>
      <vt:lpstr>Parliamentary Pre-Test</vt:lpstr>
      <vt:lpstr>Parliamentary Pre-Test</vt:lpstr>
      <vt:lpstr>Parliamentary Pre-Test</vt:lpstr>
      <vt:lpstr>Parliamentary Pre-Test</vt:lpstr>
      <vt:lpstr>Motions, Motions, Motions</vt:lpstr>
      <vt:lpstr>A Motion Is . . .</vt:lpstr>
      <vt:lpstr>Basic Form</vt:lpstr>
      <vt:lpstr>Main Motion:  Example</vt:lpstr>
      <vt:lpstr>STEPS IN HANDLING OF A MOTION</vt:lpstr>
      <vt:lpstr>To Amend</vt:lpstr>
      <vt:lpstr>Amend</vt:lpstr>
      <vt:lpstr>Issue of Germaneness</vt:lpstr>
      <vt:lpstr>Main Motion</vt:lpstr>
      <vt:lpstr>AMENDMENT BY STRIKING OUT: </vt:lpstr>
      <vt:lpstr>AMENDMENT BY ADDITION: </vt:lpstr>
      <vt:lpstr>AMENDMENT BY STRIKING OUT AND INSERTING </vt:lpstr>
      <vt:lpstr>PRIMARY AND SECONDARY AMENDMENTS </vt:lpstr>
      <vt:lpstr>SECONDARY AMENDMENT </vt:lpstr>
      <vt:lpstr>SUBSTITUTE MOTION </vt:lpstr>
      <vt:lpstr>SUBSTITUTE MOTION</vt:lpstr>
      <vt:lpstr>OTHER SUBSIDIARY MOTIONS</vt:lpstr>
      <vt:lpstr>Commit/Refer</vt:lpstr>
      <vt:lpstr>Postpone to a Definite Time</vt:lpstr>
      <vt:lpstr>Limit or Extend Debate </vt:lpstr>
      <vt:lpstr>Previous Question </vt:lpstr>
      <vt:lpstr>Lay on the Table </vt:lpstr>
      <vt:lpstr>Incidental Motions</vt:lpstr>
      <vt:lpstr>Point of Order</vt:lpstr>
      <vt:lpstr>Appeal from the Decision of the Chair</vt:lpstr>
      <vt:lpstr>Request for Information</vt:lpstr>
      <vt:lpstr>Parliamentary Inquiry</vt:lpstr>
      <vt:lpstr>Question of Privilege</vt:lpstr>
      <vt:lpstr>Motions That Allow the Assembly to Do Something Again</vt:lpstr>
      <vt:lpstr>Reconsider</vt:lpstr>
      <vt:lpstr>Reconsidered (2)</vt:lpstr>
      <vt:lpstr>Rescind/Amend Something Previously Adopted</vt:lpstr>
      <vt:lpstr>Voting</vt:lpstr>
      <vt:lpstr>Methods of Voting</vt:lpstr>
      <vt:lpstr>Majority</vt:lpstr>
      <vt:lpstr>Two-Thirds Vote</vt:lpstr>
      <vt:lpstr>Plurality</vt:lpstr>
      <vt:lpstr>Quorum</vt:lpstr>
      <vt:lpstr>Order of Business (Agenda)</vt:lpstr>
      <vt:lpstr>USUAL ORDER OF BUSNESS</vt:lpstr>
      <vt:lpstr>Consent Agenda</vt:lpstr>
      <vt:lpstr>Special Rules for Small Boards &amp; Committees  RONR, Pages 487-488</vt:lpstr>
      <vt:lpstr>Special Rules for Small Boards and Committees</vt:lpstr>
      <vt:lpstr>Special Rules for Small Boards</vt:lpstr>
      <vt:lpstr>Special Rules for Small Board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Pitfalls of Procedure</dc:title>
  <dc:creator>Leonard Young</dc:creator>
  <cp:lastModifiedBy>susan laptop</cp:lastModifiedBy>
  <cp:revision>70</cp:revision>
  <dcterms:created xsi:type="dcterms:W3CDTF">2005-10-04T09:48:09Z</dcterms:created>
  <dcterms:modified xsi:type="dcterms:W3CDTF">2014-07-18T01:47:51Z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0x01010045B78102AF60B04ABA205E3EF065642E</vt:lpwstr>
  </property>
</Properties>
</file>